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2" r:id="rId5"/>
    <p:sldId id="271" r:id="rId6"/>
    <p:sldId id="261" r:id="rId7"/>
    <p:sldId id="266" r:id="rId8"/>
    <p:sldId id="274" r:id="rId9"/>
    <p:sldId id="272" r:id="rId10"/>
    <p:sldId id="275" r:id="rId11"/>
    <p:sldId id="273" r:id="rId12"/>
    <p:sldId id="276" r:id="rId13"/>
    <p:sldId id="263" r:id="rId14"/>
    <p:sldId id="264" r:id="rId15"/>
    <p:sldId id="265" r:id="rId16"/>
    <p:sldId id="268" r:id="rId17"/>
    <p:sldId id="269" r:id="rId18"/>
    <p:sldId id="270" r:id="rId19"/>
    <p:sldId id="267" r:id="rId20"/>
    <p:sldId id="279" r:id="rId21"/>
    <p:sldId id="277" r:id="rId22"/>
    <p:sldId id="280" r:id="rId23"/>
    <p:sldId id="278" r:id="rId24"/>
    <p:sldId id="281" r:id="rId25"/>
    <p:sldId id="283" r:id="rId26"/>
    <p:sldId id="282" r:id="rId27"/>
    <p:sldId id="284" r:id="rId28"/>
    <p:sldId id="285" r:id="rId29"/>
    <p:sldId id="286" r:id="rId30"/>
    <p:sldId id="287" r:id="rId31"/>
    <p:sldId id="289" r:id="rId32"/>
    <p:sldId id="288" r:id="rId33"/>
    <p:sldId id="290" r:id="rId34"/>
    <p:sldId id="291" r:id="rId35"/>
    <p:sldId id="292" r:id="rId36"/>
    <p:sldId id="294" r:id="rId37"/>
    <p:sldId id="293" r:id="rId38"/>
    <p:sldId id="297" r:id="rId39"/>
    <p:sldId id="296" r:id="rId40"/>
    <p:sldId id="298" r:id="rId41"/>
    <p:sldId id="301" r:id="rId42"/>
    <p:sldId id="300" r:id="rId43"/>
    <p:sldId id="302" r:id="rId44"/>
    <p:sldId id="304" r:id="rId45"/>
    <p:sldId id="303" r:id="rId46"/>
    <p:sldId id="299" r:id="rId4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5147" autoAdjust="0"/>
    <p:restoredTop sz="94660"/>
  </p:normalViewPr>
  <p:slideViewPr>
    <p:cSldViewPr>
      <p:cViewPr varScale="1">
        <p:scale>
          <a:sx n="45" d="100"/>
          <a:sy n="45" d="100"/>
        </p:scale>
        <p:origin x="-9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96EA4-A648-4614-B73C-A7D2146C2D87}" type="datetimeFigureOut">
              <a:rPr lang="fr-FR"/>
              <a:pPr>
                <a:defRPr/>
              </a:pPr>
              <a:t>10/10/2010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D4435-D4A0-48AD-A2C2-37B04A6D4EE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E4CA3-66C5-4BE0-8874-A6DC9966E71B}" type="datetimeFigureOut">
              <a:rPr lang="fr-FR"/>
              <a:pPr>
                <a:defRPr/>
              </a:pPr>
              <a:t>10/10/2010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274D8-258C-4596-B64E-78E6FB09FA05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7A8DB-FDC5-4D8F-805F-2D7141CB3FD0}" type="datetimeFigureOut">
              <a:rPr lang="fr-FR"/>
              <a:pPr>
                <a:defRPr/>
              </a:pPr>
              <a:t>10/10/2010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DAC78-0156-4050-81C8-40470A7C3DA2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146AF-2F5A-4382-92AE-F366C001CFFB}" type="datetimeFigureOut">
              <a:rPr lang="fr-FR"/>
              <a:pPr>
                <a:defRPr/>
              </a:pPr>
              <a:t>10/10/2010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88963-DB4A-42B9-870E-6FC4776D4332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25EE1-665F-4F67-B87E-7B84186E4000}" type="datetimeFigureOut">
              <a:rPr lang="fr-FR"/>
              <a:pPr>
                <a:defRPr/>
              </a:pPr>
              <a:t>10/10/2010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41AD0-61C4-42D2-806E-7901C5D3DC3E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48E11-A1A2-4279-8DAD-F1E9E9E0D58D}" type="datetimeFigureOut">
              <a:rPr lang="fr-FR"/>
              <a:pPr>
                <a:defRPr/>
              </a:pPr>
              <a:t>10/10/2010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F2EDA-FE38-4F19-8F65-CF4009061C6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7F46C-E3D6-4FB3-9329-661F5A2B1EA7}" type="datetimeFigureOut">
              <a:rPr lang="fr-FR"/>
              <a:pPr>
                <a:defRPr/>
              </a:pPr>
              <a:t>10/10/2010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A3D81-43D0-48FA-BB39-8504CFD06D9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9CAC4-41BA-48F2-A521-7FDD6A89E008}" type="datetimeFigureOut">
              <a:rPr lang="fr-FR"/>
              <a:pPr>
                <a:defRPr/>
              </a:pPr>
              <a:t>10/10/2010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AB9A2-7464-43AC-A658-AFD4A83C65E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41944-54FE-4D2E-BA9E-064F1D95566D}" type="datetimeFigureOut">
              <a:rPr lang="fr-FR"/>
              <a:pPr>
                <a:defRPr/>
              </a:pPr>
              <a:t>10/10/2010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F04BF-F804-4727-A4DA-BEB14AFAEC65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59129-71DE-46E5-92DF-21248CFDBE9B}" type="datetimeFigureOut">
              <a:rPr lang="fr-FR"/>
              <a:pPr>
                <a:defRPr/>
              </a:pPr>
              <a:t>10/10/2010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5E930-BEE6-47E2-8D75-C565F56680F8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76C6B-964C-4C50-99FD-37DC49540D0A}" type="datetimeFigureOut">
              <a:rPr lang="fr-FR"/>
              <a:pPr>
                <a:defRPr/>
              </a:pPr>
              <a:t>10/10/2010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68AF1-B256-4F34-8D86-1A35707B7F8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CA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70A6709-520F-41BF-AC0D-03AEA796907B}" type="datetimeFigureOut">
              <a:rPr lang="fr-FR"/>
              <a:pPr>
                <a:defRPr/>
              </a:pPr>
              <a:t>10/10/2010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56AEC89-CC37-41AF-A8CC-99A06BBD72F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714348" y="4071942"/>
            <a:ext cx="7772400" cy="869950"/>
          </a:xfrm>
        </p:spPr>
        <p:txBody>
          <a:bodyPr/>
          <a:lstStyle/>
          <a:p>
            <a:r>
              <a:rPr lang="fr-CA" dirty="0" smtClean="0">
                <a:solidFill>
                  <a:schemeClr val="bg1"/>
                </a:solidFill>
              </a:rPr>
              <a:t>3. </a:t>
            </a:r>
            <a:r>
              <a:rPr lang="fr-CA" dirty="0" err="1" smtClean="0">
                <a:solidFill>
                  <a:schemeClr val="bg1"/>
                </a:solidFill>
              </a:rPr>
              <a:t>Pengenalan</a:t>
            </a:r>
            <a:r>
              <a:rPr lang="fr-CA" dirty="0" smtClean="0">
                <a:solidFill>
                  <a:schemeClr val="bg1"/>
                </a:solidFill>
              </a:rPr>
              <a:t> </a:t>
            </a:r>
            <a:r>
              <a:rPr lang="fr-CA" dirty="0" err="1" smtClean="0">
                <a:solidFill>
                  <a:schemeClr val="bg1"/>
                </a:solidFill>
              </a:rPr>
              <a:t>Dasar</a:t>
            </a:r>
            <a:r>
              <a:rPr lang="fr-CA" dirty="0" smtClean="0">
                <a:solidFill>
                  <a:schemeClr val="bg1"/>
                </a:solidFill>
              </a:rPr>
              <a:t> </a:t>
            </a:r>
            <a:r>
              <a:rPr lang="fr-CA" dirty="0" err="1" smtClean="0">
                <a:solidFill>
                  <a:schemeClr val="bg1"/>
                </a:solidFill>
              </a:rPr>
              <a:t>Sinyal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371600" y="5100638"/>
            <a:ext cx="6400800" cy="1400175"/>
          </a:xfrm>
        </p:spPr>
        <p:txBody>
          <a:bodyPr/>
          <a:lstStyle/>
          <a:p>
            <a:r>
              <a:rPr lang="fr-CA" dirty="0" err="1" smtClean="0">
                <a:solidFill>
                  <a:schemeClr val="bg1"/>
                </a:solidFill>
              </a:rPr>
              <a:t>Teori</a:t>
            </a:r>
            <a:r>
              <a:rPr lang="fr-CA" dirty="0" smtClean="0">
                <a:solidFill>
                  <a:schemeClr val="bg1"/>
                </a:solidFill>
              </a:rPr>
              <a:t> </a:t>
            </a:r>
            <a:r>
              <a:rPr lang="fr-CA" dirty="0" err="1" smtClean="0">
                <a:solidFill>
                  <a:schemeClr val="bg1"/>
                </a:solidFill>
              </a:rPr>
              <a:t>Sistem</a:t>
            </a:r>
            <a:r>
              <a:rPr lang="fr-CA" dirty="0" smtClean="0">
                <a:solidFill>
                  <a:schemeClr val="bg1"/>
                </a:solidFill>
              </a:rPr>
              <a:t> dan </a:t>
            </a:r>
            <a:r>
              <a:rPr lang="fr-CA" dirty="0" err="1" smtClean="0">
                <a:solidFill>
                  <a:schemeClr val="bg1"/>
                </a:solidFill>
              </a:rPr>
              <a:t>Sinyal</a:t>
            </a:r>
            <a:endParaRPr lang="fr-CA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ritannic Bold" pitchFamily="34" charset="0"/>
              </a:rPr>
              <a:t>Impulse [2]</a:t>
            </a:r>
            <a:endParaRPr lang="en-SG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Untuk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suatu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nilai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real K,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maka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K</a:t>
            </a:r>
            <a:r>
              <a:rPr lang="el-GR" sz="2800" dirty="0" smtClean="0">
                <a:cs typeface="Andalus" pitchFamily="18" charset="-78"/>
              </a:rPr>
              <a:t>δ(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t)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merupakan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sebuah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impulse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dengan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area K.</a:t>
            </a:r>
          </a:p>
          <a:p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Ini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dapat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didefinisikan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sebagai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: </a:t>
            </a:r>
          </a:p>
          <a:p>
            <a:pPr>
              <a:buNone/>
            </a:pP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	K</a:t>
            </a:r>
            <a:r>
              <a:rPr lang="el-GR" sz="2800" dirty="0" smtClean="0">
                <a:cs typeface="Andalus" pitchFamily="18" charset="-78"/>
              </a:rPr>
              <a:t>δ(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t) = 0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untuk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t=0</a:t>
            </a:r>
          </a:p>
          <a:p>
            <a:endParaRPr lang="en-US" sz="2800" dirty="0" smtClean="0">
              <a:latin typeface="Andalus" pitchFamily="18" charset="-78"/>
              <a:cs typeface="Andalus" pitchFamily="18" charset="-78"/>
            </a:endParaRPr>
          </a:p>
          <a:p>
            <a:endParaRPr lang="en-US" sz="2800" dirty="0" smtClean="0">
              <a:latin typeface="Andalus" pitchFamily="18" charset="-78"/>
              <a:cs typeface="Andalus" pitchFamily="18" charset="-78"/>
            </a:endParaRPr>
          </a:p>
          <a:p>
            <a:endParaRPr lang="en-US" sz="28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sz="2800" dirty="0" err="1" smtClean="0">
                <a:latin typeface="Andalus" pitchFamily="18" charset="-78"/>
                <a:cs typeface="Andalus" pitchFamily="18" charset="-78"/>
              </a:rPr>
              <a:t>Untuk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err="1" smtClean="0">
                <a:latin typeface="Andalus" pitchFamily="18" charset="-78"/>
                <a:cs typeface="Andalus" pitchFamily="18" charset="-78"/>
              </a:rPr>
              <a:t>nilai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l-GR" sz="2800" dirty="0" smtClean="0">
                <a:cs typeface="Andalus" pitchFamily="18" charset="-78"/>
              </a:rPr>
              <a:t>ε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&gt;0</a:t>
            </a:r>
            <a:endParaRPr lang="en-SG" sz="2800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3786190"/>
            <a:ext cx="2000264" cy="1024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48" y="3357562"/>
            <a:ext cx="4429156" cy="3066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Britannic Bold" pitchFamily="34" charset="0"/>
              </a:rPr>
              <a:t>Sinyal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Periodik</a:t>
            </a:r>
            <a:endParaRPr lang="en-SG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829196"/>
          </a:xfrm>
        </p:spPr>
        <p:txBody>
          <a:bodyPr/>
          <a:lstStyle/>
          <a:p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Ditetapkan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T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sebagai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suatu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nilai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real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positif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.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Suatu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waktu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kontinyu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x(t)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dikatakan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periodik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terhadap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waktu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dengan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periode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T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jika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x(t + T) = x(t)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untuk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semua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nilai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t, − ∞ &lt; </a:t>
            </a: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t &lt; ∞</a:t>
            </a:r>
          </a:p>
          <a:p>
            <a:r>
              <a:rPr lang="pt-BR" sz="2400" dirty="0" smtClean="0">
                <a:latin typeface="Andalus" pitchFamily="18" charset="-78"/>
                <a:cs typeface="Andalus" pitchFamily="18" charset="-78"/>
              </a:rPr>
              <a:t>Suatu contoh pada suatu sinyal periodik adalah suatu sinyal sinusoida 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x(t) = A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cos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(</a:t>
            </a:r>
            <a:r>
              <a:rPr lang="el-GR" sz="2400" dirty="0" smtClean="0">
                <a:cs typeface="Andalus" pitchFamily="18" charset="-78"/>
              </a:rPr>
              <a:t>ω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t + </a:t>
            </a:r>
            <a:r>
              <a:rPr lang="el-GR" sz="2400" dirty="0" smtClean="0">
                <a:cs typeface="Andalus" pitchFamily="18" charset="-78"/>
              </a:rPr>
              <a:t>θ)</a:t>
            </a:r>
          </a:p>
          <a:p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Dimana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:</a:t>
            </a:r>
          </a:p>
          <a:p>
            <a:pPr lvl="1">
              <a:buNone/>
            </a:pP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A =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amplitudo</a:t>
            </a:r>
            <a:endParaRPr lang="en-SG" sz="2400" dirty="0" smtClean="0">
              <a:latin typeface="Andalus" pitchFamily="18" charset="-78"/>
              <a:cs typeface="Andalus" pitchFamily="18" charset="-78"/>
            </a:endParaRPr>
          </a:p>
          <a:p>
            <a:pPr lvl="1">
              <a:buNone/>
            </a:pPr>
            <a:r>
              <a:rPr lang="sv-SE" sz="2400" dirty="0" smtClean="0">
                <a:latin typeface="Andalus" pitchFamily="18" charset="-78"/>
                <a:cs typeface="Andalus" pitchFamily="18" charset="-78"/>
              </a:rPr>
              <a:t>ω = frekuensi dalam radian per detik (rad/detik)</a:t>
            </a:r>
          </a:p>
          <a:p>
            <a:pPr lvl="1">
              <a:buNone/>
            </a:pPr>
            <a:r>
              <a:rPr lang="el-GR" sz="2400" dirty="0" smtClean="0">
                <a:cs typeface="Andalus" pitchFamily="18" charset="-78"/>
              </a:rPr>
              <a:t>θ=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fase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dalam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radian.</a:t>
            </a:r>
          </a:p>
          <a:p>
            <a:pPr lvl="1">
              <a:buNone/>
            </a:pP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Frekuensi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f </a:t>
            </a:r>
            <a:r>
              <a:rPr lang="en-SG" sz="2400" i="1" dirty="0" err="1" smtClean="0">
                <a:latin typeface="Andalus" pitchFamily="18" charset="-78"/>
                <a:cs typeface="Andalus" pitchFamily="18" charset="-78"/>
              </a:rPr>
              <a:t>dalam</a:t>
            </a: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 hertz (Hz) </a:t>
            </a:r>
            <a:r>
              <a:rPr lang="en-SG" sz="2400" i="1" dirty="0" err="1" smtClean="0">
                <a:latin typeface="Andalus" pitchFamily="18" charset="-78"/>
                <a:cs typeface="Andalus" pitchFamily="18" charset="-78"/>
              </a:rPr>
              <a:t>atau</a:t>
            </a: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i="1" dirty="0" err="1" smtClean="0">
                <a:latin typeface="Andalus" pitchFamily="18" charset="-78"/>
                <a:cs typeface="Andalus" pitchFamily="18" charset="-78"/>
              </a:rPr>
              <a:t>siklus</a:t>
            </a: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 per </a:t>
            </a:r>
            <a:r>
              <a:rPr lang="en-SG" sz="2400" i="1" dirty="0" err="1" smtClean="0">
                <a:latin typeface="Andalus" pitchFamily="18" charset="-78"/>
                <a:cs typeface="Andalus" pitchFamily="18" charset="-78"/>
              </a:rPr>
              <a:t>detik</a:t>
            </a: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i="1" dirty="0" err="1" smtClean="0">
                <a:latin typeface="Andalus" pitchFamily="18" charset="-78"/>
                <a:cs typeface="Andalus" pitchFamily="18" charset="-78"/>
              </a:rPr>
              <a:t>adalah</a:t>
            </a: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i="1" dirty="0" err="1" smtClean="0">
                <a:latin typeface="Andalus" pitchFamily="18" charset="-78"/>
                <a:cs typeface="Andalus" pitchFamily="18" charset="-78"/>
              </a:rPr>
              <a:t>sebesar</a:t>
            </a: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 f = </a:t>
            </a:r>
            <a:r>
              <a:rPr lang="el-GR" sz="2400" i="1" dirty="0" smtClean="0">
                <a:cs typeface="Andalus" pitchFamily="18" charset="-78"/>
              </a:rPr>
              <a:t>ω/2π.</a:t>
            </a:r>
            <a:endParaRPr lang="en-SG" sz="24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1785926"/>
            <a:ext cx="5610250" cy="904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28794" y="2786058"/>
            <a:ext cx="5296441" cy="3629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SG" dirty="0" err="1" smtClean="0">
                <a:solidFill>
                  <a:srgbClr val="FF0000"/>
                </a:solidFill>
                <a:latin typeface="Britannic Bold" pitchFamily="34" charset="0"/>
              </a:rPr>
              <a:t>Contoh</a:t>
            </a:r>
            <a:r>
              <a:rPr lang="en-SG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r>
              <a:rPr lang="en-SG" dirty="0" err="1" smtClean="0">
                <a:solidFill>
                  <a:srgbClr val="FF0000"/>
                </a:solidFill>
                <a:latin typeface="Britannic Bold" pitchFamily="34" charset="0"/>
              </a:rPr>
              <a:t>pembangkitan</a:t>
            </a:r>
            <a:r>
              <a:rPr lang="en-SG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r>
              <a:rPr lang="en-SG" dirty="0" err="1" smtClean="0">
                <a:solidFill>
                  <a:srgbClr val="FF0000"/>
                </a:solidFill>
                <a:latin typeface="Britannic Bold" pitchFamily="34" charset="0"/>
              </a:rPr>
              <a:t>sinyal</a:t>
            </a:r>
            <a:r>
              <a:rPr lang="en-SG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r>
              <a:rPr lang="en-SG" dirty="0" err="1" smtClean="0">
                <a:solidFill>
                  <a:srgbClr val="FF0000"/>
                </a:solidFill>
                <a:latin typeface="Britannic Bold" pitchFamily="34" charset="0"/>
              </a:rPr>
              <a:t>kontinyu</a:t>
            </a:r>
            <a:r>
              <a:rPr lang="en-SG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r>
              <a:rPr lang="en-SG" dirty="0" err="1" smtClean="0">
                <a:solidFill>
                  <a:srgbClr val="FF0000"/>
                </a:solidFill>
                <a:latin typeface="Britannic Bold" pitchFamily="34" charset="0"/>
              </a:rPr>
              <a:t>dengan</a:t>
            </a:r>
            <a:r>
              <a:rPr lang="en-SG" dirty="0" smtClean="0">
                <a:solidFill>
                  <a:srgbClr val="FF0000"/>
                </a:solidFill>
                <a:latin typeface="Britannic Bold" pitchFamily="34" charset="0"/>
              </a:rPr>
              <a:t> </a:t>
            </a:r>
            <a:r>
              <a:rPr lang="en-SG" dirty="0" err="1" smtClean="0">
                <a:solidFill>
                  <a:srgbClr val="FF0000"/>
                </a:solidFill>
                <a:latin typeface="Britannic Bold" pitchFamily="34" charset="0"/>
              </a:rPr>
              <a:t>Matlab</a:t>
            </a:r>
            <a:endParaRPr lang="fr-CA" dirty="0" smtClean="0">
              <a:solidFill>
                <a:srgbClr val="FF0000"/>
              </a:solidFill>
              <a:latin typeface="Britannic Bold" pitchFamily="34" charset="0"/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0" y="1785947"/>
            <a:ext cx="9144000" cy="4929201"/>
          </a:xfrm>
        </p:spPr>
        <p:txBody>
          <a:bodyPr rtlCol="0">
            <a:normAutofit fontScale="92500" lnSpcReduction="10000"/>
          </a:bodyPr>
          <a:lstStyle/>
          <a:p>
            <a:pPr>
              <a:buNone/>
            </a:pPr>
            <a:r>
              <a:rPr lang="en-SG" dirty="0" smtClean="0"/>
              <a:t>	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Coba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anda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bangkitkan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sebuah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periodik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sinusoida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y = sin(2</a:t>
            </a:r>
            <a:r>
              <a:rPr lang="el-GR" dirty="0" smtClean="0">
                <a:latin typeface="Arial Narrow" pitchFamily="34" charset="0"/>
                <a:cs typeface="Andalus" pitchFamily="18" charset="-78"/>
              </a:rPr>
              <a:t>π</a:t>
            </a:r>
            <a:r>
              <a:rPr lang="en-SG" i="1" dirty="0" smtClean="0">
                <a:latin typeface="Andalus" pitchFamily="18" charset="-78"/>
                <a:cs typeface="Andalus" pitchFamily="18" charset="-78"/>
              </a:rPr>
              <a:t>f t + Ѳ</a:t>
            </a:r>
            <a:r>
              <a:rPr lang="el-GR" i="1" dirty="0" smtClean="0">
                <a:latin typeface="Arial Narrow" pitchFamily="34" charset="0"/>
                <a:cs typeface="Andalus" pitchFamily="18" charset="-78"/>
              </a:rPr>
              <a:t>),</a:t>
            </a:r>
            <a:r>
              <a:rPr lang="en-US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dengan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frekuensinya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senilai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5Hz,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sedangkan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fase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awalnya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45⁰.</a:t>
            </a:r>
          </a:p>
          <a:p>
            <a:pPr>
              <a:buNone/>
            </a:pPr>
            <a:endParaRPr lang="en-SG" dirty="0" smtClean="0"/>
          </a:p>
          <a:p>
            <a:pPr lvl="1">
              <a:buNone/>
            </a:pPr>
            <a:r>
              <a:rPr lang="de-DE" sz="2600" dirty="0" smtClean="0">
                <a:latin typeface="Consolas" pitchFamily="49" charset="0"/>
                <a:cs typeface="Consolas" pitchFamily="49" charset="0"/>
              </a:rPr>
              <a:t>t1=0:1:200; 	</a:t>
            </a:r>
            <a:r>
              <a:rPr lang="de-DE" sz="2600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%waktu dari 0 sampai 200</a:t>
            </a:r>
          </a:p>
          <a:p>
            <a:pPr lvl="1">
              <a:buNone/>
            </a:pPr>
            <a:r>
              <a:rPr lang="en-SG" sz="2600" dirty="0" smtClean="0">
                <a:latin typeface="Consolas" pitchFamily="49" charset="0"/>
                <a:cs typeface="Consolas" pitchFamily="49" charset="0"/>
              </a:rPr>
              <a:t>f=5; 		</a:t>
            </a:r>
            <a:r>
              <a:rPr lang="en-SG" sz="2600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% </a:t>
            </a:r>
            <a:r>
              <a:rPr lang="en-SG" sz="2600" dirty="0" err="1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frekuensi</a:t>
            </a:r>
            <a:r>
              <a:rPr lang="en-SG" sz="2600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 5Hz</a:t>
            </a:r>
          </a:p>
          <a:p>
            <a:pPr lvl="1">
              <a:buNone/>
            </a:pPr>
            <a:r>
              <a:rPr lang="en-SG" sz="2600" dirty="0" smtClean="0">
                <a:latin typeface="Consolas" pitchFamily="49" charset="0"/>
                <a:cs typeface="Consolas" pitchFamily="49" charset="0"/>
              </a:rPr>
              <a:t>T=100; 		</a:t>
            </a:r>
            <a:r>
              <a:rPr lang="en-SG" sz="2600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% </a:t>
            </a:r>
            <a:r>
              <a:rPr lang="en-SG" sz="2600" dirty="0" err="1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normalisasi</a:t>
            </a:r>
            <a:r>
              <a:rPr lang="en-SG" sz="2600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 T=100</a:t>
            </a:r>
          </a:p>
          <a:p>
            <a:pPr lvl="1">
              <a:buNone/>
            </a:pPr>
            <a:r>
              <a:rPr lang="en-SG" sz="2600" dirty="0" smtClean="0">
                <a:latin typeface="Consolas" pitchFamily="49" charset="0"/>
                <a:cs typeface="Consolas" pitchFamily="49" charset="0"/>
              </a:rPr>
              <a:t>t=t1/T; 		</a:t>
            </a:r>
            <a:r>
              <a:rPr lang="en-SG" sz="2600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% </a:t>
            </a:r>
            <a:r>
              <a:rPr lang="en-SG" sz="2600" dirty="0" err="1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proses</a:t>
            </a:r>
            <a:r>
              <a:rPr lang="en-SG" sz="2600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SG" sz="2600" dirty="0" err="1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normalisasi</a:t>
            </a:r>
            <a:r>
              <a:rPr lang="en-SG" sz="2600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SG" sz="2600" dirty="0" err="1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waktu</a:t>
            </a:r>
            <a:endParaRPr lang="en-SG" sz="2600" dirty="0" smtClean="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  <a:p>
            <a:pPr lvl="1">
              <a:buNone/>
            </a:pPr>
            <a:r>
              <a:rPr lang="en-SG" sz="2600" dirty="0" smtClean="0">
                <a:latin typeface="Consolas" pitchFamily="49" charset="0"/>
                <a:cs typeface="Consolas" pitchFamily="49" charset="0"/>
              </a:rPr>
              <a:t>y=sin(2*pi*f*t - pi/4); </a:t>
            </a:r>
          </a:p>
          <a:p>
            <a:pPr lvl="1">
              <a:buNone/>
            </a:pPr>
            <a:r>
              <a:rPr lang="en-SG" sz="2600" dirty="0" smtClean="0">
                <a:latin typeface="Consolas" pitchFamily="49" charset="0"/>
                <a:cs typeface="Consolas" pitchFamily="49" charset="0"/>
              </a:rPr>
              <a:t>			</a:t>
            </a:r>
            <a:r>
              <a:rPr lang="en-SG" sz="2600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%</a:t>
            </a:r>
            <a:r>
              <a:rPr lang="en-SG" sz="2600" dirty="0" err="1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pembangkitan</a:t>
            </a:r>
            <a:r>
              <a:rPr lang="en-SG" sz="2600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 sinus </a:t>
            </a:r>
            <a:r>
              <a:rPr lang="en-SG" sz="2600" dirty="0" err="1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dengan</a:t>
            </a:r>
            <a:r>
              <a:rPr lang="en-SG" sz="2600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SG" sz="2600" dirty="0" err="1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fase</a:t>
            </a:r>
            <a:r>
              <a:rPr lang="en-SG" sz="2600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SG" sz="2600" dirty="0" err="1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awal</a:t>
            </a:r>
            <a:r>
              <a:rPr lang="en-SG" sz="2600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 45⁰</a:t>
            </a:r>
          </a:p>
          <a:p>
            <a:pPr lvl="1">
              <a:buNone/>
            </a:pPr>
            <a:r>
              <a:rPr lang="en-SG" sz="2600" dirty="0" smtClean="0">
                <a:latin typeface="Consolas" pitchFamily="49" charset="0"/>
                <a:cs typeface="Consolas" pitchFamily="49" charset="0"/>
              </a:rPr>
              <a:t>plot(</a:t>
            </a:r>
            <a:r>
              <a:rPr lang="en-SG" sz="2600" dirty="0" err="1" smtClean="0">
                <a:latin typeface="Consolas" pitchFamily="49" charset="0"/>
                <a:cs typeface="Consolas" pitchFamily="49" charset="0"/>
              </a:rPr>
              <a:t>t,y</a:t>
            </a:r>
            <a:r>
              <a:rPr lang="en-SG" sz="2600" dirty="0" smtClean="0">
                <a:latin typeface="Consolas" pitchFamily="49" charset="0"/>
                <a:cs typeface="Consolas" pitchFamily="49" charset="0"/>
              </a:rPr>
              <a:t>) 	</a:t>
            </a:r>
            <a:r>
              <a:rPr lang="en-SG" sz="2600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%</a:t>
            </a:r>
            <a:r>
              <a:rPr lang="en-SG" sz="2600" dirty="0" err="1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penggambaran</a:t>
            </a:r>
            <a:r>
              <a:rPr lang="en-SG" sz="2600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SG" sz="2600" dirty="0" err="1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hasil</a:t>
            </a:r>
            <a:r>
              <a:rPr lang="en-SG" sz="2600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SG" sz="2600" dirty="0" err="1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pembangkitan</a:t>
            </a:r>
            <a:endParaRPr lang="fr-CA" sz="2600" dirty="0" smtClean="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SG" dirty="0" err="1" smtClean="0"/>
              <a:t>Hasilnya</a:t>
            </a:r>
            <a:r>
              <a:rPr lang="en-SG" dirty="0" smtClean="0"/>
              <a:t> . . .</a:t>
            </a:r>
            <a:endParaRPr lang="fr-C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1285860"/>
            <a:ext cx="7496653" cy="5046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r>
              <a:rPr lang="en-SG" sz="3600" b="1" dirty="0" err="1" smtClean="0">
                <a:latin typeface="Bradley Hand ITC" pitchFamily="66" charset="0"/>
                <a:ea typeface="BatangChe" pitchFamily="49" charset="-127"/>
              </a:rPr>
              <a:t>Untuk</a:t>
            </a:r>
            <a:r>
              <a:rPr lang="en-SG" sz="3600" b="1" dirty="0" smtClean="0">
                <a:latin typeface="Bradley Hand ITC" pitchFamily="66" charset="0"/>
                <a:ea typeface="BatangChe" pitchFamily="49" charset="-127"/>
              </a:rPr>
              <a:t> </a:t>
            </a:r>
            <a:r>
              <a:rPr lang="en-SG" sz="3600" b="1" dirty="0" err="1" smtClean="0">
                <a:latin typeface="Bradley Hand ITC" pitchFamily="66" charset="0"/>
                <a:ea typeface="BatangChe" pitchFamily="49" charset="-127"/>
              </a:rPr>
              <a:t>lebih</a:t>
            </a:r>
            <a:r>
              <a:rPr lang="en-SG" sz="3600" b="1" dirty="0" smtClean="0">
                <a:latin typeface="Bradley Hand ITC" pitchFamily="66" charset="0"/>
                <a:ea typeface="BatangChe" pitchFamily="49" charset="-127"/>
              </a:rPr>
              <a:t> </a:t>
            </a:r>
            <a:r>
              <a:rPr lang="en-SG" sz="3600" b="1" dirty="0" err="1" smtClean="0">
                <a:latin typeface="Bradley Hand ITC" pitchFamily="66" charset="0"/>
                <a:ea typeface="BatangChe" pitchFamily="49" charset="-127"/>
              </a:rPr>
              <a:t>memahami</a:t>
            </a:r>
            <a:r>
              <a:rPr lang="en-SG" sz="3600" b="1" dirty="0" smtClean="0">
                <a:latin typeface="Bradley Hand ITC" pitchFamily="66" charset="0"/>
                <a:ea typeface="BatangChe" pitchFamily="49" charset="-127"/>
              </a:rPr>
              <a:t> </a:t>
            </a:r>
            <a:r>
              <a:rPr lang="en-SG" sz="3600" b="1" dirty="0" err="1" smtClean="0">
                <a:latin typeface="Bradley Hand ITC" pitchFamily="66" charset="0"/>
                <a:ea typeface="BatangChe" pitchFamily="49" charset="-127"/>
              </a:rPr>
              <a:t>penggunaan</a:t>
            </a:r>
            <a:r>
              <a:rPr lang="en-SG" sz="3600" b="1" dirty="0" smtClean="0">
                <a:latin typeface="Bradley Hand ITC" pitchFamily="66" charset="0"/>
                <a:ea typeface="BatangChe" pitchFamily="49" charset="-127"/>
              </a:rPr>
              <a:t> </a:t>
            </a:r>
            <a:r>
              <a:rPr lang="en-SG" sz="3600" b="1" dirty="0" err="1" smtClean="0">
                <a:latin typeface="Bradley Hand ITC" pitchFamily="66" charset="0"/>
                <a:ea typeface="BatangChe" pitchFamily="49" charset="-127"/>
              </a:rPr>
              <a:t>Perangkat</a:t>
            </a:r>
            <a:r>
              <a:rPr lang="en-SG" sz="3600" b="1" dirty="0" smtClean="0">
                <a:latin typeface="Bradley Hand ITC" pitchFamily="66" charset="0"/>
                <a:ea typeface="BatangChe" pitchFamily="49" charset="-127"/>
              </a:rPr>
              <a:t> </a:t>
            </a:r>
            <a:r>
              <a:rPr lang="en-SG" sz="3600" b="1" dirty="0" err="1" smtClean="0">
                <a:latin typeface="Bradley Hand ITC" pitchFamily="66" charset="0"/>
                <a:ea typeface="BatangChe" pitchFamily="49" charset="-127"/>
              </a:rPr>
              <a:t>Lunak</a:t>
            </a:r>
            <a:r>
              <a:rPr lang="en-SG" sz="3600" b="1" dirty="0" smtClean="0">
                <a:latin typeface="Bradley Hand ITC" pitchFamily="66" charset="0"/>
                <a:ea typeface="BatangChe" pitchFamily="49" charset="-127"/>
              </a:rPr>
              <a:t> </a:t>
            </a:r>
            <a:r>
              <a:rPr lang="en-SG" sz="3600" b="1" dirty="0" err="1" smtClean="0">
                <a:latin typeface="Bradley Hand ITC" pitchFamily="66" charset="0"/>
                <a:ea typeface="BatangChe" pitchFamily="49" charset="-127"/>
              </a:rPr>
              <a:t>Matlab</a:t>
            </a:r>
            <a:r>
              <a:rPr lang="en-SG" sz="3600" b="1" dirty="0" smtClean="0">
                <a:latin typeface="Bradley Hand ITC" pitchFamily="66" charset="0"/>
                <a:ea typeface="BatangChe" pitchFamily="49" charset="-127"/>
              </a:rPr>
              <a:t> </a:t>
            </a:r>
            <a:r>
              <a:rPr lang="en-SG" sz="3600" b="1" dirty="0" err="1" smtClean="0">
                <a:latin typeface="Bradley Hand ITC" pitchFamily="66" charset="0"/>
                <a:ea typeface="BatangChe" pitchFamily="49" charset="-127"/>
              </a:rPr>
              <a:t>untuk</a:t>
            </a:r>
            <a:r>
              <a:rPr lang="en-SG" sz="3600" b="1" dirty="0" smtClean="0">
                <a:latin typeface="Bradley Hand ITC" pitchFamily="66" charset="0"/>
                <a:ea typeface="BatangChe" pitchFamily="49" charset="-127"/>
              </a:rPr>
              <a:t> </a:t>
            </a:r>
            <a:r>
              <a:rPr lang="en-SG" sz="3600" b="1" dirty="0" err="1" smtClean="0">
                <a:latin typeface="Bradley Hand ITC" pitchFamily="66" charset="0"/>
                <a:ea typeface="BatangChe" pitchFamily="49" charset="-127"/>
              </a:rPr>
              <a:t>visualisasi</a:t>
            </a:r>
            <a:r>
              <a:rPr lang="en-SG" sz="3600" b="1" dirty="0" smtClean="0">
                <a:latin typeface="Bradley Hand ITC" pitchFamily="66" charset="0"/>
                <a:ea typeface="BatangChe" pitchFamily="49" charset="-127"/>
              </a:rPr>
              <a:t> </a:t>
            </a:r>
            <a:r>
              <a:rPr lang="en-SG" sz="3600" b="1" dirty="0" err="1" smtClean="0">
                <a:latin typeface="Bradley Hand ITC" pitchFamily="66" charset="0"/>
                <a:ea typeface="BatangChe" pitchFamily="49" charset="-127"/>
              </a:rPr>
              <a:t>Sinyal</a:t>
            </a:r>
            <a:r>
              <a:rPr lang="en-SG" sz="3600" b="1" dirty="0" smtClean="0">
                <a:latin typeface="Bradley Hand ITC" pitchFamily="66" charset="0"/>
                <a:ea typeface="BatangChe" pitchFamily="49" charset="-127"/>
              </a:rPr>
              <a:t> </a:t>
            </a:r>
            <a:r>
              <a:rPr lang="en-SG" sz="3600" b="1" dirty="0" err="1" smtClean="0">
                <a:latin typeface="Bradley Hand ITC" pitchFamily="66" charset="0"/>
                <a:ea typeface="BatangChe" pitchFamily="49" charset="-127"/>
              </a:rPr>
              <a:t>dan</a:t>
            </a:r>
            <a:r>
              <a:rPr lang="en-SG" sz="3600" b="1" dirty="0" smtClean="0">
                <a:latin typeface="Bradley Hand ITC" pitchFamily="66" charset="0"/>
                <a:ea typeface="BatangChe" pitchFamily="49" charset="-127"/>
              </a:rPr>
              <a:t> </a:t>
            </a:r>
            <a:r>
              <a:rPr lang="en-SG" sz="3600" b="1" dirty="0" err="1" smtClean="0">
                <a:latin typeface="Bradley Hand ITC" pitchFamily="66" charset="0"/>
                <a:ea typeface="BatangChe" pitchFamily="49" charset="-127"/>
              </a:rPr>
              <a:t>Sistem</a:t>
            </a:r>
            <a:endParaRPr lang="en-SG" sz="3600" b="1" dirty="0" smtClean="0">
              <a:latin typeface="Bradley Hand ITC" pitchFamily="66" charset="0"/>
              <a:ea typeface="BatangChe" pitchFamily="49" charset="-127"/>
            </a:endParaRPr>
          </a:p>
          <a:p>
            <a:r>
              <a:rPr lang="fi-FI" sz="3600" b="1" dirty="0" smtClean="0">
                <a:latin typeface="Bradley Hand ITC" pitchFamily="66" charset="0"/>
                <a:ea typeface="BatangChe" pitchFamily="49" charset="-127"/>
              </a:rPr>
              <a:t>Pelajari </a:t>
            </a:r>
            <a:r>
              <a:rPr lang="fi-FI" sz="3600" b="1" dirty="0" smtClean="0">
                <a:latin typeface="Bradley Hand ITC" pitchFamily="66" charset="0"/>
                <a:ea typeface="BatangChe" pitchFamily="49" charset="-127"/>
              </a:rPr>
              <a:t>Modul </a:t>
            </a:r>
            <a:r>
              <a:rPr lang="fi-FI" sz="3600" b="1" dirty="0" smtClean="0">
                <a:latin typeface="Bradley Hand ITC" pitchFamily="66" charset="0"/>
                <a:ea typeface="BatangChe" pitchFamily="49" charset="-127"/>
              </a:rPr>
              <a:t>Matlab yang </a:t>
            </a:r>
            <a:r>
              <a:rPr lang="fi-FI" sz="3600" b="1" dirty="0" smtClean="0">
                <a:latin typeface="Bradley Hand ITC" pitchFamily="66" charset="0"/>
                <a:ea typeface="BatangChe" pitchFamily="49" charset="-127"/>
              </a:rPr>
              <a:t>diberikan untuk dapat mengerjakan </a:t>
            </a:r>
            <a:r>
              <a:rPr lang="fi-FI" sz="3600" b="1" dirty="0" smtClean="0">
                <a:latin typeface="Bradley Hand ITC" pitchFamily="66" charset="0"/>
                <a:ea typeface="BatangChe" pitchFamily="49" charset="-127"/>
              </a:rPr>
              <a:t>tugas-tugas </a:t>
            </a:r>
            <a:r>
              <a:rPr lang="fi-FI" sz="3600" b="1" dirty="0" smtClean="0">
                <a:latin typeface="Bradley Hand ITC" pitchFamily="66" charset="0"/>
                <a:ea typeface="BatangChe" pitchFamily="49" charset="-127"/>
              </a:rPr>
              <a:t>Teori Sistem dan Sinyal</a:t>
            </a:r>
            <a:endParaRPr lang="fr-CA" sz="3600" b="1" dirty="0" smtClean="0">
              <a:latin typeface="Bradley Hand ITC" pitchFamily="66" charset="0"/>
              <a:ea typeface="BatangChe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err="1" smtClean="0">
                <a:latin typeface="Aharoni" pitchFamily="2" charset="-79"/>
                <a:cs typeface="Aharoni" pitchFamily="2" charset="-79"/>
              </a:rPr>
              <a:t>Sinyal</a:t>
            </a:r>
            <a:r>
              <a:rPr lang="en-SG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SG" dirty="0" err="1" smtClean="0">
                <a:latin typeface="Aharoni" pitchFamily="2" charset="-79"/>
                <a:cs typeface="Aharoni" pitchFamily="2" charset="-79"/>
              </a:rPr>
              <a:t>Waktu</a:t>
            </a:r>
            <a:r>
              <a:rPr lang="en-SG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SG" dirty="0" err="1" smtClean="0">
                <a:latin typeface="Aharoni" pitchFamily="2" charset="-79"/>
                <a:cs typeface="Aharoni" pitchFamily="2" charset="-79"/>
              </a:rPr>
              <a:t>Diskrit</a:t>
            </a:r>
            <a:endParaRPr lang="en-SG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403367"/>
            <a:ext cx="8229600" cy="4525963"/>
          </a:xfrm>
        </p:spPr>
        <p:txBody>
          <a:bodyPr/>
          <a:lstStyle/>
          <a:p>
            <a:r>
              <a:rPr lang="sv-SE" sz="2600" dirty="0" smtClean="0">
                <a:latin typeface="Andalus" pitchFamily="18" charset="-78"/>
                <a:cs typeface="Andalus" pitchFamily="18" charset="-78"/>
              </a:rPr>
              <a:t>Pada kasus sinyal diskrit x[t], 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t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disebut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sebagai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variabel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waktu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diskrit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(</a:t>
            </a:r>
            <a:r>
              <a:rPr lang="en-SG" sz="2600" i="1" dirty="0" smtClean="0">
                <a:latin typeface="Andalus" pitchFamily="18" charset="-78"/>
                <a:cs typeface="Andalus" pitchFamily="18" charset="-78"/>
              </a:rPr>
              <a:t>discrete time variable) </a:t>
            </a:r>
            <a:r>
              <a:rPr lang="en-SG" sz="2600" i="1" dirty="0" err="1" smtClean="0">
                <a:latin typeface="Andalus" pitchFamily="18" charset="-78"/>
                <a:cs typeface="Andalus" pitchFamily="18" charset="-78"/>
              </a:rPr>
              <a:t>jika</a:t>
            </a:r>
            <a:r>
              <a:rPr lang="en-SG" sz="2600" i="1" dirty="0" smtClean="0">
                <a:latin typeface="Andalus" pitchFamily="18" charset="-78"/>
                <a:cs typeface="Andalus" pitchFamily="18" charset="-78"/>
              </a:rPr>
              <a:t> t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hanya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menempati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nilai-nilai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diskrit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i="1" dirty="0" smtClean="0">
                <a:latin typeface="Andalus" pitchFamily="18" charset="-78"/>
                <a:cs typeface="Andalus" pitchFamily="18" charset="-78"/>
              </a:rPr>
              <a:t>t = </a:t>
            </a:r>
            <a:r>
              <a:rPr lang="en-SG" sz="2600" i="1" dirty="0" err="1" smtClean="0">
                <a:latin typeface="Andalus" pitchFamily="18" charset="-78"/>
                <a:cs typeface="Andalus" pitchFamily="18" charset="-78"/>
              </a:rPr>
              <a:t>tn</a:t>
            </a:r>
            <a:r>
              <a:rPr lang="en-SG" sz="26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i="1" dirty="0" err="1" smtClean="0">
                <a:latin typeface="Andalus" pitchFamily="18" charset="-78"/>
                <a:cs typeface="Andalus" pitchFamily="18" charset="-78"/>
              </a:rPr>
              <a:t>untuk</a:t>
            </a:r>
            <a:r>
              <a:rPr lang="en-SG" sz="26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i="1" dirty="0" err="1" smtClean="0">
                <a:latin typeface="Andalus" pitchFamily="18" charset="-78"/>
                <a:cs typeface="Andalus" pitchFamily="18" charset="-78"/>
              </a:rPr>
              <a:t>beberapa</a:t>
            </a:r>
            <a:r>
              <a:rPr lang="en-SG" sz="26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i="1" dirty="0" err="1" smtClean="0">
                <a:latin typeface="Andalus" pitchFamily="18" charset="-78"/>
                <a:cs typeface="Andalus" pitchFamily="18" charset="-78"/>
              </a:rPr>
              <a:t>rentang</a:t>
            </a:r>
            <a:r>
              <a:rPr lang="en-SG" sz="26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i="1" dirty="0" err="1" smtClean="0">
                <a:latin typeface="Andalus" pitchFamily="18" charset="-78"/>
                <a:cs typeface="Andalus" pitchFamily="18" charset="-78"/>
              </a:rPr>
              <a:t>nilai</a:t>
            </a:r>
            <a:r>
              <a:rPr lang="en-SG" sz="26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integer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pada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i="1" dirty="0" smtClean="0">
                <a:latin typeface="Andalus" pitchFamily="18" charset="-78"/>
                <a:cs typeface="Andalus" pitchFamily="18" charset="-78"/>
              </a:rPr>
              <a:t>n.</a:t>
            </a:r>
          </a:p>
          <a:p>
            <a:r>
              <a:rPr lang="fr-FR" sz="2600" dirty="0" err="1" smtClean="0">
                <a:latin typeface="Andalus" pitchFamily="18" charset="-78"/>
                <a:cs typeface="Andalus" pitchFamily="18" charset="-78"/>
              </a:rPr>
              <a:t>Sebagai</a:t>
            </a:r>
            <a:r>
              <a:rPr lang="fr-FR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fr-FR" sz="2600" dirty="0" err="1" smtClean="0">
                <a:latin typeface="Andalus" pitchFamily="18" charset="-78"/>
                <a:cs typeface="Andalus" pitchFamily="18" charset="-78"/>
              </a:rPr>
              <a:t>contoh</a:t>
            </a:r>
            <a:r>
              <a:rPr lang="fr-FR" sz="2600" dirty="0" smtClean="0">
                <a:latin typeface="Andalus" pitchFamily="18" charset="-78"/>
                <a:cs typeface="Andalus" pitchFamily="18" charset="-78"/>
              </a:rPr>
              <a:t> t </a:t>
            </a:r>
            <a:r>
              <a:rPr lang="fr-FR" sz="2600" dirty="0" err="1" smtClean="0">
                <a:latin typeface="Andalus" pitchFamily="18" charset="-78"/>
                <a:cs typeface="Andalus" pitchFamily="18" charset="-78"/>
              </a:rPr>
              <a:t>dapat</a:t>
            </a:r>
            <a:r>
              <a:rPr lang="fr-FR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fr-FR" sz="2600" dirty="0" err="1" smtClean="0">
                <a:latin typeface="Andalus" pitchFamily="18" charset="-78"/>
                <a:cs typeface="Andalus" pitchFamily="18" charset="-78"/>
              </a:rPr>
              <a:t>menempati</a:t>
            </a:r>
            <a:r>
              <a:rPr lang="fr-FR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fr-FR" sz="2600" dirty="0" err="1" smtClean="0">
                <a:latin typeface="Andalus" pitchFamily="18" charset="-78"/>
                <a:cs typeface="Andalus" pitchFamily="18" charset="-78"/>
              </a:rPr>
              <a:t>suatu</a:t>
            </a:r>
            <a:r>
              <a:rPr lang="fr-FR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fr-FR" sz="2600" dirty="0" err="1" smtClean="0">
                <a:latin typeface="Andalus" pitchFamily="18" charset="-78"/>
                <a:cs typeface="Andalus" pitchFamily="18" charset="-78"/>
              </a:rPr>
              <a:t>nilai</a:t>
            </a:r>
            <a:r>
              <a:rPr lang="fr-FR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fr-FR" sz="2600" dirty="0" err="1" smtClean="0">
                <a:latin typeface="Andalus" pitchFamily="18" charset="-78"/>
                <a:cs typeface="Andalus" pitchFamily="18" charset="-78"/>
              </a:rPr>
              <a:t>integer</a:t>
            </a:r>
            <a:r>
              <a:rPr lang="fr-FR" sz="2600" dirty="0" smtClean="0">
                <a:latin typeface="Andalus" pitchFamily="18" charset="-78"/>
                <a:cs typeface="Andalus" pitchFamily="18" charset="-78"/>
              </a:rPr>
              <a:t> 0,1,2,3,…; </a:t>
            </a:r>
            <a:r>
              <a:rPr lang="pt-BR" sz="2600" dirty="0" smtClean="0">
                <a:latin typeface="Andalus" pitchFamily="18" charset="-78"/>
                <a:cs typeface="Andalus" pitchFamily="18" charset="-78"/>
              </a:rPr>
              <a:t>dalam hal ini </a:t>
            </a:r>
            <a:r>
              <a:rPr lang="pt-BR" sz="2600" i="1" dirty="0" smtClean="0">
                <a:latin typeface="Andalus" pitchFamily="18" charset="-78"/>
                <a:cs typeface="Andalus" pitchFamily="18" charset="-78"/>
              </a:rPr>
              <a:t>t = t</a:t>
            </a:r>
            <a:r>
              <a:rPr lang="pt-BR" sz="2600" i="1" baseline="-25000" dirty="0" smtClean="0">
                <a:latin typeface="Andalus" pitchFamily="18" charset="-78"/>
                <a:cs typeface="Andalus" pitchFamily="18" charset="-78"/>
              </a:rPr>
              <a:t>n</a:t>
            </a:r>
            <a:r>
              <a:rPr lang="pt-BR" sz="2600" i="1" dirty="0" smtClean="0">
                <a:latin typeface="Andalus" pitchFamily="18" charset="-78"/>
                <a:cs typeface="Andalus" pitchFamily="18" charset="-78"/>
              </a:rPr>
              <a:t>= n untuk suatu nilai n = 0,1,2,3,…</a:t>
            </a:r>
          </a:p>
          <a:p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Berikut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ini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digambarkan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sebuah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diskrit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yang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memiliki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nilai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2600" dirty="0" smtClean="0">
                <a:latin typeface="Andalus" pitchFamily="18" charset="-78"/>
                <a:cs typeface="Andalus" pitchFamily="18" charset="-78"/>
              </a:rPr>
              <a:t>x[0] = 1, x[1] = 2, x[2] = 1, x[3] = 0, dan x[4] = -1.</a:t>
            </a:r>
          </a:p>
          <a:p>
            <a:pPr>
              <a:buNone/>
            </a:pP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	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Sementara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nilai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untuk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x[n] yang lain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adalah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nol</a:t>
            </a:r>
            <a:endParaRPr lang="en-SG" sz="26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1500174"/>
            <a:ext cx="6793224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Hasilnya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143000"/>
          </a:xfrm>
        </p:spPr>
        <p:txBody>
          <a:bodyPr/>
          <a:lstStyle/>
          <a:p>
            <a:r>
              <a:rPr lang="en-SG" sz="3600" dirty="0" err="1" smtClean="0">
                <a:latin typeface="Aharoni" pitchFamily="2" charset="-79"/>
                <a:cs typeface="Aharoni" pitchFamily="2" charset="-79"/>
              </a:rPr>
              <a:t>Contoh-contoh</a:t>
            </a:r>
            <a:r>
              <a:rPr lang="en-SG" sz="36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SG" sz="3600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SG" sz="3600" dirty="0" smtClean="0">
                <a:latin typeface="Aharoni" pitchFamily="2" charset="-79"/>
                <a:cs typeface="Aharoni" pitchFamily="2" charset="-79"/>
              </a:rPr>
            </a:br>
            <a:r>
              <a:rPr lang="en-SG" sz="3600" dirty="0" err="1" smtClean="0">
                <a:latin typeface="Aharoni" pitchFamily="2" charset="-79"/>
                <a:cs typeface="Aharoni" pitchFamily="2" charset="-79"/>
              </a:rPr>
              <a:t>Sinyal</a:t>
            </a:r>
            <a:r>
              <a:rPr lang="en-SG" sz="36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SG" sz="3600" dirty="0" err="1" smtClean="0">
                <a:latin typeface="Aharoni" pitchFamily="2" charset="-79"/>
                <a:cs typeface="Aharoni" pitchFamily="2" charset="-79"/>
              </a:rPr>
              <a:t>Waktu</a:t>
            </a:r>
            <a:r>
              <a:rPr lang="en-SG" sz="36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SG" sz="3600" dirty="0" err="1" smtClean="0">
                <a:latin typeface="Aharoni" pitchFamily="2" charset="-79"/>
                <a:cs typeface="Aharoni" pitchFamily="2" charset="-79"/>
              </a:rPr>
              <a:t>Diskrit</a:t>
            </a:r>
            <a:endParaRPr lang="en-SG" sz="36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332061"/>
            <a:ext cx="8229600" cy="3382955"/>
          </a:xfrm>
        </p:spPr>
        <p:txBody>
          <a:bodyPr/>
          <a:lstStyle/>
          <a:p>
            <a:r>
              <a:rPr lang="en-SG" dirty="0" err="1" smtClean="0">
                <a:latin typeface="Andalus" pitchFamily="18" charset="-78"/>
                <a:cs typeface="Andalus" pitchFamily="18" charset="-78"/>
              </a:rPr>
              <a:t>Sekuen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Konstan</a:t>
            </a:r>
            <a:endParaRPr lang="en-SG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SG" dirty="0" err="1" smtClean="0">
                <a:latin typeface="Andalus" pitchFamily="18" charset="-78"/>
                <a:cs typeface="Andalus" pitchFamily="18" charset="-78"/>
              </a:rPr>
              <a:t>Sekuen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Impulse</a:t>
            </a:r>
          </a:p>
          <a:p>
            <a:r>
              <a:rPr lang="en-SG" dirty="0" smtClean="0">
                <a:latin typeface="Andalus" pitchFamily="18" charset="-78"/>
                <a:cs typeface="Andalus" pitchFamily="18" charset="-78"/>
              </a:rPr>
              <a:t>Unit Step</a:t>
            </a:r>
          </a:p>
          <a:p>
            <a:r>
              <a:rPr lang="en-SG" dirty="0" err="1" smtClean="0">
                <a:latin typeface="Andalus" pitchFamily="18" charset="-78"/>
                <a:cs typeface="Andalus" pitchFamily="18" charset="-78"/>
              </a:rPr>
              <a:t>Sekuen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Rectangular (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persegi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)</a:t>
            </a:r>
          </a:p>
          <a:p>
            <a:r>
              <a:rPr lang="en-SG" dirty="0" err="1" smtClean="0">
                <a:latin typeface="Andalus" pitchFamily="18" charset="-78"/>
                <a:cs typeface="Andalus" pitchFamily="18" charset="-78"/>
              </a:rPr>
              <a:t>Sinusoida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Diskrit</a:t>
            </a:r>
            <a:endParaRPr lang="en-SG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err="1" smtClean="0">
                <a:latin typeface="Britannic Bold" pitchFamily="34" charset="0"/>
              </a:rPr>
              <a:t>Sekuen</a:t>
            </a:r>
            <a:r>
              <a:rPr lang="en-SG" dirty="0" smtClean="0">
                <a:latin typeface="Britannic Bold" pitchFamily="34" charset="0"/>
              </a:rPr>
              <a:t> </a:t>
            </a:r>
            <a:r>
              <a:rPr lang="en-SG" dirty="0" err="1" smtClean="0">
                <a:latin typeface="Britannic Bold" pitchFamily="34" charset="0"/>
              </a:rPr>
              <a:t>Konstan</a:t>
            </a:r>
            <a:endParaRPr lang="en-SG" dirty="0">
              <a:latin typeface="Britannic Bold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85720" y="1357298"/>
            <a:ext cx="8572560" cy="4525963"/>
          </a:xfrm>
        </p:spPr>
        <p:txBody>
          <a:bodyPr/>
          <a:lstStyle/>
          <a:p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ini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dihasilkan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dari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sampling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waktu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kontinyu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yang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nilainya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konstan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misalnya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DC.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Bentuk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waktu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diskrit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untuk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representasinya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berupa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deretan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pulsa-pulsa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bernilai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sama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mulai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dari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negatif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tak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berhingga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sampai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dengan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positif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tak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berhingga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. </a:t>
            </a:r>
            <a:endParaRPr lang="en-SG" sz="24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Gambaran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matematis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untuk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ini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adalah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seperti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berikut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.</a:t>
            </a:r>
          </a:p>
          <a:p>
            <a:pPr>
              <a:buNone/>
            </a:pP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	</a:t>
            </a:r>
            <a:r>
              <a:rPr lang="fi-FI" sz="2400" i="1" dirty="0" smtClean="0">
                <a:latin typeface="Andalus" pitchFamily="18" charset="-78"/>
                <a:cs typeface="Andalus" pitchFamily="18" charset="-78"/>
              </a:rPr>
              <a:t>f(nT</a:t>
            </a:r>
            <a:r>
              <a:rPr lang="fi-FI" sz="2400" i="1" dirty="0" smtClean="0">
                <a:latin typeface="Andalus" pitchFamily="18" charset="-78"/>
                <a:cs typeface="Andalus" pitchFamily="18" charset="-78"/>
              </a:rPr>
              <a:t>) = 1 untuk semua nilai n</a:t>
            </a:r>
            <a:endParaRPr lang="en-SG" sz="2400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3786190"/>
            <a:ext cx="4214842" cy="2598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SG" dirty="0" err="1" smtClean="0">
                <a:latin typeface="Aharoni" pitchFamily="2" charset="-79"/>
                <a:cs typeface="Aharoni" pitchFamily="2" charset="-79"/>
              </a:rPr>
              <a:t>Pengenalan</a:t>
            </a:r>
            <a:r>
              <a:rPr lang="en-SG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SG" dirty="0" err="1" smtClean="0">
                <a:latin typeface="Aharoni" pitchFamily="2" charset="-79"/>
                <a:cs typeface="Aharoni" pitchFamily="2" charset="-79"/>
              </a:rPr>
              <a:t>Dasar</a:t>
            </a:r>
            <a:r>
              <a:rPr lang="en-SG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SG" dirty="0" err="1" smtClean="0">
                <a:latin typeface="Aharoni" pitchFamily="2" charset="-79"/>
                <a:cs typeface="Aharoni" pitchFamily="2" charset="-79"/>
              </a:rPr>
              <a:t>Sinyal</a:t>
            </a:r>
            <a:endParaRPr lang="fr-CA" dirty="0" smtClean="0">
              <a:solidFill>
                <a:schemeClr val="tx1">
                  <a:lumMod val="75000"/>
                  <a:lumOff val="2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643470"/>
          </a:xfrm>
        </p:spPr>
        <p:txBody>
          <a:bodyPr rtlCol="0">
            <a:normAutofit/>
          </a:bodyPr>
          <a:lstStyle/>
          <a:p>
            <a:pPr>
              <a:buNone/>
            </a:pPr>
            <a:r>
              <a:rPr lang="en-SG" sz="3600" b="1" dirty="0" err="1" smtClean="0">
                <a:latin typeface="Agency FB" pitchFamily="34" charset="0"/>
              </a:rPr>
              <a:t>Tujuan</a:t>
            </a:r>
            <a:r>
              <a:rPr lang="en-SG" sz="3600" b="1" dirty="0" smtClean="0">
                <a:latin typeface="Agency FB" pitchFamily="34" charset="0"/>
              </a:rPr>
              <a:t>:</a:t>
            </a:r>
          </a:p>
          <a:p>
            <a:r>
              <a:rPr lang="fi-FI" sz="3600" dirty="0" smtClean="0">
                <a:latin typeface="Agency FB" pitchFamily="34" charset="0"/>
              </a:rPr>
              <a:t>Siswa mampu menyelesaikan permasalahan terkait </a:t>
            </a:r>
            <a:r>
              <a:rPr lang="en-SG" sz="3600" dirty="0" err="1" smtClean="0">
                <a:latin typeface="Agency FB" pitchFamily="34" charset="0"/>
              </a:rPr>
              <a:t>dengan</a:t>
            </a:r>
            <a:r>
              <a:rPr lang="en-SG" sz="3600" dirty="0" smtClean="0">
                <a:latin typeface="Agency FB" pitchFamily="34" charset="0"/>
              </a:rPr>
              <a:t> </a:t>
            </a:r>
            <a:r>
              <a:rPr lang="en-SG" sz="3600" dirty="0" err="1" smtClean="0">
                <a:latin typeface="Agency FB" pitchFamily="34" charset="0"/>
              </a:rPr>
              <a:t>konsep</a:t>
            </a:r>
            <a:r>
              <a:rPr lang="en-SG" sz="3600" dirty="0" smtClean="0">
                <a:latin typeface="Agency FB" pitchFamily="34" charset="0"/>
              </a:rPr>
              <a:t> </a:t>
            </a:r>
            <a:r>
              <a:rPr lang="en-SG" sz="3600" dirty="0" err="1" smtClean="0">
                <a:latin typeface="Agency FB" pitchFamily="34" charset="0"/>
              </a:rPr>
              <a:t>sinyal</a:t>
            </a:r>
            <a:r>
              <a:rPr lang="en-SG" sz="3600" dirty="0" smtClean="0">
                <a:latin typeface="Agency FB" pitchFamily="34" charset="0"/>
              </a:rPr>
              <a:t>, </a:t>
            </a:r>
            <a:r>
              <a:rPr lang="en-SG" sz="3600" dirty="0" err="1" smtClean="0">
                <a:latin typeface="Agency FB" pitchFamily="34" charset="0"/>
              </a:rPr>
              <a:t>menggambarkan</a:t>
            </a:r>
            <a:r>
              <a:rPr lang="en-SG" sz="3600" dirty="0" smtClean="0">
                <a:latin typeface="Agency FB" pitchFamily="34" charset="0"/>
              </a:rPr>
              <a:t> </a:t>
            </a:r>
            <a:r>
              <a:rPr lang="en-SG" sz="3600" dirty="0" err="1" smtClean="0">
                <a:latin typeface="Agency FB" pitchFamily="34" charset="0"/>
              </a:rPr>
              <a:t>perbedaan</a:t>
            </a:r>
            <a:r>
              <a:rPr lang="en-SG" sz="3600" dirty="0" smtClean="0">
                <a:latin typeface="Agency FB" pitchFamily="34" charset="0"/>
              </a:rPr>
              <a:t> </a:t>
            </a:r>
            <a:r>
              <a:rPr lang="en-SG" sz="3600" dirty="0" err="1" smtClean="0">
                <a:latin typeface="Agency FB" pitchFamily="34" charset="0"/>
              </a:rPr>
              <a:t>sinyal</a:t>
            </a:r>
            <a:r>
              <a:rPr lang="en-SG" sz="3600" dirty="0" smtClean="0">
                <a:latin typeface="Agency FB" pitchFamily="34" charset="0"/>
              </a:rPr>
              <a:t> </a:t>
            </a:r>
            <a:r>
              <a:rPr lang="en-SG" sz="3600" dirty="0" err="1" smtClean="0">
                <a:latin typeface="Agency FB" pitchFamily="34" charset="0"/>
              </a:rPr>
              <a:t>waktu</a:t>
            </a:r>
            <a:r>
              <a:rPr lang="en-SG" sz="3600" dirty="0" smtClean="0">
                <a:latin typeface="Agency FB" pitchFamily="34" charset="0"/>
              </a:rPr>
              <a:t> </a:t>
            </a:r>
            <a:r>
              <a:rPr lang="en-SG" sz="3600" dirty="0" err="1" smtClean="0">
                <a:latin typeface="Agency FB" pitchFamily="34" charset="0"/>
              </a:rPr>
              <a:t>kontinyu</a:t>
            </a:r>
            <a:r>
              <a:rPr lang="en-SG" sz="3600" dirty="0" smtClean="0">
                <a:latin typeface="Agency FB" pitchFamily="34" charset="0"/>
              </a:rPr>
              <a:t> </a:t>
            </a:r>
            <a:r>
              <a:rPr lang="en-SG" sz="3600" dirty="0" err="1" smtClean="0">
                <a:latin typeface="Agency FB" pitchFamily="34" charset="0"/>
              </a:rPr>
              <a:t>dengan</a:t>
            </a:r>
            <a:r>
              <a:rPr lang="en-SG" sz="3600" dirty="0" smtClean="0">
                <a:latin typeface="Agency FB" pitchFamily="34" charset="0"/>
              </a:rPr>
              <a:t> </a:t>
            </a:r>
            <a:r>
              <a:rPr lang="en-SG" sz="3600" dirty="0" err="1" smtClean="0">
                <a:latin typeface="Agency FB" pitchFamily="34" charset="0"/>
              </a:rPr>
              <a:t>sinyal</a:t>
            </a:r>
            <a:r>
              <a:rPr lang="en-SG" sz="3600" dirty="0" smtClean="0">
                <a:latin typeface="Agency FB" pitchFamily="34" charset="0"/>
              </a:rPr>
              <a:t> </a:t>
            </a:r>
            <a:r>
              <a:rPr lang="en-SG" sz="3600" dirty="0" err="1" smtClean="0">
                <a:latin typeface="Agency FB" pitchFamily="34" charset="0"/>
              </a:rPr>
              <a:t>waktu</a:t>
            </a:r>
            <a:r>
              <a:rPr lang="en-SG" sz="3600" dirty="0" smtClean="0">
                <a:latin typeface="Agency FB" pitchFamily="34" charset="0"/>
              </a:rPr>
              <a:t> </a:t>
            </a:r>
            <a:r>
              <a:rPr lang="en-SG" sz="3600" dirty="0" err="1" smtClean="0">
                <a:latin typeface="Agency FB" pitchFamily="34" charset="0"/>
              </a:rPr>
              <a:t>diskrit</a:t>
            </a:r>
            <a:r>
              <a:rPr lang="en-SG" sz="3600" dirty="0" smtClean="0">
                <a:latin typeface="Agency FB" pitchFamily="34" charset="0"/>
              </a:rPr>
              <a:t>.</a:t>
            </a:r>
          </a:p>
          <a:p>
            <a:r>
              <a:rPr lang="en-SG" sz="3600" dirty="0" err="1" smtClean="0">
                <a:latin typeface="Agency FB" pitchFamily="34" charset="0"/>
              </a:rPr>
              <a:t>Siswa</a:t>
            </a:r>
            <a:r>
              <a:rPr lang="en-SG" sz="3600" dirty="0" smtClean="0">
                <a:latin typeface="Agency FB" pitchFamily="34" charset="0"/>
              </a:rPr>
              <a:t> </a:t>
            </a:r>
            <a:r>
              <a:rPr lang="en-SG" sz="3600" dirty="0" err="1" smtClean="0">
                <a:latin typeface="Agency FB" pitchFamily="34" charset="0"/>
              </a:rPr>
              <a:t>mampu</a:t>
            </a:r>
            <a:r>
              <a:rPr lang="en-SG" sz="3600" dirty="0" smtClean="0">
                <a:latin typeface="Agency FB" pitchFamily="34" charset="0"/>
              </a:rPr>
              <a:t> </a:t>
            </a:r>
            <a:r>
              <a:rPr lang="en-SG" sz="3600" dirty="0" err="1" smtClean="0">
                <a:latin typeface="Agency FB" pitchFamily="34" charset="0"/>
              </a:rPr>
              <a:t>menjelaskan</a:t>
            </a:r>
            <a:r>
              <a:rPr lang="en-SG" sz="3600" dirty="0" smtClean="0">
                <a:latin typeface="Agency FB" pitchFamily="34" charset="0"/>
              </a:rPr>
              <a:t> </a:t>
            </a:r>
            <a:r>
              <a:rPr lang="en-SG" sz="3600" dirty="0" err="1" smtClean="0">
                <a:latin typeface="Agency FB" pitchFamily="34" charset="0"/>
              </a:rPr>
              <a:t>dasar</a:t>
            </a:r>
            <a:r>
              <a:rPr lang="en-SG" sz="3600" dirty="0" smtClean="0">
                <a:latin typeface="Agency FB" pitchFamily="34" charset="0"/>
              </a:rPr>
              <a:t> </a:t>
            </a:r>
            <a:r>
              <a:rPr lang="en-SG" sz="3600" dirty="0" err="1" smtClean="0">
                <a:latin typeface="Agency FB" pitchFamily="34" charset="0"/>
              </a:rPr>
              <a:t>proses</a:t>
            </a:r>
            <a:r>
              <a:rPr lang="en-SG" sz="3600" dirty="0" smtClean="0">
                <a:latin typeface="Agency FB" pitchFamily="34" charset="0"/>
              </a:rPr>
              <a:t> sampling</a:t>
            </a:r>
            <a:r>
              <a:rPr lang="en-SG" sz="3600" dirty="0" smtClean="0">
                <a:latin typeface="Agency FB" pitchFamily="34" charset="0"/>
              </a:rPr>
              <a:t>.</a:t>
            </a:r>
          </a:p>
          <a:p>
            <a:r>
              <a:rPr lang="en-SG" sz="3600" dirty="0" err="1" smtClean="0">
                <a:latin typeface="Agency FB" pitchFamily="34" charset="0"/>
              </a:rPr>
              <a:t>Siswa</a:t>
            </a:r>
            <a:r>
              <a:rPr lang="en-SG" sz="3600" dirty="0" smtClean="0">
                <a:latin typeface="Agency FB" pitchFamily="34" charset="0"/>
              </a:rPr>
              <a:t> </a:t>
            </a:r>
            <a:r>
              <a:rPr lang="en-SG" sz="3600" dirty="0" err="1" smtClean="0">
                <a:latin typeface="Agency FB" pitchFamily="34" charset="0"/>
              </a:rPr>
              <a:t>mampu</a:t>
            </a:r>
            <a:r>
              <a:rPr lang="en-SG" sz="3600" dirty="0" smtClean="0">
                <a:latin typeface="Agency FB" pitchFamily="34" charset="0"/>
              </a:rPr>
              <a:t> </a:t>
            </a:r>
            <a:r>
              <a:rPr lang="en-SG" sz="3600" dirty="0" err="1" smtClean="0">
                <a:latin typeface="Agency FB" pitchFamily="34" charset="0"/>
              </a:rPr>
              <a:t>menggambarkan</a:t>
            </a:r>
            <a:r>
              <a:rPr lang="en-SG" sz="3600" dirty="0" smtClean="0">
                <a:latin typeface="Agency FB" pitchFamily="34" charset="0"/>
              </a:rPr>
              <a:t> </a:t>
            </a:r>
            <a:r>
              <a:rPr lang="en-SG" sz="3600" dirty="0" err="1" smtClean="0">
                <a:latin typeface="Agency FB" pitchFamily="34" charset="0"/>
              </a:rPr>
              <a:t>operasi</a:t>
            </a:r>
            <a:r>
              <a:rPr lang="en-SG" sz="3600" dirty="0" smtClean="0">
                <a:latin typeface="Agency FB" pitchFamily="34" charset="0"/>
              </a:rPr>
              <a:t> </a:t>
            </a:r>
            <a:r>
              <a:rPr lang="en-SG" sz="3600" dirty="0" err="1" smtClean="0">
                <a:latin typeface="Agency FB" pitchFamily="34" charset="0"/>
              </a:rPr>
              <a:t>dasar</a:t>
            </a:r>
            <a:r>
              <a:rPr lang="en-SG" sz="3600" dirty="0" smtClean="0">
                <a:latin typeface="Agency FB" pitchFamily="34" charset="0"/>
              </a:rPr>
              <a:t> </a:t>
            </a:r>
            <a:r>
              <a:rPr lang="en-SG" sz="3600" dirty="0" err="1" smtClean="0">
                <a:latin typeface="Agency FB" pitchFamily="34" charset="0"/>
              </a:rPr>
              <a:t>sinyal</a:t>
            </a:r>
            <a:endParaRPr lang="en-SG" sz="3600" dirty="0" smtClean="0">
              <a:latin typeface="Agency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err="1" smtClean="0">
                <a:latin typeface="Britannic Bold" pitchFamily="34" charset="0"/>
              </a:rPr>
              <a:t>Sekuen</a:t>
            </a:r>
            <a:r>
              <a:rPr lang="en-SG" dirty="0" smtClean="0">
                <a:latin typeface="Britannic Bold" pitchFamily="34" charset="0"/>
              </a:rPr>
              <a:t> Impulse</a:t>
            </a:r>
            <a:endParaRPr lang="en-SG" dirty="0">
              <a:latin typeface="Britannic Bold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383087"/>
          </a:xfrm>
        </p:spPr>
        <p:txBody>
          <a:bodyPr/>
          <a:lstStyle/>
          <a:p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Sekuen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impuls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bukan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merupakan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bentuk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sampel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dari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suatu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waktu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diskrit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. </a:t>
            </a:r>
          </a:p>
          <a:p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Sekuen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impulse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pada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saat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bernilai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1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untuk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titik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ke-10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yang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lainnya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bernilai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nol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dapat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didefinisikan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sebagai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:</a:t>
            </a:r>
            <a:endParaRPr lang="en-SG" sz="2400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69403" y="3307149"/>
            <a:ext cx="4488811" cy="3212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3357562"/>
            <a:ext cx="2964677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>
                <a:latin typeface="Britannic Bold" pitchFamily="34" charset="0"/>
              </a:rPr>
              <a:t>Unit Step</a:t>
            </a:r>
            <a:endParaRPr lang="en-SG" dirty="0">
              <a:latin typeface="Britannic Bold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Sebuah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sekuen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unit step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untuk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satu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kasus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dimana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nilainya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=1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untuk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nilai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n &gt;= 10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bernilai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0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untuk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k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sebelumnya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dapat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didefinisikan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sebagai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:</a:t>
            </a:r>
            <a:endParaRPr lang="en-SG" sz="2400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3071810"/>
            <a:ext cx="3111839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4" y="2857496"/>
            <a:ext cx="4387484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err="1" smtClean="0">
                <a:latin typeface="Britannic Bold" pitchFamily="34" charset="0"/>
              </a:rPr>
              <a:t>Sekuen</a:t>
            </a:r>
            <a:r>
              <a:rPr lang="en-SG" dirty="0" smtClean="0">
                <a:latin typeface="Britannic Bold" pitchFamily="34" charset="0"/>
              </a:rPr>
              <a:t> Rectangular (</a:t>
            </a:r>
            <a:r>
              <a:rPr lang="en-SG" dirty="0" err="1" smtClean="0">
                <a:latin typeface="Britannic Bold" pitchFamily="34" charset="0"/>
              </a:rPr>
              <a:t>persegi</a:t>
            </a:r>
            <a:r>
              <a:rPr lang="en-SG" dirty="0" smtClean="0">
                <a:latin typeface="Britannic Bold" pitchFamily="34" charset="0"/>
              </a:rPr>
              <a:t>)</a:t>
            </a:r>
            <a:endParaRPr lang="en-SG" dirty="0">
              <a:latin typeface="Britannic Bold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400" dirty="0" smtClean="0">
                <a:latin typeface="Andalus" pitchFamily="18" charset="-78"/>
                <a:cs typeface="Andalus" pitchFamily="18" charset="-78"/>
              </a:rPr>
              <a:t>Kita tetapkan suatu variabel L dengan nilai positif integer.</a:t>
            </a:r>
          </a:p>
          <a:p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Sebuah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fungsi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pulsa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rectangular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waktu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diskrit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pL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[n]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dengan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panjang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L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dapat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didefinisikan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sebagai</a:t>
            </a:r>
            <a:endParaRPr lang="en-SG" sz="2400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2928934"/>
            <a:ext cx="3662821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488" y="4000504"/>
            <a:ext cx="5961512" cy="2343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Britannic Bold" pitchFamily="34" charset="0"/>
              </a:rPr>
              <a:t>Sinusoida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Diskrit</a:t>
            </a:r>
            <a:endParaRPr lang="en-SG" dirty="0">
              <a:latin typeface="Britannic Bold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Sebuah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diskrit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x[n]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akan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menjadi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bentuk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diskrit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periodic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apabila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terjadi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perulangan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bentuk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setelah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suatu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periode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r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tertentu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. x[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n+r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] = x[n]</a:t>
            </a:r>
          </a:p>
          <a:p>
            <a:r>
              <a:rPr lang="pt-BR" sz="2400" dirty="0" smtClean="0">
                <a:latin typeface="Andalus" pitchFamily="18" charset="-78"/>
                <a:cs typeface="Andalus" pitchFamily="18" charset="-78"/>
              </a:rPr>
              <a:t>Pada suatu kasus sinyal sinus: x[n] = A </a:t>
            </a:r>
            <a:r>
              <a:rPr lang="pt-BR" sz="2400" dirty="0" smtClean="0">
                <a:latin typeface="Andalus" pitchFamily="18" charset="-78"/>
                <a:cs typeface="Andalus" pitchFamily="18" charset="-78"/>
              </a:rPr>
              <a:t>cos(</a:t>
            </a:r>
            <a:r>
              <a:rPr lang="el-GR" sz="2400" dirty="0" smtClean="0">
                <a:cs typeface="Andalus" pitchFamily="18" charset="-78"/>
              </a:rPr>
              <a:t>ω</a:t>
            </a:r>
            <a:r>
              <a:rPr lang="pt-BR" sz="2400" dirty="0" smtClean="0">
                <a:latin typeface="Andalus" pitchFamily="18" charset="-78"/>
                <a:cs typeface="Andalus" pitchFamily="18" charset="-78"/>
              </a:rPr>
              <a:t>n </a:t>
            </a:r>
            <a:r>
              <a:rPr lang="pt-BR" sz="2400" dirty="0" smtClean="0">
                <a:latin typeface="Andalus" pitchFamily="18" charset="-78"/>
                <a:cs typeface="Andalus" pitchFamily="18" charset="-78"/>
              </a:rPr>
              <a:t>+θ)</a:t>
            </a:r>
          </a:p>
          <a:p>
            <a:r>
              <a:rPr lang="en-SG" sz="2400" b="1" dirty="0" err="1" smtClean="0">
                <a:latin typeface="Andalus" pitchFamily="18" charset="-78"/>
                <a:cs typeface="Andalus" pitchFamily="18" charset="-78"/>
              </a:rPr>
              <a:t>Contoh</a:t>
            </a:r>
            <a:r>
              <a:rPr lang="en-SG" sz="2400" b="1" dirty="0" smtClean="0">
                <a:latin typeface="Andalus" pitchFamily="18" charset="-78"/>
                <a:cs typeface="Andalus" pitchFamily="18" charset="-78"/>
              </a:rPr>
              <a:t>:</a:t>
            </a:r>
          </a:p>
          <a:p>
            <a:pPr>
              <a:buNone/>
            </a:pP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	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Gambarkan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sebuah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sinus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diskrit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dengan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periode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l-GR" sz="2400" dirty="0" smtClean="0">
                <a:cs typeface="Andalus" pitchFamily="18" charset="-78"/>
              </a:rPr>
              <a:t>Ω = π/5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fase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awal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l-GR" sz="2400" dirty="0" smtClean="0">
                <a:cs typeface="Andalus" pitchFamily="18" charset="-78"/>
              </a:rPr>
              <a:t>θ = 0.</a:t>
            </a:r>
          </a:p>
          <a:p>
            <a:r>
              <a:rPr lang="en-SG" sz="2400" b="1" dirty="0" err="1" smtClean="0">
                <a:latin typeface="Andalus" pitchFamily="18" charset="-78"/>
                <a:cs typeface="Andalus" pitchFamily="18" charset="-78"/>
              </a:rPr>
              <a:t>Penyelesaian</a:t>
            </a:r>
            <a:r>
              <a:rPr lang="en-SG" sz="2400" b="1" dirty="0" smtClean="0">
                <a:latin typeface="Andalus" pitchFamily="18" charset="-78"/>
                <a:cs typeface="Andalus" pitchFamily="18" charset="-78"/>
              </a:rPr>
              <a:t>:</a:t>
            </a:r>
          </a:p>
          <a:p>
            <a:pPr>
              <a:buNone/>
            </a:pP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	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Dengan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mamanfaatkan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software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Matlab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akan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didapatkan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gambaran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untuk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suatu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fungsi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periodik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x[n] = A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cos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(</a:t>
            </a:r>
            <a:r>
              <a:rPr lang="el-GR" sz="2400" dirty="0" smtClean="0">
                <a:cs typeface="Andalus" pitchFamily="18" charset="-78"/>
              </a:rPr>
              <a:t>Ω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n +</a:t>
            </a:r>
            <a:r>
              <a:rPr lang="el-GR" sz="2400" dirty="0" smtClean="0">
                <a:cs typeface="Andalus" pitchFamily="18" charset="-78"/>
              </a:rPr>
              <a:t>θ)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seperti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pada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gambar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berikut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1428736"/>
            <a:ext cx="6062782" cy="4862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Engravers MT" pitchFamily="18" charset="0"/>
              </a:rPr>
              <a:t>Sinyal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Engravers MT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Engravers MT" pitchFamily="18" charset="0"/>
              </a:rPr>
              <a:t>Sinusoida</a:t>
            </a:r>
            <a:endParaRPr lang="en-SG" dirty="0">
              <a:solidFill>
                <a:schemeClr val="tx2">
                  <a:lumMod val="50000"/>
                </a:schemeClr>
              </a:solidFill>
              <a:latin typeface="Engravers MT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39919"/>
            <a:ext cx="8229600" cy="3603660"/>
          </a:xfrm>
        </p:spPr>
        <p:txBody>
          <a:bodyPr/>
          <a:lstStyle/>
          <a:p>
            <a:r>
              <a:rPr lang="it-IT" dirty="0" smtClean="0">
                <a:latin typeface="Andalus" pitchFamily="18" charset="-78"/>
                <a:cs typeface="Andalus" pitchFamily="18" charset="-78"/>
              </a:rPr>
              <a:t>Semua sinyal yang ada di dalam proses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pengolahan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dapat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didekati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dengan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model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dasar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sinus</a:t>
            </a:r>
          </a:p>
          <a:p>
            <a:r>
              <a:rPr lang="en-SG" dirty="0" err="1" smtClean="0">
                <a:latin typeface="Andalus" pitchFamily="18" charset="-78"/>
                <a:cs typeface="Andalus" pitchFamily="18" charset="-78"/>
              </a:rPr>
              <a:t>Lebih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mudah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dipahami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karena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bentuknya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sederhana</a:t>
            </a:r>
            <a:endParaRPr lang="en-SG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SG" dirty="0" err="1" smtClean="0">
                <a:latin typeface="Andalus" pitchFamily="18" charset="-78"/>
                <a:cs typeface="Andalus" pitchFamily="18" charset="-78"/>
              </a:rPr>
              <a:t>Memiliki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frekuensi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tunggal</a:t>
            </a:r>
            <a:endParaRPr lang="en-SG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71422"/>
            <a:ext cx="8229600" cy="1143000"/>
          </a:xfrm>
        </p:spPr>
        <p:txBody>
          <a:bodyPr/>
          <a:lstStyle/>
          <a:p>
            <a:pPr algn="l"/>
            <a:r>
              <a:rPr lang="en-SG" sz="3200" dirty="0" smtClean="0">
                <a:latin typeface="Aharoni" pitchFamily="2" charset="-79"/>
                <a:cs typeface="Aharoni" pitchFamily="2" charset="-79"/>
              </a:rPr>
              <a:t>Parameter </a:t>
            </a:r>
            <a:r>
              <a:rPr lang="en-SG" sz="3200" dirty="0" err="1" smtClean="0">
                <a:latin typeface="Aharoni" pitchFamily="2" charset="-79"/>
                <a:cs typeface="Aharoni" pitchFamily="2" charset="-79"/>
              </a:rPr>
              <a:t>pada</a:t>
            </a:r>
            <a:r>
              <a:rPr lang="en-SG" sz="32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SG" sz="3200" dirty="0" err="1" smtClean="0">
                <a:latin typeface="Aharoni" pitchFamily="2" charset="-79"/>
                <a:cs typeface="Aharoni" pitchFamily="2" charset="-79"/>
              </a:rPr>
              <a:t>Sinyal</a:t>
            </a:r>
            <a:r>
              <a:rPr lang="en-SG" sz="3200" dirty="0" smtClean="0">
                <a:latin typeface="Aharoni" pitchFamily="2" charset="-79"/>
                <a:cs typeface="Aharoni" pitchFamily="2" charset="-79"/>
              </a:rPr>
              <a:t> Sinus</a:t>
            </a:r>
            <a:endParaRPr lang="en-SG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y(t) = A sin(2</a:t>
            </a:r>
            <a:r>
              <a:rPr lang="el-GR" sz="2800" dirty="0" smtClean="0">
                <a:cs typeface="Andalus" pitchFamily="18" charset="-78"/>
              </a:rPr>
              <a:t>π</a:t>
            </a:r>
            <a:r>
              <a:rPr lang="en-SG" sz="2800" i="1" dirty="0" smtClean="0">
                <a:latin typeface="Andalus" pitchFamily="18" charset="-78"/>
                <a:cs typeface="Andalus" pitchFamily="18" charset="-78"/>
              </a:rPr>
              <a:t>ft + </a:t>
            </a:r>
            <a:r>
              <a:rPr lang="pt-BR" sz="2800" dirty="0" smtClean="0">
                <a:latin typeface="Andalus" pitchFamily="18" charset="-78"/>
                <a:cs typeface="Andalus" pitchFamily="18" charset="-78"/>
              </a:rPr>
              <a:t>θ</a:t>
            </a:r>
            <a:r>
              <a:rPr lang="el-GR" sz="2800" i="1" dirty="0" smtClean="0">
                <a:cs typeface="Andalus" pitchFamily="18" charset="-78"/>
              </a:rPr>
              <a:t>)</a:t>
            </a:r>
            <a:endParaRPr lang="el-GR" sz="2800" i="1" dirty="0" smtClean="0">
              <a:cs typeface="Andalus" pitchFamily="18" charset="-78"/>
            </a:endParaRPr>
          </a:p>
          <a:p>
            <a:pPr>
              <a:buNone/>
            </a:pP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dimana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:</a:t>
            </a:r>
          </a:p>
          <a:p>
            <a:pPr lvl="1">
              <a:buNone/>
            </a:pPr>
            <a:r>
              <a:rPr lang="pt-BR" sz="2400" dirty="0" smtClean="0">
                <a:latin typeface="Andalus" pitchFamily="18" charset="-78"/>
                <a:cs typeface="Andalus" pitchFamily="18" charset="-78"/>
              </a:rPr>
              <a:t>A = amplitudo (dalam nilai real)</a:t>
            </a:r>
          </a:p>
          <a:p>
            <a:pPr lvl="1">
              <a:buNone/>
            </a:pP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f = </a:t>
            </a:r>
            <a:r>
              <a:rPr lang="en-SG" sz="2400" i="1" dirty="0" err="1" smtClean="0">
                <a:latin typeface="Andalus" pitchFamily="18" charset="-78"/>
                <a:cs typeface="Andalus" pitchFamily="18" charset="-78"/>
              </a:rPr>
              <a:t>frekuensi</a:t>
            </a: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 (</a:t>
            </a:r>
            <a:r>
              <a:rPr lang="en-SG" sz="2400" i="1" dirty="0" err="1" smtClean="0">
                <a:latin typeface="Andalus" pitchFamily="18" charset="-78"/>
                <a:cs typeface="Andalus" pitchFamily="18" charset="-78"/>
              </a:rPr>
              <a:t>dalam</a:t>
            </a: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 Hz)</a:t>
            </a:r>
          </a:p>
          <a:p>
            <a:pPr lvl="1">
              <a:buNone/>
            </a:pPr>
            <a:r>
              <a:rPr lang="pt-BR" sz="2400" dirty="0" smtClean="0">
                <a:latin typeface="Andalus" pitchFamily="18" charset="-78"/>
                <a:cs typeface="Andalus" pitchFamily="18" charset="-78"/>
              </a:rPr>
              <a:t>θ = fase awal sinyal (antara 0 ~ 360</a:t>
            </a:r>
            <a:r>
              <a:rPr lang="pt-BR" sz="2400" dirty="0" smtClean="0">
                <a:latin typeface="Calibri"/>
                <a:cs typeface="Calibri"/>
              </a:rPr>
              <a:t>⁰</a:t>
            </a:r>
            <a:r>
              <a:rPr lang="pt-BR" sz="2400" dirty="0" smtClean="0">
                <a:latin typeface="Andalus" pitchFamily="18" charset="-78"/>
                <a:cs typeface="Andalus" pitchFamily="18" charset="-78"/>
              </a:rPr>
              <a:t>)</a:t>
            </a:r>
          </a:p>
          <a:p>
            <a:pPr lvl="1">
              <a:buNone/>
            </a:pP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    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juga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sering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dinyatakan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dalam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radian (0 ~ 2</a:t>
            </a:r>
            <a:r>
              <a:rPr lang="el-GR" sz="2400" dirty="0" smtClean="0">
                <a:cs typeface="Andalus" pitchFamily="18" charset="-78"/>
              </a:rPr>
              <a:t>π 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radiant)</a:t>
            </a:r>
          </a:p>
          <a:p>
            <a:pPr>
              <a:buNone/>
            </a:pPr>
            <a:r>
              <a:rPr lang="en-SG" sz="2800" b="1" dirty="0" err="1" smtClean="0">
                <a:latin typeface="Andalus" pitchFamily="18" charset="-78"/>
                <a:cs typeface="Andalus" pitchFamily="18" charset="-78"/>
              </a:rPr>
              <a:t>Sebagai</a:t>
            </a:r>
            <a:r>
              <a:rPr lang="en-SG" sz="28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800" b="1" dirty="0" err="1" smtClean="0">
                <a:latin typeface="Andalus" pitchFamily="18" charset="-78"/>
                <a:cs typeface="Andalus" pitchFamily="18" charset="-78"/>
              </a:rPr>
              <a:t>contoh</a:t>
            </a:r>
            <a:r>
              <a:rPr lang="en-SG" sz="2800" b="1" dirty="0" smtClean="0">
                <a:latin typeface="Andalus" pitchFamily="18" charset="-78"/>
                <a:cs typeface="Andalus" pitchFamily="18" charset="-78"/>
              </a:rPr>
              <a:t>:    </a:t>
            </a:r>
            <a:r>
              <a:rPr lang="es-ES" sz="2800" b="1" dirty="0" smtClean="0">
                <a:latin typeface="Andalus" pitchFamily="18" charset="-78"/>
                <a:cs typeface="Andalus" pitchFamily="18" charset="-78"/>
              </a:rPr>
              <a:t>y(t) =5 sin(2π</a:t>
            </a:r>
            <a:r>
              <a:rPr lang="es-ES" sz="2800" b="1" i="1" dirty="0" smtClean="0">
                <a:latin typeface="Andalus" pitchFamily="18" charset="-78"/>
                <a:cs typeface="Andalus" pitchFamily="18" charset="-78"/>
              </a:rPr>
              <a:t>ft) = 5 sin(2π2t)</a:t>
            </a:r>
          </a:p>
          <a:p>
            <a:pPr lvl="1">
              <a:buNone/>
            </a:pP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Ini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berarti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:</a:t>
            </a:r>
          </a:p>
          <a:p>
            <a:pPr lvl="1">
              <a:buNone/>
            </a:pP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Amplitudo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= 5</a:t>
            </a:r>
          </a:p>
          <a:p>
            <a:pPr lvl="1">
              <a:buNone/>
            </a:pP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Frekuensi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= 2 Hz</a:t>
            </a:r>
          </a:p>
          <a:p>
            <a:pPr lvl="1">
              <a:buNone/>
            </a:pP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Fase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awal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= 0</a:t>
            </a:r>
            <a:r>
              <a:rPr lang="en-SG" sz="2400" dirty="0" smtClean="0">
                <a:latin typeface="Calibri"/>
                <a:cs typeface="Calibri"/>
              </a:rPr>
              <a:t>⁰</a:t>
            </a:r>
            <a:endParaRPr lang="en-SG" sz="24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31715" y="1123946"/>
            <a:ext cx="5769243" cy="4233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b="1" dirty="0" err="1" smtClean="0"/>
              <a:t>Contoh-Contoh</a:t>
            </a:r>
            <a:r>
              <a:rPr lang="en-SG" b="1" dirty="0" smtClean="0"/>
              <a:t> </a:t>
            </a:r>
            <a:r>
              <a:rPr lang="en-SG" b="1" dirty="0" err="1" smtClean="0"/>
              <a:t>Soal</a:t>
            </a:r>
            <a:r>
              <a:rPr lang="en-SG" b="1" dirty="0" smtClean="0"/>
              <a:t> </a:t>
            </a:r>
            <a:r>
              <a:rPr lang="en-SG" b="1" dirty="0" err="1" smtClean="0"/>
              <a:t>Latihan</a:t>
            </a:r>
            <a:endParaRPr lang="en-SG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Gambarkan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sebuah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sinus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waktu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kontinyu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dengan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periode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l-GR" sz="2800" dirty="0" smtClean="0">
                <a:cs typeface="Andalus" pitchFamily="18" charset="-78"/>
              </a:rPr>
              <a:t>Τ =0,2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dan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fase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awal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l-GR" sz="2800" dirty="0" smtClean="0">
                <a:cs typeface="Andalus" pitchFamily="18" charset="-78"/>
              </a:rPr>
              <a:t>θ = 0.</a:t>
            </a:r>
            <a:endParaRPr lang="en-US" sz="2800" dirty="0" smtClean="0">
              <a:latin typeface="Andalus" pitchFamily="18" charset="-78"/>
              <a:cs typeface="Andalus" pitchFamily="18" charset="-78"/>
            </a:endParaRPr>
          </a:p>
          <a:p>
            <a:pPr marL="514350" indent="-514350">
              <a:buFont typeface="+mj-lt"/>
              <a:buAutoNum type="arabicPeriod"/>
            </a:pPr>
            <a:r>
              <a:rPr lang="sv-SE" sz="2800" dirty="0" smtClean="0">
                <a:latin typeface="Andalus" pitchFamily="18" charset="-78"/>
                <a:cs typeface="Andalus" pitchFamily="18" charset="-78"/>
              </a:rPr>
              <a:t>Gambarkan sebuah sinyal sinus diskrit dengan </a:t>
            </a:r>
            <a:r>
              <a:rPr lang="nl-NL" sz="2800" dirty="0" smtClean="0">
                <a:latin typeface="Andalus" pitchFamily="18" charset="-78"/>
                <a:cs typeface="Andalus" pitchFamily="18" charset="-78"/>
              </a:rPr>
              <a:t>periode Ω = 2π dan fase awal θ = 90°.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800" dirty="0" smtClean="0">
                <a:latin typeface="Andalus" pitchFamily="18" charset="-78"/>
                <a:cs typeface="Andalus" pitchFamily="18" charset="-78"/>
              </a:rPr>
              <a:t>Gambarkan sebuah sinyal sinus diskrit dengan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periode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l-GR" sz="2800" dirty="0" smtClean="0">
                <a:cs typeface="Andalus" pitchFamily="18" charset="-78"/>
              </a:rPr>
              <a:t>Ω = 5π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dan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fase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awal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l-GR" sz="2800" dirty="0" smtClean="0">
                <a:cs typeface="Andalus" pitchFamily="18" charset="-78"/>
              </a:rPr>
              <a:t>θ = 0.5 π 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radiant.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>
                <a:latin typeface="Britannic Bold" pitchFamily="34" charset="0"/>
              </a:rPr>
              <a:t>Sampling</a:t>
            </a:r>
            <a:endParaRPr lang="en-SG" dirty="0">
              <a:latin typeface="Britannic Bold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dirty="0" err="1" smtClean="0">
                <a:latin typeface="Andalus" pitchFamily="18" charset="-78"/>
                <a:cs typeface="Andalus" pitchFamily="18" charset="-78"/>
              </a:rPr>
              <a:t>Proses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pengambilan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sampel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ini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disebut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sebagai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i="1" dirty="0" smtClean="0">
                <a:latin typeface="Andalus" pitchFamily="18" charset="-78"/>
                <a:cs typeface="Andalus" pitchFamily="18" charset="-78"/>
              </a:rPr>
              <a:t>sampling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dan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dilakukan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secara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periodik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setiap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T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detik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yang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kemudian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dikenal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sebagai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i="1" dirty="0" err="1" smtClean="0">
                <a:latin typeface="Andalus" pitchFamily="18" charset="-78"/>
                <a:cs typeface="Andalus" pitchFamily="18" charset="-78"/>
              </a:rPr>
              <a:t>periode</a:t>
            </a:r>
            <a:r>
              <a:rPr lang="en-SG" i="1" dirty="0" smtClean="0">
                <a:latin typeface="Andalus" pitchFamily="18" charset="-78"/>
                <a:cs typeface="Andalus" pitchFamily="18" charset="-78"/>
              </a:rPr>
              <a:t> sampling.</a:t>
            </a:r>
          </a:p>
          <a:p>
            <a:r>
              <a:rPr lang="en-SG" dirty="0" err="1" smtClean="0">
                <a:latin typeface="Andalus" pitchFamily="18" charset="-78"/>
                <a:cs typeface="Andalus" pitchFamily="18" charset="-78"/>
              </a:rPr>
              <a:t>Proses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pengambilan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sampel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bisa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dilakukan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dalam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waktu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ts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(</a:t>
            </a:r>
            <a:r>
              <a:rPr lang="en-SG" i="1" dirty="0" smtClean="0">
                <a:latin typeface="Andalus" pitchFamily="18" charset="-78"/>
                <a:cs typeface="Andalus" pitchFamily="18" charset="-78"/>
              </a:rPr>
              <a:t>time sampling) 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yang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jauh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lebih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kecil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dibanding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T.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Dengan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demikian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output yang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dihasilkan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berupa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pulsa-pulsa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tersampel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.</a:t>
            </a:r>
            <a:endParaRPr lang="en-SG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haroni" pitchFamily="2" charset="-79"/>
                <a:cs typeface="Aharoni" pitchFamily="2" charset="-79"/>
              </a:rPr>
              <a:t>Pengantar</a:t>
            </a:r>
            <a:endParaRPr lang="fr-CA" dirty="0" smtClean="0">
              <a:solidFill>
                <a:schemeClr val="tx1">
                  <a:lumMod val="75000"/>
                  <a:lumOff val="2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457200" y="1428737"/>
            <a:ext cx="8329642" cy="5214974"/>
          </a:xfrm>
        </p:spPr>
        <p:txBody>
          <a:bodyPr rtlCol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SG" sz="2800" b="1" dirty="0" err="1" smtClean="0">
                <a:latin typeface="Agency FB" pitchFamily="34" charset="0"/>
              </a:rPr>
              <a:t>Sinyal</a:t>
            </a:r>
            <a:r>
              <a:rPr lang="en-SG" sz="2800" b="1" dirty="0" smtClean="0">
                <a:latin typeface="Agency FB" pitchFamily="34" charset="0"/>
              </a:rPr>
              <a:t> x(t):</a:t>
            </a:r>
          </a:p>
          <a:p>
            <a:pPr>
              <a:spcBef>
                <a:spcPts val="0"/>
              </a:spcBef>
            </a:pPr>
            <a:r>
              <a:rPr lang="en-SG" sz="2800" dirty="0" err="1" smtClean="0">
                <a:latin typeface="Agency FB" pitchFamily="34" charset="0"/>
              </a:rPr>
              <a:t>memiliki</a:t>
            </a:r>
            <a:r>
              <a:rPr lang="en-SG" sz="2800" dirty="0" smtClean="0">
                <a:latin typeface="Agency FB" pitchFamily="34" charset="0"/>
              </a:rPr>
              <a:t> </a:t>
            </a:r>
            <a:r>
              <a:rPr lang="en-SG" sz="2800" dirty="0" err="1" smtClean="0">
                <a:latin typeface="Agency FB" pitchFamily="34" charset="0"/>
              </a:rPr>
              <a:t>nilai</a:t>
            </a:r>
            <a:r>
              <a:rPr lang="en-SG" sz="2800" dirty="0" smtClean="0">
                <a:latin typeface="Agency FB" pitchFamily="34" charset="0"/>
              </a:rPr>
              <a:t> real </a:t>
            </a:r>
            <a:r>
              <a:rPr lang="en-SG" sz="2800" dirty="0" err="1" smtClean="0">
                <a:latin typeface="Agency FB" pitchFamily="34" charset="0"/>
              </a:rPr>
              <a:t>atau</a:t>
            </a:r>
            <a:r>
              <a:rPr lang="en-SG" sz="2800" dirty="0" smtClean="0">
                <a:latin typeface="Agency FB" pitchFamily="34" charset="0"/>
              </a:rPr>
              <a:t> </a:t>
            </a:r>
            <a:r>
              <a:rPr lang="en-SG" sz="2800" dirty="0" err="1" smtClean="0">
                <a:latin typeface="Agency FB" pitchFamily="34" charset="0"/>
              </a:rPr>
              <a:t>nilai</a:t>
            </a:r>
            <a:r>
              <a:rPr lang="en-SG" sz="2800" dirty="0" smtClean="0">
                <a:latin typeface="Agency FB" pitchFamily="34" charset="0"/>
              </a:rPr>
              <a:t> </a:t>
            </a:r>
            <a:r>
              <a:rPr lang="en-SG" sz="2800" dirty="0" err="1" smtClean="0">
                <a:latin typeface="Agency FB" pitchFamily="34" charset="0"/>
              </a:rPr>
              <a:t>skalar</a:t>
            </a:r>
            <a:r>
              <a:rPr lang="en-SG" sz="2800" dirty="0" smtClean="0">
                <a:latin typeface="Agency FB" pitchFamily="34" charset="0"/>
              </a:rPr>
              <a:t> yang </a:t>
            </a:r>
            <a:r>
              <a:rPr lang="en-SG" sz="2800" dirty="0" err="1" smtClean="0">
                <a:latin typeface="Agency FB" pitchFamily="34" charset="0"/>
              </a:rPr>
              <a:t>merupakan</a:t>
            </a:r>
            <a:r>
              <a:rPr lang="en-SG" sz="2800" dirty="0" smtClean="0">
                <a:latin typeface="Agency FB" pitchFamily="34" charset="0"/>
              </a:rPr>
              <a:t> </a:t>
            </a:r>
            <a:r>
              <a:rPr lang="de-DE" sz="2800" dirty="0" smtClean="0">
                <a:latin typeface="Agency FB" pitchFamily="34" charset="0"/>
              </a:rPr>
              <a:t>fungsi dari variabel waktu t</a:t>
            </a:r>
          </a:p>
          <a:p>
            <a:pPr>
              <a:spcBef>
                <a:spcPts val="0"/>
              </a:spcBef>
              <a:buNone/>
            </a:pPr>
            <a:r>
              <a:rPr lang="en-SG" sz="2800" b="1" dirty="0" err="1" smtClean="0">
                <a:latin typeface="Agency FB" pitchFamily="34" charset="0"/>
              </a:rPr>
              <a:t>Contoh</a:t>
            </a:r>
            <a:r>
              <a:rPr lang="en-SG" sz="2800" b="1" dirty="0" smtClean="0">
                <a:latin typeface="Agency FB" pitchFamily="34" charset="0"/>
              </a:rPr>
              <a:t> yang </a:t>
            </a:r>
            <a:r>
              <a:rPr lang="en-SG" sz="2800" b="1" dirty="0" err="1" smtClean="0">
                <a:latin typeface="Agency FB" pitchFamily="34" charset="0"/>
              </a:rPr>
              <a:t>sudah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umum</a:t>
            </a:r>
            <a:r>
              <a:rPr lang="en-SG" sz="2800" b="1" dirty="0" smtClean="0">
                <a:latin typeface="Agency FB" pitchFamily="34" charset="0"/>
              </a:rPr>
              <a:t>:</a:t>
            </a:r>
          </a:p>
          <a:p>
            <a:pPr>
              <a:spcBef>
                <a:spcPts val="0"/>
              </a:spcBef>
            </a:pPr>
            <a:r>
              <a:rPr lang="en-SG" sz="2800" dirty="0" smtClean="0">
                <a:latin typeface="Agency FB" pitchFamily="34" charset="0"/>
              </a:rPr>
              <a:t> </a:t>
            </a:r>
            <a:r>
              <a:rPr lang="en-SG" sz="2800" dirty="0" err="1" smtClean="0">
                <a:latin typeface="Agency FB" pitchFamily="34" charset="0"/>
              </a:rPr>
              <a:t>Gelombang</a:t>
            </a:r>
            <a:r>
              <a:rPr lang="en-SG" sz="2800" dirty="0" smtClean="0">
                <a:latin typeface="Agency FB" pitchFamily="34" charset="0"/>
              </a:rPr>
              <a:t> </a:t>
            </a:r>
            <a:r>
              <a:rPr lang="en-SG" sz="2800" dirty="0" err="1" smtClean="0">
                <a:latin typeface="Agency FB" pitchFamily="34" charset="0"/>
              </a:rPr>
              <a:t>tegangan</a:t>
            </a:r>
            <a:r>
              <a:rPr lang="en-SG" sz="2800" dirty="0" smtClean="0">
                <a:latin typeface="Agency FB" pitchFamily="34" charset="0"/>
              </a:rPr>
              <a:t> </a:t>
            </a:r>
            <a:r>
              <a:rPr lang="en-SG" sz="2800" dirty="0" err="1" smtClean="0">
                <a:latin typeface="Agency FB" pitchFamily="34" charset="0"/>
              </a:rPr>
              <a:t>dan</a:t>
            </a:r>
            <a:r>
              <a:rPr lang="en-SG" sz="2800" dirty="0" smtClean="0">
                <a:latin typeface="Agency FB" pitchFamily="34" charset="0"/>
              </a:rPr>
              <a:t> </a:t>
            </a:r>
            <a:r>
              <a:rPr lang="en-SG" sz="2800" dirty="0" err="1" smtClean="0">
                <a:latin typeface="Agency FB" pitchFamily="34" charset="0"/>
              </a:rPr>
              <a:t>arus</a:t>
            </a:r>
            <a:r>
              <a:rPr lang="en-SG" sz="2800" dirty="0" smtClean="0">
                <a:latin typeface="Agency FB" pitchFamily="34" charset="0"/>
              </a:rPr>
              <a:t> yang </a:t>
            </a:r>
            <a:r>
              <a:rPr lang="en-SG" sz="2800" dirty="0" err="1" smtClean="0">
                <a:latin typeface="Agency FB" pitchFamily="34" charset="0"/>
              </a:rPr>
              <a:t>terdapat</a:t>
            </a:r>
            <a:r>
              <a:rPr lang="en-SG" sz="2800" dirty="0" smtClean="0">
                <a:latin typeface="Agency FB" pitchFamily="34" charset="0"/>
              </a:rPr>
              <a:t> </a:t>
            </a:r>
            <a:r>
              <a:rPr lang="en-SG" sz="2800" dirty="0" err="1" smtClean="0">
                <a:latin typeface="Agency FB" pitchFamily="34" charset="0"/>
              </a:rPr>
              <a:t>pada</a:t>
            </a:r>
            <a:r>
              <a:rPr lang="en-SG" sz="2800" dirty="0" smtClean="0">
                <a:latin typeface="Agency FB" pitchFamily="34" charset="0"/>
              </a:rPr>
              <a:t> </a:t>
            </a:r>
            <a:r>
              <a:rPr lang="en-SG" sz="2800" dirty="0" err="1" smtClean="0">
                <a:latin typeface="Agency FB" pitchFamily="34" charset="0"/>
              </a:rPr>
              <a:t>suatu</a:t>
            </a:r>
            <a:r>
              <a:rPr lang="en-SG" sz="2800" dirty="0" smtClean="0">
                <a:latin typeface="Agency FB" pitchFamily="34" charset="0"/>
              </a:rPr>
              <a:t> </a:t>
            </a:r>
            <a:r>
              <a:rPr lang="en-SG" sz="2800" dirty="0" err="1" smtClean="0">
                <a:latin typeface="Agency FB" pitchFamily="34" charset="0"/>
              </a:rPr>
              <a:t>rangkaianListrik</a:t>
            </a:r>
            <a:endParaRPr lang="en-SG" sz="2800" dirty="0" smtClean="0">
              <a:latin typeface="Agency FB" pitchFamily="34" charset="0"/>
            </a:endParaRPr>
          </a:p>
          <a:p>
            <a:pPr>
              <a:spcBef>
                <a:spcPts val="0"/>
              </a:spcBef>
            </a:pPr>
            <a:r>
              <a:rPr lang="en-SG" sz="2800" dirty="0" err="1" smtClean="0">
                <a:latin typeface="Agency FB" pitchFamily="34" charset="0"/>
              </a:rPr>
              <a:t>Sinyal</a:t>
            </a:r>
            <a:r>
              <a:rPr lang="en-SG" sz="2800" dirty="0" smtClean="0">
                <a:latin typeface="Agency FB" pitchFamily="34" charset="0"/>
              </a:rPr>
              <a:t> audio </a:t>
            </a:r>
            <a:r>
              <a:rPr lang="en-SG" sz="2800" dirty="0" err="1" smtClean="0">
                <a:latin typeface="Agency FB" pitchFamily="34" charset="0"/>
              </a:rPr>
              <a:t>seperti</a:t>
            </a:r>
            <a:r>
              <a:rPr lang="en-SG" sz="2800" dirty="0" smtClean="0">
                <a:latin typeface="Agency FB" pitchFamily="34" charset="0"/>
              </a:rPr>
              <a:t> </a:t>
            </a:r>
            <a:r>
              <a:rPr lang="en-SG" sz="2800" dirty="0" err="1" smtClean="0">
                <a:latin typeface="Agency FB" pitchFamily="34" charset="0"/>
              </a:rPr>
              <a:t>sinyal</a:t>
            </a:r>
            <a:r>
              <a:rPr lang="en-SG" sz="2800" dirty="0" smtClean="0">
                <a:latin typeface="Agency FB" pitchFamily="34" charset="0"/>
              </a:rPr>
              <a:t> </a:t>
            </a:r>
            <a:r>
              <a:rPr lang="en-SG" sz="2800" dirty="0" err="1" smtClean="0">
                <a:latin typeface="Agency FB" pitchFamily="34" charset="0"/>
              </a:rPr>
              <a:t>wicara</a:t>
            </a:r>
            <a:r>
              <a:rPr lang="en-SG" sz="2800" dirty="0" smtClean="0">
                <a:latin typeface="Agency FB" pitchFamily="34" charset="0"/>
              </a:rPr>
              <a:t> </a:t>
            </a:r>
            <a:r>
              <a:rPr lang="en-SG" sz="2800" dirty="0" err="1" smtClean="0">
                <a:latin typeface="Agency FB" pitchFamily="34" charset="0"/>
              </a:rPr>
              <a:t>atau</a:t>
            </a:r>
            <a:r>
              <a:rPr lang="en-SG" sz="2800" dirty="0" smtClean="0">
                <a:latin typeface="Agency FB" pitchFamily="34" charset="0"/>
              </a:rPr>
              <a:t> </a:t>
            </a:r>
            <a:r>
              <a:rPr lang="en-SG" sz="2800" dirty="0" err="1" smtClean="0">
                <a:latin typeface="Agency FB" pitchFamily="34" charset="0"/>
              </a:rPr>
              <a:t>musik</a:t>
            </a:r>
            <a:endParaRPr lang="en-SG" sz="2800" dirty="0" smtClean="0">
              <a:latin typeface="Agency FB" pitchFamily="34" charset="0"/>
            </a:endParaRPr>
          </a:p>
          <a:p>
            <a:pPr>
              <a:spcBef>
                <a:spcPts val="0"/>
              </a:spcBef>
            </a:pPr>
            <a:r>
              <a:rPr lang="en-SG" sz="2800" dirty="0" err="1" smtClean="0">
                <a:latin typeface="Agency FB" pitchFamily="34" charset="0"/>
              </a:rPr>
              <a:t>Sinyal</a:t>
            </a:r>
            <a:r>
              <a:rPr lang="en-SG" sz="2800" dirty="0" smtClean="0">
                <a:latin typeface="Agency FB" pitchFamily="34" charset="0"/>
              </a:rPr>
              <a:t> bioelectric </a:t>
            </a:r>
            <a:r>
              <a:rPr lang="en-SG" sz="2800" dirty="0" err="1" smtClean="0">
                <a:latin typeface="Agency FB" pitchFamily="34" charset="0"/>
              </a:rPr>
              <a:t>seperti</a:t>
            </a:r>
            <a:r>
              <a:rPr lang="en-SG" sz="2800" dirty="0" smtClean="0">
                <a:latin typeface="Agency FB" pitchFamily="34" charset="0"/>
              </a:rPr>
              <a:t> electrocardiogram (ECG) </a:t>
            </a:r>
            <a:r>
              <a:rPr lang="en-SG" sz="2800" dirty="0" err="1" smtClean="0">
                <a:latin typeface="Agency FB" pitchFamily="34" charset="0"/>
              </a:rPr>
              <a:t>atau</a:t>
            </a:r>
            <a:r>
              <a:rPr lang="en-SG" sz="2800" dirty="0" smtClean="0">
                <a:latin typeface="Agency FB" pitchFamily="34" charset="0"/>
              </a:rPr>
              <a:t> electroencephalogram (EEG)</a:t>
            </a:r>
          </a:p>
          <a:p>
            <a:pPr>
              <a:spcBef>
                <a:spcPts val="0"/>
              </a:spcBef>
            </a:pPr>
            <a:r>
              <a:rPr lang="en-SG" sz="2800" dirty="0" smtClean="0">
                <a:latin typeface="Agency FB" pitchFamily="34" charset="0"/>
              </a:rPr>
              <a:t>Gaya-</a:t>
            </a:r>
            <a:r>
              <a:rPr lang="en-SG" sz="2800" dirty="0" err="1" smtClean="0">
                <a:latin typeface="Agency FB" pitchFamily="34" charset="0"/>
              </a:rPr>
              <a:t>gaya</a:t>
            </a:r>
            <a:r>
              <a:rPr lang="en-SG" sz="2800" dirty="0" smtClean="0">
                <a:latin typeface="Agency FB" pitchFamily="34" charset="0"/>
              </a:rPr>
              <a:t> </a:t>
            </a:r>
            <a:r>
              <a:rPr lang="en-SG" sz="2800" dirty="0" err="1" smtClean="0">
                <a:latin typeface="Agency FB" pitchFamily="34" charset="0"/>
              </a:rPr>
              <a:t>pada</a:t>
            </a:r>
            <a:r>
              <a:rPr lang="en-SG" sz="2800" dirty="0" smtClean="0">
                <a:latin typeface="Agency FB" pitchFamily="34" charset="0"/>
              </a:rPr>
              <a:t> torsi </a:t>
            </a:r>
            <a:r>
              <a:rPr lang="en-SG" sz="2800" dirty="0" err="1" smtClean="0">
                <a:latin typeface="Agency FB" pitchFamily="34" charset="0"/>
              </a:rPr>
              <a:t>dalam</a:t>
            </a:r>
            <a:r>
              <a:rPr lang="en-SG" sz="2800" dirty="0" smtClean="0">
                <a:latin typeface="Agency FB" pitchFamily="34" charset="0"/>
              </a:rPr>
              <a:t> </a:t>
            </a:r>
            <a:r>
              <a:rPr lang="en-SG" sz="2800" dirty="0" err="1" smtClean="0">
                <a:latin typeface="Agency FB" pitchFamily="34" charset="0"/>
              </a:rPr>
              <a:t>suatu</a:t>
            </a:r>
            <a:r>
              <a:rPr lang="en-SG" sz="2800" dirty="0" smtClean="0">
                <a:latin typeface="Agency FB" pitchFamily="34" charset="0"/>
              </a:rPr>
              <a:t> </a:t>
            </a:r>
            <a:r>
              <a:rPr lang="en-SG" sz="2800" dirty="0" err="1" smtClean="0">
                <a:latin typeface="Agency FB" pitchFamily="34" charset="0"/>
              </a:rPr>
              <a:t>sistem</a:t>
            </a:r>
            <a:r>
              <a:rPr lang="en-SG" sz="2800" dirty="0" smtClean="0">
                <a:latin typeface="Agency FB" pitchFamily="34" charset="0"/>
              </a:rPr>
              <a:t> </a:t>
            </a:r>
            <a:r>
              <a:rPr lang="en-SG" sz="2800" dirty="0" err="1" smtClean="0">
                <a:latin typeface="Agency FB" pitchFamily="34" charset="0"/>
              </a:rPr>
              <a:t>mekanik</a:t>
            </a:r>
            <a:endParaRPr lang="en-SG" sz="2800" dirty="0" smtClean="0">
              <a:latin typeface="Agency FB" pitchFamily="34" charset="0"/>
            </a:endParaRPr>
          </a:p>
          <a:p>
            <a:pPr>
              <a:spcBef>
                <a:spcPts val="0"/>
              </a:spcBef>
            </a:pPr>
            <a:r>
              <a:rPr lang="en-SG" sz="2800" dirty="0" err="1" smtClean="0">
                <a:latin typeface="Agency FB" pitchFamily="34" charset="0"/>
              </a:rPr>
              <a:t>Laju</a:t>
            </a:r>
            <a:r>
              <a:rPr lang="en-SG" sz="2800" dirty="0" smtClean="0">
                <a:latin typeface="Agency FB" pitchFamily="34" charset="0"/>
              </a:rPr>
              <a:t> </a:t>
            </a:r>
            <a:r>
              <a:rPr lang="en-SG" sz="2800" dirty="0" err="1" smtClean="0">
                <a:latin typeface="Agency FB" pitchFamily="34" charset="0"/>
              </a:rPr>
              <a:t>aliran</a:t>
            </a:r>
            <a:r>
              <a:rPr lang="en-SG" sz="2800" dirty="0" smtClean="0">
                <a:latin typeface="Agency FB" pitchFamily="34" charset="0"/>
              </a:rPr>
              <a:t> </a:t>
            </a:r>
            <a:r>
              <a:rPr lang="en-SG" sz="2800" dirty="0" err="1" smtClean="0">
                <a:latin typeface="Agency FB" pitchFamily="34" charset="0"/>
              </a:rPr>
              <a:t>pada</a:t>
            </a:r>
            <a:r>
              <a:rPr lang="en-SG" sz="2800" dirty="0" smtClean="0">
                <a:latin typeface="Agency FB" pitchFamily="34" charset="0"/>
              </a:rPr>
              <a:t> </a:t>
            </a:r>
            <a:r>
              <a:rPr lang="en-SG" sz="2800" dirty="0" err="1" smtClean="0">
                <a:latin typeface="Agency FB" pitchFamily="34" charset="0"/>
              </a:rPr>
              <a:t>fluida</a:t>
            </a:r>
            <a:r>
              <a:rPr lang="en-SG" sz="2800" dirty="0" smtClean="0">
                <a:latin typeface="Agency FB" pitchFamily="34" charset="0"/>
              </a:rPr>
              <a:t> </a:t>
            </a:r>
            <a:r>
              <a:rPr lang="en-SG" sz="2800" dirty="0" err="1" smtClean="0">
                <a:latin typeface="Agency FB" pitchFamily="34" charset="0"/>
              </a:rPr>
              <a:t>atau</a:t>
            </a:r>
            <a:r>
              <a:rPr lang="en-SG" sz="2800" dirty="0" smtClean="0">
                <a:latin typeface="Agency FB" pitchFamily="34" charset="0"/>
              </a:rPr>
              <a:t> gas </a:t>
            </a:r>
            <a:r>
              <a:rPr lang="en-SG" sz="2800" dirty="0" err="1" smtClean="0">
                <a:latin typeface="Agency FB" pitchFamily="34" charset="0"/>
              </a:rPr>
              <a:t>dalam</a:t>
            </a:r>
            <a:r>
              <a:rPr lang="en-SG" sz="2800" dirty="0" smtClean="0">
                <a:latin typeface="Agency FB" pitchFamily="34" charset="0"/>
              </a:rPr>
              <a:t> </a:t>
            </a:r>
            <a:r>
              <a:rPr lang="en-SG" sz="2800" dirty="0" err="1" smtClean="0">
                <a:latin typeface="Agency FB" pitchFamily="34" charset="0"/>
              </a:rPr>
              <a:t>suatu</a:t>
            </a:r>
            <a:r>
              <a:rPr lang="en-SG" sz="2800" dirty="0" smtClean="0">
                <a:latin typeface="Agency FB" pitchFamily="34" charset="0"/>
              </a:rPr>
              <a:t> </a:t>
            </a:r>
            <a:r>
              <a:rPr lang="en-SG" sz="2800" dirty="0" err="1" smtClean="0">
                <a:latin typeface="Agency FB" pitchFamily="34" charset="0"/>
              </a:rPr>
              <a:t>proses</a:t>
            </a:r>
            <a:r>
              <a:rPr lang="en-SG" sz="2800" dirty="0" smtClean="0">
                <a:latin typeface="Agency FB" pitchFamily="34" charset="0"/>
              </a:rPr>
              <a:t> </a:t>
            </a:r>
            <a:r>
              <a:rPr lang="en-SG" sz="2800" dirty="0" err="1" smtClean="0">
                <a:latin typeface="Agency FB" pitchFamily="34" charset="0"/>
              </a:rPr>
              <a:t>kimia</a:t>
            </a:r>
            <a:endParaRPr lang="fr-CA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Agency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l"/>
            <a:r>
              <a:rPr lang="en-US" sz="3200" dirty="0" err="1" smtClean="0">
                <a:latin typeface="Britannic Bold" pitchFamily="34" charset="0"/>
              </a:rPr>
              <a:t>Rangkaian</a:t>
            </a:r>
            <a:r>
              <a:rPr lang="en-US" sz="3200" dirty="0" smtClean="0">
                <a:latin typeface="Britannic Bold" pitchFamily="34" charset="0"/>
              </a:rPr>
              <a:t> Sampling</a:t>
            </a:r>
            <a:endParaRPr lang="en-SG" sz="3200" dirty="0">
              <a:latin typeface="Britannic Bold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0334" y="1285860"/>
            <a:ext cx="4144806" cy="1495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2988906"/>
            <a:ext cx="4214842" cy="3226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51466" y="3000372"/>
            <a:ext cx="4176510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Contoh</a:t>
            </a:r>
            <a:endParaRPr lang="en-SG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Diberikan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sebuah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sinus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dalam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waktu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kontinyu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yang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memiliki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bentuk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utuh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satu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periode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.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Sebagai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bentuk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penyederhanaan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dianggap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bahwa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tersebut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memiliki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frekuensi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1 Hz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fase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awalnya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nol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serta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amplitudo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5 Volt.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Untuk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penggambaran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diskrit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sinus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dilakukan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pengambilan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sampel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sebanyak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16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dengan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periode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sampling yang </a:t>
            </a: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uniform.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Gambarkan</a:t>
            </a: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sv-SE" sz="2400" dirty="0" smtClean="0">
                <a:latin typeface="Andalus" pitchFamily="18" charset="-78"/>
                <a:cs typeface="Andalus" pitchFamily="18" charset="-78"/>
              </a:rPr>
              <a:t>bentuk sinyal sinus tersebut dalam waktu kontinyu dan dalam waktu diskrit.</a:t>
            </a:r>
          </a:p>
          <a:p>
            <a:r>
              <a:rPr lang="en-SG" sz="2400" b="1" dirty="0" err="1" smtClean="0">
                <a:latin typeface="Andalus" pitchFamily="18" charset="-78"/>
                <a:cs typeface="Andalus" pitchFamily="18" charset="-78"/>
              </a:rPr>
              <a:t>Penyelesaian</a:t>
            </a:r>
            <a:r>
              <a:rPr lang="en-SG" sz="2400" b="1" dirty="0" smtClean="0">
                <a:latin typeface="Andalus" pitchFamily="18" charset="-78"/>
                <a:cs typeface="Andalus" pitchFamily="18" charset="-78"/>
              </a:rPr>
              <a:t>:</a:t>
            </a:r>
          </a:p>
          <a:p>
            <a:pPr>
              <a:buNone/>
            </a:pP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	</a:t>
            </a:r>
            <a:r>
              <a:rPr lang="en-SG" sz="2400" i="1" dirty="0" err="1" smtClean="0">
                <a:latin typeface="Andalus" pitchFamily="18" charset="-78"/>
                <a:cs typeface="Andalus" pitchFamily="18" charset="-78"/>
              </a:rPr>
              <a:t>Bentuk</a:t>
            </a: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i="1" dirty="0" err="1" smtClean="0">
                <a:latin typeface="Andalus" pitchFamily="18" charset="-78"/>
                <a:cs typeface="Andalus" pitchFamily="18" charset="-78"/>
              </a:rPr>
              <a:t>penggambaran</a:t>
            </a: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i="1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i="1" dirty="0" err="1" smtClean="0">
                <a:latin typeface="Andalus" pitchFamily="18" charset="-78"/>
                <a:cs typeface="Andalus" pitchFamily="18" charset="-78"/>
              </a:rPr>
              <a:t>diskrit</a:t>
            </a: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i="1" dirty="0" err="1" smtClean="0">
                <a:latin typeface="Andalus" pitchFamily="18" charset="-78"/>
                <a:cs typeface="Andalus" pitchFamily="18" charset="-78"/>
              </a:rPr>
              <a:t>adalah</a:t>
            </a: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i="1" dirty="0" err="1" smtClean="0">
                <a:latin typeface="Andalus" pitchFamily="18" charset="-78"/>
                <a:cs typeface="Andalus" pitchFamily="18" charset="-78"/>
              </a:rPr>
              <a:t>berupa</a:t>
            </a: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i="1" dirty="0" err="1" smtClean="0">
                <a:latin typeface="Andalus" pitchFamily="18" charset="-78"/>
                <a:cs typeface="Andalus" pitchFamily="18" charset="-78"/>
              </a:rPr>
              <a:t>titik-titik</a:t>
            </a: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i="1" dirty="0" err="1" smtClean="0">
                <a:latin typeface="Andalus" pitchFamily="18" charset="-78"/>
                <a:cs typeface="Andalus" pitchFamily="18" charset="-78"/>
              </a:rPr>
              <a:t>sampel</a:t>
            </a: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 yang </a:t>
            </a:r>
            <a:r>
              <a:rPr lang="en-SG" sz="2400" i="1" dirty="0" err="1" smtClean="0">
                <a:latin typeface="Andalus" pitchFamily="18" charset="-78"/>
                <a:cs typeface="Andalus" pitchFamily="18" charset="-78"/>
              </a:rPr>
              <a:t>diambil</a:t>
            </a: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i="1" dirty="0" err="1" smtClean="0">
                <a:latin typeface="Andalus" pitchFamily="18" charset="-78"/>
                <a:cs typeface="Andalus" pitchFamily="18" charset="-78"/>
              </a:rPr>
              <a:t>pada</a:t>
            </a: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i="1" dirty="0" err="1" smtClean="0">
                <a:latin typeface="Andalus" pitchFamily="18" charset="-78"/>
                <a:cs typeface="Andalus" pitchFamily="18" charset="-78"/>
              </a:rPr>
              <a:t>periode</a:t>
            </a: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i="1" dirty="0" err="1" smtClean="0">
                <a:latin typeface="Andalus" pitchFamily="18" charset="-78"/>
                <a:cs typeface="Andalus" pitchFamily="18" charset="-78"/>
              </a:rPr>
              <a:t>tertentu</a:t>
            </a: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i="1" dirty="0" err="1" smtClean="0">
                <a:latin typeface="Andalus" pitchFamily="18" charset="-78"/>
                <a:cs typeface="Andalus" pitchFamily="18" charset="-78"/>
              </a:rPr>
              <a:t>untuk</a:t>
            </a: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i="1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 sinus yang </a:t>
            </a:r>
            <a:r>
              <a:rPr lang="en-SG" sz="2400" i="1" dirty="0" err="1" smtClean="0">
                <a:latin typeface="Andalus" pitchFamily="18" charset="-78"/>
                <a:cs typeface="Andalus" pitchFamily="18" charset="-78"/>
              </a:rPr>
              <a:t>disampel</a:t>
            </a:r>
            <a:endParaRPr lang="en-SG" sz="24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Gambar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sampling</a:t>
            </a:r>
            <a:endParaRPr lang="en-S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1643050"/>
            <a:ext cx="6286544" cy="4507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haroni" pitchFamily="2" charset="-79"/>
                <a:cs typeface="Aharoni" pitchFamily="2" charset="-79"/>
              </a:rPr>
              <a:t>Operasi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Dasar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Sinyal</a:t>
            </a:r>
            <a:endParaRPr lang="en-SG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/>
              <a:buChar char="à"/>
            </a:pPr>
            <a:r>
              <a:rPr lang="de-DE" dirty="0" smtClean="0">
                <a:latin typeface="Andalus" pitchFamily="18" charset="-78"/>
                <a:cs typeface="Andalus" pitchFamily="18" charset="-78"/>
              </a:rPr>
              <a:t>berlaku </a:t>
            </a:r>
            <a:r>
              <a:rPr lang="de-DE" dirty="0" smtClean="0">
                <a:latin typeface="Andalus" pitchFamily="18" charset="-78"/>
                <a:cs typeface="Andalus" pitchFamily="18" charset="-78"/>
              </a:rPr>
              <a:t>untuk sinyal waktu kontinyu dan sinyal waktu </a:t>
            </a:r>
            <a:r>
              <a:rPr lang="de-DE" dirty="0" smtClean="0">
                <a:latin typeface="Andalus" pitchFamily="18" charset="-78"/>
                <a:cs typeface="Andalus" pitchFamily="18" charset="-78"/>
              </a:rPr>
              <a:t>diskrit</a:t>
            </a:r>
          </a:p>
          <a:p>
            <a:pPr>
              <a:buFont typeface="Wingdings"/>
              <a:buChar char="à"/>
            </a:pPr>
            <a:endParaRPr lang="de-DE" dirty="0" smtClean="0">
              <a:latin typeface="Andalus" pitchFamily="18" charset="-78"/>
              <a:cs typeface="Andalus" pitchFamily="18" charset="-78"/>
            </a:endParaRPr>
          </a:p>
          <a:p>
            <a:pPr lvl="1"/>
            <a:r>
              <a:rPr lang="en-SG" dirty="0" err="1" smtClean="0">
                <a:latin typeface="Andalus" pitchFamily="18" charset="-78"/>
                <a:cs typeface="Andalus" pitchFamily="18" charset="-78"/>
              </a:rPr>
              <a:t>Atenuasi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(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Pelemahan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)</a:t>
            </a:r>
          </a:p>
          <a:p>
            <a:pPr lvl="1"/>
            <a:r>
              <a:rPr lang="en-SG" dirty="0" err="1" smtClean="0">
                <a:latin typeface="Andalus" pitchFamily="18" charset="-78"/>
                <a:cs typeface="Andalus" pitchFamily="18" charset="-78"/>
              </a:rPr>
              <a:t>Amplifikasi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(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Penguatan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)</a:t>
            </a:r>
          </a:p>
          <a:p>
            <a:pPr lvl="1"/>
            <a:r>
              <a:rPr lang="en-SG" dirty="0" smtClean="0">
                <a:latin typeface="Andalus" pitchFamily="18" charset="-78"/>
                <a:cs typeface="Andalus" pitchFamily="18" charset="-78"/>
              </a:rPr>
              <a:t>Delay 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(</a:t>
            </a:r>
            <a:r>
              <a:rPr lang="en-SG" dirty="0" err="1" smtClean="0">
                <a:latin typeface="Andalus" pitchFamily="18" charset="-78"/>
                <a:cs typeface="Andalus" pitchFamily="18" charset="-78"/>
              </a:rPr>
              <a:t>Pergeseran</a:t>
            </a:r>
            <a:r>
              <a:rPr lang="en-SG" dirty="0" smtClean="0">
                <a:latin typeface="Andalus" pitchFamily="18" charset="-78"/>
                <a:cs typeface="Andalus" pitchFamily="18" charset="-78"/>
              </a:rPr>
              <a:t>)</a:t>
            </a:r>
          </a:p>
          <a:p>
            <a:pPr lvl="1"/>
            <a:r>
              <a:rPr lang="en-SG" dirty="0" err="1" smtClean="0">
                <a:latin typeface="Andalus" pitchFamily="18" charset="-78"/>
                <a:cs typeface="Andalus" pitchFamily="18" charset="-78"/>
              </a:rPr>
              <a:t>Penjumlahan</a:t>
            </a:r>
            <a:endParaRPr lang="en-SG" dirty="0" smtClean="0">
              <a:latin typeface="Andalus" pitchFamily="18" charset="-78"/>
              <a:cs typeface="Andalus" pitchFamily="18" charset="-78"/>
            </a:endParaRPr>
          </a:p>
          <a:p>
            <a:pPr lvl="1"/>
            <a:r>
              <a:rPr lang="en-SG" dirty="0" err="1" smtClean="0">
                <a:latin typeface="Andalus" pitchFamily="18" charset="-78"/>
                <a:cs typeface="Andalus" pitchFamily="18" charset="-78"/>
              </a:rPr>
              <a:t>Perkalian</a:t>
            </a:r>
            <a:endParaRPr lang="en-SG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>
                <a:latin typeface="Bodoni MT Black" pitchFamily="18" charset="0"/>
              </a:rPr>
              <a:t>Atenuasi</a:t>
            </a:r>
            <a:endParaRPr lang="en-SG" dirty="0">
              <a:latin typeface="Bodoni MT Black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57158" y="3857628"/>
            <a:ext cx="8229600" cy="2571768"/>
          </a:xfrm>
        </p:spPr>
        <p:txBody>
          <a:bodyPr/>
          <a:lstStyle/>
          <a:p>
            <a:pPr>
              <a:buNone/>
            </a:pPr>
            <a:r>
              <a:rPr lang="sv-SE" sz="2800" dirty="0" smtClean="0">
                <a:latin typeface="Andalus" pitchFamily="18" charset="-78"/>
                <a:cs typeface="Andalus" pitchFamily="18" charset="-78"/>
              </a:rPr>
              <a:t>	Dalam </a:t>
            </a:r>
            <a:r>
              <a:rPr lang="sv-SE" sz="2800" dirty="0" smtClean="0">
                <a:latin typeface="Andalus" pitchFamily="18" charset="-78"/>
                <a:cs typeface="Andalus" pitchFamily="18" charset="-78"/>
              </a:rPr>
              <a:t>bentuk pendekatan operasi matematika, peristiwa ini </a:t>
            </a:r>
            <a:r>
              <a:rPr lang="sv-SE" sz="2800" dirty="0" smtClean="0">
                <a:latin typeface="Andalus" pitchFamily="18" charset="-78"/>
                <a:cs typeface="Andalus" pitchFamily="18" charset="-78"/>
              </a:rPr>
              <a:t>dapat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diberikan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sebagai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berikut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:</a:t>
            </a:r>
          </a:p>
          <a:p>
            <a:pPr>
              <a:buNone/>
            </a:pP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		h(t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) = 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a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s(t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)</a:t>
            </a:r>
          </a:p>
          <a:p>
            <a:pPr>
              <a:buNone/>
            </a:pP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	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Dalam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hal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ini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nilai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a&lt;1, yang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merupakan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konstanta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pelemahan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yang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terjadi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.</a:t>
            </a:r>
            <a:endParaRPr lang="en-SG" sz="2800" dirty="0" smtClean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14348" y="1857364"/>
            <a:ext cx="2143140" cy="14287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Sinyal</a:t>
            </a:r>
            <a:r>
              <a:rPr lang="en-US" sz="2400" dirty="0" smtClean="0"/>
              <a:t> </a:t>
            </a:r>
            <a:r>
              <a:rPr lang="en-US" sz="2400" dirty="0" err="1" smtClean="0"/>
              <a:t>masuk</a:t>
            </a:r>
            <a:endParaRPr lang="en-SG" sz="2400" dirty="0"/>
          </a:p>
        </p:txBody>
      </p:sp>
      <p:sp>
        <p:nvSpPr>
          <p:cNvPr id="5" name="Rectangle 4"/>
          <p:cNvSpPr/>
          <p:nvPr/>
        </p:nvSpPr>
        <p:spPr>
          <a:xfrm>
            <a:off x="3428992" y="1857364"/>
            <a:ext cx="2357454" cy="14287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Media </a:t>
            </a:r>
            <a:r>
              <a:rPr lang="en-US" sz="2400" dirty="0" err="1" smtClean="0"/>
              <a:t>Transmisi</a:t>
            </a:r>
            <a:r>
              <a:rPr lang="en-US" sz="2400" dirty="0" smtClean="0"/>
              <a:t> (</a:t>
            </a:r>
            <a:r>
              <a:rPr lang="en-US" sz="2400" dirty="0" err="1" smtClean="0"/>
              <a:t>kanal</a:t>
            </a:r>
            <a:r>
              <a:rPr lang="en-US" sz="2400" dirty="0" smtClean="0"/>
              <a:t>)</a:t>
            </a:r>
            <a:endParaRPr lang="en-SG" sz="2400" dirty="0"/>
          </a:p>
        </p:txBody>
      </p:sp>
      <p:sp>
        <p:nvSpPr>
          <p:cNvPr id="8" name="Rectangle 7"/>
          <p:cNvSpPr/>
          <p:nvPr/>
        </p:nvSpPr>
        <p:spPr>
          <a:xfrm>
            <a:off x="6357950" y="1857364"/>
            <a:ext cx="2143140" cy="14287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Sinyal</a:t>
            </a:r>
            <a:r>
              <a:rPr lang="en-US" sz="2400" dirty="0" smtClean="0"/>
              <a:t> </a:t>
            </a:r>
            <a:r>
              <a:rPr lang="en-US" sz="2400" dirty="0" err="1" smtClean="0"/>
              <a:t>keluar</a:t>
            </a:r>
            <a:endParaRPr lang="en-SG" sz="2400" dirty="0"/>
          </a:p>
        </p:txBody>
      </p:sp>
      <p:cxnSp>
        <p:nvCxnSpPr>
          <p:cNvPr id="10" name="Straight Arrow Connector 9"/>
          <p:cNvCxnSpPr>
            <a:stCxn id="4" idx="3"/>
            <a:endCxn id="5" idx="1"/>
          </p:cNvCxnSpPr>
          <p:nvPr/>
        </p:nvCxnSpPr>
        <p:spPr>
          <a:xfrm>
            <a:off x="2857488" y="2571744"/>
            <a:ext cx="571504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3"/>
            <a:endCxn id="8" idx="1"/>
          </p:cNvCxnSpPr>
          <p:nvPr/>
        </p:nvCxnSpPr>
        <p:spPr>
          <a:xfrm>
            <a:off x="5786446" y="2571744"/>
            <a:ext cx="571504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b="1" dirty="0" err="1" smtClean="0"/>
              <a:t>Contoh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Atenuasi</a:t>
            </a:r>
            <a:endParaRPr lang="en-SG" sz="3600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00052" y="1474805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	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Sebuah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sinus s(t) = 2sin(2</a:t>
            </a:r>
            <a:r>
              <a:rPr lang="el-GR" sz="2400" dirty="0" smtClean="0">
                <a:cs typeface="Andalus" pitchFamily="18" charset="-78"/>
              </a:rPr>
              <a:t>π</a:t>
            </a:r>
            <a:r>
              <a:rPr lang="en-SG" sz="2400" i="1" dirty="0" err="1" smtClean="0">
                <a:latin typeface="Andalus" pitchFamily="18" charset="-78"/>
                <a:cs typeface="Andalus" pitchFamily="18" charset="-78"/>
              </a:rPr>
              <a:t>f</a:t>
            </a:r>
            <a:r>
              <a:rPr lang="en-SG" sz="2400" i="1" baseline="-25000" dirty="0" err="1" smtClean="0">
                <a:latin typeface="Andalus" pitchFamily="18" charset="-78"/>
                <a:cs typeface="Andalus" pitchFamily="18" charset="-78"/>
              </a:rPr>
              <a:t>s</a:t>
            </a:r>
            <a:r>
              <a:rPr lang="en-SG" sz="2400" i="1" dirty="0" err="1" smtClean="0">
                <a:latin typeface="Andalus" pitchFamily="18" charset="-78"/>
                <a:cs typeface="Andalus" pitchFamily="18" charset="-78"/>
              </a:rPr>
              <a:t>t</a:t>
            </a: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)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melalui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suatu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medium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kanal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yang </a:t>
            </a:r>
            <a:r>
              <a:rPr lang="sv-SE" sz="2400" dirty="0" smtClean="0">
                <a:latin typeface="Andalus" pitchFamily="18" charset="-78"/>
                <a:cs typeface="Andalus" pitchFamily="18" charset="-78"/>
              </a:rPr>
              <a:t>bersifat </a:t>
            </a:r>
            <a:r>
              <a:rPr lang="sv-SE" sz="2400" dirty="0" smtClean="0">
                <a:latin typeface="Andalus" pitchFamily="18" charset="-78"/>
                <a:cs typeface="Andalus" pitchFamily="18" charset="-78"/>
              </a:rPr>
              <a:t>meredam dengan konstanta atenuasi 0,5. Berikan </a:t>
            </a:r>
            <a:r>
              <a:rPr lang="sv-SE" sz="2400" dirty="0" smtClean="0">
                <a:latin typeface="Andalus" pitchFamily="18" charset="-78"/>
                <a:cs typeface="Andalus" pitchFamily="18" charset="-78"/>
              </a:rPr>
              <a:t>gambaran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bentuk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sebelum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sesudah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melalui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medium.</a:t>
            </a:r>
          </a:p>
          <a:p>
            <a:pPr>
              <a:buNone/>
            </a:pPr>
            <a:r>
              <a:rPr lang="en-SG" sz="2400" b="1" dirty="0" smtClean="0">
                <a:latin typeface="Andalus" pitchFamily="18" charset="-78"/>
                <a:cs typeface="Andalus" pitchFamily="18" charset="-78"/>
              </a:rPr>
              <a:t>	</a:t>
            </a:r>
            <a:r>
              <a:rPr lang="en-SG" sz="2400" b="1" dirty="0" err="1" smtClean="0">
                <a:latin typeface="Andalus" pitchFamily="18" charset="-78"/>
                <a:cs typeface="Andalus" pitchFamily="18" charset="-78"/>
              </a:rPr>
              <a:t>Penyelesaian</a:t>
            </a:r>
            <a:r>
              <a:rPr lang="en-SG" sz="2400" b="1" dirty="0" smtClean="0">
                <a:latin typeface="Andalus" pitchFamily="18" charset="-78"/>
                <a:cs typeface="Andalus" pitchFamily="18" charset="-78"/>
              </a:rPr>
              <a:t>:</a:t>
            </a:r>
          </a:p>
          <a:p>
            <a:pPr>
              <a:buNone/>
            </a:pP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	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Bentuk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setelah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melalui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medium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merupakan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hasil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kali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masuk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dengan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konstanta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redaman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yang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dimiliki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kanal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yang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dilaluinya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.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Dengan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sv-SE" sz="2400" dirty="0" smtClean="0">
                <a:latin typeface="Andalus" pitchFamily="18" charset="-78"/>
                <a:cs typeface="Andalus" pitchFamily="18" charset="-78"/>
              </a:rPr>
              <a:t>memanfaatkan </a:t>
            </a:r>
            <a:r>
              <a:rPr lang="sv-SE" sz="2400" dirty="0" smtClean="0">
                <a:latin typeface="Andalus" pitchFamily="18" charset="-78"/>
                <a:cs typeface="Andalus" pitchFamily="18" charset="-78"/>
              </a:rPr>
              <a:t>persamaan matematik di atas diperoleh bentuk </a:t>
            </a:r>
            <a:r>
              <a:rPr lang="sv-SE" sz="2400" dirty="0" smtClean="0">
                <a:latin typeface="Andalus" pitchFamily="18" charset="-78"/>
                <a:cs typeface="Andalus" pitchFamily="18" charset="-78"/>
              </a:rPr>
              <a:t>sinyal 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keluaran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sebagai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berikut</a:t>
            </a:r>
            <a:endParaRPr lang="en-SG" sz="2400" dirty="0" smtClean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	s</a:t>
            </a:r>
            <a:r>
              <a:rPr lang="en-SG" sz="2400" baseline="-25000" dirty="0" smtClean="0">
                <a:latin typeface="Andalus" pitchFamily="18" charset="-78"/>
                <a:cs typeface="Andalus" pitchFamily="18" charset="-78"/>
              </a:rPr>
              <a:t>o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(t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) = 0,5*s(t) = 0,5*2sin(2</a:t>
            </a:r>
            <a:r>
              <a:rPr lang="el-GR" sz="2400" dirty="0" smtClean="0">
                <a:cs typeface="Andalus" pitchFamily="18" charset="-78"/>
              </a:rPr>
              <a:t>π</a:t>
            </a:r>
            <a:r>
              <a:rPr lang="en-SG" sz="2400" i="1" dirty="0" err="1" smtClean="0">
                <a:latin typeface="Andalus" pitchFamily="18" charset="-78"/>
                <a:cs typeface="Andalus" pitchFamily="18" charset="-78"/>
              </a:rPr>
              <a:t>f</a:t>
            </a:r>
            <a:r>
              <a:rPr lang="en-SG" sz="2400" i="1" baseline="-25000" dirty="0" err="1" smtClean="0">
                <a:latin typeface="Andalus" pitchFamily="18" charset="-78"/>
                <a:cs typeface="Andalus" pitchFamily="18" charset="-78"/>
              </a:rPr>
              <a:t>s</a:t>
            </a: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 t) </a:t>
            </a: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= sin(2</a:t>
            </a:r>
            <a:r>
              <a:rPr lang="el-GR" sz="2400" i="1" dirty="0" smtClean="0">
                <a:cs typeface="Andalus" pitchFamily="18" charset="-78"/>
              </a:rPr>
              <a:t>π</a:t>
            </a:r>
            <a:r>
              <a:rPr lang="en-SG" sz="2400" i="1" dirty="0" err="1" smtClean="0">
                <a:latin typeface="Andalus" pitchFamily="18" charset="-78"/>
                <a:cs typeface="Andalus" pitchFamily="18" charset="-78"/>
              </a:rPr>
              <a:t>f</a:t>
            </a:r>
            <a:r>
              <a:rPr lang="en-SG" sz="2400" i="1" baseline="-25000" dirty="0" err="1" smtClean="0">
                <a:latin typeface="Andalus" pitchFamily="18" charset="-78"/>
                <a:cs typeface="Andalus" pitchFamily="18" charset="-78"/>
              </a:rPr>
              <a:t>s</a:t>
            </a: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 t</a:t>
            </a: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)</a:t>
            </a:r>
            <a:endParaRPr lang="en-SG" sz="24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1000108"/>
            <a:ext cx="6566611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/>
          <a:lstStyle/>
          <a:p>
            <a:pPr algn="l"/>
            <a:r>
              <a:rPr lang="en-US" dirty="0" err="1" smtClean="0">
                <a:latin typeface="Bodoni MT Black" pitchFamily="18" charset="0"/>
              </a:rPr>
              <a:t>Amplifikasi</a:t>
            </a:r>
            <a:endParaRPr lang="en-SG" dirty="0">
              <a:latin typeface="Bodoni MT Black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85804" y="1142984"/>
            <a:ext cx="8229600" cy="4525963"/>
          </a:xfrm>
        </p:spPr>
        <p:txBody>
          <a:bodyPr/>
          <a:lstStyle/>
          <a:p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Dalam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bentuk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penyederhanaan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persamaan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matematis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bentuk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operasinya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sama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dengan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atenuasi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tetapi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dalam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hal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ini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konstanta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a &gt;1</a:t>
            </a:r>
          </a:p>
          <a:p>
            <a:pPr>
              <a:buNone/>
            </a:pPr>
            <a:r>
              <a:rPr lang="en-SG" sz="2400" b="1" dirty="0" err="1" smtClean="0">
                <a:latin typeface="Andalus" pitchFamily="18" charset="-78"/>
                <a:cs typeface="Andalus" pitchFamily="18" charset="-78"/>
              </a:rPr>
              <a:t>Contoh</a:t>
            </a:r>
            <a:r>
              <a:rPr lang="en-SG" sz="2400" b="1" dirty="0" smtClean="0">
                <a:latin typeface="Andalus" pitchFamily="18" charset="-78"/>
                <a:cs typeface="Andalus" pitchFamily="18" charset="-78"/>
              </a:rPr>
              <a:t>:</a:t>
            </a:r>
          </a:p>
          <a:p>
            <a:pPr>
              <a:buNone/>
            </a:pP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	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Sebuah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sinus s(t) = 2sin(2</a:t>
            </a:r>
            <a:r>
              <a:rPr lang="el-GR" sz="2400" dirty="0" smtClean="0">
                <a:cs typeface="Andalus" pitchFamily="18" charset="-78"/>
              </a:rPr>
              <a:t>π</a:t>
            </a:r>
            <a:r>
              <a:rPr lang="en-SG" sz="2400" i="1" dirty="0" err="1" smtClean="0">
                <a:latin typeface="Andalus" pitchFamily="18" charset="-78"/>
                <a:cs typeface="Andalus" pitchFamily="18" charset="-78"/>
              </a:rPr>
              <a:t>fst</a:t>
            </a: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) </a:t>
            </a:r>
            <a:r>
              <a:rPr lang="en-SG" sz="2400" i="1" dirty="0" err="1" smtClean="0">
                <a:latin typeface="Andalus" pitchFamily="18" charset="-78"/>
                <a:cs typeface="Andalus" pitchFamily="18" charset="-78"/>
              </a:rPr>
              <a:t>dikuatkan</a:t>
            </a: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i="1" dirty="0" err="1" smtClean="0">
                <a:latin typeface="Andalus" pitchFamily="18" charset="-78"/>
                <a:cs typeface="Andalus" pitchFamily="18" charset="-78"/>
              </a:rPr>
              <a:t>dengan</a:t>
            </a: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i="1" dirty="0" err="1" smtClean="0">
                <a:latin typeface="Andalus" pitchFamily="18" charset="-78"/>
                <a:cs typeface="Andalus" pitchFamily="18" charset="-78"/>
              </a:rPr>
              <a:t>sebuah</a:t>
            </a: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i="1" dirty="0" err="1" smtClean="0">
                <a:latin typeface="Andalus" pitchFamily="18" charset="-78"/>
                <a:cs typeface="Andalus" pitchFamily="18" charset="-78"/>
              </a:rPr>
              <a:t>suatu</a:t>
            </a: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sv-SE" sz="2400" dirty="0" smtClean="0">
                <a:latin typeface="Andalus" pitchFamily="18" charset="-78"/>
                <a:cs typeface="Andalus" pitchFamily="18" charset="-78"/>
              </a:rPr>
              <a:t>rangkaian dengan gain 2x. Berikan gambaran bentuk sinyal sebelum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sesudah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melewati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rangkaian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penguat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.</a:t>
            </a:r>
          </a:p>
          <a:p>
            <a:pPr>
              <a:buNone/>
            </a:pPr>
            <a:r>
              <a:rPr lang="en-SG" sz="2400" b="1" dirty="0" err="1" smtClean="0">
                <a:latin typeface="Andalus" pitchFamily="18" charset="-78"/>
                <a:cs typeface="Andalus" pitchFamily="18" charset="-78"/>
              </a:rPr>
              <a:t>Penyelesaian</a:t>
            </a:r>
            <a:r>
              <a:rPr lang="en-SG" sz="2400" b="1" dirty="0" smtClean="0">
                <a:latin typeface="Andalus" pitchFamily="18" charset="-78"/>
                <a:cs typeface="Andalus" pitchFamily="18" charset="-78"/>
              </a:rPr>
              <a:t>:</a:t>
            </a:r>
          </a:p>
          <a:p>
            <a:pPr>
              <a:buNone/>
            </a:pP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	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Bentuk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setelah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melalui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rangkaian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hasil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kali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masuk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dengan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gain.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Dengan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memanfaatkan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persamaan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matematik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atas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diperoleh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bentuk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keluaran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sebagai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berikut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de-DE" sz="2400" dirty="0" smtClean="0">
                <a:latin typeface="Andalus" pitchFamily="18" charset="-78"/>
                <a:cs typeface="Andalus" pitchFamily="18" charset="-78"/>
              </a:rPr>
              <a:t>s</a:t>
            </a:r>
            <a:r>
              <a:rPr lang="de-DE" sz="2400" baseline="-25000" dirty="0" smtClean="0">
                <a:latin typeface="Andalus" pitchFamily="18" charset="-78"/>
                <a:cs typeface="Andalus" pitchFamily="18" charset="-78"/>
              </a:rPr>
              <a:t>o</a:t>
            </a:r>
            <a:r>
              <a:rPr lang="de-DE" sz="2400" dirty="0" smtClean="0">
                <a:latin typeface="Andalus" pitchFamily="18" charset="-78"/>
                <a:cs typeface="Andalus" pitchFamily="18" charset="-78"/>
              </a:rPr>
              <a:t>(t) = 2*s(t) = 2*2*sin(2π</a:t>
            </a:r>
            <a:r>
              <a:rPr lang="de-DE" sz="2400" i="1" dirty="0" smtClean="0">
                <a:latin typeface="Andalus" pitchFamily="18" charset="-78"/>
                <a:cs typeface="Andalus" pitchFamily="18" charset="-78"/>
              </a:rPr>
              <a:t>fst) = 4 sin(2πfst)</a:t>
            </a:r>
            <a:endParaRPr lang="en-SG" sz="24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1571612"/>
            <a:ext cx="5857916" cy="4649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>
                <a:latin typeface="Bodoni MT Black" pitchFamily="18" charset="0"/>
              </a:rPr>
              <a:t>Pergeseran</a:t>
            </a:r>
            <a:endParaRPr lang="en-SG" dirty="0">
              <a:latin typeface="Bodoni MT Black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89074" y="1428736"/>
            <a:ext cx="5397538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3429000"/>
            <a:ext cx="3673954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3438" y="3357562"/>
            <a:ext cx="3764192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fr-CA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Contoh</a:t>
            </a:r>
            <a:r>
              <a:rPr lang="fr-CA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 </a:t>
            </a:r>
            <a:r>
              <a:rPr lang="fr-CA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Sinyal</a:t>
            </a:r>
            <a:r>
              <a:rPr lang="fr-CA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suara</a:t>
            </a:r>
            <a:endParaRPr lang="fr-CA" sz="32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1357298"/>
            <a:ext cx="7617888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>
                <a:latin typeface="Bodoni MT Black" pitchFamily="18" charset="0"/>
              </a:rPr>
              <a:t>Penjumlahan</a:t>
            </a:r>
            <a:endParaRPr lang="en-SG" dirty="0">
              <a:latin typeface="Bodoni MT Black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3643314"/>
            <a:ext cx="8229600" cy="2482849"/>
          </a:xfrm>
        </p:spPr>
        <p:txBody>
          <a:bodyPr/>
          <a:lstStyle/>
          <a:p>
            <a:r>
              <a:rPr lang="en-SG" dirty="0" err="1" smtClean="0"/>
              <a:t>Secara</a:t>
            </a:r>
            <a:r>
              <a:rPr lang="en-SG" dirty="0" smtClean="0"/>
              <a:t> </a:t>
            </a:r>
            <a:r>
              <a:rPr lang="en-SG" dirty="0" err="1" smtClean="0"/>
              <a:t>matematik</a:t>
            </a:r>
            <a:r>
              <a:rPr lang="en-SG" dirty="0" smtClean="0"/>
              <a:t> </a:t>
            </a:r>
            <a:r>
              <a:rPr lang="en-SG" dirty="0" err="1" smtClean="0"/>
              <a:t>dapat</a:t>
            </a:r>
            <a:r>
              <a:rPr lang="en-SG" dirty="0" smtClean="0"/>
              <a:t> </a:t>
            </a:r>
            <a:r>
              <a:rPr lang="en-SG" dirty="0" err="1" smtClean="0"/>
              <a:t>diberikan</a:t>
            </a:r>
            <a:r>
              <a:rPr lang="en-SG" dirty="0" smtClean="0"/>
              <a:t> </a:t>
            </a:r>
            <a:r>
              <a:rPr lang="en-SG" dirty="0" err="1" smtClean="0"/>
              <a:t>sebagai</a:t>
            </a:r>
            <a:r>
              <a:rPr lang="en-SG" dirty="0" smtClean="0"/>
              <a:t> </a:t>
            </a:r>
            <a:r>
              <a:rPr lang="en-SG" dirty="0" err="1" smtClean="0"/>
              <a:t>berikut</a:t>
            </a:r>
            <a:r>
              <a:rPr lang="en-SG" dirty="0" smtClean="0"/>
              <a:t>:</a:t>
            </a:r>
          </a:p>
          <a:p>
            <a:pPr>
              <a:buNone/>
            </a:pPr>
            <a:r>
              <a:rPr lang="en-SG" dirty="0" smtClean="0"/>
              <a:t>				g(t</a:t>
            </a:r>
            <a:r>
              <a:rPr lang="en-SG" dirty="0" smtClean="0"/>
              <a:t>) = f(t) + h(t)</a:t>
            </a:r>
            <a:endParaRPr lang="en-SG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1428736"/>
            <a:ext cx="4649844" cy="1700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r>
              <a:rPr lang="en-US" sz="3600" dirty="0" err="1" smtClean="0"/>
              <a:t>Contoh</a:t>
            </a:r>
            <a:r>
              <a:rPr lang="en-US" sz="3600" dirty="0" smtClean="0"/>
              <a:t> </a:t>
            </a:r>
            <a:r>
              <a:rPr lang="en-US" sz="3600" dirty="0" err="1" smtClean="0"/>
              <a:t>penjumlahan</a:t>
            </a:r>
            <a:r>
              <a:rPr lang="en-US" sz="3600" dirty="0" smtClean="0"/>
              <a:t> </a:t>
            </a:r>
            <a:r>
              <a:rPr lang="en-US" sz="3600" dirty="0" err="1" smtClean="0"/>
              <a:t>sinyal</a:t>
            </a:r>
            <a:endParaRPr lang="en-SG" sz="36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/>
          <a:p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sinus f(t) = sin(4</a:t>
            </a:r>
            <a:r>
              <a:rPr lang="el-GR" sz="2000" dirty="0" smtClean="0">
                <a:cs typeface="Andalus" pitchFamily="18" charset="-78"/>
              </a:rPr>
              <a:t>π</a:t>
            </a:r>
            <a:r>
              <a:rPr lang="en-SG" sz="2000" i="1" dirty="0" err="1" smtClean="0">
                <a:latin typeface="Andalus" pitchFamily="18" charset="-78"/>
                <a:cs typeface="Andalus" pitchFamily="18" charset="-78"/>
              </a:rPr>
              <a:t>fct</a:t>
            </a:r>
            <a:r>
              <a:rPr lang="en-SG" sz="2000" i="1" dirty="0" smtClean="0">
                <a:latin typeface="Andalus" pitchFamily="18" charset="-78"/>
                <a:cs typeface="Andalus" pitchFamily="18" charset="-78"/>
              </a:rPr>
              <a:t>) </a:t>
            </a:r>
            <a:r>
              <a:rPr lang="en-SG" sz="2000" i="1" dirty="0" err="1" smtClean="0">
                <a:latin typeface="Andalus" pitchFamily="18" charset="-78"/>
                <a:cs typeface="Andalus" pitchFamily="18" charset="-78"/>
              </a:rPr>
              <a:t>dijumlahkan</a:t>
            </a:r>
            <a:r>
              <a:rPr lang="en-SG" sz="20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i="1" dirty="0" err="1" smtClean="0">
                <a:latin typeface="Andalus" pitchFamily="18" charset="-78"/>
                <a:cs typeface="Andalus" pitchFamily="18" charset="-78"/>
              </a:rPr>
              <a:t>dengan</a:t>
            </a:r>
            <a:r>
              <a:rPr lang="en-SG" sz="20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i="1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000" i="1" dirty="0" smtClean="0">
                <a:latin typeface="Andalus" pitchFamily="18" charset="-78"/>
                <a:cs typeface="Andalus" pitchFamily="18" charset="-78"/>
              </a:rPr>
              <a:t> h(t) = sin(8</a:t>
            </a:r>
            <a:r>
              <a:rPr lang="el-GR" sz="2000" i="1" dirty="0" smtClean="0">
                <a:cs typeface="Andalus" pitchFamily="18" charset="-78"/>
              </a:rPr>
              <a:t>π</a:t>
            </a:r>
            <a:r>
              <a:rPr lang="en-SG" sz="2000" i="1" dirty="0" err="1" smtClean="0">
                <a:latin typeface="Andalus" pitchFamily="18" charset="-78"/>
                <a:cs typeface="Andalus" pitchFamily="18" charset="-78"/>
              </a:rPr>
              <a:t>fct</a:t>
            </a:r>
            <a:r>
              <a:rPr lang="en-SG" sz="2000" i="1" dirty="0" smtClean="0">
                <a:latin typeface="Andalus" pitchFamily="18" charset="-78"/>
                <a:cs typeface="Andalus" pitchFamily="18" charset="-78"/>
              </a:rPr>
              <a:t>).</a:t>
            </a:r>
          </a:p>
          <a:p>
            <a:pPr>
              <a:buNone/>
            </a:pP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	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Proses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penjumlahan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dilakukan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dengan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menjumlahkan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komponen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f(t)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dan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h(t) </a:t>
            </a:r>
            <a:r>
              <a:rPr lang="sv-SE" sz="2000" dirty="0" smtClean="0">
                <a:latin typeface="Andalus" pitchFamily="18" charset="-78"/>
                <a:cs typeface="Andalus" pitchFamily="18" charset="-78"/>
              </a:rPr>
              <a:t>untuk </a:t>
            </a:r>
            <a:r>
              <a:rPr lang="sv-SE" sz="2000" dirty="0" smtClean="0">
                <a:latin typeface="Andalus" pitchFamily="18" charset="-78"/>
                <a:cs typeface="Andalus" pitchFamily="18" charset="-78"/>
              </a:rPr>
              <a:t>setiap nilai t yang sama. </a:t>
            </a:r>
            <a:endParaRPr lang="sv-SE" sz="2000" dirty="0" smtClean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r>
              <a:rPr lang="sv-SE" sz="2000" dirty="0" smtClean="0">
                <a:latin typeface="Andalus" pitchFamily="18" charset="-78"/>
                <a:cs typeface="Andalus" pitchFamily="18" charset="-78"/>
              </a:rPr>
              <a:t>	</a:t>
            </a:r>
            <a:r>
              <a:rPr lang="sv-SE" sz="2000" dirty="0" smtClean="0">
                <a:latin typeface="Andalus" pitchFamily="18" charset="-78"/>
                <a:cs typeface="Andalus" pitchFamily="18" charset="-78"/>
              </a:rPr>
              <a:t>Dalam </a:t>
            </a:r>
            <a:r>
              <a:rPr lang="sv-SE" sz="2000" dirty="0" smtClean="0">
                <a:latin typeface="Andalus" pitchFamily="18" charset="-78"/>
                <a:cs typeface="Andalus" pitchFamily="18" charset="-78"/>
              </a:rPr>
              <a:t>matematis dituliskan</a:t>
            </a:r>
          </a:p>
          <a:p>
            <a:pPr>
              <a:buNone/>
            </a:pP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			g(t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) = f(t) + h(t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) = 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sin(4</a:t>
            </a:r>
            <a:r>
              <a:rPr lang="el-GR" sz="2000" dirty="0" smtClean="0">
                <a:cs typeface="Andalus" pitchFamily="18" charset="-78"/>
              </a:rPr>
              <a:t>π</a:t>
            </a:r>
            <a:r>
              <a:rPr lang="en-SG" sz="2000" i="1" dirty="0" err="1" smtClean="0">
                <a:latin typeface="Andalus" pitchFamily="18" charset="-78"/>
                <a:cs typeface="Andalus" pitchFamily="18" charset="-78"/>
              </a:rPr>
              <a:t>fct</a:t>
            </a:r>
            <a:r>
              <a:rPr lang="en-SG" sz="2000" i="1" dirty="0" smtClean="0">
                <a:latin typeface="Andalus" pitchFamily="18" charset="-78"/>
                <a:cs typeface="Andalus" pitchFamily="18" charset="-78"/>
              </a:rPr>
              <a:t>) + sin(8</a:t>
            </a:r>
            <a:r>
              <a:rPr lang="el-GR" sz="2000" i="1" dirty="0" smtClean="0">
                <a:cs typeface="Andalus" pitchFamily="18" charset="-78"/>
              </a:rPr>
              <a:t>π</a:t>
            </a:r>
            <a:r>
              <a:rPr lang="en-SG" sz="2000" i="1" dirty="0" err="1" smtClean="0">
                <a:latin typeface="Andalus" pitchFamily="18" charset="-78"/>
                <a:cs typeface="Andalus" pitchFamily="18" charset="-78"/>
              </a:rPr>
              <a:t>fct</a:t>
            </a:r>
            <a:r>
              <a:rPr lang="en-SG" sz="2000" i="1" dirty="0" smtClean="0">
                <a:latin typeface="Andalus" pitchFamily="18" charset="-78"/>
                <a:cs typeface="Andalus" pitchFamily="18" charset="-78"/>
              </a:rPr>
              <a:t>)</a:t>
            </a:r>
            <a:endParaRPr lang="en-SG" sz="2000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2857496"/>
            <a:ext cx="6634099" cy="3638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Perkalian</a:t>
            </a:r>
            <a:endParaRPr lang="en-SG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4071942"/>
            <a:ext cx="8229600" cy="2982915"/>
          </a:xfrm>
        </p:spPr>
        <p:txBody>
          <a:bodyPr/>
          <a:lstStyle/>
          <a:p>
            <a:r>
              <a:rPr lang="sv-SE" sz="2800" dirty="0" smtClean="0">
                <a:latin typeface="Andalus" pitchFamily="18" charset="-78"/>
                <a:cs typeface="Andalus" pitchFamily="18" charset="-78"/>
              </a:rPr>
              <a:t>Secara matematik dituliskan sebagai </a:t>
            </a:r>
            <a:r>
              <a:rPr lang="sv-SE" sz="2800" dirty="0" smtClean="0">
                <a:latin typeface="Andalus" pitchFamily="18" charset="-78"/>
                <a:cs typeface="Andalus" pitchFamily="18" charset="-78"/>
              </a:rPr>
              <a:t>berikut: </a:t>
            </a:r>
          </a:p>
          <a:p>
            <a:pPr>
              <a:buNone/>
            </a:pPr>
            <a:r>
              <a:rPr lang="sv-SE" sz="2800" dirty="0" smtClean="0">
                <a:latin typeface="Andalus" pitchFamily="18" charset="-78"/>
                <a:cs typeface="Andalus" pitchFamily="18" charset="-78"/>
              </a:rPr>
              <a:t>	</a:t>
            </a:r>
            <a:r>
              <a:rPr lang="sv-SE" sz="2800" dirty="0" smtClean="0">
                <a:latin typeface="Andalus" pitchFamily="18" charset="-78"/>
                <a:cs typeface="Andalus" pitchFamily="18" charset="-78"/>
              </a:rPr>
              <a:t>			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g(t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) = </a:t>
            </a:r>
            <a:r>
              <a:rPr lang="en-SG" sz="2800" i="1" dirty="0" smtClean="0">
                <a:latin typeface="Andalus" pitchFamily="18" charset="-78"/>
                <a:cs typeface="Andalus" pitchFamily="18" charset="-78"/>
              </a:rPr>
              <a:t>f(t) x h(t)</a:t>
            </a:r>
          </a:p>
          <a:p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Dalam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operasi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matematik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perkalian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antar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dua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setiap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komponen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ke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-t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pertama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dikalikan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dengan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komponen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ke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-t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ke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dua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.</a:t>
            </a:r>
            <a:endParaRPr lang="en-SG" sz="2800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1600191"/>
            <a:ext cx="7363365" cy="2185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perkalian</a:t>
            </a:r>
            <a:r>
              <a:rPr lang="en-US" dirty="0" smtClean="0"/>
              <a:t> </a:t>
            </a:r>
            <a:r>
              <a:rPr lang="en-US" dirty="0" err="1" smtClean="0"/>
              <a:t>sinyal</a:t>
            </a:r>
            <a:endParaRPr lang="en-SG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14282" y="1474805"/>
            <a:ext cx="8686800" cy="4525963"/>
          </a:xfrm>
        </p:spPr>
        <p:txBody>
          <a:bodyPr/>
          <a:lstStyle/>
          <a:p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Sebuah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pemancar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AM DSB-SC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menggunakan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operasi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perkalian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dalam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proses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modulasi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informasi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S</a:t>
            </a:r>
            <a:r>
              <a:rPr lang="en-SG" sz="2600" baseline="-25000" dirty="0" smtClean="0">
                <a:latin typeface="Andalus" pitchFamily="18" charset="-78"/>
                <a:cs typeface="Andalus" pitchFamily="18" charset="-78"/>
              </a:rPr>
              <a:t>i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= 2 sin(2</a:t>
            </a:r>
            <a:r>
              <a:rPr lang="el-GR" sz="2600" dirty="0" smtClean="0">
                <a:cs typeface="Andalus" pitchFamily="18" charset="-78"/>
              </a:rPr>
              <a:t>π</a:t>
            </a:r>
            <a:r>
              <a:rPr lang="en-SG" sz="2600" i="1" dirty="0" err="1" smtClean="0">
                <a:latin typeface="Andalus" pitchFamily="18" charset="-78"/>
                <a:cs typeface="Andalus" pitchFamily="18" charset="-78"/>
              </a:rPr>
              <a:t>fst</a:t>
            </a:r>
            <a:r>
              <a:rPr lang="en-SG" sz="2600" i="1" dirty="0" smtClean="0">
                <a:latin typeface="Andalus" pitchFamily="18" charset="-78"/>
                <a:cs typeface="Andalus" pitchFamily="18" charset="-78"/>
              </a:rPr>
              <a:t>) </a:t>
            </a:r>
            <a:r>
              <a:rPr lang="en-SG" sz="2600" i="1" dirty="0" err="1" smtClean="0">
                <a:latin typeface="Andalus" pitchFamily="18" charset="-78"/>
                <a:cs typeface="Andalus" pitchFamily="18" charset="-78"/>
              </a:rPr>
              <a:t>dan</a:t>
            </a:r>
            <a:r>
              <a:rPr lang="en-SG" sz="26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i="1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6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carrier S</a:t>
            </a:r>
            <a:r>
              <a:rPr lang="en-SG" sz="2600" baseline="-25000" dirty="0" smtClean="0">
                <a:latin typeface="Andalus" pitchFamily="18" charset="-78"/>
                <a:cs typeface="Andalus" pitchFamily="18" charset="-78"/>
              </a:rPr>
              <a:t>c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= 4 sin (2</a:t>
            </a:r>
            <a:r>
              <a:rPr lang="el-GR" sz="2600" dirty="0" smtClean="0">
                <a:cs typeface="Andalus" pitchFamily="18" charset="-78"/>
              </a:rPr>
              <a:t>π</a:t>
            </a:r>
            <a:r>
              <a:rPr lang="en-SG" sz="2600" i="1" dirty="0" err="1" smtClean="0">
                <a:latin typeface="Andalus" pitchFamily="18" charset="-78"/>
                <a:cs typeface="Andalus" pitchFamily="18" charset="-78"/>
              </a:rPr>
              <a:t>fct</a:t>
            </a:r>
            <a:r>
              <a:rPr lang="en-SG" sz="2600" i="1" dirty="0" smtClean="0">
                <a:latin typeface="Andalus" pitchFamily="18" charset="-78"/>
                <a:cs typeface="Andalus" pitchFamily="18" charset="-78"/>
              </a:rPr>
              <a:t>). </a:t>
            </a:r>
            <a:r>
              <a:rPr lang="en-SG" sz="2600" i="1" dirty="0" err="1" smtClean="0">
                <a:latin typeface="Andalus" pitchFamily="18" charset="-78"/>
                <a:cs typeface="Andalus" pitchFamily="18" charset="-78"/>
              </a:rPr>
              <a:t>Nilai</a:t>
            </a:r>
            <a:r>
              <a:rPr lang="en-SG" sz="26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i="1" dirty="0" err="1" smtClean="0">
                <a:latin typeface="Andalus" pitchFamily="18" charset="-78"/>
                <a:cs typeface="Andalus" pitchFamily="18" charset="-78"/>
              </a:rPr>
              <a:t>f</a:t>
            </a:r>
            <a:r>
              <a:rPr lang="en-SG" sz="2600" i="1" baseline="-25000" dirty="0" err="1" smtClean="0">
                <a:latin typeface="Andalus" pitchFamily="18" charset="-78"/>
                <a:cs typeface="Andalus" pitchFamily="18" charset="-78"/>
              </a:rPr>
              <a:t>s</a:t>
            </a:r>
            <a:r>
              <a:rPr lang="en-SG" sz="2600" i="1" dirty="0" smtClean="0">
                <a:latin typeface="Andalus" pitchFamily="18" charset="-78"/>
                <a:cs typeface="Andalus" pitchFamily="18" charset="-78"/>
              </a:rPr>
              <a:t> = 1 </a:t>
            </a:r>
            <a:r>
              <a:rPr lang="en-SG" sz="2600" i="1" dirty="0" err="1" smtClean="0">
                <a:latin typeface="Andalus" pitchFamily="18" charset="-78"/>
                <a:cs typeface="Andalus" pitchFamily="18" charset="-78"/>
              </a:rPr>
              <a:t>sedangkan</a:t>
            </a:r>
            <a:r>
              <a:rPr lang="en-SG" sz="26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i="1" dirty="0" err="1" smtClean="0">
                <a:latin typeface="Andalus" pitchFamily="18" charset="-78"/>
                <a:cs typeface="Andalus" pitchFamily="18" charset="-78"/>
              </a:rPr>
              <a:t>f</a:t>
            </a:r>
            <a:r>
              <a:rPr lang="en-SG" sz="2600" i="1" baseline="-25000" dirty="0" err="1" smtClean="0">
                <a:latin typeface="Andalus" pitchFamily="18" charset="-78"/>
                <a:cs typeface="Andalus" pitchFamily="18" charset="-78"/>
              </a:rPr>
              <a:t>c</a:t>
            </a:r>
            <a:r>
              <a:rPr lang="en-SG" sz="2600" i="1" dirty="0" smtClean="0">
                <a:latin typeface="Andalus" pitchFamily="18" charset="-78"/>
                <a:cs typeface="Andalus" pitchFamily="18" charset="-78"/>
              </a:rPr>
              <a:t>=8. </a:t>
            </a:r>
            <a:r>
              <a:rPr lang="en-SG" sz="2600" i="1" dirty="0" err="1" smtClean="0">
                <a:latin typeface="Andalus" pitchFamily="18" charset="-78"/>
                <a:cs typeface="Andalus" pitchFamily="18" charset="-78"/>
              </a:rPr>
              <a:t>Bagaimana</a:t>
            </a:r>
            <a:r>
              <a:rPr lang="en-SG" sz="26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s-ES" sz="2600" dirty="0" smtClean="0">
                <a:latin typeface="Andalus" pitchFamily="18" charset="-78"/>
                <a:cs typeface="Andalus" pitchFamily="18" charset="-78"/>
              </a:rPr>
              <a:t>gambaran </a:t>
            </a:r>
            <a:r>
              <a:rPr lang="es-ES" sz="2600" dirty="0" err="1" smtClean="0">
                <a:latin typeface="Andalus" pitchFamily="18" charset="-78"/>
                <a:cs typeface="Andalus" pitchFamily="18" charset="-78"/>
              </a:rPr>
              <a:t>proses</a:t>
            </a:r>
            <a:r>
              <a:rPr lang="es-ES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s-ES" sz="2600" dirty="0" err="1" smtClean="0">
                <a:latin typeface="Andalus" pitchFamily="18" charset="-78"/>
                <a:cs typeface="Andalus" pitchFamily="18" charset="-78"/>
              </a:rPr>
              <a:t>operasi</a:t>
            </a:r>
            <a:r>
              <a:rPr lang="es-ES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s-ES" sz="2600" dirty="0" err="1" smtClean="0">
                <a:latin typeface="Andalus" pitchFamily="18" charset="-78"/>
                <a:cs typeface="Andalus" pitchFamily="18" charset="-78"/>
              </a:rPr>
              <a:t>perkalian</a:t>
            </a:r>
            <a:r>
              <a:rPr lang="es-ES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s-ES" sz="2600" dirty="0" err="1" smtClean="0">
                <a:latin typeface="Andalus" pitchFamily="18" charset="-78"/>
                <a:cs typeface="Andalus" pitchFamily="18" charset="-78"/>
              </a:rPr>
              <a:t>kedua</a:t>
            </a:r>
            <a:r>
              <a:rPr lang="es-ES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s-ES" sz="26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s-ES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s-ES" sz="2600" dirty="0" err="1" smtClean="0">
                <a:latin typeface="Andalus" pitchFamily="18" charset="-78"/>
                <a:cs typeface="Andalus" pitchFamily="18" charset="-78"/>
              </a:rPr>
              <a:t>diatas</a:t>
            </a:r>
            <a:r>
              <a:rPr lang="es-ES" sz="2600" dirty="0" smtClean="0">
                <a:latin typeface="Andalus" pitchFamily="18" charset="-78"/>
                <a:cs typeface="Andalus" pitchFamily="18" charset="-78"/>
              </a:rPr>
              <a:t>? </a:t>
            </a:r>
            <a:r>
              <a:rPr lang="es-ES" sz="2600" dirty="0" smtClean="0">
                <a:latin typeface="Andalus" pitchFamily="18" charset="-78"/>
                <a:cs typeface="Andalus" pitchFamily="18" charset="-78"/>
              </a:rPr>
              <a:t>Dan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bagaiman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bentuk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akhir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yang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dihasilkan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?</a:t>
            </a:r>
          </a:p>
          <a:p>
            <a:r>
              <a:rPr lang="en-SG" sz="2600" b="1" dirty="0" err="1" smtClean="0">
                <a:latin typeface="Andalus" pitchFamily="18" charset="-78"/>
                <a:cs typeface="Andalus" pitchFamily="18" charset="-78"/>
              </a:rPr>
              <a:t>Penyelesaian</a:t>
            </a:r>
            <a:r>
              <a:rPr lang="en-SG" sz="2600" b="1" dirty="0" smtClean="0">
                <a:latin typeface="Andalus" pitchFamily="18" charset="-78"/>
                <a:cs typeface="Andalus" pitchFamily="18" charset="-78"/>
              </a:rPr>
              <a:t>:</a:t>
            </a:r>
          </a:p>
          <a:p>
            <a:pPr>
              <a:buNone/>
            </a:pP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	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Setiap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komponen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s</a:t>
            </a:r>
            <a:r>
              <a:rPr lang="en-SG" sz="2600" baseline="-25000" dirty="0" err="1" smtClean="0">
                <a:latin typeface="Andalus" pitchFamily="18" charset="-78"/>
                <a:cs typeface="Andalus" pitchFamily="18" charset="-78"/>
              </a:rPr>
              <a:t>s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(t)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dikalikan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dengan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komponen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s</a:t>
            </a:r>
            <a:r>
              <a:rPr lang="en-SG" sz="2600" baseline="-25000" dirty="0" smtClean="0">
                <a:latin typeface="Andalus" pitchFamily="18" charset="-78"/>
                <a:cs typeface="Andalus" pitchFamily="18" charset="-78"/>
              </a:rPr>
              <a:t>c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(t)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untuk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setiap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nilai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t yang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sama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.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Bentuk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persamaan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matematik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dituliskan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sebagai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berikut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: </a:t>
            </a:r>
          </a:p>
          <a:p>
            <a:pPr>
              <a:buNone/>
            </a:pP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	</a:t>
            </a:r>
            <a:r>
              <a:rPr lang="fr-FR" sz="2600" dirty="0" smtClean="0">
                <a:latin typeface="Andalus" pitchFamily="18" charset="-78"/>
                <a:cs typeface="Andalus" pitchFamily="18" charset="-78"/>
              </a:rPr>
              <a:t>s(t</a:t>
            </a:r>
            <a:r>
              <a:rPr lang="fr-FR" sz="2600" dirty="0" smtClean="0">
                <a:latin typeface="Andalus" pitchFamily="18" charset="-78"/>
                <a:cs typeface="Andalus" pitchFamily="18" charset="-78"/>
              </a:rPr>
              <a:t>) = s</a:t>
            </a:r>
            <a:r>
              <a:rPr lang="fr-FR" sz="2600" baseline="-25000" dirty="0" smtClean="0">
                <a:latin typeface="Andalus" pitchFamily="18" charset="-78"/>
                <a:cs typeface="Andalus" pitchFamily="18" charset="-78"/>
              </a:rPr>
              <a:t>i</a:t>
            </a:r>
            <a:r>
              <a:rPr lang="fr-FR" sz="2600" dirty="0" smtClean="0">
                <a:latin typeface="Andalus" pitchFamily="18" charset="-78"/>
                <a:cs typeface="Andalus" pitchFamily="18" charset="-78"/>
              </a:rPr>
              <a:t> (t) x </a:t>
            </a:r>
            <a:r>
              <a:rPr lang="fr-FR" sz="2600" dirty="0" err="1" smtClean="0">
                <a:latin typeface="Andalus" pitchFamily="18" charset="-78"/>
                <a:cs typeface="Andalus" pitchFamily="18" charset="-78"/>
              </a:rPr>
              <a:t>s</a:t>
            </a:r>
            <a:r>
              <a:rPr lang="fr-FR" sz="2600" baseline="-25000" dirty="0" err="1" smtClean="0">
                <a:latin typeface="Andalus" pitchFamily="18" charset="-78"/>
                <a:cs typeface="Andalus" pitchFamily="18" charset="-78"/>
              </a:rPr>
              <a:t>c</a:t>
            </a:r>
            <a:r>
              <a:rPr lang="fr-FR" sz="2600" dirty="0" smtClean="0">
                <a:latin typeface="Andalus" pitchFamily="18" charset="-78"/>
                <a:cs typeface="Andalus" pitchFamily="18" charset="-78"/>
              </a:rPr>
              <a:t> (t</a:t>
            </a:r>
            <a:r>
              <a:rPr lang="fr-FR" sz="2600" dirty="0" smtClean="0">
                <a:latin typeface="Andalus" pitchFamily="18" charset="-78"/>
                <a:cs typeface="Andalus" pitchFamily="18" charset="-78"/>
              </a:rPr>
              <a:t>) 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=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2sin(2</a:t>
            </a:r>
            <a:r>
              <a:rPr lang="el-GR" sz="2600" dirty="0" smtClean="0">
                <a:cs typeface="Andalus" pitchFamily="18" charset="-78"/>
              </a:rPr>
              <a:t>π</a:t>
            </a:r>
            <a:r>
              <a:rPr lang="en-SG" sz="2600" i="1" dirty="0" err="1" smtClean="0">
                <a:latin typeface="Andalus" pitchFamily="18" charset="-78"/>
                <a:cs typeface="Andalus" pitchFamily="18" charset="-78"/>
              </a:rPr>
              <a:t>f</a:t>
            </a:r>
            <a:r>
              <a:rPr lang="en-SG" sz="2600" i="1" baseline="-25000" dirty="0" err="1" smtClean="0">
                <a:latin typeface="Andalus" pitchFamily="18" charset="-78"/>
                <a:cs typeface="Andalus" pitchFamily="18" charset="-78"/>
              </a:rPr>
              <a:t>s</a:t>
            </a:r>
            <a:r>
              <a:rPr lang="en-SG" sz="2600" i="1" dirty="0" err="1" smtClean="0">
                <a:latin typeface="Andalus" pitchFamily="18" charset="-78"/>
                <a:cs typeface="Andalus" pitchFamily="18" charset="-78"/>
              </a:rPr>
              <a:t>t</a:t>
            </a:r>
            <a:r>
              <a:rPr lang="en-SG" sz="2600" i="1" dirty="0" smtClean="0">
                <a:latin typeface="Andalus" pitchFamily="18" charset="-78"/>
                <a:cs typeface="Andalus" pitchFamily="18" charset="-78"/>
              </a:rPr>
              <a:t>) x 4sin (2</a:t>
            </a:r>
            <a:r>
              <a:rPr lang="el-GR" sz="2600" i="1" dirty="0" smtClean="0">
                <a:cs typeface="Andalus" pitchFamily="18" charset="-78"/>
              </a:rPr>
              <a:t>π</a:t>
            </a:r>
            <a:r>
              <a:rPr lang="en-SG" sz="2600" i="1" dirty="0" err="1" smtClean="0">
                <a:latin typeface="Andalus" pitchFamily="18" charset="-78"/>
                <a:cs typeface="Andalus" pitchFamily="18" charset="-78"/>
              </a:rPr>
              <a:t>f</a:t>
            </a:r>
            <a:r>
              <a:rPr lang="en-SG" sz="2600" i="1" baseline="-25000" dirty="0" err="1" smtClean="0">
                <a:latin typeface="Andalus" pitchFamily="18" charset="-78"/>
                <a:cs typeface="Andalus" pitchFamily="18" charset="-78"/>
              </a:rPr>
              <a:t>c</a:t>
            </a:r>
            <a:r>
              <a:rPr lang="en-SG" sz="2600" i="1" dirty="0" err="1" smtClean="0">
                <a:latin typeface="Andalus" pitchFamily="18" charset="-78"/>
                <a:cs typeface="Andalus" pitchFamily="18" charset="-78"/>
              </a:rPr>
              <a:t>t</a:t>
            </a:r>
            <a:r>
              <a:rPr lang="en-SG" sz="2600" i="1" dirty="0" smtClean="0">
                <a:latin typeface="Andalus" pitchFamily="18" charset="-78"/>
                <a:cs typeface="Andalus" pitchFamily="18" charset="-78"/>
              </a:rPr>
              <a:t>)</a:t>
            </a:r>
            <a:endParaRPr lang="en-SG" sz="26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1000108"/>
            <a:ext cx="7961586" cy="481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 smtClean="0"/>
              <a:t>Soal-soal untuk diselesaikan secara analitis</a:t>
            </a:r>
            <a:endParaRPr lang="en-SG" sz="36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Beri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gambaran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sebuah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waktu-kontinyu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yang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bersifat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periodik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berupa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sinus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dengan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frekuensi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f = 5 Hz, </a:t>
            </a:r>
            <a:r>
              <a:rPr lang="en-SG" sz="2400" i="1" dirty="0" err="1" smtClean="0">
                <a:latin typeface="Andalus" pitchFamily="18" charset="-78"/>
                <a:cs typeface="Andalus" pitchFamily="18" charset="-78"/>
              </a:rPr>
              <a:t>dan</a:t>
            </a: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i="1" dirty="0" err="1" smtClean="0">
                <a:latin typeface="Andalus" pitchFamily="18" charset="-78"/>
                <a:cs typeface="Andalus" pitchFamily="18" charset="-78"/>
              </a:rPr>
              <a:t>fase</a:t>
            </a: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i="1" dirty="0" err="1" smtClean="0">
                <a:latin typeface="Andalus" pitchFamily="18" charset="-78"/>
                <a:cs typeface="Andalus" pitchFamily="18" charset="-78"/>
              </a:rPr>
              <a:t>awal</a:t>
            </a: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l-GR" sz="2400" dirty="0" smtClean="0">
                <a:cs typeface="Andalus" pitchFamily="18" charset="-78"/>
              </a:rPr>
              <a:t>θ</a:t>
            </a:r>
            <a:r>
              <a:rPr lang="el-GR" sz="2400" i="1" dirty="0" smtClean="0">
                <a:cs typeface="Andalus" pitchFamily="18" charset="-78"/>
              </a:rPr>
              <a:t> </a:t>
            </a:r>
            <a:r>
              <a:rPr lang="el-GR" sz="2400" i="1" dirty="0" smtClean="0">
                <a:cs typeface="Andalus" pitchFamily="18" charset="-78"/>
              </a:rPr>
              <a:t>= π/2 </a:t>
            </a: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radiant.</a:t>
            </a:r>
          </a:p>
          <a:p>
            <a:pPr marL="514350" indent="-514350">
              <a:buFont typeface="+mj-lt"/>
              <a:buAutoNum type="arabicPeriod"/>
            </a:pP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Ulangi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langkah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tersebut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untuk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nilai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f = 10 Hz, 20 Hz </a:t>
            </a:r>
            <a:r>
              <a:rPr lang="en-SG" sz="2400" i="1" dirty="0" err="1" smtClean="0">
                <a:latin typeface="Andalus" pitchFamily="18" charset="-78"/>
                <a:cs typeface="Andalus" pitchFamily="18" charset="-78"/>
              </a:rPr>
              <a:t>dan</a:t>
            </a:r>
            <a:r>
              <a:rPr lang="en-SG" sz="2400" i="1" dirty="0" smtClean="0">
                <a:latin typeface="Andalus" pitchFamily="18" charset="-78"/>
                <a:cs typeface="Andalus" pitchFamily="18" charset="-78"/>
              </a:rPr>
              <a:t> 30 Hz </a:t>
            </a:r>
            <a:r>
              <a:rPr lang="en-SG" sz="2400" i="1" dirty="0" err="1" smtClean="0">
                <a:latin typeface="Andalus" pitchFamily="18" charset="-78"/>
                <a:cs typeface="Andalus" pitchFamily="18" charset="-78"/>
              </a:rPr>
              <a:t>sementara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fase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awalnya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ditetapkan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l-GR" sz="2400" dirty="0" smtClean="0">
                <a:cs typeface="Andalus" pitchFamily="18" charset="-78"/>
              </a:rPr>
              <a:t>θ = 0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untuk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semua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kasus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diatas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Berikan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persamaan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untuk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seperti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Gambar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berikut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400" dirty="0" err="1" smtClean="0">
                <a:latin typeface="Andalus" pitchFamily="18" charset="-78"/>
                <a:cs typeface="Andalus" pitchFamily="18" charset="-78"/>
              </a:rPr>
              <a:t>ini</a:t>
            </a:r>
            <a:r>
              <a:rPr lang="en-SG" sz="2400" dirty="0" smtClean="0">
                <a:latin typeface="Andalus" pitchFamily="18" charset="-78"/>
                <a:cs typeface="Andalus" pitchFamily="18" charset="-78"/>
              </a:rPr>
              <a:t>:</a:t>
            </a:r>
            <a:endParaRPr lang="en-SG" sz="2400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4429132"/>
            <a:ext cx="4931118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sz="3200" b="1" dirty="0" err="1" smtClean="0"/>
              <a:t>Soal-soal</a:t>
            </a:r>
            <a:r>
              <a:rPr lang="en-SG" sz="3200" b="1" dirty="0" smtClean="0"/>
              <a:t> </a:t>
            </a:r>
            <a:r>
              <a:rPr lang="en-SG" sz="3200" b="1" dirty="0" err="1" smtClean="0"/>
              <a:t>untuk</a:t>
            </a:r>
            <a:r>
              <a:rPr lang="en-SG" sz="3200" b="1" dirty="0" smtClean="0"/>
              <a:t> </a:t>
            </a:r>
            <a:r>
              <a:rPr lang="en-SG" sz="3200" b="1" dirty="0" err="1" smtClean="0"/>
              <a:t>diselesaikan</a:t>
            </a:r>
            <a:r>
              <a:rPr lang="en-SG" sz="3200" b="1" dirty="0" smtClean="0"/>
              <a:t> </a:t>
            </a:r>
            <a:r>
              <a:rPr lang="en-SG" sz="3200" b="1" dirty="0" err="1" smtClean="0"/>
              <a:t>melalui</a:t>
            </a:r>
            <a:r>
              <a:rPr lang="en-SG" sz="3200" b="1" dirty="0" smtClean="0"/>
              <a:t> </a:t>
            </a:r>
            <a:r>
              <a:rPr lang="en-SG" sz="3200" b="1" dirty="0" err="1" smtClean="0"/>
              <a:t>Matlab</a:t>
            </a:r>
            <a:endParaRPr lang="en-SG" sz="3200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14282" y="1285860"/>
            <a:ext cx="8686800" cy="507209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Bangkitkan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sinus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pada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soal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nomor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1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dengan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menggunakan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Matlab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untuk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waktu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dari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t = 0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sampai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t = 2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detik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Bangkitkan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sebuah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sinus s1(t) = sin(8</a:t>
            </a:r>
            <a:r>
              <a:rPr lang="el-GR" sz="2000" dirty="0" smtClean="0">
                <a:cs typeface="Andalus" pitchFamily="18" charset="-78"/>
              </a:rPr>
              <a:t>π</a:t>
            </a:r>
            <a:r>
              <a:rPr lang="en-SG" sz="2000" i="1" dirty="0" err="1" smtClean="0">
                <a:latin typeface="Andalus" pitchFamily="18" charset="-78"/>
                <a:cs typeface="Andalus" pitchFamily="18" charset="-78"/>
              </a:rPr>
              <a:t>fct</a:t>
            </a:r>
            <a:r>
              <a:rPr lang="en-SG" sz="2000" i="1" dirty="0" smtClean="0">
                <a:latin typeface="Andalus" pitchFamily="18" charset="-78"/>
                <a:cs typeface="Andalus" pitchFamily="18" charset="-78"/>
              </a:rPr>
              <a:t>) </a:t>
            </a:r>
            <a:r>
              <a:rPr lang="en-SG" sz="2000" i="1" dirty="0" err="1" smtClean="0">
                <a:latin typeface="Andalus" pitchFamily="18" charset="-78"/>
                <a:cs typeface="Andalus" pitchFamily="18" charset="-78"/>
              </a:rPr>
              <a:t>dan</a:t>
            </a:r>
            <a:r>
              <a:rPr lang="en-SG" sz="20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i="1" dirty="0" err="1" smtClean="0">
                <a:latin typeface="Andalus" pitchFamily="18" charset="-78"/>
                <a:cs typeface="Andalus" pitchFamily="18" charset="-78"/>
              </a:rPr>
              <a:t>jumlahkan</a:t>
            </a:r>
            <a:r>
              <a:rPr lang="en-SG" sz="20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i="1" dirty="0" err="1" smtClean="0">
                <a:latin typeface="Andalus" pitchFamily="18" charset="-78"/>
                <a:cs typeface="Andalus" pitchFamily="18" charset="-78"/>
              </a:rPr>
              <a:t>dengan</a:t>
            </a:r>
            <a:r>
              <a:rPr lang="en-SG" sz="20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sebuah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s2(t) = sin(5</a:t>
            </a:r>
            <a:r>
              <a:rPr lang="el-GR" sz="2000" dirty="0" smtClean="0">
                <a:cs typeface="Andalus" pitchFamily="18" charset="-78"/>
              </a:rPr>
              <a:t>π</a:t>
            </a:r>
            <a:r>
              <a:rPr lang="en-SG" sz="2000" i="1" dirty="0" err="1" smtClean="0">
                <a:latin typeface="Andalus" pitchFamily="18" charset="-78"/>
                <a:cs typeface="Andalus" pitchFamily="18" charset="-78"/>
              </a:rPr>
              <a:t>fct</a:t>
            </a:r>
            <a:r>
              <a:rPr lang="en-SG" sz="2000" i="1" dirty="0" smtClean="0">
                <a:latin typeface="Andalus" pitchFamily="18" charset="-78"/>
                <a:cs typeface="Andalus" pitchFamily="18" charset="-78"/>
              </a:rPr>
              <a:t> + 0.5</a:t>
            </a:r>
            <a:r>
              <a:rPr lang="el-GR" sz="2000" i="1" dirty="0" smtClean="0">
                <a:cs typeface="Andalus" pitchFamily="18" charset="-78"/>
              </a:rPr>
              <a:t>π). </a:t>
            </a:r>
            <a:r>
              <a:rPr lang="en-SG" sz="2000" i="1" dirty="0" err="1" smtClean="0">
                <a:latin typeface="Andalus" pitchFamily="18" charset="-78"/>
                <a:cs typeface="Andalus" pitchFamily="18" charset="-78"/>
              </a:rPr>
              <a:t>Berikan</a:t>
            </a:r>
            <a:r>
              <a:rPr lang="en-SG" sz="20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i="1" dirty="0" err="1" smtClean="0">
                <a:latin typeface="Andalus" pitchFamily="18" charset="-78"/>
                <a:cs typeface="Andalus" pitchFamily="18" charset="-78"/>
              </a:rPr>
              <a:t>gambaran</a:t>
            </a:r>
            <a:r>
              <a:rPr lang="en-SG" sz="20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i="1" dirty="0" err="1" smtClean="0">
                <a:latin typeface="Andalus" pitchFamily="18" charset="-78"/>
                <a:cs typeface="Andalus" pitchFamily="18" charset="-78"/>
              </a:rPr>
              <a:t>hasil</a:t>
            </a:r>
            <a:r>
              <a:rPr lang="en-SG" sz="20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penjumlahan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kedua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tersebut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Bangkitkan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sebuah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sinus s1(t) = sin(2</a:t>
            </a:r>
            <a:r>
              <a:rPr lang="el-GR" sz="2000" dirty="0" smtClean="0">
                <a:cs typeface="Andalus" pitchFamily="18" charset="-78"/>
              </a:rPr>
              <a:t>π</a:t>
            </a:r>
            <a:r>
              <a:rPr lang="en-SG" sz="2000" i="1" dirty="0" err="1" smtClean="0">
                <a:latin typeface="Andalus" pitchFamily="18" charset="-78"/>
                <a:cs typeface="Andalus" pitchFamily="18" charset="-78"/>
              </a:rPr>
              <a:t>fst</a:t>
            </a:r>
            <a:r>
              <a:rPr lang="en-SG" sz="2000" i="1" dirty="0" smtClean="0">
                <a:latin typeface="Andalus" pitchFamily="18" charset="-78"/>
                <a:cs typeface="Andalus" pitchFamily="18" charset="-78"/>
              </a:rPr>
              <a:t>) </a:t>
            </a:r>
            <a:r>
              <a:rPr lang="en-SG" sz="2000" i="1" dirty="0" err="1" smtClean="0">
                <a:latin typeface="Andalus" pitchFamily="18" charset="-78"/>
                <a:cs typeface="Andalus" pitchFamily="18" charset="-78"/>
              </a:rPr>
              <a:t>dan</a:t>
            </a:r>
            <a:r>
              <a:rPr lang="en-SG" sz="20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i="1" dirty="0" err="1" smtClean="0">
                <a:latin typeface="Andalus" pitchFamily="18" charset="-78"/>
                <a:cs typeface="Andalus" pitchFamily="18" charset="-78"/>
              </a:rPr>
              <a:t>kalikan</a:t>
            </a:r>
            <a:r>
              <a:rPr lang="en-SG" sz="20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i="1" dirty="0" err="1" smtClean="0">
                <a:latin typeface="Andalus" pitchFamily="18" charset="-78"/>
                <a:cs typeface="Andalus" pitchFamily="18" charset="-78"/>
              </a:rPr>
              <a:t>dengan</a:t>
            </a:r>
            <a:r>
              <a:rPr lang="en-SG" sz="20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sebuah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s2(t) = sin(5</a:t>
            </a:r>
            <a:r>
              <a:rPr lang="el-GR" sz="2000" dirty="0" smtClean="0">
                <a:cs typeface="Andalus" pitchFamily="18" charset="-78"/>
              </a:rPr>
              <a:t>π</a:t>
            </a:r>
            <a:r>
              <a:rPr lang="en-SG" sz="2000" i="1" dirty="0" err="1" smtClean="0">
                <a:latin typeface="Andalus" pitchFamily="18" charset="-78"/>
                <a:cs typeface="Andalus" pitchFamily="18" charset="-78"/>
              </a:rPr>
              <a:t>fct</a:t>
            </a:r>
            <a:r>
              <a:rPr lang="en-SG" sz="2000" i="1" dirty="0" smtClean="0">
                <a:latin typeface="Andalus" pitchFamily="18" charset="-78"/>
                <a:cs typeface="Andalus" pitchFamily="18" charset="-78"/>
              </a:rPr>
              <a:t>). </a:t>
            </a:r>
            <a:r>
              <a:rPr lang="en-SG" sz="2000" i="1" dirty="0" err="1" smtClean="0">
                <a:latin typeface="Andalus" pitchFamily="18" charset="-78"/>
                <a:cs typeface="Andalus" pitchFamily="18" charset="-78"/>
              </a:rPr>
              <a:t>Berikan</a:t>
            </a:r>
            <a:r>
              <a:rPr lang="en-SG" sz="20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i="1" dirty="0" err="1" smtClean="0">
                <a:latin typeface="Andalus" pitchFamily="18" charset="-78"/>
                <a:cs typeface="Andalus" pitchFamily="18" charset="-78"/>
              </a:rPr>
              <a:t>gambaran</a:t>
            </a:r>
            <a:r>
              <a:rPr lang="en-SG" sz="20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i="1" dirty="0" err="1" smtClean="0">
                <a:latin typeface="Andalus" pitchFamily="18" charset="-78"/>
                <a:cs typeface="Andalus" pitchFamily="18" charset="-78"/>
              </a:rPr>
              <a:t>hasil</a:t>
            </a:r>
            <a:r>
              <a:rPr lang="en-SG" sz="20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i="1" dirty="0" err="1" smtClean="0">
                <a:latin typeface="Andalus" pitchFamily="18" charset="-78"/>
                <a:cs typeface="Andalus" pitchFamily="18" charset="-78"/>
              </a:rPr>
              <a:t>perkalian</a:t>
            </a:r>
            <a:r>
              <a:rPr lang="en-SG" sz="20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i="1" dirty="0" err="1" smtClean="0">
                <a:latin typeface="Andalus" pitchFamily="18" charset="-78"/>
                <a:cs typeface="Andalus" pitchFamily="18" charset="-78"/>
              </a:rPr>
              <a:t>kedua</a:t>
            </a:r>
            <a:r>
              <a:rPr lang="en-SG" sz="20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tersebut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Sebuah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kanal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memiliki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sifat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melemahkan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yang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dilaluinya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sehingga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menyebabkan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level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yang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lewat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turun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20%.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Apabila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sebuah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sinus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memiliki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persamaan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s1(t) = sin(5</a:t>
            </a:r>
            <a:r>
              <a:rPr lang="el-GR" sz="2000" dirty="0" smtClean="0">
                <a:cs typeface="Andalus" pitchFamily="18" charset="-78"/>
              </a:rPr>
              <a:t>π</a:t>
            </a:r>
            <a:r>
              <a:rPr lang="en-SG" sz="2000" i="1" dirty="0" err="1" smtClean="0">
                <a:latin typeface="Andalus" pitchFamily="18" charset="-78"/>
                <a:cs typeface="Andalus" pitchFamily="18" charset="-78"/>
              </a:rPr>
              <a:t>fct</a:t>
            </a:r>
            <a:r>
              <a:rPr lang="en-SG" sz="2000" i="1" dirty="0" smtClean="0">
                <a:latin typeface="Andalus" pitchFamily="18" charset="-78"/>
                <a:cs typeface="Andalus" pitchFamily="18" charset="-78"/>
              </a:rPr>
              <a:t>), </a:t>
            </a:r>
            <a:r>
              <a:rPr lang="en-SG" sz="2000" i="1" dirty="0" err="1" smtClean="0">
                <a:latin typeface="Andalus" pitchFamily="18" charset="-78"/>
                <a:cs typeface="Andalus" pitchFamily="18" charset="-78"/>
              </a:rPr>
              <a:t>dengan</a:t>
            </a:r>
            <a:r>
              <a:rPr lang="en-SG" sz="20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i="1" dirty="0" err="1" smtClean="0">
                <a:latin typeface="Andalus" pitchFamily="18" charset="-78"/>
                <a:cs typeface="Andalus" pitchFamily="18" charset="-78"/>
              </a:rPr>
              <a:t>fc</a:t>
            </a:r>
            <a:r>
              <a:rPr lang="en-SG" sz="2000" i="1" dirty="0" smtClean="0">
                <a:latin typeface="Andalus" pitchFamily="18" charset="-78"/>
                <a:cs typeface="Andalus" pitchFamily="18" charset="-78"/>
              </a:rPr>
              <a:t>=10, </a:t>
            </a:r>
            <a:r>
              <a:rPr lang="en-SG" sz="2000" i="1" dirty="0" err="1" smtClean="0">
                <a:latin typeface="Andalus" pitchFamily="18" charset="-78"/>
                <a:cs typeface="Andalus" pitchFamily="18" charset="-78"/>
              </a:rPr>
              <a:t>maka</a:t>
            </a:r>
            <a:r>
              <a:rPr lang="en-SG" sz="20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i="1" dirty="0" err="1" smtClean="0">
                <a:latin typeface="Andalus" pitchFamily="18" charset="-78"/>
                <a:cs typeface="Andalus" pitchFamily="18" charset="-78"/>
              </a:rPr>
              <a:t>beri</a:t>
            </a:r>
            <a:r>
              <a:rPr lang="en-SG" sz="20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gambaran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bentuk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sebelum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dan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sesudah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atenuasi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Sebuah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sistem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penguat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memiliki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gain 2,5x.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Apabila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sebuah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sinus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memiliki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persamaan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s1(t) = sin(5</a:t>
            </a:r>
            <a:r>
              <a:rPr lang="el-GR" sz="2000" dirty="0" smtClean="0">
                <a:cs typeface="Andalus" pitchFamily="18" charset="-78"/>
              </a:rPr>
              <a:t>π</a:t>
            </a:r>
            <a:r>
              <a:rPr lang="en-SG" sz="2000" i="1" dirty="0" err="1" smtClean="0">
                <a:latin typeface="Andalus" pitchFamily="18" charset="-78"/>
                <a:cs typeface="Andalus" pitchFamily="18" charset="-78"/>
              </a:rPr>
              <a:t>fct</a:t>
            </a:r>
            <a:r>
              <a:rPr lang="en-SG" sz="2000" i="1" dirty="0" smtClean="0">
                <a:latin typeface="Andalus" pitchFamily="18" charset="-78"/>
                <a:cs typeface="Andalus" pitchFamily="18" charset="-78"/>
              </a:rPr>
              <a:t>), </a:t>
            </a:r>
            <a:r>
              <a:rPr lang="en-SG" sz="2000" i="1" dirty="0" err="1" smtClean="0">
                <a:latin typeface="Andalus" pitchFamily="18" charset="-78"/>
                <a:cs typeface="Andalus" pitchFamily="18" charset="-78"/>
              </a:rPr>
              <a:t>bagaimanakah</a:t>
            </a:r>
            <a:r>
              <a:rPr lang="en-SG" sz="20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i="1" dirty="0" err="1" smtClean="0">
                <a:latin typeface="Andalus" pitchFamily="18" charset="-78"/>
                <a:cs typeface="Andalus" pitchFamily="18" charset="-78"/>
              </a:rPr>
              <a:t>bentuk</a:t>
            </a:r>
            <a:r>
              <a:rPr lang="en-SG" sz="20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i="1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000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sebelum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dan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sesudah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amplifikasi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000" dirty="0" err="1" smtClean="0">
                <a:latin typeface="Andalus" pitchFamily="18" charset="-78"/>
                <a:cs typeface="Andalus" pitchFamily="18" charset="-78"/>
              </a:rPr>
              <a:t>terjadi</a:t>
            </a:r>
            <a:r>
              <a:rPr lang="en-SG" sz="2000" dirty="0" smtClean="0">
                <a:latin typeface="Andalus" pitchFamily="18" charset="-78"/>
                <a:cs typeface="Andalus" pitchFamily="18" charset="-78"/>
              </a:rPr>
              <a:t>?</a:t>
            </a:r>
            <a:endParaRPr lang="en-SG" sz="20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>
                <a:latin typeface="Aharoni" pitchFamily="2" charset="-79"/>
                <a:cs typeface="Aharoni" pitchFamily="2" charset="-79"/>
              </a:rPr>
              <a:t>Sinyal</a:t>
            </a:r>
            <a:r>
              <a:rPr lang="en-US" sz="40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4000" dirty="0" err="1" smtClean="0">
                <a:latin typeface="Aharoni" pitchFamily="2" charset="-79"/>
                <a:cs typeface="Aharoni" pitchFamily="2" charset="-79"/>
              </a:rPr>
              <a:t>waktu</a:t>
            </a:r>
            <a:r>
              <a:rPr lang="en-US" sz="40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4000" dirty="0" err="1" smtClean="0">
                <a:latin typeface="Aharoni" pitchFamily="2" charset="-79"/>
                <a:cs typeface="Aharoni" pitchFamily="2" charset="-79"/>
              </a:rPr>
              <a:t>kontinu</a:t>
            </a:r>
            <a:r>
              <a:rPr lang="en-US" sz="4000" dirty="0" smtClean="0">
                <a:latin typeface="Aharoni" pitchFamily="2" charset="-79"/>
                <a:cs typeface="Aharoni" pitchFamily="2" charset="-79"/>
              </a:rPr>
              <a:t> </a:t>
            </a:r>
            <a:br>
              <a:rPr lang="en-US" sz="4000" dirty="0" smtClean="0">
                <a:latin typeface="Aharoni" pitchFamily="2" charset="-79"/>
                <a:cs typeface="Aharoni" pitchFamily="2" charset="-79"/>
              </a:rPr>
            </a:br>
            <a:r>
              <a:rPr lang="en-US" sz="4000" dirty="0" err="1" smtClean="0">
                <a:latin typeface="Aharoni" pitchFamily="2" charset="-79"/>
                <a:cs typeface="Aharoni" pitchFamily="2" charset="-79"/>
              </a:rPr>
              <a:t>dan</a:t>
            </a:r>
            <a:r>
              <a:rPr lang="en-US" sz="40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4000" dirty="0" err="1" smtClean="0">
                <a:latin typeface="Aharoni" pitchFamily="2" charset="-79"/>
                <a:cs typeface="Aharoni" pitchFamily="2" charset="-79"/>
              </a:rPr>
              <a:t>waktu</a:t>
            </a:r>
            <a:r>
              <a:rPr lang="en-US" sz="40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4000" dirty="0" err="1" smtClean="0">
                <a:latin typeface="Aharoni" pitchFamily="2" charset="-79"/>
                <a:cs typeface="Aharoni" pitchFamily="2" charset="-79"/>
              </a:rPr>
              <a:t>diskrit</a:t>
            </a:r>
            <a:endParaRPr lang="en-SG" sz="40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85720" y="1600200"/>
            <a:ext cx="8501122" cy="4525963"/>
          </a:xfrm>
        </p:spPr>
        <p:txBody>
          <a:bodyPr/>
          <a:lstStyle/>
          <a:p>
            <a:r>
              <a:rPr lang="en-SG" sz="2800" b="1" dirty="0" err="1" smtClean="0">
                <a:latin typeface="Agency FB" pitchFamily="34" charset="0"/>
              </a:rPr>
              <a:t>Sinyal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berdasarkan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variabelnya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bisa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berupa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sinyal</a:t>
            </a:r>
            <a:r>
              <a:rPr lang="en-SG" sz="2800" b="1" dirty="0" smtClean="0">
                <a:latin typeface="Agency FB" pitchFamily="34" charset="0"/>
              </a:rPr>
              <a:t> 1 </a:t>
            </a:r>
            <a:r>
              <a:rPr lang="en-SG" sz="2800" b="1" dirty="0" err="1" smtClean="0">
                <a:latin typeface="Agency FB" pitchFamily="34" charset="0"/>
              </a:rPr>
              <a:t>dimensi</a:t>
            </a:r>
            <a:r>
              <a:rPr lang="en-SG" sz="2800" b="1" dirty="0" smtClean="0">
                <a:latin typeface="Agency FB" pitchFamily="34" charset="0"/>
              </a:rPr>
              <a:t> (1D), 2 </a:t>
            </a:r>
            <a:r>
              <a:rPr lang="en-SG" sz="2800" b="1" dirty="0" err="1" smtClean="0">
                <a:latin typeface="Agency FB" pitchFamily="34" charset="0"/>
              </a:rPr>
              <a:t>dimensi</a:t>
            </a:r>
            <a:r>
              <a:rPr lang="en-SG" sz="2800" b="1" dirty="0" smtClean="0">
                <a:latin typeface="Agency FB" pitchFamily="34" charset="0"/>
              </a:rPr>
              <a:t> (3D), </a:t>
            </a:r>
            <a:r>
              <a:rPr lang="en-SG" sz="2800" b="1" dirty="0" err="1" smtClean="0">
                <a:latin typeface="Agency FB" pitchFamily="34" charset="0"/>
              </a:rPr>
              <a:t>bahkan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bisa</a:t>
            </a:r>
            <a:r>
              <a:rPr lang="en-SG" sz="2800" b="1" dirty="0" smtClean="0">
                <a:latin typeface="Agency FB" pitchFamily="34" charset="0"/>
              </a:rPr>
              <a:t> N </a:t>
            </a:r>
            <a:r>
              <a:rPr lang="en-SG" sz="2800" b="1" dirty="0" err="1" smtClean="0">
                <a:latin typeface="Agency FB" pitchFamily="34" charset="0"/>
              </a:rPr>
              <a:t>dimensi</a:t>
            </a:r>
            <a:r>
              <a:rPr lang="en-SG" sz="2800" b="1" dirty="0" smtClean="0">
                <a:latin typeface="Agency FB" pitchFamily="34" charset="0"/>
              </a:rPr>
              <a:t>. </a:t>
            </a:r>
            <a:r>
              <a:rPr lang="en-SG" sz="2800" b="1" dirty="0" err="1" smtClean="0">
                <a:latin typeface="Agency FB" pitchFamily="34" charset="0"/>
              </a:rPr>
              <a:t>Khusus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untuk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sinyal</a:t>
            </a:r>
            <a:r>
              <a:rPr lang="en-SG" sz="2800" b="1" dirty="0" smtClean="0">
                <a:latin typeface="Agency FB" pitchFamily="34" charset="0"/>
              </a:rPr>
              <a:t> 1 </a:t>
            </a:r>
            <a:r>
              <a:rPr lang="en-SG" sz="2800" b="1" dirty="0" err="1" smtClean="0">
                <a:latin typeface="Agency FB" pitchFamily="34" charset="0"/>
              </a:rPr>
              <a:t>dimensi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dengan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variabel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bebas</a:t>
            </a:r>
            <a:r>
              <a:rPr lang="en-SG" sz="2800" b="1" dirty="0" smtClean="0">
                <a:latin typeface="Agency FB" pitchFamily="34" charset="0"/>
              </a:rPr>
              <a:t> yang </a:t>
            </a:r>
            <a:r>
              <a:rPr lang="en-SG" sz="2800" b="1" dirty="0" err="1" smtClean="0">
                <a:latin typeface="Agency FB" pitchFamily="34" charset="0"/>
              </a:rPr>
              <a:t>disebut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waktu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dikenal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dua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jenis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sinyal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yaitu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solidFill>
                  <a:srgbClr val="FF0000"/>
                </a:solidFill>
                <a:latin typeface="Agency FB" pitchFamily="34" charset="0"/>
              </a:rPr>
              <a:t>sinyal</a:t>
            </a:r>
            <a:r>
              <a:rPr lang="en-SG" sz="2800" b="1" dirty="0" smtClean="0">
                <a:solidFill>
                  <a:srgbClr val="FF0000"/>
                </a:solidFill>
                <a:latin typeface="Agency FB" pitchFamily="34" charset="0"/>
              </a:rPr>
              <a:t> </a:t>
            </a:r>
            <a:r>
              <a:rPr lang="en-SG" sz="2800" b="1" dirty="0" err="1" smtClean="0">
                <a:solidFill>
                  <a:srgbClr val="FF0000"/>
                </a:solidFill>
                <a:latin typeface="Agency FB" pitchFamily="34" charset="0"/>
              </a:rPr>
              <a:t>kontinu</a:t>
            </a:r>
            <a:r>
              <a:rPr lang="en-SG" sz="2800" b="1" dirty="0" smtClean="0">
                <a:solidFill>
                  <a:srgbClr val="FF0000"/>
                </a:solidFill>
                <a:latin typeface="Agency FB" pitchFamily="34" charset="0"/>
              </a:rPr>
              <a:t> </a:t>
            </a:r>
            <a:r>
              <a:rPr lang="en-SG" sz="2800" b="1" dirty="0" err="1" smtClean="0">
                <a:solidFill>
                  <a:srgbClr val="FF0000"/>
                </a:solidFill>
                <a:latin typeface="Agency FB" pitchFamily="34" charset="0"/>
              </a:rPr>
              <a:t>dan</a:t>
            </a:r>
            <a:r>
              <a:rPr lang="en-SG" sz="2800" b="1" dirty="0" smtClean="0">
                <a:solidFill>
                  <a:srgbClr val="FF0000"/>
                </a:solidFill>
                <a:latin typeface="Agency FB" pitchFamily="34" charset="0"/>
              </a:rPr>
              <a:t> </a:t>
            </a:r>
            <a:r>
              <a:rPr lang="en-SG" sz="2800" b="1" dirty="0" err="1" smtClean="0">
                <a:solidFill>
                  <a:srgbClr val="FF0000"/>
                </a:solidFill>
                <a:latin typeface="Agency FB" pitchFamily="34" charset="0"/>
              </a:rPr>
              <a:t>diskrit</a:t>
            </a:r>
            <a:r>
              <a:rPr lang="en-SG" sz="2800" b="1" dirty="0" smtClean="0">
                <a:latin typeface="Agency FB" pitchFamily="34" charset="0"/>
              </a:rPr>
              <a:t>. </a:t>
            </a:r>
          </a:p>
          <a:p>
            <a:r>
              <a:rPr lang="en-SG" sz="2800" b="1" dirty="0" err="1" smtClean="0">
                <a:latin typeface="Agency FB" pitchFamily="34" charset="0"/>
              </a:rPr>
              <a:t>Sinyal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kontinu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adalah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sinyal</a:t>
            </a:r>
            <a:r>
              <a:rPr lang="en-SG" sz="2800" b="1" dirty="0" smtClean="0">
                <a:latin typeface="Agency FB" pitchFamily="34" charset="0"/>
              </a:rPr>
              <a:t> yang </a:t>
            </a:r>
            <a:r>
              <a:rPr lang="en-SG" sz="2800" b="1" dirty="0" err="1" smtClean="0">
                <a:latin typeface="Agency FB" pitchFamily="34" charset="0"/>
              </a:rPr>
              <a:t>ada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setiap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saat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nilainya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atau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dengan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pewaktuan</a:t>
            </a:r>
            <a:r>
              <a:rPr lang="en-SG" sz="2800" b="1" dirty="0" smtClean="0">
                <a:latin typeface="Agency FB" pitchFamily="34" charset="0"/>
              </a:rPr>
              <a:t> yang </a:t>
            </a:r>
            <a:r>
              <a:rPr lang="en-SG" sz="2800" b="1" dirty="0" err="1" smtClean="0">
                <a:latin typeface="Agency FB" pitchFamily="34" charset="0"/>
              </a:rPr>
              <a:t>kontinu</a:t>
            </a:r>
            <a:r>
              <a:rPr lang="en-SG" sz="2800" b="1" dirty="0" smtClean="0">
                <a:latin typeface="Agency FB" pitchFamily="34" charset="0"/>
              </a:rPr>
              <a:t> (</a:t>
            </a:r>
            <a:r>
              <a:rPr lang="en-SG" sz="2800" b="1" dirty="0" err="1" smtClean="0">
                <a:latin typeface="Agency FB" pitchFamily="34" charset="0"/>
              </a:rPr>
              <a:t>selalu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ada</a:t>
            </a:r>
            <a:r>
              <a:rPr lang="en-SG" sz="2800" b="1" dirty="0" smtClean="0">
                <a:latin typeface="Agency FB" pitchFamily="34" charset="0"/>
              </a:rPr>
              <a:t>) </a:t>
            </a:r>
            <a:r>
              <a:rPr lang="en-SG" sz="2800" b="1" dirty="0" err="1" smtClean="0">
                <a:latin typeface="Agency FB" pitchFamily="34" charset="0"/>
              </a:rPr>
              <a:t>dan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ditulis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dengan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bentuk</a:t>
            </a:r>
            <a:r>
              <a:rPr lang="en-SG" sz="2800" b="1" dirty="0" smtClean="0">
                <a:latin typeface="Agency FB" pitchFamily="34" charset="0"/>
              </a:rPr>
              <a:t> x(t) yang </a:t>
            </a:r>
            <a:r>
              <a:rPr lang="en-SG" sz="2800" b="1" dirty="0" err="1" smtClean="0">
                <a:latin typeface="Agency FB" pitchFamily="34" charset="0"/>
              </a:rPr>
              <a:t>berarti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variabel</a:t>
            </a:r>
            <a:r>
              <a:rPr lang="en-SG" sz="2800" b="1" dirty="0" smtClean="0">
                <a:latin typeface="Agency FB" pitchFamily="34" charset="0"/>
              </a:rPr>
              <a:t> x </a:t>
            </a:r>
            <a:r>
              <a:rPr lang="en-SG" sz="2800" b="1" dirty="0" err="1" smtClean="0">
                <a:latin typeface="Agency FB" pitchFamily="34" charset="0"/>
              </a:rPr>
              <a:t>merupakan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fungsi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waktu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kontinu</a:t>
            </a:r>
            <a:r>
              <a:rPr lang="en-SG" sz="2800" b="1" dirty="0" smtClean="0">
                <a:latin typeface="Agency FB" pitchFamily="34" charset="0"/>
              </a:rPr>
              <a:t>. </a:t>
            </a:r>
          </a:p>
          <a:p>
            <a:r>
              <a:rPr lang="en-SG" sz="2800" b="1" dirty="0" err="1" smtClean="0">
                <a:latin typeface="Agency FB" pitchFamily="34" charset="0"/>
              </a:rPr>
              <a:t>Sedangkan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sinyal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diskrit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adalah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sinyal</a:t>
            </a:r>
            <a:r>
              <a:rPr lang="en-SG" sz="2800" b="1" dirty="0" smtClean="0">
                <a:latin typeface="Agency FB" pitchFamily="34" charset="0"/>
              </a:rPr>
              <a:t> yang </a:t>
            </a:r>
            <a:r>
              <a:rPr lang="en-SG" sz="2800" b="1" dirty="0" err="1" smtClean="0">
                <a:latin typeface="Agency FB" pitchFamily="34" charset="0"/>
              </a:rPr>
              <a:t>tidak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ada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setiap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saat</a:t>
            </a:r>
            <a:r>
              <a:rPr lang="en-SG" sz="2800" b="1" dirty="0" smtClean="0">
                <a:latin typeface="Agency FB" pitchFamily="34" charset="0"/>
              </a:rPr>
              <a:t>, </a:t>
            </a:r>
            <a:r>
              <a:rPr lang="en-SG" sz="2800" b="1" dirty="0" err="1" smtClean="0">
                <a:latin typeface="Agency FB" pitchFamily="34" charset="0"/>
              </a:rPr>
              <a:t>nilainya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hanya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ada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pada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waktu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kelipatan</a:t>
            </a:r>
            <a:r>
              <a:rPr lang="en-SG" sz="2800" b="1" dirty="0" smtClean="0">
                <a:latin typeface="Agency FB" pitchFamily="34" charset="0"/>
              </a:rPr>
              <a:t> </a:t>
            </a:r>
            <a:r>
              <a:rPr lang="en-SG" sz="2800" b="1" dirty="0" err="1" smtClean="0">
                <a:latin typeface="Agency FB" pitchFamily="34" charset="0"/>
              </a:rPr>
              <a:t>waktu</a:t>
            </a:r>
            <a:r>
              <a:rPr lang="en-SG" sz="2800" b="1" dirty="0" smtClean="0">
                <a:latin typeface="Agency FB" pitchFamily="34" charset="0"/>
              </a:rPr>
              <a:t> sampling yang </a:t>
            </a:r>
            <a:r>
              <a:rPr lang="en-SG" sz="2800" b="1" dirty="0" err="1" smtClean="0">
                <a:latin typeface="Agency FB" pitchFamily="34" charset="0"/>
              </a:rPr>
              <a:t>ditulis</a:t>
            </a:r>
            <a:r>
              <a:rPr lang="en-SG" sz="2800" b="1" dirty="0" smtClean="0">
                <a:latin typeface="Agency FB" pitchFamily="34" charset="0"/>
              </a:rPr>
              <a:t> x[</a:t>
            </a:r>
            <a:r>
              <a:rPr lang="en-SG" sz="2800" b="1" dirty="0" err="1" smtClean="0">
                <a:latin typeface="Agency FB" pitchFamily="34" charset="0"/>
              </a:rPr>
              <a:t>kT</a:t>
            </a:r>
            <a:r>
              <a:rPr lang="en-SG" sz="2800" b="1" dirty="0" smtClean="0">
                <a:latin typeface="Agency FB" pitchFamily="34" charset="0"/>
              </a:rPr>
              <a:t>] </a:t>
            </a:r>
            <a:r>
              <a:rPr lang="en-SG" sz="2800" b="1" dirty="0" err="1" smtClean="0">
                <a:latin typeface="Agency FB" pitchFamily="34" charset="0"/>
              </a:rPr>
              <a:t>atau</a:t>
            </a:r>
            <a:r>
              <a:rPr lang="en-SG" sz="2800" b="1" dirty="0" smtClean="0">
                <a:latin typeface="Agency FB" pitchFamily="34" charset="0"/>
              </a:rPr>
              <a:t> x[</a:t>
            </a:r>
            <a:r>
              <a:rPr lang="en-SG" sz="2800" b="1" dirty="0" err="1" smtClean="0">
                <a:latin typeface="Agency FB" pitchFamily="34" charset="0"/>
              </a:rPr>
              <a:t>nT</a:t>
            </a:r>
            <a:r>
              <a:rPr lang="en-SG" sz="2800" b="1" dirty="0" smtClean="0">
                <a:latin typeface="Agency FB" pitchFamily="34" charset="0"/>
              </a:rPr>
              <a:t>] </a:t>
            </a:r>
            <a:r>
              <a:rPr lang="en-SG" sz="2800" b="1" dirty="0" err="1" smtClean="0">
                <a:latin typeface="Agency FB" pitchFamily="34" charset="0"/>
              </a:rPr>
              <a:t>atau</a:t>
            </a:r>
            <a:r>
              <a:rPr lang="en-SG" sz="2800" b="1" dirty="0" smtClean="0">
                <a:latin typeface="Agency FB" pitchFamily="34" charset="0"/>
              </a:rPr>
              <a:t> x[n].</a:t>
            </a:r>
            <a:endParaRPr lang="en-SG" sz="2800" b="1" dirty="0">
              <a:latin typeface="Agency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SG" dirty="0" err="1" smtClean="0">
                <a:latin typeface="Aharoni" pitchFamily="2" charset="-79"/>
                <a:cs typeface="Aharoni" pitchFamily="2" charset="-79"/>
              </a:rPr>
              <a:t>Sinyal</a:t>
            </a:r>
            <a:r>
              <a:rPr lang="en-SG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SG" dirty="0" err="1" smtClean="0">
                <a:latin typeface="Aharoni" pitchFamily="2" charset="-79"/>
                <a:cs typeface="Aharoni" pitchFamily="2" charset="-79"/>
              </a:rPr>
              <a:t>Waktu</a:t>
            </a:r>
            <a:r>
              <a:rPr lang="en-SG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SG" dirty="0" err="1" smtClean="0">
                <a:latin typeface="Aharoni" pitchFamily="2" charset="-79"/>
                <a:cs typeface="Aharoni" pitchFamily="2" charset="-79"/>
              </a:rPr>
              <a:t>Kontinyu</a:t>
            </a:r>
            <a:endParaRPr lang="fr-CA" dirty="0" smtClean="0">
              <a:solidFill>
                <a:schemeClr val="tx1">
                  <a:lumMod val="75000"/>
                  <a:lumOff val="2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457200" y="1357298"/>
            <a:ext cx="8115328" cy="5143515"/>
          </a:xfrm>
        </p:spPr>
        <p:txBody>
          <a:bodyPr rtlCol="0">
            <a:normAutofit/>
          </a:bodyPr>
          <a:lstStyle/>
          <a:p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waktu-kontinyu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atau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analog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:</a:t>
            </a:r>
          </a:p>
          <a:p>
            <a:pPr>
              <a:buNone/>
            </a:pPr>
            <a:r>
              <a:rPr lang="fi-FI" sz="2600" dirty="0" smtClean="0">
                <a:latin typeface="Andalus" pitchFamily="18" charset="-78"/>
                <a:cs typeface="Andalus" pitchFamily="18" charset="-78"/>
              </a:rPr>
              <a:t>	ketika memiliki nilai real pada keseluruhan rentang 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waktu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t yang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ditempatinya</a:t>
            </a:r>
            <a:endParaRPr lang="en-SG" sz="26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Didefinisikan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dengan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persamaan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600" dirty="0" err="1" smtClean="0">
                <a:latin typeface="Andalus" pitchFamily="18" charset="-78"/>
                <a:cs typeface="Andalus" pitchFamily="18" charset="-78"/>
              </a:rPr>
              <a:t>matematis</a:t>
            </a:r>
            <a:r>
              <a:rPr lang="en-SG" sz="2600" dirty="0" smtClean="0">
                <a:latin typeface="Andalus" pitchFamily="18" charset="-78"/>
                <a:cs typeface="Andalus" pitchFamily="18" charset="-78"/>
              </a:rPr>
              <a:t>:</a:t>
            </a:r>
          </a:p>
          <a:p>
            <a:pPr>
              <a:buNone/>
            </a:pPr>
            <a:r>
              <a:rPr lang="en-SG" sz="2600" i="1" dirty="0" smtClean="0">
                <a:latin typeface="Andalus" pitchFamily="18" charset="-78"/>
                <a:cs typeface="Andalus" pitchFamily="18" charset="-78"/>
              </a:rPr>
              <a:t>				f (t)∈(− ∞,∞)</a:t>
            </a:r>
          </a:p>
          <a:p>
            <a:r>
              <a:rPr lang="en-US" sz="2600" dirty="0" err="1" smtClean="0">
                <a:latin typeface="Andalus" pitchFamily="18" charset="-78"/>
                <a:cs typeface="Andalus" pitchFamily="18" charset="-78"/>
              </a:rPr>
              <a:t>Contoh</a:t>
            </a:r>
            <a:r>
              <a:rPr lang="en-US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6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US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600" dirty="0" err="1" smtClean="0">
                <a:latin typeface="Andalus" pitchFamily="18" charset="-78"/>
                <a:cs typeface="Andalus" pitchFamily="18" charset="-78"/>
              </a:rPr>
              <a:t>waktu</a:t>
            </a:r>
            <a:r>
              <a:rPr lang="en-US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600" dirty="0" err="1" smtClean="0">
                <a:latin typeface="Andalus" pitchFamily="18" charset="-78"/>
                <a:cs typeface="Andalus" pitchFamily="18" charset="-78"/>
              </a:rPr>
              <a:t>kontinu</a:t>
            </a:r>
            <a:r>
              <a:rPr lang="en-US" sz="2600" dirty="0" smtClean="0">
                <a:latin typeface="Andalus" pitchFamily="18" charset="-78"/>
                <a:cs typeface="Andalus" pitchFamily="18" charset="-78"/>
              </a:rPr>
              <a:t>:</a:t>
            </a:r>
          </a:p>
          <a:p>
            <a:pPr lvl="1"/>
            <a:r>
              <a:rPr lang="en-US" sz="2600" dirty="0" err="1" smtClean="0">
                <a:latin typeface="Andalus" pitchFamily="18" charset="-78"/>
                <a:cs typeface="Andalus" pitchFamily="18" charset="-78"/>
              </a:rPr>
              <a:t>Fungsi</a:t>
            </a:r>
            <a:r>
              <a:rPr lang="en-US" sz="2600" dirty="0" smtClean="0">
                <a:latin typeface="Andalus" pitchFamily="18" charset="-78"/>
                <a:cs typeface="Andalus" pitchFamily="18" charset="-78"/>
              </a:rPr>
              <a:t> step</a:t>
            </a:r>
          </a:p>
          <a:p>
            <a:pPr lvl="1"/>
            <a:r>
              <a:rPr lang="en-US" sz="2600" dirty="0" err="1" smtClean="0">
                <a:latin typeface="Andalus" pitchFamily="18" charset="-78"/>
                <a:cs typeface="Andalus" pitchFamily="18" charset="-78"/>
              </a:rPr>
              <a:t>Fungsi</a:t>
            </a:r>
            <a:r>
              <a:rPr lang="en-US" sz="2600" dirty="0" smtClean="0">
                <a:latin typeface="Andalus" pitchFamily="18" charset="-78"/>
                <a:cs typeface="Andalus" pitchFamily="18" charset="-78"/>
              </a:rPr>
              <a:t> ramp</a:t>
            </a:r>
          </a:p>
          <a:p>
            <a:pPr lvl="1"/>
            <a:r>
              <a:rPr lang="en-US" sz="2600" dirty="0" err="1" smtClean="0">
                <a:latin typeface="Andalus" pitchFamily="18" charset="-78"/>
                <a:cs typeface="Andalus" pitchFamily="18" charset="-78"/>
              </a:rPr>
              <a:t>Ilmpulse</a:t>
            </a:r>
            <a:endParaRPr lang="en-US" sz="2600" dirty="0" smtClean="0">
              <a:latin typeface="Andalus" pitchFamily="18" charset="-78"/>
              <a:cs typeface="Andalus" pitchFamily="18" charset="-78"/>
            </a:endParaRPr>
          </a:p>
          <a:p>
            <a:pPr lvl="1"/>
            <a:r>
              <a:rPr lang="en-US" sz="2600" dirty="0" err="1" smtClean="0">
                <a:latin typeface="Andalus" pitchFamily="18" charset="-78"/>
                <a:cs typeface="Andalus" pitchFamily="18" charset="-78"/>
              </a:rPr>
              <a:t>Sinyal</a:t>
            </a:r>
            <a:r>
              <a:rPr lang="en-US" sz="2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600" dirty="0" err="1" smtClean="0">
                <a:latin typeface="Andalus" pitchFamily="18" charset="-78"/>
                <a:cs typeface="Andalus" pitchFamily="18" charset="-78"/>
              </a:rPr>
              <a:t>periodik</a:t>
            </a:r>
            <a:endParaRPr lang="en-SG" sz="2600" dirty="0" smtClean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endParaRPr lang="fr-CA" sz="2600" dirty="0" smtClean="0">
              <a:solidFill>
                <a:schemeClr val="tx1">
                  <a:lumMod val="75000"/>
                  <a:lumOff val="25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Britannic Bold" pitchFamily="34" charset="0"/>
              </a:rPr>
              <a:t>Fungsi</a:t>
            </a:r>
            <a:r>
              <a:rPr lang="en-US" dirty="0" smtClean="0">
                <a:latin typeface="Britannic Bold" pitchFamily="34" charset="0"/>
              </a:rPr>
              <a:t> Step</a:t>
            </a:r>
            <a:endParaRPr lang="en-SG" dirty="0">
              <a:latin typeface="Britannic Bold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2000240"/>
            <a:ext cx="3043431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51617" y="3571876"/>
            <a:ext cx="4534961" cy="2614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Britannic Bold" pitchFamily="34" charset="0"/>
              </a:rPr>
              <a:t>Fungsi</a:t>
            </a:r>
            <a:r>
              <a:rPr lang="en-US" dirty="0" smtClean="0">
                <a:latin typeface="Britannic Bold" pitchFamily="34" charset="0"/>
              </a:rPr>
              <a:t> Ramp</a:t>
            </a:r>
            <a:endParaRPr lang="en-SG" dirty="0">
              <a:latin typeface="Britannic Bold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>
                <a:latin typeface="Andalus" pitchFamily="18" charset="-78"/>
                <a:cs typeface="Andalus" pitchFamily="18" charset="-78"/>
              </a:rPr>
              <a:t>Fungsi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Ramp (</a:t>
            </a:r>
            <a:r>
              <a:rPr lang="en-US" sz="2800" dirty="0" err="1" smtClean="0">
                <a:latin typeface="Andalus" pitchFamily="18" charset="-78"/>
                <a:cs typeface="Andalus" pitchFamily="18" charset="-78"/>
              </a:rPr>
              <a:t>tanjak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) r(t) </a:t>
            </a:r>
            <a:r>
              <a:rPr lang="en-US" sz="2800" dirty="0" err="1" smtClean="0">
                <a:latin typeface="Andalus" pitchFamily="18" charset="-78"/>
                <a:cs typeface="Andalus" pitchFamily="18" charset="-78"/>
              </a:rPr>
              <a:t>didefinisikan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err="1" smtClean="0">
                <a:latin typeface="Andalus" pitchFamily="18" charset="-78"/>
                <a:cs typeface="Andalus" pitchFamily="18" charset="-78"/>
              </a:rPr>
              <a:t>secara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err="1" smtClean="0">
                <a:latin typeface="Andalus" pitchFamily="18" charset="-78"/>
                <a:cs typeface="Andalus" pitchFamily="18" charset="-78"/>
              </a:rPr>
              <a:t>matematik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:</a:t>
            </a:r>
          </a:p>
          <a:p>
            <a:endParaRPr lang="en-SG" sz="2800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9" y="2366665"/>
            <a:ext cx="2714644" cy="1095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28860" y="3571876"/>
            <a:ext cx="4429156" cy="2678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ritannic Bold" pitchFamily="34" charset="0"/>
              </a:rPr>
              <a:t>Impulse</a:t>
            </a:r>
            <a:endParaRPr lang="en-SG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Unit impulse </a:t>
            </a:r>
            <a:r>
              <a:rPr lang="el-GR" sz="2800" dirty="0" smtClean="0">
                <a:cs typeface="Andalus" pitchFamily="18" charset="-78"/>
              </a:rPr>
              <a:t>δ(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t)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juga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dikenal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sebagai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fungsi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delta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atau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distribusi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Dirac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didefinisikan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SG" sz="2800" dirty="0" err="1" smtClean="0">
                <a:latin typeface="Andalus" pitchFamily="18" charset="-78"/>
                <a:cs typeface="Andalus" pitchFamily="18" charset="-78"/>
              </a:rPr>
              <a:t>sebagai</a:t>
            </a: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: </a:t>
            </a:r>
            <a:endParaRPr lang="en-SG" sz="2800" dirty="0" smtClean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r>
              <a:rPr lang="en-SG" sz="2800" dirty="0" smtClean="0">
                <a:latin typeface="Andalus" pitchFamily="18" charset="-78"/>
                <a:cs typeface="Andalus" pitchFamily="18" charset="-78"/>
              </a:rPr>
              <a:t>	</a:t>
            </a:r>
            <a:r>
              <a:rPr lang="de-DE" sz="2800" dirty="0" smtClean="0">
                <a:latin typeface="Andalus" pitchFamily="18" charset="-78"/>
                <a:cs typeface="Andalus" pitchFamily="18" charset="-78"/>
              </a:rPr>
              <a:t>δ(t</a:t>
            </a:r>
            <a:r>
              <a:rPr lang="de-DE" sz="2800" dirty="0" smtClean="0">
                <a:latin typeface="Andalus" pitchFamily="18" charset="-78"/>
                <a:cs typeface="Andalus" pitchFamily="18" charset="-78"/>
              </a:rPr>
              <a:t>) = 0, untuk t=0</a:t>
            </a:r>
            <a:endParaRPr lang="en-SG" sz="2800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3357562"/>
            <a:ext cx="2479746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71824" y="3357562"/>
            <a:ext cx="4329200" cy="2943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een Lam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Green Lamp</Template>
  <TotalTime>532</TotalTime>
  <Words>1403</Words>
  <Application>Microsoft Office PowerPoint</Application>
  <PresentationFormat>On-screen Show (4:3)</PresentationFormat>
  <Paragraphs>180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Green Lamp</vt:lpstr>
      <vt:lpstr>3. Pengenalan Dasar Sinyal</vt:lpstr>
      <vt:lpstr>Pengenalan Dasar Sinyal</vt:lpstr>
      <vt:lpstr>Pengantar</vt:lpstr>
      <vt:lpstr>Contoh:  Sinyal suara</vt:lpstr>
      <vt:lpstr>Sinyal waktu kontinu  dan waktu diskrit</vt:lpstr>
      <vt:lpstr>Sinyal Waktu Kontinyu</vt:lpstr>
      <vt:lpstr>Fungsi Step</vt:lpstr>
      <vt:lpstr>Fungsi Ramp</vt:lpstr>
      <vt:lpstr>Impulse</vt:lpstr>
      <vt:lpstr>Impulse [2]</vt:lpstr>
      <vt:lpstr>Sinyal Periodik</vt:lpstr>
      <vt:lpstr>Slide 12</vt:lpstr>
      <vt:lpstr>Contoh pembangkitan sinyal kontinyu dengan Matlab</vt:lpstr>
      <vt:lpstr>Hasilnya . . .</vt:lpstr>
      <vt:lpstr>Slide 15</vt:lpstr>
      <vt:lpstr>Sinyal Waktu Diskrit</vt:lpstr>
      <vt:lpstr>Hasilnya</vt:lpstr>
      <vt:lpstr>Contoh-contoh  Sinyal Waktu Diskrit</vt:lpstr>
      <vt:lpstr>Sekuen Konstan</vt:lpstr>
      <vt:lpstr>Sekuen Impulse</vt:lpstr>
      <vt:lpstr>Unit Step</vt:lpstr>
      <vt:lpstr>Sekuen Rectangular (persegi)</vt:lpstr>
      <vt:lpstr>Sinusoida Diskrit</vt:lpstr>
      <vt:lpstr>Slide 24</vt:lpstr>
      <vt:lpstr>Sinyal Sinusoida</vt:lpstr>
      <vt:lpstr>Parameter pada Sinyal Sinus</vt:lpstr>
      <vt:lpstr>Slide 27</vt:lpstr>
      <vt:lpstr>Contoh-Contoh Soal Latihan</vt:lpstr>
      <vt:lpstr>Sampling</vt:lpstr>
      <vt:lpstr>Rangkaian Sampling</vt:lpstr>
      <vt:lpstr>Contoh</vt:lpstr>
      <vt:lpstr>Gambar hasil sampling</vt:lpstr>
      <vt:lpstr>Operasi Dasar Sinyal</vt:lpstr>
      <vt:lpstr>Atenuasi</vt:lpstr>
      <vt:lpstr>Contoh Atenuasi</vt:lpstr>
      <vt:lpstr>Slide 36</vt:lpstr>
      <vt:lpstr>Amplifikasi</vt:lpstr>
      <vt:lpstr>Slide 38</vt:lpstr>
      <vt:lpstr>Pergeseran</vt:lpstr>
      <vt:lpstr>Penjumlahan</vt:lpstr>
      <vt:lpstr>Contoh penjumlahan sinyal</vt:lpstr>
      <vt:lpstr>Perkalian</vt:lpstr>
      <vt:lpstr>Contoh perkalian sinyal</vt:lpstr>
      <vt:lpstr>Slide 44</vt:lpstr>
      <vt:lpstr>Soal-soal untuk diselesaikan secara analitis</vt:lpstr>
      <vt:lpstr>Soal-soal untuk diselesaikan melalui Matlab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HP Mini</dc:creator>
  <cp:lastModifiedBy>HP Mini</cp:lastModifiedBy>
  <cp:revision>70</cp:revision>
  <dcterms:created xsi:type="dcterms:W3CDTF">2010-10-08T05:01:42Z</dcterms:created>
  <dcterms:modified xsi:type="dcterms:W3CDTF">2010-10-10T15:15:05Z</dcterms:modified>
</cp:coreProperties>
</file>