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6E969-B91E-427B-8D83-2BBF233A8946}" type="datetimeFigureOut">
              <a:rPr lang="id-ID" smtClean="0"/>
              <a:pPr/>
              <a:t>14/10/2010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A2D9C2-E371-41E0-AFE1-03E64EFD5C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6E969-B91E-427B-8D83-2BBF233A8946}" type="datetimeFigureOut">
              <a:rPr lang="id-ID" smtClean="0"/>
              <a:pPr/>
              <a:t>14/10/2010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A2D9C2-E371-41E0-AFE1-03E64EFD5C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6E969-B91E-427B-8D83-2BBF233A8946}" type="datetimeFigureOut">
              <a:rPr lang="id-ID" smtClean="0"/>
              <a:pPr/>
              <a:t>14/10/2010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A2D9C2-E371-41E0-AFE1-03E64EFD5C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6E969-B91E-427B-8D83-2BBF233A8946}" type="datetimeFigureOut">
              <a:rPr lang="id-ID" smtClean="0"/>
              <a:pPr/>
              <a:t>14/10/2010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A2D9C2-E371-41E0-AFE1-03E64EFD5C0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6E969-B91E-427B-8D83-2BBF233A8946}" type="datetimeFigureOut">
              <a:rPr lang="id-ID" smtClean="0"/>
              <a:pPr/>
              <a:t>14/10/2010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A2D9C2-E371-41E0-AFE1-03E64EFD5C0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6E969-B91E-427B-8D83-2BBF233A8946}" type="datetimeFigureOut">
              <a:rPr lang="id-ID" smtClean="0"/>
              <a:pPr/>
              <a:t>14/10/2010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A2D9C2-E371-41E0-AFE1-03E64EFD5C0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6E969-B91E-427B-8D83-2BBF233A8946}" type="datetimeFigureOut">
              <a:rPr lang="id-ID" smtClean="0"/>
              <a:pPr/>
              <a:t>14/10/2010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A2D9C2-E371-41E0-AFE1-03E64EFD5C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6E969-B91E-427B-8D83-2BBF233A8946}" type="datetimeFigureOut">
              <a:rPr lang="id-ID" smtClean="0"/>
              <a:pPr/>
              <a:t>14/10/2010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A2D9C2-E371-41E0-AFE1-03E64EFD5C0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76E969-B91E-427B-8D83-2BBF233A8946}" type="datetimeFigureOut">
              <a:rPr lang="id-ID" smtClean="0"/>
              <a:pPr/>
              <a:t>14/10/2010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A2D9C2-E371-41E0-AFE1-03E64EFD5C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E76E969-B91E-427B-8D83-2BBF233A8946}" type="datetimeFigureOut">
              <a:rPr lang="id-ID" smtClean="0"/>
              <a:pPr/>
              <a:t>14/10/2010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A2D9C2-E371-41E0-AFE1-03E64EFD5C0F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6E969-B91E-427B-8D83-2BBF233A8946}" type="datetimeFigureOut">
              <a:rPr lang="id-ID" smtClean="0"/>
              <a:pPr/>
              <a:t>14/10/2010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A2D9C2-E371-41E0-AFE1-03E64EFD5C0F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E76E969-B91E-427B-8D83-2BBF233A8946}" type="datetimeFigureOut">
              <a:rPr lang="id-ID" smtClean="0"/>
              <a:pPr/>
              <a:t>14/10/2010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AA2D9C2-E371-41E0-AFE1-03E64EFD5C0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INDUKSI MATEMATIKA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Citra N., S.Si, MT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dirty="0"/>
              <a:t>Induksi matematika merupakan s</a:t>
            </a:r>
            <a:r>
              <a:rPr lang="de-DE" dirty="0"/>
              <a:t>erangkaian langkah-langkah perhitungan untuk membuktikan suatu pernyataan matematika </a:t>
            </a:r>
            <a:r>
              <a:rPr lang="id-ID" dirty="0"/>
              <a:t>adalah </a:t>
            </a:r>
            <a:r>
              <a:rPr lang="de-DE" dirty="0"/>
              <a:t>benar, dan </a:t>
            </a:r>
            <a:r>
              <a:rPr lang="id-ID" dirty="0"/>
              <a:t>kebenaran tersebut harus </a:t>
            </a:r>
            <a:r>
              <a:rPr lang="de-DE" dirty="0"/>
              <a:t>berlaku untuk semua nilai </a:t>
            </a:r>
            <a:r>
              <a:rPr lang="de-DE" i="1" dirty="0"/>
              <a:t>n</a:t>
            </a:r>
            <a:r>
              <a:rPr lang="id-ID" dirty="0"/>
              <a:t>, dengan </a:t>
            </a:r>
            <a:r>
              <a:rPr lang="id-ID" i="1" dirty="0"/>
              <a:t>n</a:t>
            </a:r>
            <a:r>
              <a:rPr lang="id-ID" dirty="0"/>
              <a:t> adala</a:t>
            </a:r>
            <a:r>
              <a:rPr lang="de-DE" dirty="0"/>
              <a:t>h bilangan bulat positif</a:t>
            </a:r>
            <a:r>
              <a:rPr lang="id-ID" dirty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Definisi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Basis </a:t>
            </a:r>
            <a:r>
              <a:rPr lang="en-US" dirty="0" err="1"/>
              <a:t>Induksi</a:t>
            </a:r>
            <a:endParaRPr lang="id-ID" dirty="0"/>
          </a:p>
          <a:p>
            <a:pPr algn="just">
              <a:buNone/>
            </a:pPr>
            <a:r>
              <a:rPr lang="id-ID" dirty="0" smtClean="0"/>
              <a:t>	Basis </a:t>
            </a:r>
            <a:r>
              <a:rPr lang="id-ID" dirty="0"/>
              <a:t>induksi adalah langkah awal untuk menghitung nilai pertama dari suatu pernyataan. </a:t>
            </a:r>
            <a:r>
              <a:rPr lang="de-DE" dirty="0"/>
              <a:t>Untuk pernyataan dengan nilai </a:t>
            </a:r>
            <a:r>
              <a:rPr lang="id-ID" dirty="0"/>
              <a:t>awal adalah </a:t>
            </a:r>
            <a:r>
              <a:rPr lang="de-DE" dirty="0"/>
              <a:t> benar.</a:t>
            </a:r>
            <a:r>
              <a:rPr lang="id-ID" dirty="0"/>
              <a:t> Maka nilai hasil pernyataan tersebut akan benar.</a:t>
            </a:r>
          </a:p>
          <a:p>
            <a:pPr>
              <a:buNone/>
            </a:pPr>
            <a:r>
              <a:rPr lang="id-ID" dirty="0" smtClean="0"/>
              <a:t>	Untuk </a:t>
            </a:r>
            <a:r>
              <a:rPr lang="id-ID" i="1" dirty="0"/>
              <a:t>n = n</a:t>
            </a:r>
            <a:r>
              <a:rPr lang="id-ID" i="1" baseline="-25000" dirty="0"/>
              <a:t>0</a:t>
            </a:r>
            <a:r>
              <a:rPr lang="id-ID" dirty="0"/>
              <a:t>  benar maka </a:t>
            </a:r>
            <a:r>
              <a:rPr lang="id-ID" i="1" dirty="0"/>
              <a:t>P(n</a:t>
            </a:r>
            <a:r>
              <a:rPr lang="id-ID" i="1" baseline="-25000" dirty="0"/>
              <a:t>0</a:t>
            </a:r>
            <a:r>
              <a:rPr lang="id-ID" i="1" dirty="0"/>
              <a:t>)</a:t>
            </a:r>
            <a:r>
              <a:rPr lang="id-ID" dirty="0"/>
              <a:t> selalu </a:t>
            </a:r>
            <a:r>
              <a:rPr lang="id-ID" dirty="0" smtClean="0"/>
              <a:t>benar</a:t>
            </a:r>
          </a:p>
          <a:p>
            <a:pPr>
              <a:buNone/>
            </a:pPr>
            <a:endParaRPr lang="id-ID" dirty="0"/>
          </a:p>
          <a:p>
            <a:pPr lvl="0"/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Induksi</a:t>
            </a:r>
            <a:endParaRPr lang="id-ID" dirty="0"/>
          </a:p>
          <a:p>
            <a:pPr algn="just">
              <a:buNone/>
            </a:pPr>
            <a:r>
              <a:rPr lang="id-ID" dirty="0" smtClean="0"/>
              <a:t>	Langkah </a:t>
            </a:r>
            <a:r>
              <a:rPr lang="id-ID" dirty="0"/>
              <a:t>induksi adalah tahapan perhitungan untuk nilai setelah nilai pertama. Hal ini dilakukan dengan </a:t>
            </a:r>
            <a:r>
              <a:rPr lang="id-ID" dirty="0" smtClean="0"/>
              <a:t>mengasumsikan </a:t>
            </a:r>
            <a:r>
              <a:rPr lang="id-ID" dirty="0"/>
              <a:t>bahwa untuk setiap pernyataan akan bernilai benar untuk </a:t>
            </a:r>
            <a:r>
              <a:rPr lang="id-ID" i="1" dirty="0"/>
              <a:t>n = k</a:t>
            </a:r>
            <a:r>
              <a:rPr lang="id-ID" dirty="0"/>
              <a:t>, maka untuk nilai-nilai berikutnya juga akan bernilai benar, yaitu untuk langkah </a:t>
            </a:r>
            <a:r>
              <a:rPr lang="id-ID" i="1" dirty="0"/>
              <a:t>n = k+1</a:t>
            </a:r>
            <a:r>
              <a:rPr lang="id-ID" dirty="0"/>
              <a:t>, dengan nilai k sama dengan atau lebih besar dari </a:t>
            </a:r>
            <a:r>
              <a:rPr lang="id-ID" i="1" dirty="0"/>
              <a:t>n</a:t>
            </a:r>
            <a:r>
              <a:rPr lang="id-ID" i="1" baseline="-25000" dirty="0"/>
              <a:t>0</a:t>
            </a:r>
            <a:r>
              <a:rPr lang="id-ID" dirty="0"/>
              <a:t> </a:t>
            </a:r>
          </a:p>
          <a:p>
            <a:pPr algn="just">
              <a:buNone/>
            </a:pPr>
            <a:r>
              <a:rPr lang="id-ID" dirty="0" smtClean="0"/>
              <a:t>	Untuk  </a:t>
            </a:r>
            <a:r>
              <a:rPr lang="id-ID" i="1" dirty="0"/>
              <a:t>n = k+1</a:t>
            </a:r>
            <a:r>
              <a:rPr lang="id-ID" dirty="0"/>
              <a:t> </a:t>
            </a:r>
            <a:r>
              <a:rPr lang="id-ID" dirty="0" smtClean="0"/>
              <a:t>  pernyataan </a:t>
            </a:r>
            <a:r>
              <a:rPr lang="id-ID" dirty="0"/>
              <a:t>akan bernilai benar jika diasumsikan </a:t>
            </a:r>
            <a:r>
              <a:rPr lang="id-ID" dirty="0" smtClean="0"/>
              <a:t>    </a:t>
            </a:r>
            <a:r>
              <a:rPr lang="id-ID" i="1" dirty="0" smtClean="0"/>
              <a:t>n </a:t>
            </a:r>
            <a:r>
              <a:rPr lang="id-ID" i="1" dirty="0"/>
              <a:t>= k</a:t>
            </a:r>
            <a:r>
              <a:rPr lang="id-ID" dirty="0"/>
              <a:t> juga bernilai benar dengan nilai k </a:t>
            </a:r>
            <a:r>
              <a:rPr lang="id-ID" dirty="0">
                <a:sym typeface="Symbol"/>
              </a:rPr>
              <a:t></a:t>
            </a:r>
            <a:r>
              <a:rPr lang="id-ID" dirty="0"/>
              <a:t> </a:t>
            </a:r>
            <a:r>
              <a:rPr lang="id-ID" i="1" dirty="0"/>
              <a:t>n</a:t>
            </a:r>
            <a:r>
              <a:rPr lang="id-ID" i="1" baseline="-25000" dirty="0"/>
              <a:t>0</a:t>
            </a:r>
            <a:endParaRPr lang="id-ID" dirty="0"/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Langkah Pembuktian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de-DE" sz="2000" dirty="0" smtClean="0"/>
              <a:t>Basis</a:t>
            </a:r>
            <a:r>
              <a:rPr lang="id-ID" sz="2000" dirty="0" smtClean="0"/>
              <a:t> Induksi </a:t>
            </a:r>
          </a:p>
          <a:p>
            <a:pPr>
              <a:buNone/>
            </a:pPr>
            <a:r>
              <a:rPr lang="id-ID" sz="2000" dirty="0" smtClean="0"/>
              <a:t>	Pada basis induk kita memasukkan nilai awal </a:t>
            </a:r>
            <a:r>
              <a:rPr lang="id-ID" sz="2000" i="1" dirty="0" smtClean="0"/>
              <a:t>n</a:t>
            </a:r>
            <a:r>
              <a:rPr lang="id-ID" sz="2000" i="1" baseline="-25000" dirty="0" smtClean="0"/>
              <a:t>0  </a:t>
            </a:r>
            <a:r>
              <a:rPr lang="id-ID" sz="2000" dirty="0" smtClean="0"/>
              <a:t>dengan 1, (disesuaikan dengan               ) , yaitu :</a:t>
            </a:r>
          </a:p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id-ID" dirty="0" smtClean="0"/>
              <a:t>Contoh :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620688"/>
            <a:ext cx="2932526" cy="648072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620688"/>
            <a:ext cx="638253" cy="36004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508104" y="548680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dirty="0" smtClean="0"/>
              <a:t>Untuk</a:t>
            </a:r>
            <a:r>
              <a:rPr lang="id-ID" dirty="0" smtClean="0"/>
              <a:t> </a:t>
            </a:r>
            <a:endParaRPr lang="id-ID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79912" y="2060848"/>
            <a:ext cx="638251" cy="360039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2420888"/>
            <a:ext cx="2520280" cy="603012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3103068"/>
            <a:ext cx="792088" cy="541956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4005064"/>
            <a:ext cx="3096344" cy="656289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4869160"/>
            <a:ext cx="864096" cy="624070"/>
          </a:xfrm>
          <a:prstGeom prst="rect">
            <a:avLst/>
          </a:prstGeom>
          <a:noFill/>
        </p:spPr>
      </p:pic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5589240"/>
            <a:ext cx="752812" cy="360040"/>
          </a:xfrm>
          <a:prstGeom prst="rect">
            <a:avLst/>
          </a:prstGeom>
          <a:noFill/>
        </p:spPr>
      </p:pic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8384" y="5517232"/>
            <a:ext cx="654619" cy="360040"/>
          </a:xfrm>
          <a:prstGeom prst="rect">
            <a:avLst/>
          </a:prstGeom>
          <a:noFill/>
        </p:spPr>
      </p:pic>
      <p:sp>
        <p:nvSpPr>
          <p:cNvPr id="32" name="TextBox 31"/>
          <p:cNvSpPr txBox="1"/>
          <p:nvPr/>
        </p:nvSpPr>
        <p:spPr>
          <a:xfrm>
            <a:off x="971600" y="5589240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Berdasarkan basis induksi</a:t>
            </a:r>
            <a:endParaRPr lang="id-ID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5292080" y="5517232"/>
            <a:ext cx="2736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, maka didapat nilai</a:t>
            </a:r>
            <a:endParaRPr lang="id-ID" sz="2000" dirty="0"/>
          </a:p>
        </p:txBody>
      </p:sp>
      <p:sp>
        <p:nvSpPr>
          <p:cNvPr id="34" name="TextBox 33"/>
          <p:cNvSpPr txBox="1"/>
          <p:nvPr/>
        </p:nvSpPr>
        <p:spPr>
          <a:xfrm>
            <a:off x="5580112" y="5949280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/>
              <a:t>bernilai</a:t>
            </a:r>
            <a:r>
              <a:rPr lang="id-ID" dirty="0" smtClean="0"/>
              <a:t> benar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id-ID" sz="2000" dirty="0" smtClean="0"/>
              <a:t>Langkah Induksi</a:t>
            </a:r>
          </a:p>
          <a:p>
            <a:pPr marL="514350" indent="-514350" algn="just">
              <a:buNone/>
            </a:pPr>
            <a:r>
              <a:rPr lang="id-ID" sz="2000" dirty="0" smtClean="0"/>
              <a:t>	Pada langkah induksi, tahap awal dimulai dengan menggantikan nilai </a:t>
            </a:r>
            <a:r>
              <a:rPr lang="de-DE" sz="2000" i="1" dirty="0" smtClean="0"/>
              <a:t>n</a:t>
            </a:r>
            <a:r>
              <a:rPr lang="id-ID" sz="2000" dirty="0" smtClean="0"/>
              <a:t> dengan </a:t>
            </a:r>
            <a:r>
              <a:rPr lang="id-ID" sz="2000" i="1" dirty="0" smtClean="0"/>
              <a:t>k.</a:t>
            </a:r>
          </a:p>
          <a:p>
            <a:pPr marL="514350" indent="-514350">
              <a:buNone/>
            </a:pPr>
            <a:endParaRPr lang="id-ID" sz="2000" dirty="0" smtClean="0"/>
          </a:p>
          <a:p>
            <a:pPr marL="514350" indent="-514350">
              <a:buNone/>
            </a:pPr>
            <a:endParaRPr lang="id-ID" sz="2000" dirty="0" smtClean="0"/>
          </a:p>
          <a:p>
            <a:pPr marL="514350" indent="-514350" algn="just">
              <a:buNone/>
            </a:pPr>
            <a:r>
              <a:rPr lang="id-ID" sz="2000" dirty="0" smtClean="0"/>
              <a:t>	Untuk langkah induksi berikutnya, maka setelah langkah ke </a:t>
            </a:r>
            <a:r>
              <a:rPr lang="id-ID" sz="2000" i="1" dirty="0" smtClean="0"/>
              <a:t>k</a:t>
            </a:r>
            <a:r>
              <a:rPr lang="id-ID" sz="2000" dirty="0" smtClean="0"/>
              <a:t> akan dilanjutkan untuk langkah ke </a:t>
            </a:r>
            <a:r>
              <a:rPr lang="id-ID" sz="2000" i="1" dirty="0" smtClean="0"/>
              <a:t>k+1</a:t>
            </a:r>
            <a:r>
              <a:rPr lang="id-ID" sz="2000" dirty="0" smtClean="0"/>
              <a:t>, hal ini dilakukan dengan menambahkan </a:t>
            </a:r>
            <a:r>
              <a:rPr lang="id-ID" sz="2000" i="1" dirty="0" smtClean="0"/>
              <a:t>k+1</a:t>
            </a:r>
            <a:r>
              <a:rPr lang="id-ID" sz="2000" dirty="0" smtClean="0"/>
              <a:t> pada masing-masing sisi dari tanda sama dengan. </a:t>
            </a:r>
          </a:p>
          <a:p>
            <a:pPr marL="514350" indent="-514350"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5818" y="2708920"/>
            <a:ext cx="4106302" cy="576064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4581128"/>
            <a:ext cx="7272808" cy="623384"/>
          </a:xfrm>
          <a:prstGeom prst="rect">
            <a:avLst/>
          </a:prstGeom>
          <a:noFill/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6958" y="5517232"/>
            <a:ext cx="2481506" cy="576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19"/>
            <a:ext cx="8229600" cy="5472609"/>
          </a:xfrm>
        </p:spPr>
        <p:txBody>
          <a:bodyPr>
            <a:normAutofit lnSpcReduction="10000"/>
          </a:bodyPr>
          <a:lstStyle/>
          <a:p>
            <a:endParaRPr lang="id-ID" sz="2000" dirty="0" smtClean="0"/>
          </a:p>
          <a:p>
            <a:endParaRPr lang="id-ID" sz="2000" dirty="0" smtClean="0"/>
          </a:p>
          <a:p>
            <a:endParaRPr lang="id-ID" sz="2000" dirty="0" smtClean="0"/>
          </a:p>
          <a:p>
            <a:endParaRPr lang="id-ID" sz="2000" dirty="0" smtClean="0"/>
          </a:p>
          <a:p>
            <a:endParaRPr lang="id-ID" sz="2000" dirty="0" smtClean="0"/>
          </a:p>
          <a:p>
            <a:endParaRPr lang="id-ID" sz="2000" dirty="0" smtClean="0"/>
          </a:p>
          <a:p>
            <a:endParaRPr lang="id-ID" sz="2000" dirty="0" smtClean="0"/>
          </a:p>
          <a:p>
            <a:endParaRPr lang="id-ID" sz="2000" dirty="0" smtClean="0"/>
          </a:p>
          <a:p>
            <a:endParaRPr lang="id-ID" sz="2000" dirty="0" smtClean="0"/>
          </a:p>
          <a:p>
            <a:r>
              <a:rPr lang="id-ID" sz="2000" dirty="0" smtClean="0"/>
              <a:t>Untuk pembuktian, maka kita masukkan nilai </a:t>
            </a:r>
            <a:r>
              <a:rPr lang="id-ID" sz="2000" i="1" dirty="0" smtClean="0"/>
              <a:t>k = 1</a:t>
            </a:r>
            <a:endParaRPr lang="id-ID" sz="2000" dirty="0" smtClean="0"/>
          </a:p>
          <a:p>
            <a:pPr>
              <a:buNone/>
            </a:pPr>
            <a:r>
              <a:rPr lang="id-ID" sz="2000" dirty="0" smtClean="0"/>
              <a:t>	Misal : </a:t>
            </a:r>
            <a:r>
              <a:rPr lang="id-ID" sz="2000" i="1" dirty="0" smtClean="0"/>
              <a:t>k = 1, </a:t>
            </a:r>
            <a:r>
              <a:rPr lang="id-ID" sz="2000" dirty="0" smtClean="0"/>
              <a:t>	</a:t>
            </a:r>
          </a:p>
          <a:p>
            <a:pPr>
              <a:buNone/>
            </a:pPr>
            <a:r>
              <a:rPr lang="id-ID" sz="2000" dirty="0" smtClean="0"/>
              <a:t>		Maka  : </a:t>
            </a:r>
          </a:p>
          <a:p>
            <a:pPr>
              <a:buNone/>
            </a:pPr>
            <a:endParaRPr lang="id-ID" sz="2000" dirty="0" smtClean="0"/>
          </a:p>
          <a:p>
            <a:r>
              <a:rPr lang="id-ID" sz="2000" dirty="0" smtClean="0"/>
              <a:t>Berdasarkan langkah induksi untuk nilai </a:t>
            </a:r>
            <a:r>
              <a:rPr lang="id-ID" sz="2000" i="1" dirty="0" smtClean="0"/>
              <a:t>n = k</a:t>
            </a:r>
            <a:r>
              <a:rPr lang="id-ID" sz="2000" dirty="0" smtClean="0"/>
              <a:t> bernilai benar, maka </a:t>
            </a:r>
            <a:r>
              <a:rPr lang="id-ID" sz="1800" i="1" dirty="0" smtClean="0">
                <a:latin typeface="Arial" pitchFamily="34" charset="0"/>
                <a:cs typeface="Arial" pitchFamily="34" charset="0"/>
              </a:rPr>
              <a:t>P(k+1) </a:t>
            </a:r>
          </a:p>
          <a:p>
            <a:pPr>
              <a:buNone/>
            </a:pPr>
            <a:r>
              <a:rPr lang="id-ID" sz="2000" dirty="0" smtClean="0"/>
              <a:t>	juga bernilai benar pada persamaan </a:t>
            </a:r>
          </a:p>
          <a:p>
            <a:endParaRPr lang="id-ID" dirty="0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1124744"/>
            <a:ext cx="2171317" cy="504056"/>
          </a:xfrm>
          <a:prstGeom prst="rect">
            <a:avLst/>
          </a:prstGeom>
          <a:noFill/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1772816"/>
            <a:ext cx="1872209" cy="533060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2996952"/>
            <a:ext cx="1638182" cy="504056"/>
          </a:xfrm>
          <a:prstGeom prst="rect">
            <a:avLst/>
          </a:prstGeom>
          <a:noFill/>
        </p:spPr>
      </p:pic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4509120"/>
            <a:ext cx="2664296" cy="576064"/>
          </a:xfrm>
          <a:prstGeom prst="rect">
            <a:avLst/>
          </a:prstGeom>
          <a:noFill/>
        </p:spPr>
      </p:pic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5661248"/>
            <a:ext cx="1388462" cy="576064"/>
          </a:xfrm>
          <a:prstGeom prst="rect">
            <a:avLst/>
          </a:prstGeom>
          <a:noFill/>
        </p:spPr>
      </p:pic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2348880"/>
            <a:ext cx="1557832" cy="555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</TotalTime>
  <Words>72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INDUKSI MATEMATIKA</vt:lpstr>
      <vt:lpstr>Definisi</vt:lpstr>
      <vt:lpstr>Langkah Pembuktian</vt:lpstr>
      <vt:lpstr>Contoh : 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INDUKSI MATEMATIKA</dc:title>
  <dc:creator>Citra</dc:creator>
  <cp:lastModifiedBy>Citra</cp:lastModifiedBy>
  <cp:revision>7</cp:revision>
  <dcterms:created xsi:type="dcterms:W3CDTF">2010-10-13T13:59:48Z</dcterms:created>
  <dcterms:modified xsi:type="dcterms:W3CDTF">2010-10-14T02:58:53Z</dcterms:modified>
</cp:coreProperties>
</file>