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60" r:id="rId4"/>
    <p:sldId id="258" r:id="rId5"/>
    <p:sldId id="259" r:id="rId6"/>
    <p:sldId id="262" r:id="rId7"/>
    <p:sldId id="263" r:id="rId8"/>
    <p:sldId id="264" r:id="rId9"/>
    <p:sldId id="265" r:id="rId10"/>
    <p:sldId id="261"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727949-3B2C-4C56-8304-0E0F32CF8352}" type="datetimeFigureOut">
              <a:rPr lang="en-US" smtClean="0"/>
              <a:pPr/>
              <a:t>10/29/2009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4C4509-FBFF-40B5-A7E5-2FE585E90D5F}" type="slidenum">
              <a:rPr lang="en-US" smtClean="0"/>
              <a:pPr/>
              <a:t>‹#›</a:t>
            </a:fld>
            <a:endParaRPr lang="en-US"/>
          </a:p>
        </p:txBody>
      </p:sp>
    </p:spTree>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39284C-4CE5-4615-9A1B-789833F65D68}" type="datetimeFigureOut">
              <a:rPr lang="en-US" smtClean="0"/>
              <a:pPr/>
              <a:t>10/29/2009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D511E-F44C-4592-ACDD-3EBEE0445A7D}" type="slidenum">
              <a:rPr lang="en-US" smtClean="0"/>
              <a:pPr/>
              <a:t>‹#›</a:t>
            </a:fld>
            <a:endParaRPr lang="en-US"/>
          </a:p>
        </p:txBody>
      </p:sp>
    </p:spTree>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Footer Placeholder 4"/>
          <p:cNvSpPr>
            <a:spLocks noGrp="1"/>
          </p:cNvSpPr>
          <p:nvPr>
            <p:ph type="ftr" sz="quarter" idx="10"/>
          </p:nvPr>
        </p:nvSpPr>
        <p:spPr/>
        <p:txBody>
          <a:bodyPr/>
          <a:lstStyle/>
          <a:p>
            <a:endParaRPr lang="en-US"/>
          </a:p>
        </p:txBody>
      </p:sp>
      <p:sp>
        <p:nvSpPr>
          <p:cNvPr id="6" name="Header Placeholder 5"/>
          <p:cNvSpPr>
            <a:spLocks noGrp="1"/>
          </p:cNvSpPr>
          <p:nvPr>
            <p:ph type="hdr" sz="quarter" idx="1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809D692-3D8E-4F2B-B727-FFC29AAD2E05}" type="datetime1">
              <a:rPr lang="en-US" smtClean="0"/>
              <a:pPr/>
              <a:t>10/29/2009</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F72BB4F-3FEE-498A-BA8F-77BC1983C50A}"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B2714D7-384D-493F-AAC8-5F72794D13CC}" type="datetime1">
              <a:rPr lang="en-US" smtClean="0"/>
              <a:pPr/>
              <a:t>10/29/2009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72BB4F-3FEE-498A-BA8F-77BC1983C5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4E4D3C-EA1A-4C09-9B82-C21FE9695612}" type="datetime1">
              <a:rPr lang="en-US" smtClean="0"/>
              <a:pPr/>
              <a:t>10/29/2009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72BB4F-3FEE-498A-BA8F-77BC1983C5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305769-6629-4119-A148-CC05FEA315A2}" type="datetime1">
              <a:rPr lang="en-US" smtClean="0"/>
              <a:pPr/>
              <a:t>10/29/2009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72BB4F-3FEE-498A-BA8F-77BC1983C5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FC1A5A2-1F6A-4F85-AC0F-2CEE20574C61}" type="datetime1">
              <a:rPr lang="en-US" smtClean="0"/>
              <a:pPr/>
              <a:t>10/29/2009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72BB4F-3FEE-498A-BA8F-77BC1983C50A}"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568725F-A8E7-4E69-ABD2-89B2F1619B38}" type="datetime1">
              <a:rPr lang="en-US" smtClean="0"/>
              <a:pPr/>
              <a:t>10/29/2009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72BB4F-3FEE-498A-BA8F-77BC1983C5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7D4B4D5-987F-4898-A4AF-3B627D2A4444}" type="datetime1">
              <a:rPr lang="en-US" smtClean="0"/>
              <a:pPr/>
              <a:t>10/29/2009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F72BB4F-3FEE-498A-BA8F-77BC1983C50A}"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8604E1F-D6C1-4B86-88E0-5E5168C711D7}" type="datetime1">
              <a:rPr lang="en-US" smtClean="0"/>
              <a:pPr/>
              <a:t>10/29/2009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F72BB4F-3FEE-498A-BA8F-77BC1983C5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1F63676-2B2E-4490-9323-AF68680CA59D}" type="datetime1">
              <a:rPr lang="en-US" smtClean="0"/>
              <a:pPr/>
              <a:t>10/29/2009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F72BB4F-3FEE-498A-BA8F-77BC1983C5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92062AE-A0EA-43C8-A6ED-EEB05F910B2C}" type="datetime1">
              <a:rPr lang="en-US" smtClean="0"/>
              <a:pPr/>
              <a:t>10/29/2009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72BB4F-3FEE-498A-BA8F-77BC1983C5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5A2A54AF-8244-44B9-91C3-ACB47477AFAC}" type="datetime1">
              <a:rPr lang="en-US" smtClean="0"/>
              <a:pPr/>
              <a:t>10/29/2009</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F72BB4F-3FEE-498A-BA8F-77BC1983C5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25EFB61-5E5F-4DC9-84D5-8C77531C5FE3}" type="datetime1">
              <a:rPr lang="en-US" smtClean="0"/>
              <a:pPr/>
              <a:t>10/29/2009</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F72BB4F-3FEE-498A-BA8F-77BC1983C50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a:effectLst/>
        </p:spPr>
      </p:pic>
      <p:sp>
        <p:nvSpPr>
          <p:cNvPr id="7" name="TextBox 6"/>
          <p:cNvSpPr txBox="1"/>
          <p:nvPr/>
        </p:nvSpPr>
        <p:spPr>
          <a:xfrm>
            <a:off x="1143000" y="2362200"/>
            <a:ext cx="6858000" cy="1938992"/>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4000" b="1" dirty="0" smtClean="0">
                <a:latin typeface="Broadway" pitchFamily="82" charset="0"/>
              </a:rPr>
              <a:t>U.S NATIONAL  DEFENSE STRATEGY</a:t>
            </a:r>
          </a:p>
          <a:p>
            <a:pPr algn="ctr"/>
            <a:r>
              <a:rPr lang="en-US" sz="4000" b="1" dirty="0" smtClean="0">
                <a:latin typeface="Broadway" pitchFamily="82" charset="0"/>
              </a:rPr>
              <a:t>2006 -2009</a:t>
            </a:r>
            <a:endParaRPr lang="en-US" sz="4000" b="1" dirty="0">
              <a:latin typeface="Broadway"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533400"/>
            <a:ext cx="2209800" cy="369332"/>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n-US" b="1" dirty="0" smtClean="0"/>
              <a:t>U.S. OBJECTIVES :</a:t>
            </a:r>
            <a:endParaRPr lang="en-US" b="1" dirty="0"/>
          </a:p>
        </p:txBody>
      </p:sp>
      <p:sp>
        <p:nvSpPr>
          <p:cNvPr id="5" name="Rectangle 4"/>
          <p:cNvSpPr/>
          <p:nvPr/>
        </p:nvSpPr>
        <p:spPr>
          <a:xfrm>
            <a:off x="4724400" y="304800"/>
            <a:ext cx="3962400" cy="224676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buFont typeface="Wingdings" pitchFamily="2" charset="2"/>
              <a:buChar char="Ø"/>
            </a:pPr>
            <a:r>
              <a:rPr lang="en-US" sz="2800" dirty="0" smtClean="0"/>
              <a:t>Defend the homeland</a:t>
            </a:r>
          </a:p>
          <a:p>
            <a:pPr>
              <a:buFont typeface="Wingdings" pitchFamily="2" charset="2"/>
              <a:buChar char="Ø"/>
            </a:pPr>
            <a:r>
              <a:rPr lang="en-US" sz="2800" dirty="0" smtClean="0"/>
              <a:t>Win the Long War</a:t>
            </a:r>
          </a:p>
          <a:p>
            <a:pPr>
              <a:buFont typeface="Wingdings" pitchFamily="2" charset="2"/>
              <a:buChar char="Ø"/>
            </a:pPr>
            <a:r>
              <a:rPr lang="en-US" sz="2800" dirty="0" smtClean="0"/>
              <a:t>Promote Security</a:t>
            </a:r>
          </a:p>
          <a:p>
            <a:pPr>
              <a:buFont typeface="Wingdings" pitchFamily="2" charset="2"/>
              <a:buChar char="Ø"/>
            </a:pPr>
            <a:r>
              <a:rPr lang="en-US" sz="2800" dirty="0" smtClean="0"/>
              <a:t>Deter Conflict</a:t>
            </a:r>
          </a:p>
          <a:p>
            <a:pPr>
              <a:buFont typeface="Wingdings" pitchFamily="2" charset="2"/>
              <a:buChar char="Ø"/>
            </a:pPr>
            <a:r>
              <a:rPr lang="en-US" sz="2800" dirty="0" smtClean="0"/>
              <a:t>Win our Nation’s Wars</a:t>
            </a:r>
            <a:endParaRPr lang="en-US" sz="2800" dirty="0"/>
          </a:p>
        </p:txBody>
      </p:sp>
      <p:sp>
        <p:nvSpPr>
          <p:cNvPr id="7" name="TextBox 6"/>
          <p:cNvSpPr txBox="1"/>
          <p:nvPr/>
        </p:nvSpPr>
        <p:spPr>
          <a:xfrm>
            <a:off x="533400" y="3124200"/>
            <a:ext cx="3658437" cy="461665"/>
          </a:xfrm>
          <a:prstGeom prst="rect">
            <a:avLst/>
          </a:prstGeom>
        </p:spPr>
        <p:style>
          <a:lnRef idx="3">
            <a:schemeClr val="lt1"/>
          </a:lnRef>
          <a:fillRef idx="1">
            <a:schemeClr val="accent5"/>
          </a:fillRef>
          <a:effectRef idx="1">
            <a:schemeClr val="accent5"/>
          </a:effectRef>
          <a:fontRef idx="minor">
            <a:schemeClr val="lt1"/>
          </a:fontRef>
        </p:style>
        <p:txBody>
          <a:bodyPr wrap="none" rtlCol="0">
            <a:spAutoFit/>
          </a:bodyPr>
          <a:lstStyle/>
          <a:p>
            <a:r>
              <a:rPr lang="en-US" sz="2400" b="1" dirty="0"/>
              <a:t>Achieving Our </a:t>
            </a:r>
            <a:r>
              <a:rPr lang="en-US" sz="2400" b="1" dirty="0" smtClean="0"/>
              <a:t>Objectives :</a:t>
            </a:r>
            <a:endParaRPr lang="en-US" sz="2400" b="1" dirty="0"/>
          </a:p>
        </p:txBody>
      </p:sp>
      <p:cxnSp>
        <p:nvCxnSpPr>
          <p:cNvPr id="9" name="Elbow Connector 8"/>
          <p:cNvCxnSpPr>
            <a:stCxn id="3" idx="3"/>
            <a:endCxn id="5" idx="1"/>
          </p:cNvCxnSpPr>
          <p:nvPr/>
        </p:nvCxnSpPr>
        <p:spPr>
          <a:xfrm>
            <a:off x="3124200" y="718066"/>
            <a:ext cx="1600200" cy="710119"/>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496094" y="2019300"/>
            <a:ext cx="2056606" cy="794"/>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33400" y="3810000"/>
            <a:ext cx="8305800" cy="1938992"/>
          </a:xfrm>
          <a:prstGeom prst="rect">
            <a:avLst/>
          </a:prstGeom>
          <a:noFill/>
        </p:spPr>
        <p:txBody>
          <a:bodyPr wrap="square" rtlCol="0">
            <a:spAutoFit/>
          </a:bodyPr>
          <a:lstStyle/>
          <a:p>
            <a:pPr>
              <a:buFont typeface="Arial" pitchFamily="34" charset="0"/>
              <a:buChar char="•"/>
            </a:pPr>
            <a:r>
              <a:rPr lang="en-US" sz="2400" dirty="0" smtClean="0"/>
              <a:t>Shaping </a:t>
            </a:r>
            <a:r>
              <a:rPr lang="en-US" sz="2400" dirty="0"/>
              <a:t>the choices of key states, </a:t>
            </a:r>
            <a:endParaRPr lang="en-US" sz="2400" dirty="0" smtClean="0"/>
          </a:p>
          <a:p>
            <a:pPr>
              <a:buFont typeface="Arial" pitchFamily="34" charset="0"/>
              <a:buChar char="•"/>
            </a:pPr>
            <a:r>
              <a:rPr lang="en-US" sz="2400" dirty="0" smtClean="0"/>
              <a:t>Preventing  adversaries </a:t>
            </a:r>
            <a:r>
              <a:rPr lang="en-US" sz="2400" dirty="0"/>
              <a:t>from acquiring or using WMD, </a:t>
            </a:r>
            <a:endParaRPr lang="en-US" sz="2400" dirty="0" smtClean="0"/>
          </a:p>
          <a:p>
            <a:pPr>
              <a:buFont typeface="Arial" pitchFamily="34" charset="0"/>
              <a:buChar char="•"/>
            </a:pPr>
            <a:r>
              <a:rPr lang="en-US" sz="2400" dirty="0"/>
              <a:t>S</a:t>
            </a:r>
            <a:r>
              <a:rPr lang="en-US" sz="2400" dirty="0" smtClean="0"/>
              <a:t>trengthening </a:t>
            </a:r>
            <a:r>
              <a:rPr lang="en-US" sz="2400" dirty="0"/>
              <a:t>and expanding </a:t>
            </a:r>
            <a:r>
              <a:rPr lang="en-US" sz="2400" dirty="0" smtClean="0"/>
              <a:t>alliances and </a:t>
            </a:r>
            <a:r>
              <a:rPr lang="en-US" sz="2400" dirty="0"/>
              <a:t>partnerships, </a:t>
            </a:r>
            <a:endParaRPr lang="en-US" sz="2400" dirty="0" smtClean="0"/>
          </a:p>
          <a:p>
            <a:pPr>
              <a:buFont typeface="Arial" pitchFamily="34" charset="0"/>
              <a:buChar char="•"/>
            </a:pPr>
            <a:r>
              <a:rPr lang="en-US" sz="2400" dirty="0"/>
              <a:t>S</a:t>
            </a:r>
            <a:r>
              <a:rPr lang="en-US" sz="2400" dirty="0" smtClean="0"/>
              <a:t>ecuring </a:t>
            </a:r>
            <a:r>
              <a:rPr lang="en-US" sz="2400" dirty="0"/>
              <a:t>U.S. strategic access and retaining freedom of action</a:t>
            </a:r>
            <a:r>
              <a:rPr lang="en-US" sz="2400" dirty="0" smtClean="0"/>
              <a:t>, </a:t>
            </a:r>
          </a:p>
          <a:p>
            <a:pPr>
              <a:buFont typeface="Arial" pitchFamily="34" charset="0"/>
              <a:buChar char="•"/>
            </a:pPr>
            <a:r>
              <a:rPr lang="en-US" sz="2400" dirty="0" smtClean="0"/>
              <a:t>Integrating </a:t>
            </a:r>
            <a:r>
              <a:rPr lang="en-US" sz="2400" dirty="0"/>
              <a:t>and unifying our efforts.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20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500" fill="hold"/>
                                        <p:tgtEl>
                                          <p:spTgt spid="5">
                                            <p:bg/>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5">
                                            <p:txEl>
                                              <p:pRg st="1" end="1"/>
                                            </p:txEl>
                                          </p:spTgt>
                                        </p:tgtEl>
                                        <p:attrNameLst>
                                          <p:attrName>style.visibility</p:attrName>
                                        </p:attrNameLst>
                                      </p:cBhvr>
                                      <p:to>
                                        <p:strVal val="visible"/>
                                      </p:to>
                                    </p:set>
                                    <p:anim calcmode="lin" valueType="num">
                                      <p:cBhvr additive="base">
                                        <p:cTn id="2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5">
                                            <p:txEl>
                                              <p:pRg st="1" end="1"/>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 calcmode="lin" valueType="num">
                                      <p:cBhvr additive="base">
                                        <p:cTn id="32"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
                                            <p:txEl>
                                              <p:pRg st="2" end="2"/>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5">
                                            <p:txEl>
                                              <p:pRg st="3" end="3"/>
                                            </p:txEl>
                                          </p:spTgt>
                                        </p:tgtEl>
                                        <p:attrNameLst>
                                          <p:attrName>style.visibility</p:attrName>
                                        </p:attrNameLst>
                                      </p:cBhvr>
                                      <p:to>
                                        <p:strVal val="visible"/>
                                      </p:to>
                                    </p:set>
                                    <p:anim calcmode="lin" valueType="num">
                                      <p:cBhvr additive="base">
                                        <p:cTn id="36"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
                                            <p:txEl>
                                              <p:pRg st="3" end="3"/>
                                            </p:txEl>
                                          </p:spTgt>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 calcmode="lin" valueType="num">
                                      <p:cBhvr additive="base">
                                        <p:cTn id="40"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1" fill="hold" nodeType="click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fill="hold"/>
                                        <p:tgtEl>
                                          <p:spTgt spid="13"/>
                                        </p:tgtEl>
                                        <p:attrNameLst>
                                          <p:attrName>ppt_x</p:attrName>
                                        </p:attrNameLst>
                                      </p:cBhvr>
                                      <p:tavLst>
                                        <p:tav tm="0">
                                          <p:val>
                                            <p:strVal val="#ppt_x"/>
                                          </p:val>
                                        </p:tav>
                                        <p:tav tm="100000">
                                          <p:val>
                                            <p:strVal val="#ppt_x"/>
                                          </p:val>
                                        </p:tav>
                                      </p:tavLst>
                                    </p:anim>
                                    <p:anim calcmode="lin" valueType="num">
                                      <p:cBhvr additive="base">
                                        <p:cTn id="47"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bg/>
                                          </p:spTgt>
                                        </p:tgtEl>
                                        <p:attrNameLst>
                                          <p:attrName>style.visibility</p:attrName>
                                        </p:attrNameLst>
                                      </p:cBhvr>
                                      <p:to>
                                        <p:strVal val="visible"/>
                                      </p:to>
                                    </p:set>
                                    <p:animEffect transition="in" filter="fade">
                                      <p:cBhvr>
                                        <p:cTn id="52" dur="2000"/>
                                        <p:tgtEl>
                                          <p:spTgt spid="7">
                                            <p:bg/>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
                                            <p:txEl>
                                              <p:pRg st="0" end="0"/>
                                            </p:txEl>
                                          </p:spTgt>
                                        </p:tgtEl>
                                        <p:attrNameLst>
                                          <p:attrName>style.visibility</p:attrName>
                                        </p:attrNameLst>
                                      </p:cBhvr>
                                      <p:to>
                                        <p:strVal val="visible"/>
                                      </p:to>
                                    </p:set>
                                    <p:animEffect transition="in" filter="fade">
                                      <p:cBhvr>
                                        <p:cTn id="55" dur="2000"/>
                                        <p:tgtEl>
                                          <p:spTgt spid="7">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5">
                                            <p:txEl>
                                              <p:pRg st="0" end="0"/>
                                            </p:txEl>
                                          </p:spTgt>
                                        </p:tgtEl>
                                        <p:attrNameLst>
                                          <p:attrName>style.visibility</p:attrName>
                                        </p:attrNameLst>
                                      </p:cBhvr>
                                      <p:to>
                                        <p:strVal val="visible"/>
                                      </p:to>
                                    </p:set>
                                    <p:anim calcmode="lin" valueType="num">
                                      <p:cBhvr additive="base">
                                        <p:cTn id="60"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15">
                                            <p:txEl>
                                              <p:pRg st="1" end="1"/>
                                            </p:txEl>
                                          </p:spTgt>
                                        </p:tgtEl>
                                        <p:attrNameLst>
                                          <p:attrName>style.visibility</p:attrName>
                                        </p:attrNameLst>
                                      </p:cBhvr>
                                      <p:to>
                                        <p:strVal val="visible"/>
                                      </p:to>
                                    </p:set>
                                    <p:anim calcmode="lin" valueType="num">
                                      <p:cBhvr additive="base">
                                        <p:cTn id="66"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15">
                                            <p:txEl>
                                              <p:pRg st="2" end="2"/>
                                            </p:txEl>
                                          </p:spTgt>
                                        </p:tgtEl>
                                        <p:attrNameLst>
                                          <p:attrName>style.visibility</p:attrName>
                                        </p:attrNameLst>
                                      </p:cBhvr>
                                      <p:to>
                                        <p:strVal val="visible"/>
                                      </p:to>
                                    </p:set>
                                    <p:anim calcmode="lin" valueType="num">
                                      <p:cBhvr additive="base">
                                        <p:cTn id="72"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15">
                                            <p:txEl>
                                              <p:pRg st="3" end="3"/>
                                            </p:txEl>
                                          </p:spTgt>
                                        </p:tgtEl>
                                        <p:attrNameLst>
                                          <p:attrName>style.visibility</p:attrName>
                                        </p:attrNameLst>
                                      </p:cBhvr>
                                      <p:to>
                                        <p:strVal val="visible"/>
                                      </p:to>
                                    </p:set>
                                    <p:anim calcmode="lin" valueType="num">
                                      <p:cBhvr additive="base">
                                        <p:cTn id="78"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5">
                                            <p:txEl>
                                              <p:pRg st="4" end="4"/>
                                            </p:txEl>
                                          </p:spTgt>
                                        </p:tgtEl>
                                        <p:attrNameLst>
                                          <p:attrName>style.visibility</p:attrName>
                                        </p:attrNameLst>
                                      </p:cBhvr>
                                      <p:to>
                                        <p:strVal val="visible"/>
                                      </p:to>
                                    </p:set>
                                    <p:anim calcmode="lin" valueType="num">
                                      <p:cBhvr additive="base">
                                        <p:cTn id="84" dur="500" fill="hold"/>
                                        <p:tgtEl>
                                          <p:spTgt spid="15">
                                            <p:txEl>
                                              <p:pRg st="4" end="4"/>
                                            </p:txEl>
                                          </p:spTgt>
                                        </p:tgtEl>
                                        <p:attrNameLst>
                                          <p:attrName>ppt_x</p:attrName>
                                        </p:attrNameLst>
                                      </p:cBhvr>
                                      <p:tavLst>
                                        <p:tav tm="0">
                                          <p:val>
                                            <p:strVal val="#ppt_x"/>
                                          </p:val>
                                        </p:tav>
                                        <p:tav tm="100000">
                                          <p:val>
                                            <p:strVal val="#ppt_x"/>
                                          </p:val>
                                        </p:tav>
                                      </p:tavLst>
                                    </p:anim>
                                    <p:anim calcmode="lin" valueType="num">
                                      <p:cBhvr additive="base">
                                        <p:cTn id="85" dur="500" fill="hold"/>
                                        <p:tgtEl>
                                          <p:spTgt spid="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5" grpId="0" build="allAtOnce" animBg="1"/>
      <p:bldP spid="7" grpId="0" build="allAtOnce" animBg="1"/>
      <p:bldP spid="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a:p>
        </p:txBody>
      </p:sp>
      <p:sp>
        <p:nvSpPr>
          <p:cNvPr id="5" name="Title 4"/>
          <p:cNvSpPr>
            <a:spLocks noGrp="1"/>
          </p:cNvSpPr>
          <p:nvPr>
            <p:ph type="ctrTitle"/>
          </p:nvPr>
        </p:nvSpPr>
        <p:spPr/>
        <p:txBody>
          <a:bodyPr/>
          <a:lstStyle/>
          <a:p>
            <a:r>
              <a:rPr lang="en-US" dirty="0" err="1" smtClean="0"/>
              <a:t>Arah</a:t>
            </a:r>
            <a:r>
              <a:rPr lang="en-US" dirty="0" smtClean="0"/>
              <a:t> </a:t>
            </a:r>
            <a:r>
              <a:rPr lang="en-US" dirty="0" err="1" smtClean="0"/>
              <a:t>kebijakan</a:t>
            </a:r>
            <a:r>
              <a:rPr lang="en-US" dirty="0" smtClean="0"/>
              <a:t> </a:t>
            </a:r>
            <a:r>
              <a:rPr lang="en-US" dirty="0" err="1" smtClean="0"/>
              <a:t>pertahanan</a:t>
            </a:r>
            <a:r>
              <a:rPr lang="en-US" dirty="0" smtClean="0"/>
              <a:t> </a:t>
            </a:r>
            <a:r>
              <a:rPr lang="en-US" dirty="0" err="1" smtClean="0"/>
              <a:t>pemerintahan</a:t>
            </a:r>
            <a:r>
              <a:rPr lang="en-US" dirty="0" smtClean="0"/>
              <a:t> </a:t>
            </a:r>
            <a:r>
              <a:rPr lang="en-US" dirty="0" err="1" smtClean="0"/>
              <a:t>barack</a:t>
            </a:r>
            <a:r>
              <a:rPr lang="en-US" dirty="0" smtClean="0"/>
              <a:t> </a:t>
            </a:r>
            <a:r>
              <a:rPr lang="en-US" dirty="0" err="1" smtClean="0"/>
              <a:t>obama</a:t>
            </a:r>
            <a:endParaRPr lang="en-US" dirty="0"/>
          </a:p>
        </p:txBody>
      </p:sp>
      <p:sp>
        <p:nvSpPr>
          <p:cNvPr id="6" name="Subtitle 5"/>
          <p:cNvSpPr>
            <a:spLocks noGrp="1"/>
          </p:cNvSpPr>
          <p:nvPr>
            <p:ph type="subTitle" idx="1"/>
          </p:nvPr>
        </p:nvSpPr>
        <p:spPr/>
        <p:txBody>
          <a:bodyPr/>
          <a:lstStyle/>
          <a:p>
            <a:r>
              <a:rPr lang="en-US" dirty="0" smtClean="0"/>
              <a:t>QDR 2010 overview</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8600"/>
            <a:ext cx="7772400" cy="6126960"/>
          </a:xfrm>
        </p:spPr>
        <p:txBody>
          <a:bodyPr>
            <a:normAutofit fontScale="92500" lnSpcReduction="20000"/>
          </a:bodyPr>
          <a:lstStyle/>
          <a:p>
            <a:r>
              <a:rPr lang="en-US" dirty="0" err="1" smtClean="0"/>
              <a:t>Prinsip</a:t>
            </a:r>
            <a:r>
              <a:rPr lang="en-US" dirty="0" smtClean="0"/>
              <a:t> </a:t>
            </a:r>
            <a:r>
              <a:rPr lang="en-US" dirty="0" err="1" smtClean="0"/>
              <a:t>dan</a:t>
            </a:r>
            <a:r>
              <a:rPr lang="en-US" dirty="0" smtClean="0"/>
              <a:t> slogan </a:t>
            </a:r>
            <a:r>
              <a:rPr lang="en-US" dirty="0" err="1" smtClean="0"/>
              <a:t>baru</a:t>
            </a:r>
            <a:r>
              <a:rPr lang="en-US" dirty="0" smtClean="0"/>
              <a:t> </a:t>
            </a:r>
            <a:r>
              <a:rPr lang="en-US" dirty="0" err="1" smtClean="0"/>
              <a:t>dari</a:t>
            </a:r>
            <a:r>
              <a:rPr lang="en-US" dirty="0" smtClean="0"/>
              <a:t> </a:t>
            </a:r>
            <a:r>
              <a:rPr lang="en-US" dirty="0" err="1" smtClean="0"/>
              <a:t>Strategi</a:t>
            </a:r>
            <a:r>
              <a:rPr lang="en-US" dirty="0" smtClean="0"/>
              <a:t> </a:t>
            </a:r>
            <a:r>
              <a:rPr lang="en-US" dirty="0" err="1" smtClean="0"/>
              <a:t>Pertahanan</a:t>
            </a:r>
            <a:r>
              <a:rPr lang="en-US" dirty="0" smtClean="0"/>
              <a:t> </a:t>
            </a:r>
            <a:r>
              <a:rPr lang="en-US" dirty="0" err="1" smtClean="0"/>
              <a:t>Nasional</a:t>
            </a:r>
            <a:r>
              <a:rPr lang="en-US" dirty="0" smtClean="0"/>
              <a:t> AS = BALANCE.</a:t>
            </a:r>
          </a:p>
          <a:p>
            <a:r>
              <a:rPr lang="en-US" dirty="0" err="1" smtClean="0"/>
              <a:t>Berupaya</a:t>
            </a:r>
            <a:r>
              <a:rPr lang="en-US" dirty="0" smtClean="0"/>
              <a:t> </a:t>
            </a:r>
            <a:r>
              <a:rPr lang="en-US" dirty="0" err="1" smtClean="0"/>
              <a:t>untuk</a:t>
            </a:r>
            <a:r>
              <a:rPr lang="en-US" dirty="0" smtClean="0"/>
              <a:t> </a:t>
            </a:r>
            <a:r>
              <a:rPr lang="en-US" dirty="0" err="1" smtClean="0"/>
              <a:t>mengurangi</a:t>
            </a:r>
            <a:r>
              <a:rPr lang="en-US" dirty="0" smtClean="0"/>
              <a:t> </a:t>
            </a:r>
            <a:r>
              <a:rPr lang="en-US" dirty="0" err="1" smtClean="0"/>
              <a:t>resiko</a:t>
            </a:r>
            <a:r>
              <a:rPr lang="en-US" dirty="0" smtClean="0"/>
              <a:t> </a:t>
            </a:r>
            <a:r>
              <a:rPr lang="en-US" dirty="0" err="1" smtClean="0"/>
              <a:t>anggaran</a:t>
            </a:r>
            <a:r>
              <a:rPr lang="en-US" dirty="0" smtClean="0"/>
              <a:t> </a:t>
            </a:r>
            <a:r>
              <a:rPr lang="en-US" dirty="0" err="1" smtClean="0"/>
              <a:t>militer</a:t>
            </a:r>
            <a:r>
              <a:rPr lang="en-US" dirty="0" smtClean="0"/>
              <a:t> yang </a:t>
            </a:r>
            <a:r>
              <a:rPr lang="en-US" dirty="0" err="1" smtClean="0"/>
              <a:t>terlalu</a:t>
            </a:r>
            <a:r>
              <a:rPr lang="en-US" dirty="0" smtClean="0"/>
              <a:t> </a:t>
            </a:r>
            <a:r>
              <a:rPr lang="en-US" dirty="0" err="1" smtClean="0"/>
              <a:t>tinggi</a:t>
            </a:r>
            <a:r>
              <a:rPr lang="en-US" dirty="0" smtClean="0"/>
              <a:t>, </a:t>
            </a:r>
            <a:r>
              <a:rPr lang="en-US" dirty="0" err="1" smtClean="0"/>
              <a:t>harus</a:t>
            </a:r>
            <a:r>
              <a:rPr lang="en-US" dirty="0" smtClean="0"/>
              <a:t> </a:t>
            </a:r>
            <a:r>
              <a:rPr lang="en-US" dirty="0" err="1" smtClean="0"/>
              <a:t>mulai</a:t>
            </a:r>
            <a:r>
              <a:rPr lang="en-US" dirty="0" smtClean="0"/>
              <a:t> </a:t>
            </a:r>
            <a:r>
              <a:rPr lang="en-US" dirty="0" err="1" smtClean="0"/>
              <a:t>membuat</a:t>
            </a:r>
            <a:r>
              <a:rPr lang="en-US" dirty="0" smtClean="0"/>
              <a:t> </a:t>
            </a:r>
            <a:r>
              <a:rPr lang="en-US" dirty="0" err="1" smtClean="0"/>
              <a:t>prioritas</a:t>
            </a:r>
            <a:r>
              <a:rPr lang="en-US" dirty="0" smtClean="0"/>
              <a:t>.</a:t>
            </a:r>
          </a:p>
          <a:p>
            <a:r>
              <a:rPr lang="en-US" dirty="0" err="1" smtClean="0"/>
              <a:t>Strategi</a:t>
            </a:r>
            <a:r>
              <a:rPr lang="en-US" dirty="0" smtClean="0"/>
              <a:t> Balance </a:t>
            </a:r>
            <a:r>
              <a:rPr lang="en-US" dirty="0" err="1" smtClean="0"/>
              <a:t>dilakukan</a:t>
            </a:r>
            <a:r>
              <a:rPr lang="en-US" dirty="0" smtClean="0"/>
              <a:t> </a:t>
            </a:r>
            <a:r>
              <a:rPr lang="en-US" dirty="0" err="1" smtClean="0"/>
              <a:t>dalam</a:t>
            </a:r>
            <a:r>
              <a:rPr lang="en-US" dirty="0" smtClean="0"/>
              <a:t> </a:t>
            </a:r>
            <a:r>
              <a:rPr lang="en-US" dirty="0" err="1" smtClean="0"/>
              <a:t>tiga</a:t>
            </a:r>
            <a:r>
              <a:rPr lang="en-US" dirty="0" smtClean="0"/>
              <a:t>  </a:t>
            </a:r>
            <a:r>
              <a:rPr lang="en-US" dirty="0" err="1" smtClean="0"/>
              <a:t>wilayah</a:t>
            </a:r>
            <a:r>
              <a:rPr lang="en-US" dirty="0" smtClean="0"/>
              <a:t>:</a:t>
            </a:r>
          </a:p>
          <a:p>
            <a:pPr lvl="1">
              <a:buFont typeface="Wingdings" pitchFamily="2" charset="2"/>
              <a:buChar char="Ø"/>
            </a:pPr>
            <a:r>
              <a:rPr lang="en-US" dirty="0" err="1" smtClean="0">
                <a:solidFill>
                  <a:srgbClr val="FF0000"/>
                </a:solidFill>
              </a:rPr>
              <a:t>Menyeimbangkan</a:t>
            </a:r>
            <a:r>
              <a:rPr lang="en-US" dirty="0" smtClean="0"/>
              <a:t> </a:t>
            </a:r>
            <a:r>
              <a:rPr lang="en-US" dirty="0" err="1" smtClean="0"/>
              <a:t>antara</a:t>
            </a:r>
            <a:r>
              <a:rPr lang="en-US" dirty="0" smtClean="0"/>
              <a:t> </a:t>
            </a:r>
            <a:r>
              <a:rPr lang="en-US" dirty="0" err="1" smtClean="0"/>
              <a:t>penyelesaian</a:t>
            </a:r>
            <a:r>
              <a:rPr lang="en-US" dirty="0" smtClean="0"/>
              <a:t> </a:t>
            </a:r>
            <a:r>
              <a:rPr lang="en-US" dirty="0" err="1" smtClean="0"/>
              <a:t>konflik</a:t>
            </a:r>
            <a:r>
              <a:rPr lang="en-US" dirty="0" smtClean="0"/>
              <a:t> </a:t>
            </a:r>
            <a:r>
              <a:rPr lang="en-US" dirty="0" err="1" smtClean="0"/>
              <a:t>yg</a:t>
            </a:r>
            <a:r>
              <a:rPr lang="en-US" dirty="0" smtClean="0"/>
              <a:t> </a:t>
            </a:r>
            <a:r>
              <a:rPr lang="en-US" dirty="0" err="1" smtClean="0"/>
              <a:t>sedang</a:t>
            </a:r>
            <a:r>
              <a:rPr lang="en-US" dirty="0" smtClean="0"/>
              <a:t> </a:t>
            </a:r>
            <a:r>
              <a:rPr lang="en-US" dirty="0" err="1" smtClean="0"/>
              <a:t>terjadi</a:t>
            </a:r>
            <a:r>
              <a:rPr lang="en-US" dirty="0" smtClean="0"/>
              <a:t> </a:t>
            </a:r>
            <a:r>
              <a:rPr lang="en-US" dirty="0" err="1" smtClean="0">
                <a:solidFill>
                  <a:srgbClr val="FF0000"/>
                </a:solidFill>
              </a:rPr>
              <a:t>dengan</a:t>
            </a:r>
            <a:r>
              <a:rPr lang="en-US" dirty="0" smtClean="0"/>
              <a:t> </a:t>
            </a:r>
            <a:r>
              <a:rPr lang="en-US" dirty="0" err="1" smtClean="0"/>
              <a:t>upaya</a:t>
            </a:r>
            <a:r>
              <a:rPr lang="en-US" dirty="0" smtClean="0"/>
              <a:t> </a:t>
            </a:r>
            <a:r>
              <a:rPr lang="en-US" dirty="0" err="1" smtClean="0"/>
              <a:t>mempersiapkan</a:t>
            </a:r>
            <a:r>
              <a:rPr lang="en-US" dirty="0" smtClean="0"/>
              <a:t> </a:t>
            </a:r>
            <a:r>
              <a:rPr lang="en-US" dirty="0" err="1" smtClean="0"/>
              <a:t>bahaya</a:t>
            </a:r>
            <a:r>
              <a:rPr lang="en-US" dirty="0" smtClean="0"/>
              <a:t> </a:t>
            </a:r>
            <a:r>
              <a:rPr lang="en-US" dirty="0" err="1" smtClean="0"/>
              <a:t>konflik</a:t>
            </a:r>
            <a:r>
              <a:rPr lang="en-US" dirty="0" smtClean="0"/>
              <a:t> </a:t>
            </a:r>
            <a:r>
              <a:rPr lang="en-US" dirty="0" err="1" smtClean="0"/>
              <a:t>yg</a:t>
            </a:r>
            <a:r>
              <a:rPr lang="en-US" dirty="0" smtClean="0"/>
              <a:t> </a:t>
            </a:r>
            <a:r>
              <a:rPr lang="en-US" dirty="0" err="1" smtClean="0"/>
              <a:t>akan</a:t>
            </a:r>
            <a:r>
              <a:rPr lang="en-US" dirty="0" smtClean="0"/>
              <a:t> </a:t>
            </a:r>
            <a:r>
              <a:rPr lang="en-US" dirty="0" err="1" smtClean="0"/>
              <a:t>datang</a:t>
            </a:r>
            <a:r>
              <a:rPr lang="en-US" dirty="0" smtClean="0"/>
              <a:t>.</a:t>
            </a:r>
          </a:p>
          <a:p>
            <a:pPr lvl="1">
              <a:buFont typeface="Wingdings" pitchFamily="2" charset="2"/>
              <a:buChar char="Ø"/>
            </a:pPr>
            <a:r>
              <a:rPr lang="en-US" dirty="0" err="1" smtClean="0">
                <a:solidFill>
                  <a:srgbClr val="FF0000"/>
                </a:solidFill>
              </a:rPr>
              <a:t>Menyeimbangkan</a:t>
            </a:r>
            <a:r>
              <a:rPr lang="en-US" dirty="0" smtClean="0"/>
              <a:t> </a:t>
            </a:r>
            <a:r>
              <a:rPr lang="en-US" dirty="0" err="1" smtClean="0"/>
              <a:t>antara</a:t>
            </a:r>
            <a:r>
              <a:rPr lang="en-US" dirty="0" smtClean="0"/>
              <a:t> </a:t>
            </a:r>
            <a:r>
              <a:rPr lang="en-US" dirty="0" err="1" smtClean="0"/>
              <a:t>kapabilitas</a:t>
            </a:r>
            <a:r>
              <a:rPr lang="en-US" dirty="0" smtClean="0"/>
              <a:t> </a:t>
            </a:r>
            <a:r>
              <a:rPr lang="en-US" dirty="0" err="1" smtClean="0"/>
              <a:t>institusionalisasi</a:t>
            </a:r>
            <a:r>
              <a:rPr lang="en-US" dirty="0" smtClean="0"/>
              <a:t> (counterinsurgency &amp; </a:t>
            </a:r>
            <a:r>
              <a:rPr lang="en-US" dirty="0" err="1" smtClean="0"/>
              <a:t>bantuan</a:t>
            </a:r>
            <a:r>
              <a:rPr lang="en-US" dirty="0" smtClean="0"/>
              <a:t> </a:t>
            </a:r>
            <a:r>
              <a:rPr lang="en-US" dirty="0" err="1" smtClean="0"/>
              <a:t>militer</a:t>
            </a:r>
            <a:r>
              <a:rPr lang="en-US" dirty="0" smtClean="0"/>
              <a:t>) </a:t>
            </a:r>
            <a:r>
              <a:rPr lang="en-US" dirty="0" err="1" smtClean="0"/>
              <a:t>dan</a:t>
            </a:r>
            <a:r>
              <a:rPr lang="en-US" dirty="0" smtClean="0"/>
              <a:t> </a:t>
            </a:r>
            <a:r>
              <a:rPr lang="en-US" dirty="0" err="1" smtClean="0"/>
              <a:t>pemeliharaan</a:t>
            </a:r>
            <a:r>
              <a:rPr lang="en-US" dirty="0" smtClean="0"/>
              <a:t> senjata2 </a:t>
            </a:r>
            <a:r>
              <a:rPr lang="en-US" dirty="0" err="1" smtClean="0"/>
              <a:t>konvensional</a:t>
            </a:r>
            <a:r>
              <a:rPr lang="en-US" dirty="0" smtClean="0"/>
              <a:t> </a:t>
            </a:r>
            <a:r>
              <a:rPr lang="en-US" dirty="0" err="1" smtClean="0"/>
              <a:t>yg</a:t>
            </a:r>
            <a:r>
              <a:rPr lang="en-US" dirty="0" smtClean="0"/>
              <a:t> </a:t>
            </a:r>
            <a:r>
              <a:rPr lang="en-US" dirty="0" err="1" smtClean="0"/>
              <a:t>sudah</a:t>
            </a:r>
            <a:r>
              <a:rPr lang="en-US" dirty="0" smtClean="0"/>
              <a:t> </a:t>
            </a:r>
            <a:r>
              <a:rPr lang="en-US" dirty="0" err="1" smtClean="0"/>
              <a:t>ada</a:t>
            </a:r>
            <a:r>
              <a:rPr lang="en-US" dirty="0" smtClean="0"/>
              <a:t> </a:t>
            </a:r>
            <a:r>
              <a:rPr lang="en-US" dirty="0" err="1" smtClean="0">
                <a:solidFill>
                  <a:srgbClr val="FF0000"/>
                </a:solidFill>
              </a:rPr>
              <a:t>dengan</a:t>
            </a:r>
            <a:r>
              <a:rPr lang="en-US" dirty="0" smtClean="0">
                <a:solidFill>
                  <a:srgbClr val="FF0000"/>
                </a:solidFill>
              </a:rPr>
              <a:t> </a:t>
            </a:r>
            <a:r>
              <a:rPr lang="en-US" dirty="0" err="1" smtClean="0"/>
              <a:t>upaya</a:t>
            </a:r>
            <a:r>
              <a:rPr lang="en-US" dirty="0" smtClean="0"/>
              <a:t> </a:t>
            </a:r>
            <a:r>
              <a:rPr lang="en-US" dirty="0" err="1" smtClean="0"/>
              <a:t>melawan</a:t>
            </a:r>
            <a:r>
              <a:rPr lang="en-US" dirty="0" smtClean="0"/>
              <a:t> </a:t>
            </a:r>
            <a:r>
              <a:rPr lang="en-US" dirty="0" err="1" smtClean="0"/>
              <a:t>kekuatan</a:t>
            </a:r>
            <a:r>
              <a:rPr lang="en-US" dirty="0" smtClean="0"/>
              <a:t> </a:t>
            </a:r>
            <a:r>
              <a:rPr lang="en-US" dirty="0" err="1" smtClean="0"/>
              <a:t>militer</a:t>
            </a:r>
            <a:r>
              <a:rPr lang="en-US" dirty="0" smtClean="0"/>
              <a:t> </a:t>
            </a:r>
            <a:r>
              <a:rPr lang="en-US" dirty="0" err="1" smtClean="0"/>
              <a:t>negara</a:t>
            </a:r>
            <a:r>
              <a:rPr lang="en-US" dirty="0" smtClean="0"/>
              <a:t> lain </a:t>
            </a:r>
            <a:r>
              <a:rPr lang="en-US" dirty="0" err="1" smtClean="0"/>
              <a:t>dengan</a:t>
            </a:r>
            <a:r>
              <a:rPr lang="en-US" dirty="0" smtClean="0"/>
              <a:t> </a:t>
            </a:r>
            <a:r>
              <a:rPr lang="en-US" dirty="0" err="1" smtClean="0"/>
              <a:t>teknologi</a:t>
            </a:r>
            <a:r>
              <a:rPr lang="en-US" dirty="0" smtClean="0"/>
              <a:t> </a:t>
            </a:r>
            <a:r>
              <a:rPr lang="en-US" dirty="0" err="1" smtClean="0"/>
              <a:t>strategis</a:t>
            </a:r>
            <a:r>
              <a:rPr lang="en-US" dirty="0" smtClean="0"/>
              <a:t> </a:t>
            </a:r>
          </a:p>
          <a:p>
            <a:pPr lvl="1">
              <a:buFont typeface="Wingdings" pitchFamily="2" charset="2"/>
              <a:buChar char="Ø"/>
            </a:pPr>
            <a:r>
              <a:rPr lang="en-US" dirty="0" err="1" smtClean="0">
                <a:solidFill>
                  <a:srgbClr val="FF0000"/>
                </a:solidFill>
              </a:rPr>
              <a:t>Menyeimbangkan</a:t>
            </a:r>
            <a:r>
              <a:rPr lang="en-US" dirty="0" smtClean="0">
                <a:solidFill>
                  <a:srgbClr val="FF0000"/>
                </a:solidFill>
              </a:rPr>
              <a:t> </a:t>
            </a:r>
            <a:r>
              <a:rPr lang="en-US" dirty="0" err="1" smtClean="0"/>
              <a:t>antara</a:t>
            </a:r>
            <a:r>
              <a:rPr lang="en-US" dirty="0" smtClean="0"/>
              <a:t> retaining those cultural traits that have made the U.S. armed forces successful and shedding those that hamper their ability to do what needs to be done.</a:t>
            </a:r>
          </a:p>
        </p:txBody>
      </p:sp>
      <p:sp>
        <p:nvSpPr>
          <p:cNvPr id="4" name="Footer Placeholder 3"/>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Kebijakan2 </a:t>
            </a:r>
            <a:r>
              <a:rPr lang="en-US" dirty="0" err="1" smtClean="0"/>
              <a:t>yg</a:t>
            </a:r>
            <a:r>
              <a:rPr lang="en-US" dirty="0" smtClean="0"/>
              <a:t> </a:t>
            </a:r>
            <a:r>
              <a:rPr lang="en-US" dirty="0" err="1" smtClean="0"/>
              <a:t>kemungkinan</a:t>
            </a:r>
            <a:r>
              <a:rPr lang="en-US" dirty="0" smtClean="0"/>
              <a:t> </a:t>
            </a:r>
            <a:r>
              <a:rPr lang="en-US" dirty="0" err="1" smtClean="0"/>
              <a:t>dilakukan</a:t>
            </a:r>
            <a:r>
              <a:rPr lang="en-US" dirty="0" smtClean="0"/>
              <a:t> :</a:t>
            </a:r>
            <a:endParaRPr lang="en-US" dirty="0"/>
          </a:p>
        </p:txBody>
      </p:sp>
      <p:sp>
        <p:nvSpPr>
          <p:cNvPr id="3" name="Content Placeholder 2"/>
          <p:cNvSpPr>
            <a:spLocks noGrp="1"/>
          </p:cNvSpPr>
          <p:nvPr>
            <p:ph idx="1"/>
          </p:nvPr>
        </p:nvSpPr>
        <p:spPr>
          <a:xfrm>
            <a:off x="914400" y="1981200"/>
            <a:ext cx="7772400" cy="4374360"/>
          </a:xfrm>
        </p:spPr>
        <p:txBody>
          <a:bodyPr>
            <a:normAutofit lnSpcReduction="10000"/>
          </a:bodyPr>
          <a:lstStyle/>
          <a:p>
            <a:r>
              <a:rPr lang="en-US" dirty="0" smtClean="0"/>
              <a:t>will continue to be some kind of U.S. advisory and counterterrorism effort in Iraq for years to come.</a:t>
            </a:r>
          </a:p>
          <a:p>
            <a:r>
              <a:rPr lang="en-US" dirty="0" smtClean="0"/>
              <a:t>Afghanistan will require a significant U.S. military and economic commitment for some time.</a:t>
            </a:r>
          </a:p>
          <a:p>
            <a:r>
              <a:rPr lang="en-US" dirty="0" smtClean="0"/>
              <a:t>Direct military force will continue to play a role in the long-term effort against terrorists and other extremists.</a:t>
            </a:r>
            <a:endParaRPr lang="en-US" dirty="0"/>
          </a:p>
        </p:txBody>
      </p:sp>
      <p:sp>
        <p:nvSpPr>
          <p:cNvPr id="4" name="Footer Placeholder 3"/>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33400"/>
            <a:ext cx="7772400" cy="5822160"/>
          </a:xfrm>
        </p:spPr>
        <p:txBody>
          <a:bodyPr/>
          <a:lstStyle/>
          <a:p>
            <a:r>
              <a:rPr lang="en-US" dirty="0" smtClean="0"/>
              <a:t>Both </a:t>
            </a:r>
            <a:r>
              <a:rPr lang="en-US" dirty="0" smtClean="0">
                <a:solidFill>
                  <a:schemeClr val="accent3"/>
                </a:solidFill>
              </a:rPr>
              <a:t>Russia</a:t>
            </a:r>
            <a:r>
              <a:rPr lang="en-US" dirty="0" smtClean="0"/>
              <a:t> and </a:t>
            </a:r>
            <a:r>
              <a:rPr lang="en-US" dirty="0" smtClean="0">
                <a:solidFill>
                  <a:schemeClr val="accent3"/>
                </a:solidFill>
              </a:rPr>
              <a:t>China</a:t>
            </a:r>
            <a:r>
              <a:rPr lang="en-US" dirty="0" smtClean="0"/>
              <a:t> have increased their defense spending and modernization programs to include air defense and fighter capabilities that in some cases approach the United States' own. In addition, there is the potentially toxic mix of rogue nations, terrorist groups, and nuclear, chemical, or biological weapons. </a:t>
            </a:r>
            <a:r>
              <a:rPr lang="en-US" dirty="0" smtClean="0">
                <a:solidFill>
                  <a:schemeClr val="accent3"/>
                </a:solidFill>
              </a:rPr>
              <a:t>North Korea </a:t>
            </a:r>
            <a:r>
              <a:rPr lang="en-US" dirty="0" smtClean="0"/>
              <a:t>has built several bombs, and </a:t>
            </a:r>
            <a:r>
              <a:rPr lang="en-US" dirty="0" smtClean="0">
                <a:solidFill>
                  <a:schemeClr val="accent3"/>
                </a:solidFill>
              </a:rPr>
              <a:t>Iran</a:t>
            </a:r>
            <a:r>
              <a:rPr lang="en-US" dirty="0" smtClean="0"/>
              <a:t> seeks to join the nuclear club.</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29400" y="1219200"/>
            <a:ext cx="1981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BARACK OBAMA</a:t>
            </a:r>
          </a:p>
          <a:p>
            <a:pPr algn="ctr"/>
            <a:r>
              <a:rPr lang="en-US" b="1" dirty="0" smtClean="0"/>
              <a:t>(2008-2011)</a:t>
            </a:r>
            <a:endParaRPr lang="en-US" b="1" dirty="0"/>
          </a:p>
        </p:txBody>
      </p:sp>
      <p:sp>
        <p:nvSpPr>
          <p:cNvPr id="5" name="Rectangle 4"/>
          <p:cNvSpPr/>
          <p:nvPr/>
        </p:nvSpPr>
        <p:spPr>
          <a:xfrm>
            <a:off x="457200" y="1219200"/>
            <a:ext cx="2057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GEORGE W. BUSH</a:t>
            </a:r>
          </a:p>
          <a:p>
            <a:pPr algn="ctr"/>
            <a:r>
              <a:rPr lang="en-US" b="1" dirty="0" smtClean="0"/>
              <a:t>(2001-2004)</a:t>
            </a:r>
            <a:endParaRPr lang="en-US" b="1" dirty="0"/>
          </a:p>
        </p:txBody>
      </p:sp>
      <p:sp>
        <p:nvSpPr>
          <p:cNvPr id="7" name="Rectangle 6"/>
          <p:cNvSpPr/>
          <p:nvPr/>
        </p:nvSpPr>
        <p:spPr>
          <a:xfrm>
            <a:off x="3429000" y="1219200"/>
            <a:ext cx="2133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GEORGE W. BUSH</a:t>
            </a:r>
          </a:p>
          <a:p>
            <a:pPr algn="ctr"/>
            <a:r>
              <a:rPr lang="en-US" b="1" dirty="0" smtClean="0"/>
              <a:t>(2004-2008)</a:t>
            </a:r>
            <a:endParaRPr lang="en-US" b="1" dirty="0"/>
          </a:p>
        </p:txBody>
      </p:sp>
      <p:sp>
        <p:nvSpPr>
          <p:cNvPr id="8" name="Right Arrow 7"/>
          <p:cNvSpPr/>
          <p:nvPr/>
        </p:nvSpPr>
        <p:spPr>
          <a:xfrm>
            <a:off x="2667000" y="14478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5791200" y="14478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990600" y="4038600"/>
            <a:ext cx="3048000" cy="646331"/>
          </a:xfrm>
          <a:prstGeom prst="rect">
            <a:avLst/>
          </a:prstGeom>
          <a:noFill/>
        </p:spPr>
        <p:txBody>
          <a:bodyPr wrap="square" rtlCol="0">
            <a:spAutoFit/>
          </a:bodyPr>
          <a:lstStyle/>
          <a:p>
            <a:r>
              <a:rPr lang="en-US" dirty="0" smtClean="0"/>
              <a:t>Quadrennial Defense Review /QDR 2001</a:t>
            </a:r>
            <a:endParaRPr lang="en-US" dirty="0"/>
          </a:p>
        </p:txBody>
      </p:sp>
      <p:sp>
        <p:nvSpPr>
          <p:cNvPr id="11" name="TextBox 10"/>
          <p:cNvSpPr txBox="1"/>
          <p:nvPr/>
        </p:nvSpPr>
        <p:spPr>
          <a:xfrm>
            <a:off x="533400" y="5105400"/>
            <a:ext cx="3703065" cy="369332"/>
          </a:xfrm>
          <a:prstGeom prst="rect">
            <a:avLst/>
          </a:prstGeom>
          <a:noFill/>
        </p:spPr>
        <p:txBody>
          <a:bodyPr wrap="none" rtlCol="0">
            <a:spAutoFit/>
          </a:bodyPr>
          <a:lstStyle/>
          <a:p>
            <a:r>
              <a:rPr lang="en-US" dirty="0" smtClean="0"/>
              <a:t>National Security strategy /NSS 2002</a:t>
            </a:r>
            <a:endParaRPr lang="en-US" dirty="0"/>
          </a:p>
        </p:txBody>
      </p:sp>
      <p:sp>
        <p:nvSpPr>
          <p:cNvPr id="12" name="TextBox 11"/>
          <p:cNvSpPr txBox="1"/>
          <p:nvPr/>
        </p:nvSpPr>
        <p:spPr>
          <a:xfrm>
            <a:off x="3962400" y="2971800"/>
            <a:ext cx="1166025" cy="369332"/>
          </a:xfrm>
          <a:prstGeom prst="rect">
            <a:avLst/>
          </a:prstGeom>
          <a:noFill/>
        </p:spPr>
        <p:txBody>
          <a:bodyPr wrap="none" rtlCol="0">
            <a:spAutoFit/>
          </a:bodyPr>
          <a:lstStyle/>
          <a:p>
            <a:r>
              <a:rPr lang="en-US" dirty="0" smtClean="0"/>
              <a:t>QDR 2006</a:t>
            </a:r>
            <a:endParaRPr lang="en-US" dirty="0"/>
          </a:p>
        </p:txBody>
      </p:sp>
      <p:sp>
        <p:nvSpPr>
          <p:cNvPr id="13" name="TextBox 12"/>
          <p:cNvSpPr txBox="1"/>
          <p:nvPr/>
        </p:nvSpPr>
        <p:spPr>
          <a:xfrm>
            <a:off x="5105400" y="4343400"/>
            <a:ext cx="2548583" cy="646331"/>
          </a:xfrm>
          <a:prstGeom prst="rect">
            <a:avLst/>
          </a:prstGeom>
          <a:noFill/>
        </p:spPr>
        <p:txBody>
          <a:bodyPr wrap="none" rtlCol="0">
            <a:spAutoFit/>
          </a:bodyPr>
          <a:lstStyle/>
          <a:p>
            <a:r>
              <a:rPr lang="en-US" dirty="0" smtClean="0"/>
              <a:t>National </a:t>
            </a:r>
            <a:r>
              <a:rPr lang="en-US" dirty="0" err="1" smtClean="0"/>
              <a:t>Srategy</a:t>
            </a:r>
            <a:r>
              <a:rPr lang="en-US" dirty="0" smtClean="0"/>
              <a:t> for</a:t>
            </a:r>
          </a:p>
          <a:p>
            <a:r>
              <a:rPr lang="en-US" dirty="0" smtClean="0"/>
              <a:t> Homeland Security 2007</a:t>
            </a:r>
            <a:endParaRPr lang="en-US" dirty="0"/>
          </a:p>
        </p:txBody>
      </p:sp>
      <p:sp>
        <p:nvSpPr>
          <p:cNvPr id="15" name="TextBox 14"/>
          <p:cNvSpPr txBox="1"/>
          <p:nvPr/>
        </p:nvSpPr>
        <p:spPr>
          <a:xfrm>
            <a:off x="6477000" y="2971800"/>
            <a:ext cx="1828800" cy="646331"/>
          </a:xfrm>
          <a:prstGeom prst="rect">
            <a:avLst/>
          </a:prstGeom>
          <a:noFill/>
        </p:spPr>
        <p:txBody>
          <a:bodyPr wrap="square" rtlCol="0">
            <a:spAutoFit/>
          </a:bodyPr>
          <a:lstStyle/>
          <a:p>
            <a:pPr algn="ctr"/>
            <a:r>
              <a:rPr lang="en-US" dirty="0" smtClean="0"/>
              <a:t>National Defense Strategy 2008</a:t>
            </a:r>
            <a:endParaRPr lang="en-US" dirty="0"/>
          </a:p>
        </p:txBody>
      </p:sp>
      <p:cxnSp>
        <p:nvCxnSpPr>
          <p:cNvPr id="17" name="Shape 16"/>
          <p:cNvCxnSpPr>
            <a:stCxn id="5" idx="1"/>
            <a:endCxn id="11" idx="1"/>
          </p:cNvCxnSpPr>
          <p:nvPr/>
        </p:nvCxnSpPr>
        <p:spPr>
          <a:xfrm rot="10800000" flipH="1" flipV="1">
            <a:off x="457200" y="1600200"/>
            <a:ext cx="76200" cy="3689866"/>
          </a:xfrm>
          <a:prstGeom prst="bentConnector3">
            <a:avLst>
              <a:gd name="adj1" fmla="val -30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5" idx="2"/>
            <a:endCxn id="10" idx="0"/>
          </p:cNvCxnSpPr>
          <p:nvPr/>
        </p:nvCxnSpPr>
        <p:spPr>
          <a:xfrm rot="16200000" flipH="1">
            <a:off x="971550" y="2495550"/>
            <a:ext cx="2057400" cy="10287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7" idx="1"/>
            <a:endCxn id="12" idx="1"/>
          </p:cNvCxnSpPr>
          <p:nvPr/>
        </p:nvCxnSpPr>
        <p:spPr>
          <a:xfrm rot="10800000" flipH="1" flipV="1">
            <a:off x="3429000" y="1600200"/>
            <a:ext cx="533400" cy="1556266"/>
          </a:xfrm>
          <a:prstGeom prst="bentConnector3">
            <a:avLst>
              <a:gd name="adj1" fmla="val -1727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7" idx="3"/>
            <a:endCxn id="15" idx="1"/>
          </p:cNvCxnSpPr>
          <p:nvPr/>
        </p:nvCxnSpPr>
        <p:spPr>
          <a:xfrm>
            <a:off x="5562600" y="1600200"/>
            <a:ext cx="914400" cy="1694766"/>
          </a:xfrm>
          <a:prstGeom prst="bentConnector3">
            <a:avLst>
              <a:gd name="adj1" fmla="val 14179"/>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hape 46"/>
          <p:cNvCxnSpPr>
            <a:endCxn id="13" idx="0"/>
          </p:cNvCxnSpPr>
          <p:nvPr/>
        </p:nvCxnSpPr>
        <p:spPr>
          <a:xfrm rot="16200000" flipH="1">
            <a:off x="4637646" y="2601354"/>
            <a:ext cx="2362200" cy="1121892"/>
          </a:xfrm>
          <a:prstGeom prst="bentConnector3">
            <a:avLst>
              <a:gd name="adj1" fmla="val 71377"/>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705600" y="5715000"/>
            <a:ext cx="1676400"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b="1" dirty="0" smtClean="0"/>
              <a:t>Coming Soon : 2010</a:t>
            </a:r>
            <a:endParaRPr lang="en-US" b="1" dirty="0"/>
          </a:p>
        </p:txBody>
      </p:sp>
      <p:cxnSp>
        <p:nvCxnSpPr>
          <p:cNvPr id="54" name="Shape 53"/>
          <p:cNvCxnSpPr>
            <a:stCxn id="4" idx="2"/>
            <a:endCxn id="52" idx="3"/>
          </p:cNvCxnSpPr>
          <p:nvPr/>
        </p:nvCxnSpPr>
        <p:spPr>
          <a:xfrm rot="16200000" flipH="1">
            <a:off x="5972517" y="3628683"/>
            <a:ext cx="4056966" cy="762000"/>
          </a:xfrm>
          <a:prstGeom prst="bentConnector4">
            <a:avLst>
              <a:gd name="adj1" fmla="val 46017"/>
              <a:gd name="adj2" fmla="val 16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2000"/>
                                        <p:tgtEl>
                                          <p:spTgt spid="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2000"/>
                                        <p:tgtEl>
                                          <p:spTgt spid="5">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2000"/>
                                        <p:tgtEl>
                                          <p:spTgt spid="5">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2000"/>
                                        <p:tgtEl>
                                          <p:spTgt spid="2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anim calcmode="lin" valueType="num">
                                      <p:cBhvr additive="base">
                                        <p:cTn id="2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20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1">
                                            <p:txEl>
                                              <p:pRg st="0" end="0"/>
                                            </p:txEl>
                                          </p:spTgt>
                                        </p:tgtEl>
                                        <p:attrNameLst>
                                          <p:attrName>style.visibility</p:attrName>
                                        </p:attrNameLst>
                                      </p:cBhvr>
                                      <p:to>
                                        <p:strVal val="visible"/>
                                      </p:to>
                                    </p:set>
                                    <p:anim calcmode="lin" valueType="num">
                                      <p:cBhvr additive="base">
                                        <p:cTn id="34"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0-#ppt_w/2"/>
                                          </p:val>
                                        </p:tav>
                                        <p:tav tm="100000">
                                          <p:val>
                                            <p:strVal val="#ppt_x"/>
                                          </p:val>
                                        </p:tav>
                                      </p:tavLst>
                                    </p:anim>
                                    <p:anim calcmode="lin" valueType="num">
                                      <p:cBhvr additive="base">
                                        <p:cTn id="41"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7">
                                            <p:bg/>
                                          </p:spTgt>
                                        </p:tgtEl>
                                        <p:attrNameLst>
                                          <p:attrName>style.visibility</p:attrName>
                                        </p:attrNameLst>
                                      </p:cBhvr>
                                      <p:to>
                                        <p:strVal val="visible"/>
                                      </p:to>
                                    </p:set>
                                    <p:animEffect transition="in" filter="fade">
                                      <p:cBhvr>
                                        <p:cTn id="46" dur="2000"/>
                                        <p:tgtEl>
                                          <p:spTgt spid="7">
                                            <p:bg/>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7">
                                            <p:txEl>
                                              <p:pRg st="0" end="0"/>
                                            </p:txEl>
                                          </p:spTgt>
                                        </p:tgtEl>
                                        <p:attrNameLst>
                                          <p:attrName>style.visibility</p:attrName>
                                        </p:attrNameLst>
                                      </p:cBhvr>
                                      <p:to>
                                        <p:strVal val="visible"/>
                                      </p:to>
                                    </p:set>
                                    <p:animEffect transition="in" filter="fade">
                                      <p:cBhvr>
                                        <p:cTn id="49" dur="2000"/>
                                        <p:tgtEl>
                                          <p:spTgt spid="7">
                                            <p:txEl>
                                              <p:pRg st="0" end="0"/>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7">
                                            <p:txEl>
                                              <p:pRg st="1" end="1"/>
                                            </p:txEl>
                                          </p:spTgt>
                                        </p:tgtEl>
                                        <p:attrNameLst>
                                          <p:attrName>style.visibility</p:attrName>
                                        </p:attrNameLst>
                                      </p:cBhvr>
                                      <p:to>
                                        <p:strVal val="visible"/>
                                      </p:to>
                                    </p:set>
                                    <p:animEffect transition="in" filter="fade">
                                      <p:cBhvr>
                                        <p:cTn id="52" dur="2000"/>
                                        <p:tgtEl>
                                          <p:spTgt spid="7">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fade">
                                      <p:cBhvr>
                                        <p:cTn id="57" dur="2000"/>
                                        <p:tgtEl>
                                          <p:spTgt spid="32"/>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2">
                                            <p:txEl>
                                              <p:pRg st="0" end="0"/>
                                            </p:txEl>
                                          </p:spTgt>
                                        </p:tgtEl>
                                        <p:attrNameLst>
                                          <p:attrName>style.visibility</p:attrName>
                                        </p:attrNameLst>
                                      </p:cBhvr>
                                      <p:to>
                                        <p:strVal val="visible"/>
                                      </p:to>
                                    </p:set>
                                    <p:anim calcmode="lin" valueType="num">
                                      <p:cBhvr additive="base">
                                        <p:cTn id="62"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47"/>
                                        </p:tgtEl>
                                        <p:attrNameLst>
                                          <p:attrName>style.visibility</p:attrName>
                                        </p:attrNameLst>
                                      </p:cBhvr>
                                      <p:to>
                                        <p:strVal val="visible"/>
                                      </p:to>
                                    </p:set>
                                    <p:animEffect transition="in" filter="fade">
                                      <p:cBhvr>
                                        <p:cTn id="68" dur="2000"/>
                                        <p:tgtEl>
                                          <p:spTgt spid="47"/>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
                                            <p:txEl>
                                              <p:pRg st="0" end="0"/>
                                            </p:txEl>
                                          </p:spTgt>
                                        </p:tgtEl>
                                        <p:attrNameLst>
                                          <p:attrName>style.visibility</p:attrName>
                                        </p:attrNameLst>
                                      </p:cBhvr>
                                      <p:to>
                                        <p:strVal val="visible"/>
                                      </p:to>
                                    </p:set>
                                    <p:anim calcmode="lin" valueType="num">
                                      <p:cBhvr additive="base">
                                        <p:cTn id="73"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3">
                                            <p:txEl>
                                              <p:pRg st="0" end="0"/>
                                            </p:tx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13">
                                            <p:txEl>
                                              <p:pRg st="1" end="1"/>
                                            </p:txEl>
                                          </p:spTgt>
                                        </p:tgtEl>
                                        <p:attrNameLst>
                                          <p:attrName>style.visibility</p:attrName>
                                        </p:attrNameLst>
                                      </p:cBhvr>
                                      <p:to>
                                        <p:strVal val="visible"/>
                                      </p:to>
                                    </p:set>
                                    <p:anim calcmode="lin" valueType="num">
                                      <p:cBhvr additive="base">
                                        <p:cTn id="77"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nodeType="clickEffect">
                                  <p:stCondLst>
                                    <p:cond delay="0"/>
                                  </p:stCondLst>
                                  <p:childTnLst>
                                    <p:set>
                                      <p:cBhvr>
                                        <p:cTn id="82" dur="1" fill="hold">
                                          <p:stCondLst>
                                            <p:cond delay="0"/>
                                          </p:stCondLst>
                                        </p:cTn>
                                        <p:tgtEl>
                                          <p:spTgt spid="44"/>
                                        </p:tgtEl>
                                        <p:attrNameLst>
                                          <p:attrName>style.visibility</p:attrName>
                                        </p:attrNameLst>
                                      </p:cBhvr>
                                      <p:to>
                                        <p:strVal val="visible"/>
                                      </p:to>
                                    </p:set>
                                    <p:animEffect transition="in" filter="fade">
                                      <p:cBhvr>
                                        <p:cTn id="83" dur="2000"/>
                                        <p:tgtEl>
                                          <p:spTgt spid="44"/>
                                        </p:tgtEl>
                                      </p:cBhvr>
                                    </p:animEffect>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grpId="0" nodeType="clickEffect">
                                  <p:stCondLst>
                                    <p:cond delay="0"/>
                                  </p:stCondLst>
                                  <p:childTnLst>
                                    <p:set>
                                      <p:cBhvr>
                                        <p:cTn id="87" dur="1" fill="hold">
                                          <p:stCondLst>
                                            <p:cond delay="0"/>
                                          </p:stCondLst>
                                        </p:cTn>
                                        <p:tgtEl>
                                          <p:spTgt spid="15">
                                            <p:txEl>
                                              <p:pRg st="0" end="0"/>
                                            </p:txEl>
                                          </p:spTgt>
                                        </p:tgtEl>
                                        <p:attrNameLst>
                                          <p:attrName>style.visibility</p:attrName>
                                        </p:attrNameLst>
                                      </p:cBhvr>
                                      <p:to>
                                        <p:strVal val="visible"/>
                                      </p:to>
                                    </p:set>
                                    <p:anim calcmode="lin" valueType="num">
                                      <p:cBhvr additive="base">
                                        <p:cTn id="88"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9"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2" presetClass="entr" presetSubtype="8" fill="hold" grpId="0" nodeType="clickEffect">
                                  <p:stCondLst>
                                    <p:cond delay="0"/>
                                  </p:stCondLst>
                                  <p:childTnLst>
                                    <p:set>
                                      <p:cBhvr>
                                        <p:cTn id="93" dur="1" fill="hold">
                                          <p:stCondLst>
                                            <p:cond delay="0"/>
                                          </p:stCondLst>
                                        </p:cTn>
                                        <p:tgtEl>
                                          <p:spTgt spid="9"/>
                                        </p:tgtEl>
                                        <p:attrNameLst>
                                          <p:attrName>style.visibility</p:attrName>
                                        </p:attrNameLst>
                                      </p:cBhvr>
                                      <p:to>
                                        <p:strVal val="visible"/>
                                      </p:to>
                                    </p:set>
                                    <p:anim calcmode="lin" valueType="num">
                                      <p:cBhvr additive="base">
                                        <p:cTn id="94" dur="500" fill="hold"/>
                                        <p:tgtEl>
                                          <p:spTgt spid="9"/>
                                        </p:tgtEl>
                                        <p:attrNameLst>
                                          <p:attrName>ppt_x</p:attrName>
                                        </p:attrNameLst>
                                      </p:cBhvr>
                                      <p:tavLst>
                                        <p:tav tm="0">
                                          <p:val>
                                            <p:strVal val="0-#ppt_w/2"/>
                                          </p:val>
                                        </p:tav>
                                        <p:tav tm="100000">
                                          <p:val>
                                            <p:strVal val="#ppt_x"/>
                                          </p:val>
                                        </p:tav>
                                      </p:tavLst>
                                    </p:anim>
                                    <p:anim calcmode="lin" valueType="num">
                                      <p:cBhvr additive="base">
                                        <p:cTn id="95"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4">
                                            <p:bg/>
                                          </p:spTgt>
                                        </p:tgtEl>
                                        <p:attrNameLst>
                                          <p:attrName>style.visibility</p:attrName>
                                        </p:attrNameLst>
                                      </p:cBhvr>
                                      <p:to>
                                        <p:strVal val="visible"/>
                                      </p:to>
                                    </p:set>
                                    <p:animEffect transition="in" filter="fade">
                                      <p:cBhvr>
                                        <p:cTn id="100" dur="2000"/>
                                        <p:tgtEl>
                                          <p:spTgt spid="4">
                                            <p:bg/>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4">
                                            <p:txEl>
                                              <p:pRg st="0" end="0"/>
                                            </p:txEl>
                                          </p:spTgt>
                                        </p:tgtEl>
                                        <p:attrNameLst>
                                          <p:attrName>style.visibility</p:attrName>
                                        </p:attrNameLst>
                                      </p:cBhvr>
                                      <p:to>
                                        <p:strVal val="visible"/>
                                      </p:to>
                                    </p:set>
                                    <p:animEffect transition="in" filter="fade">
                                      <p:cBhvr>
                                        <p:cTn id="103" dur="2000"/>
                                        <p:tgtEl>
                                          <p:spTgt spid="4">
                                            <p:txEl>
                                              <p:pRg st="0" end="0"/>
                                            </p:txEl>
                                          </p:spTgt>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4">
                                            <p:txEl>
                                              <p:pRg st="1" end="1"/>
                                            </p:txEl>
                                          </p:spTgt>
                                        </p:tgtEl>
                                        <p:attrNameLst>
                                          <p:attrName>style.visibility</p:attrName>
                                        </p:attrNameLst>
                                      </p:cBhvr>
                                      <p:to>
                                        <p:strVal val="visible"/>
                                      </p:to>
                                    </p:set>
                                    <p:animEffect transition="in" filter="fade">
                                      <p:cBhvr>
                                        <p:cTn id="106" dur="2000"/>
                                        <p:tgtEl>
                                          <p:spTgt spid="4">
                                            <p:txEl>
                                              <p:pRg st="1" end="1"/>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nodeType="clickEffect">
                                  <p:stCondLst>
                                    <p:cond delay="0"/>
                                  </p:stCondLst>
                                  <p:childTnLst>
                                    <p:set>
                                      <p:cBhvr>
                                        <p:cTn id="110" dur="1" fill="hold">
                                          <p:stCondLst>
                                            <p:cond delay="0"/>
                                          </p:stCondLst>
                                        </p:cTn>
                                        <p:tgtEl>
                                          <p:spTgt spid="54"/>
                                        </p:tgtEl>
                                        <p:attrNameLst>
                                          <p:attrName>style.visibility</p:attrName>
                                        </p:attrNameLst>
                                      </p:cBhvr>
                                      <p:to>
                                        <p:strVal val="visible"/>
                                      </p:to>
                                    </p:set>
                                    <p:animEffect transition="in" filter="fade">
                                      <p:cBhvr>
                                        <p:cTn id="111" dur="2000"/>
                                        <p:tgtEl>
                                          <p:spTgt spid="54"/>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52">
                                            <p:bg/>
                                          </p:spTgt>
                                        </p:tgtEl>
                                        <p:attrNameLst>
                                          <p:attrName>style.visibility</p:attrName>
                                        </p:attrNameLst>
                                      </p:cBhvr>
                                      <p:to>
                                        <p:strVal val="visible"/>
                                      </p:to>
                                    </p:set>
                                    <p:animEffect transition="in" filter="fade">
                                      <p:cBhvr>
                                        <p:cTn id="116" dur="2000"/>
                                        <p:tgtEl>
                                          <p:spTgt spid="52">
                                            <p:bg/>
                                          </p:spTgt>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52">
                                            <p:txEl>
                                              <p:pRg st="0" end="0"/>
                                            </p:txEl>
                                          </p:spTgt>
                                        </p:tgtEl>
                                        <p:attrNameLst>
                                          <p:attrName>style.visibility</p:attrName>
                                        </p:attrNameLst>
                                      </p:cBhvr>
                                      <p:to>
                                        <p:strVal val="visible"/>
                                      </p:to>
                                    </p:set>
                                    <p:animEffect transition="in" filter="fade">
                                      <p:cBhvr>
                                        <p:cTn id="119" dur="2000"/>
                                        <p:tgtEl>
                                          <p:spTgt spid="5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P spid="7" grpId="0" build="allAtOnce" animBg="1"/>
      <p:bldP spid="8" grpId="0" animBg="1"/>
      <p:bldP spid="9" grpId="0" animBg="1"/>
      <p:bldP spid="10" grpId="0" build="allAtOnce"/>
      <p:bldP spid="11" grpId="0" build="allAtOnce"/>
      <p:bldP spid="12" grpId="0" build="allAtOnce"/>
      <p:bldP spid="13" grpId="0" build="allAtOnce"/>
      <p:bldP spid="15" grpId="0" build="p"/>
      <p:bldP spid="52"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81400" y="1447800"/>
            <a:ext cx="2362200" cy="646331"/>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algn="ctr"/>
            <a:r>
              <a:rPr lang="en-US" b="1" dirty="0" smtClean="0"/>
              <a:t>U.S.</a:t>
            </a:r>
          </a:p>
          <a:p>
            <a:pPr algn="ctr"/>
            <a:r>
              <a:rPr lang="en-US" b="1" dirty="0" smtClean="0"/>
              <a:t>Secretary of Defense</a:t>
            </a:r>
            <a:endParaRPr lang="en-US" b="1" dirty="0"/>
          </a:p>
        </p:txBody>
      </p:sp>
      <p:sp>
        <p:nvSpPr>
          <p:cNvPr id="5" name="Rectangle 4"/>
          <p:cNvSpPr/>
          <p:nvPr/>
        </p:nvSpPr>
        <p:spPr>
          <a:xfrm>
            <a:off x="1219200" y="2971800"/>
            <a:ext cx="2667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BUSH 1</a:t>
            </a:r>
            <a:r>
              <a:rPr lang="en-US" baseline="30000" dirty="0" smtClean="0"/>
              <a:t>st</a:t>
            </a:r>
            <a:r>
              <a:rPr lang="en-US" dirty="0" smtClean="0"/>
              <a:t> Period :</a:t>
            </a:r>
          </a:p>
          <a:p>
            <a:pPr algn="ctr"/>
            <a:r>
              <a:rPr lang="en-US" dirty="0" smtClean="0"/>
              <a:t> Donald Rumsfeld</a:t>
            </a:r>
            <a:endParaRPr lang="en-US" dirty="0"/>
          </a:p>
        </p:txBody>
      </p:sp>
      <p:sp>
        <p:nvSpPr>
          <p:cNvPr id="6" name="Rectangle 5"/>
          <p:cNvSpPr/>
          <p:nvPr/>
        </p:nvSpPr>
        <p:spPr>
          <a:xfrm>
            <a:off x="1219200" y="4038600"/>
            <a:ext cx="2667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BUSH 2</a:t>
            </a:r>
            <a:r>
              <a:rPr lang="en-US" baseline="30000" dirty="0" smtClean="0"/>
              <a:t>nd</a:t>
            </a:r>
            <a:r>
              <a:rPr lang="en-US" dirty="0" smtClean="0"/>
              <a:t>  Period :</a:t>
            </a:r>
          </a:p>
          <a:p>
            <a:pPr algn="ctr"/>
            <a:r>
              <a:rPr lang="en-US" dirty="0" smtClean="0"/>
              <a:t>Robert  M. Gates</a:t>
            </a:r>
            <a:endParaRPr lang="en-US" dirty="0"/>
          </a:p>
        </p:txBody>
      </p:sp>
      <p:sp>
        <p:nvSpPr>
          <p:cNvPr id="7" name="Rectangle 6"/>
          <p:cNvSpPr/>
          <p:nvPr/>
        </p:nvSpPr>
        <p:spPr>
          <a:xfrm>
            <a:off x="5486400" y="3048000"/>
            <a:ext cx="2667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OBAMA:</a:t>
            </a:r>
          </a:p>
          <a:p>
            <a:pPr algn="ctr"/>
            <a:r>
              <a:rPr lang="en-US" dirty="0" smtClean="0"/>
              <a:t>Robert  M. Gates</a:t>
            </a:r>
            <a:endParaRPr lang="en-US" dirty="0"/>
          </a:p>
        </p:txBody>
      </p:sp>
      <p:pic>
        <p:nvPicPr>
          <p:cNvPr id="2050" name="Picture 2"/>
          <p:cNvPicPr>
            <a:picLocks noChangeAspect="1" noChangeArrowheads="1"/>
          </p:cNvPicPr>
          <p:nvPr/>
        </p:nvPicPr>
        <p:blipFill>
          <a:blip r:embed="rId2"/>
          <a:srcRect/>
          <a:stretch>
            <a:fillRect/>
          </a:stretch>
        </p:blipFill>
        <p:spPr bwMode="auto">
          <a:xfrm>
            <a:off x="5791200" y="5105400"/>
            <a:ext cx="1038225" cy="1304925"/>
          </a:xfrm>
          <a:prstGeom prst="rect">
            <a:avLst/>
          </a:prstGeom>
          <a:noFill/>
          <a:ln w="9525">
            <a:noFill/>
            <a:miter lim="800000"/>
            <a:headEnd/>
            <a:tailEnd/>
          </a:ln>
          <a:effectLst/>
        </p:spPr>
      </p:pic>
      <p:cxnSp>
        <p:nvCxnSpPr>
          <p:cNvPr id="11" name="Elbow Connector 10"/>
          <p:cNvCxnSpPr>
            <a:stCxn id="7" idx="2"/>
            <a:endCxn id="2050" idx="0"/>
          </p:cNvCxnSpPr>
          <p:nvPr/>
        </p:nvCxnSpPr>
        <p:spPr>
          <a:xfrm rot="5400000">
            <a:off x="5879307" y="4164807"/>
            <a:ext cx="1371600" cy="509587"/>
          </a:xfrm>
          <a:prstGeom prst="bentConnector3">
            <a:avLst>
              <a:gd name="adj1" fmla="val 50995"/>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hape 14"/>
          <p:cNvCxnSpPr>
            <a:stCxn id="6" idx="2"/>
            <a:endCxn id="2050" idx="1"/>
          </p:cNvCxnSpPr>
          <p:nvPr/>
        </p:nvCxnSpPr>
        <p:spPr>
          <a:xfrm rot="16200000" flipH="1">
            <a:off x="3655219" y="3621881"/>
            <a:ext cx="1033463" cy="32385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5" idx="0"/>
          </p:cNvCxnSpPr>
          <p:nvPr/>
        </p:nvCxnSpPr>
        <p:spPr>
          <a:xfrm rot="10800000" flipV="1">
            <a:off x="2552700" y="2133600"/>
            <a:ext cx="22479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7" idx="0"/>
          </p:cNvCxnSpPr>
          <p:nvPr/>
        </p:nvCxnSpPr>
        <p:spPr>
          <a:xfrm>
            <a:off x="4876800" y="2133600"/>
            <a:ext cx="19431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038600" y="5257800"/>
            <a:ext cx="657872" cy="369332"/>
          </a:xfrm>
          <a:prstGeom prst="rect">
            <a:avLst/>
          </a:prstGeom>
          <a:noFill/>
        </p:spPr>
        <p:txBody>
          <a:bodyPr wrap="none" rtlCol="0">
            <a:spAutoFit/>
          </a:bodyPr>
          <a:lstStyle/>
          <a:p>
            <a:r>
              <a:rPr lang="en-US" dirty="0" smtClean="0"/>
              <a:t>2006</a:t>
            </a:r>
            <a:endParaRPr lang="en-US" dirty="0"/>
          </a:p>
        </p:txBody>
      </p:sp>
      <p:sp>
        <p:nvSpPr>
          <p:cNvPr id="23" name="TextBox 22"/>
          <p:cNvSpPr txBox="1"/>
          <p:nvPr/>
        </p:nvSpPr>
        <p:spPr>
          <a:xfrm>
            <a:off x="7010400" y="4114800"/>
            <a:ext cx="657872" cy="369332"/>
          </a:xfrm>
          <a:prstGeom prst="rect">
            <a:avLst/>
          </a:prstGeom>
          <a:noFill/>
        </p:spPr>
        <p:txBody>
          <a:bodyPr wrap="none" rtlCol="0">
            <a:spAutoFit/>
          </a:bodyPr>
          <a:lstStyle/>
          <a:p>
            <a:r>
              <a:rPr lang="en-US" dirty="0" smtClean="0"/>
              <a:t>2009</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5 </a:t>
            </a:r>
            <a:r>
              <a:rPr lang="en-US" dirty="0" err="1" smtClean="0"/>
              <a:t>Tujuan</a:t>
            </a:r>
            <a:r>
              <a:rPr lang="en-US" dirty="0" smtClean="0"/>
              <a:t> </a:t>
            </a:r>
            <a:r>
              <a:rPr lang="en-US" dirty="0" err="1" smtClean="0"/>
              <a:t>Utama</a:t>
            </a:r>
            <a:r>
              <a:rPr lang="en-US" dirty="0" smtClean="0"/>
              <a:t> </a:t>
            </a:r>
            <a:r>
              <a:rPr lang="en-US" dirty="0" err="1" smtClean="0"/>
              <a:t>Pertahanan</a:t>
            </a:r>
            <a:r>
              <a:rPr lang="en-US" dirty="0" smtClean="0"/>
              <a:t> </a:t>
            </a:r>
            <a:r>
              <a:rPr lang="en-US" dirty="0" err="1" smtClean="0"/>
              <a:t>Nasional</a:t>
            </a:r>
            <a:r>
              <a:rPr lang="en-US" dirty="0" smtClean="0"/>
              <a:t> :</a:t>
            </a:r>
            <a:endParaRPr lang="en-US" dirty="0"/>
          </a:p>
        </p:txBody>
      </p:sp>
      <p:sp>
        <p:nvSpPr>
          <p:cNvPr id="4" name="Content Placeholder 3"/>
          <p:cNvSpPr>
            <a:spLocks noGrp="1"/>
          </p:cNvSpPr>
          <p:nvPr>
            <p:ph idx="1"/>
          </p:nvPr>
        </p:nvSpPr>
        <p:spPr>
          <a:xfrm>
            <a:off x="914400" y="2286000"/>
            <a:ext cx="7772400" cy="4069560"/>
          </a:xfrm>
        </p:spPr>
        <p:txBody>
          <a:bodyPr/>
          <a:lstStyle/>
          <a:p>
            <a:r>
              <a:rPr lang="en-US" dirty="0" smtClean="0"/>
              <a:t>Defend the Homeland</a:t>
            </a:r>
          </a:p>
          <a:p>
            <a:r>
              <a:rPr lang="en-US" dirty="0" smtClean="0"/>
              <a:t>Win the Long War</a:t>
            </a:r>
          </a:p>
          <a:p>
            <a:r>
              <a:rPr lang="en-US" dirty="0" smtClean="0"/>
              <a:t>Promote Security</a:t>
            </a:r>
          </a:p>
          <a:p>
            <a:r>
              <a:rPr lang="en-US" dirty="0" smtClean="0"/>
              <a:t>Deter Conflict</a:t>
            </a:r>
          </a:p>
          <a:p>
            <a:r>
              <a:rPr lang="en-US" dirty="0" smtClean="0"/>
              <a:t>Win our Nation’s Wars</a:t>
            </a:r>
          </a:p>
          <a:p>
            <a:pPr>
              <a:buNone/>
            </a:pPr>
            <a:r>
              <a:rPr lang="en-US" b="1" i="1" dirty="0" smtClean="0"/>
              <a:t>	(national Defense strategy, 2008)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wipe(down)">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wipe(down)">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wipe(down)">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wipe(down)">
                                      <p:cBhvr>
                                        <p:cTn id="28" dur="500"/>
                                        <p:tgtEl>
                                          <p:spTgt spid="4">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wipe(down)">
                                      <p:cBhvr>
                                        <p:cTn id="33" dur="500"/>
                                        <p:tgtEl>
                                          <p:spTgt spid="4">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4">
                                            <p:txEl>
                                              <p:pRg st="5" end="5"/>
                                            </p:txEl>
                                          </p:spTgt>
                                        </p:tgtEl>
                                        <p:attrNameLst>
                                          <p:attrName>style.visibility</p:attrName>
                                        </p:attrNameLst>
                                      </p:cBhvr>
                                      <p:to>
                                        <p:strVal val="visible"/>
                                      </p:to>
                                    </p:set>
                                    <p:animEffect transition="in" filter="wipe(down)">
                                      <p:cBhvr>
                                        <p:cTn id="38"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DEFEND THE HOMELAND</a:t>
            </a:r>
            <a:endParaRPr lang="en-US" u="sng" dirty="0"/>
          </a:p>
        </p:txBody>
      </p:sp>
      <p:sp>
        <p:nvSpPr>
          <p:cNvPr id="3" name="Content Placeholder 2"/>
          <p:cNvSpPr>
            <a:spLocks noGrp="1"/>
          </p:cNvSpPr>
          <p:nvPr>
            <p:ph idx="1"/>
          </p:nvPr>
        </p:nvSpPr>
        <p:spPr/>
        <p:txBody>
          <a:bodyPr/>
          <a:lstStyle/>
          <a:p>
            <a:r>
              <a:rPr lang="en-US" dirty="0" err="1" smtClean="0"/>
              <a:t>Menjaga</a:t>
            </a:r>
            <a:r>
              <a:rPr lang="en-US" dirty="0" smtClean="0"/>
              <a:t> </a:t>
            </a:r>
            <a:r>
              <a:rPr lang="en-US" dirty="0" err="1" smtClean="0"/>
              <a:t>seluruh</a:t>
            </a:r>
            <a:r>
              <a:rPr lang="en-US" dirty="0" smtClean="0"/>
              <a:t> </a:t>
            </a:r>
            <a:r>
              <a:rPr lang="en-US" dirty="0" err="1" smtClean="0"/>
              <a:t>teritori</a:t>
            </a:r>
            <a:r>
              <a:rPr lang="en-US" dirty="0" smtClean="0"/>
              <a:t> </a:t>
            </a:r>
            <a:r>
              <a:rPr lang="en-US" dirty="0" err="1" smtClean="0"/>
              <a:t>dalam</a:t>
            </a:r>
            <a:r>
              <a:rPr lang="en-US" dirty="0" smtClean="0"/>
              <a:t> </a:t>
            </a:r>
            <a:r>
              <a:rPr lang="en-US" dirty="0" err="1" smtClean="0"/>
              <a:t>dan</a:t>
            </a:r>
            <a:r>
              <a:rPr lang="en-US" dirty="0" smtClean="0"/>
              <a:t> </a:t>
            </a:r>
            <a:r>
              <a:rPr lang="en-US" dirty="0" err="1" smtClean="0"/>
              <a:t>luar</a:t>
            </a:r>
            <a:r>
              <a:rPr lang="en-US" dirty="0" smtClean="0"/>
              <a:t> </a:t>
            </a:r>
            <a:r>
              <a:rPr lang="en-US" dirty="0" err="1" smtClean="0"/>
              <a:t>negeri</a:t>
            </a:r>
            <a:r>
              <a:rPr lang="en-US" dirty="0" smtClean="0"/>
              <a:t> </a:t>
            </a:r>
            <a:r>
              <a:rPr lang="en-US" dirty="0" err="1" smtClean="0"/>
              <a:t>dari</a:t>
            </a:r>
            <a:r>
              <a:rPr lang="en-US" dirty="0" smtClean="0"/>
              <a:t> </a:t>
            </a:r>
            <a:r>
              <a:rPr lang="en-US" dirty="0" err="1" smtClean="0"/>
              <a:t>setiap</a:t>
            </a:r>
            <a:r>
              <a:rPr lang="en-US" dirty="0" smtClean="0"/>
              <a:t> </a:t>
            </a:r>
            <a:r>
              <a:rPr lang="en-US" dirty="0" err="1" smtClean="0"/>
              <a:t>ancaman</a:t>
            </a:r>
            <a:r>
              <a:rPr lang="en-US" dirty="0" smtClean="0"/>
              <a:t> </a:t>
            </a:r>
            <a:r>
              <a:rPr lang="en-US" dirty="0" err="1" smtClean="0"/>
              <a:t>keamanan</a:t>
            </a:r>
            <a:r>
              <a:rPr lang="en-US" dirty="0" smtClean="0"/>
              <a:t> </a:t>
            </a:r>
            <a:r>
              <a:rPr lang="en-US" dirty="0" err="1" smtClean="0"/>
              <a:t>darat</a:t>
            </a:r>
            <a:r>
              <a:rPr lang="en-US" dirty="0" smtClean="0"/>
              <a:t>, </a:t>
            </a:r>
            <a:r>
              <a:rPr lang="en-US" dirty="0" err="1" smtClean="0"/>
              <a:t>udara</a:t>
            </a:r>
            <a:r>
              <a:rPr lang="en-US" dirty="0" smtClean="0"/>
              <a:t> </a:t>
            </a:r>
            <a:r>
              <a:rPr lang="en-US" dirty="0" err="1" smtClean="0"/>
              <a:t>dan</a:t>
            </a:r>
            <a:r>
              <a:rPr lang="en-US" dirty="0" smtClean="0"/>
              <a:t> </a:t>
            </a:r>
            <a:r>
              <a:rPr lang="en-US" dirty="0" err="1" smtClean="0"/>
              <a:t>laut</a:t>
            </a:r>
            <a:endParaRPr lang="en-US" dirty="0" smtClean="0"/>
          </a:p>
          <a:p>
            <a:r>
              <a:rPr lang="en-US" dirty="0" err="1" smtClean="0"/>
              <a:t>Memelihara</a:t>
            </a:r>
            <a:r>
              <a:rPr lang="en-US" dirty="0" smtClean="0"/>
              <a:t> </a:t>
            </a:r>
            <a:r>
              <a:rPr lang="en-US" dirty="0" err="1" smtClean="0"/>
              <a:t>keamanan</a:t>
            </a:r>
            <a:r>
              <a:rPr lang="en-US" dirty="0" smtClean="0"/>
              <a:t> </a:t>
            </a:r>
            <a:r>
              <a:rPr lang="en-US" dirty="0" err="1" smtClean="0"/>
              <a:t>kepentingan-kepentingan</a:t>
            </a:r>
            <a:r>
              <a:rPr lang="en-US" dirty="0" smtClean="0"/>
              <a:t> AS </a:t>
            </a:r>
            <a:r>
              <a:rPr lang="en-US" dirty="0" err="1" smtClean="0"/>
              <a:t>di</a:t>
            </a:r>
            <a:r>
              <a:rPr lang="en-US" dirty="0" smtClean="0"/>
              <a:t> </a:t>
            </a:r>
            <a:r>
              <a:rPr lang="en-US" dirty="0" err="1" smtClean="0"/>
              <a:t>seluruh</a:t>
            </a:r>
            <a:r>
              <a:rPr lang="en-US" dirty="0" smtClean="0"/>
              <a:t> </a:t>
            </a:r>
            <a:r>
              <a:rPr lang="en-US" dirty="0" err="1" smtClean="0"/>
              <a:t>dunia</a:t>
            </a:r>
            <a:endParaRPr lang="en-US" dirty="0"/>
          </a:p>
        </p:txBody>
      </p:sp>
      <p:sp>
        <p:nvSpPr>
          <p:cNvPr id="4" name="Footer Placeholder 3"/>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WIN THE LONG WAR</a:t>
            </a:r>
            <a:endParaRPr lang="en-US" u="sng" dirty="0"/>
          </a:p>
        </p:txBody>
      </p:sp>
      <p:sp>
        <p:nvSpPr>
          <p:cNvPr id="3" name="Content Placeholder 2"/>
          <p:cNvSpPr>
            <a:spLocks noGrp="1"/>
          </p:cNvSpPr>
          <p:nvPr>
            <p:ph idx="1"/>
          </p:nvPr>
        </p:nvSpPr>
        <p:spPr/>
        <p:txBody>
          <a:bodyPr/>
          <a:lstStyle/>
          <a:p>
            <a:r>
              <a:rPr lang="en-US" dirty="0" err="1" smtClean="0"/>
              <a:t>Melawan</a:t>
            </a:r>
            <a:r>
              <a:rPr lang="en-US" dirty="0" smtClean="0"/>
              <a:t> gerakan2 </a:t>
            </a:r>
            <a:r>
              <a:rPr lang="en-US" dirty="0" err="1" smtClean="0"/>
              <a:t>dari</a:t>
            </a:r>
            <a:r>
              <a:rPr lang="en-US" dirty="0" smtClean="0"/>
              <a:t> </a:t>
            </a:r>
            <a:r>
              <a:rPr lang="en-US" dirty="0" err="1" smtClean="0"/>
              <a:t>kelompok</a:t>
            </a:r>
            <a:r>
              <a:rPr lang="en-US" dirty="0" smtClean="0"/>
              <a:t> </a:t>
            </a:r>
            <a:r>
              <a:rPr lang="en-US" dirty="0" err="1" smtClean="0"/>
              <a:t>ekstrim</a:t>
            </a:r>
            <a:r>
              <a:rPr lang="en-US" dirty="0" smtClean="0"/>
              <a:t>/</a:t>
            </a:r>
            <a:r>
              <a:rPr lang="en-US" dirty="0" err="1" smtClean="0"/>
              <a:t>garis</a:t>
            </a:r>
            <a:r>
              <a:rPr lang="en-US" dirty="0" smtClean="0"/>
              <a:t> </a:t>
            </a:r>
            <a:r>
              <a:rPr lang="en-US" dirty="0" err="1" smtClean="0"/>
              <a:t>keras</a:t>
            </a:r>
            <a:r>
              <a:rPr lang="en-US" dirty="0" smtClean="0"/>
              <a:t> yang </a:t>
            </a:r>
            <a:r>
              <a:rPr lang="en-US" dirty="0" err="1" smtClean="0"/>
              <a:t>dipimpin</a:t>
            </a:r>
            <a:r>
              <a:rPr lang="en-US" dirty="0" smtClean="0"/>
              <a:t> Al-Qaeda </a:t>
            </a:r>
            <a:r>
              <a:rPr lang="en-US" dirty="0" err="1" smtClean="0"/>
              <a:t>dan</a:t>
            </a:r>
            <a:r>
              <a:rPr lang="en-US" dirty="0" smtClean="0"/>
              <a:t> jaringan2nya</a:t>
            </a:r>
          </a:p>
          <a:p>
            <a:r>
              <a:rPr lang="en-US" dirty="0" err="1" smtClean="0"/>
              <a:t>Memerangi</a:t>
            </a:r>
            <a:r>
              <a:rPr lang="en-US" dirty="0" smtClean="0"/>
              <a:t> </a:t>
            </a:r>
            <a:r>
              <a:rPr lang="en-US" dirty="0" err="1" smtClean="0"/>
              <a:t>terorisme</a:t>
            </a:r>
            <a:r>
              <a:rPr lang="en-US" dirty="0" smtClean="0"/>
              <a:t> </a:t>
            </a:r>
            <a:r>
              <a:rPr lang="en-US" dirty="0" err="1" smtClean="0"/>
              <a:t>layaknya</a:t>
            </a:r>
            <a:r>
              <a:rPr lang="en-US" dirty="0" smtClean="0"/>
              <a:t> </a:t>
            </a:r>
            <a:r>
              <a:rPr lang="en-US" dirty="0" err="1" smtClean="0"/>
              <a:t>sebuah</a:t>
            </a:r>
            <a:r>
              <a:rPr lang="en-US" dirty="0" smtClean="0"/>
              <a:t> </a:t>
            </a:r>
            <a:r>
              <a:rPr lang="en-US" dirty="0" err="1" smtClean="0"/>
              <a:t>perang</a:t>
            </a:r>
            <a:r>
              <a:rPr lang="en-US" dirty="0" smtClean="0"/>
              <a:t> yang </a:t>
            </a:r>
            <a:r>
              <a:rPr lang="en-US" dirty="0" err="1" smtClean="0"/>
              <a:t>sangat</a:t>
            </a:r>
            <a:r>
              <a:rPr lang="en-US" dirty="0" smtClean="0"/>
              <a:t> </a:t>
            </a:r>
            <a:r>
              <a:rPr lang="en-US" dirty="0" err="1" smtClean="0"/>
              <a:t>panjang</a:t>
            </a:r>
            <a:r>
              <a:rPr lang="en-US" dirty="0" smtClean="0"/>
              <a:t> </a:t>
            </a:r>
            <a:r>
              <a:rPr lang="en-US" dirty="0" err="1" smtClean="0"/>
              <a:t>seperti</a:t>
            </a:r>
            <a:r>
              <a:rPr lang="en-US" dirty="0" smtClean="0"/>
              <a:t> yang </a:t>
            </a:r>
            <a:r>
              <a:rPr lang="en-US" dirty="0" err="1" smtClean="0"/>
              <a:t>telah</a:t>
            </a:r>
            <a:r>
              <a:rPr lang="en-US" dirty="0" smtClean="0"/>
              <a:t> </a:t>
            </a:r>
            <a:r>
              <a:rPr lang="en-US" dirty="0" err="1" smtClean="0"/>
              <a:t>dialami</a:t>
            </a:r>
            <a:r>
              <a:rPr lang="en-US" dirty="0" smtClean="0"/>
              <a:t> AS </a:t>
            </a:r>
            <a:r>
              <a:rPr lang="en-US" dirty="0" err="1" smtClean="0"/>
              <a:t>pada</a:t>
            </a:r>
            <a:r>
              <a:rPr lang="en-US" dirty="0" smtClean="0"/>
              <a:t> </a:t>
            </a:r>
            <a:r>
              <a:rPr lang="en-US" dirty="0" err="1" smtClean="0"/>
              <a:t>saat</a:t>
            </a:r>
            <a:r>
              <a:rPr lang="en-US" dirty="0" smtClean="0"/>
              <a:t> </a:t>
            </a:r>
            <a:r>
              <a:rPr lang="en-US" dirty="0" err="1" smtClean="0"/>
              <a:t>melawan</a:t>
            </a:r>
            <a:r>
              <a:rPr lang="en-US" dirty="0" smtClean="0"/>
              <a:t> </a:t>
            </a:r>
            <a:r>
              <a:rPr lang="en-US" dirty="0" err="1" smtClean="0"/>
              <a:t>Komunisme</a:t>
            </a:r>
            <a:r>
              <a:rPr lang="en-US" dirty="0" smtClean="0"/>
              <a:t> </a:t>
            </a:r>
            <a:r>
              <a:rPr lang="en-US" dirty="0" err="1" smtClean="0"/>
              <a:t>dan</a:t>
            </a:r>
            <a:r>
              <a:rPr lang="en-US" dirty="0" smtClean="0"/>
              <a:t> </a:t>
            </a:r>
            <a:r>
              <a:rPr lang="en-US" dirty="0" err="1" smtClean="0"/>
              <a:t>Fasisme</a:t>
            </a:r>
            <a:r>
              <a:rPr lang="en-US" dirty="0" smtClean="0"/>
              <a:t>.</a:t>
            </a:r>
            <a:endParaRPr lang="en-US" dirty="0"/>
          </a:p>
        </p:txBody>
      </p:sp>
      <p:sp>
        <p:nvSpPr>
          <p:cNvPr id="4" name="Footer Placeholder 3"/>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PROMOTE SECURITY</a:t>
            </a:r>
            <a:endParaRPr lang="en-US" u="sng" dirty="0"/>
          </a:p>
        </p:txBody>
      </p:sp>
      <p:sp>
        <p:nvSpPr>
          <p:cNvPr id="3" name="Content Placeholder 2"/>
          <p:cNvSpPr>
            <a:spLocks noGrp="1"/>
          </p:cNvSpPr>
          <p:nvPr>
            <p:ph idx="1"/>
          </p:nvPr>
        </p:nvSpPr>
        <p:spPr/>
        <p:txBody>
          <a:bodyPr/>
          <a:lstStyle/>
          <a:p>
            <a:r>
              <a:rPr lang="en-US" dirty="0" err="1" smtClean="0"/>
              <a:t>Keamanan</a:t>
            </a:r>
            <a:r>
              <a:rPr lang="en-US" dirty="0" smtClean="0"/>
              <a:t> </a:t>
            </a:r>
            <a:r>
              <a:rPr lang="en-US" dirty="0" err="1" smtClean="0"/>
              <a:t>hanya</a:t>
            </a:r>
            <a:r>
              <a:rPr lang="en-US" dirty="0" smtClean="0"/>
              <a:t> </a:t>
            </a:r>
            <a:r>
              <a:rPr lang="en-US" dirty="0" err="1" smtClean="0"/>
              <a:t>bisa</a:t>
            </a:r>
            <a:r>
              <a:rPr lang="en-US" dirty="0" smtClean="0"/>
              <a:t> </a:t>
            </a:r>
            <a:r>
              <a:rPr lang="en-US" dirty="0" err="1" smtClean="0"/>
              <a:t>dicapai</a:t>
            </a:r>
            <a:r>
              <a:rPr lang="en-US" dirty="0" smtClean="0"/>
              <a:t> </a:t>
            </a:r>
            <a:r>
              <a:rPr lang="en-US" dirty="0" err="1" smtClean="0"/>
              <a:t>dengan</a:t>
            </a:r>
            <a:r>
              <a:rPr lang="en-US" dirty="0" smtClean="0"/>
              <a:t> </a:t>
            </a:r>
            <a:r>
              <a:rPr lang="en-US" dirty="0" err="1" smtClean="0">
                <a:solidFill>
                  <a:srgbClr val="FF0000"/>
                </a:solidFill>
              </a:rPr>
              <a:t>menghindari</a:t>
            </a:r>
            <a:r>
              <a:rPr lang="en-US" dirty="0" smtClean="0">
                <a:solidFill>
                  <a:srgbClr val="FF0000"/>
                </a:solidFill>
              </a:rPr>
              <a:t> </a:t>
            </a:r>
            <a:r>
              <a:rPr lang="en-US" dirty="0" err="1" smtClean="0">
                <a:solidFill>
                  <a:srgbClr val="FF0000"/>
                </a:solidFill>
              </a:rPr>
              <a:t>perang</a:t>
            </a:r>
            <a:r>
              <a:rPr lang="en-US" dirty="0" smtClean="0">
                <a:solidFill>
                  <a:srgbClr val="FF0000"/>
                </a:solidFill>
              </a:rPr>
              <a:t> </a:t>
            </a:r>
            <a:r>
              <a:rPr lang="en-US" dirty="0" err="1" smtClean="0"/>
              <a:t>dan</a:t>
            </a:r>
            <a:r>
              <a:rPr lang="en-US" dirty="0" smtClean="0"/>
              <a:t> </a:t>
            </a:r>
            <a:r>
              <a:rPr lang="en-US" dirty="0" err="1" smtClean="0">
                <a:solidFill>
                  <a:srgbClr val="FF0000"/>
                </a:solidFill>
              </a:rPr>
              <a:t>mempertahankan</a:t>
            </a:r>
            <a:r>
              <a:rPr lang="en-US" dirty="0" smtClean="0">
                <a:solidFill>
                  <a:srgbClr val="FF0000"/>
                </a:solidFill>
              </a:rPr>
              <a:t> </a:t>
            </a:r>
            <a:r>
              <a:rPr lang="en-US" dirty="0" err="1" smtClean="0">
                <a:solidFill>
                  <a:srgbClr val="FF0000"/>
                </a:solidFill>
              </a:rPr>
              <a:t>perdamaian</a:t>
            </a:r>
            <a:r>
              <a:rPr lang="en-US" dirty="0" smtClean="0"/>
              <a:t> </a:t>
            </a:r>
            <a:r>
              <a:rPr lang="en-US" dirty="0" err="1" smtClean="0"/>
              <a:t>dalam</a:t>
            </a:r>
            <a:r>
              <a:rPr lang="en-US" dirty="0" smtClean="0"/>
              <a:t> </a:t>
            </a:r>
            <a:r>
              <a:rPr lang="en-US" dirty="0" err="1" smtClean="0"/>
              <a:t>sistem</a:t>
            </a:r>
            <a:r>
              <a:rPr lang="en-US" dirty="0" smtClean="0"/>
              <a:t> </a:t>
            </a:r>
            <a:r>
              <a:rPr lang="en-US" dirty="0" err="1" smtClean="0"/>
              <a:t>internasional</a:t>
            </a:r>
            <a:endParaRPr lang="en-US" dirty="0" smtClean="0"/>
          </a:p>
          <a:p>
            <a:r>
              <a:rPr lang="en-US" dirty="0" err="1" smtClean="0"/>
              <a:t>Strateginya</a:t>
            </a:r>
            <a:r>
              <a:rPr lang="en-US" dirty="0" smtClean="0"/>
              <a:t> </a:t>
            </a:r>
            <a:r>
              <a:rPr lang="en-US" dirty="0" err="1" smtClean="0"/>
              <a:t>adalah</a:t>
            </a:r>
            <a:r>
              <a:rPr lang="en-US" dirty="0" smtClean="0"/>
              <a:t> </a:t>
            </a:r>
            <a:r>
              <a:rPr lang="en-US" dirty="0" err="1" smtClean="0"/>
              <a:t>menekankan</a:t>
            </a:r>
            <a:r>
              <a:rPr lang="en-US" dirty="0" smtClean="0"/>
              <a:t> </a:t>
            </a:r>
            <a:r>
              <a:rPr lang="en-US" dirty="0" err="1" smtClean="0"/>
              <a:t>upaya</a:t>
            </a:r>
            <a:r>
              <a:rPr lang="en-US" dirty="0" smtClean="0"/>
              <a:t> </a:t>
            </a:r>
            <a:r>
              <a:rPr lang="en-US" dirty="0" err="1" smtClean="0"/>
              <a:t>menciptakan</a:t>
            </a:r>
            <a:r>
              <a:rPr lang="en-US" dirty="0" smtClean="0"/>
              <a:t> </a:t>
            </a:r>
            <a:r>
              <a:rPr lang="en-US" dirty="0" err="1" smtClean="0"/>
              <a:t>koalisi</a:t>
            </a:r>
            <a:r>
              <a:rPr lang="en-US" dirty="0" smtClean="0"/>
              <a:t> yang </a:t>
            </a:r>
            <a:r>
              <a:rPr lang="en-US" dirty="0" err="1" smtClean="0"/>
              <a:t>besar</a:t>
            </a:r>
            <a:endParaRPr lang="en-US" dirty="0" smtClean="0"/>
          </a:p>
          <a:p>
            <a:r>
              <a:rPr lang="en-US" dirty="0" err="1" smtClean="0"/>
              <a:t>Menjelaskan</a:t>
            </a:r>
            <a:r>
              <a:rPr lang="en-US" dirty="0" smtClean="0"/>
              <a:t> </a:t>
            </a:r>
            <a:r>
              <a:rPr lang="en-US" dirty="0" err="1" smtClean="0"/>
              <a:t>bagaimana</a:t>
            </a:r>
            <a:r>
              <a:rPr lang="en-US" dirty="0" smtClean="0"/>
              <a:t> CINA </a:t>
            </a:r>
            <a:r>
              <a:rPr lang="en-US" dirty="0" err="1" smtClean="0"/>
              <a:t>dan</a:t>
            </a:r>
            <a:r>
              <a:rPr lang="en-US" dirty="0" smtClean="0"/>
              <a:t> RUSIA  </a:t>
            </a:r>
            <a:r>
              <a:rPr lang="en-US" dirty="0" err="1" smtClean="0"/>
              <a:t>menjadi</a:t>
            </a:r>
            <a:r>
              <a:rPr lang="en-US" dirty="0" smtClean="0"/>
              <a:t> </a:t>
            </a:r>
            <a:r>
              <a:rPr lang="en-US" dirty="0" err="1" smtClean="0"/>
              <a:t>ancaman</a:t>
            </a:r>
            <a:r>
              <a:rPr lang="en-US" dirty="0" smtClean="0"/>
              <a:t> </a:t>
            </a:r>
            <a:r>
              <a:rPr lang="en-US" dirty="0" err="1" smtClean="0"/>
              <a:t>baru</a:t>
            </a:r>
            <a:r>
              <a:rPr lang="en-US" dirty="0" smtClean="0"/>
              <a:t> AS </a:t>
            </a:r>
            <a:r>
              <a:rPr lang="en-US" dirty="0" err="1" smtClean="0"/>
              <a:t>dan</a:t>
            </a:r>
            <a:r>
              <a:rPr lang="en-US" dirty="0" smtClean="0"/>
              <a:t> </a:t>
            </a:r>
            <a:r>
              <a:rPr lang="en-US" dirty="0" err="1" smtClean="0"/>
              <a:t>dunia</a:t>
            </a:r>
            <a:r>
              <a:rPr lang="en-US" dirty="0" smtClean="0"/>
              <a:t>, </a:t>
            </a:r>
            <a:r>
              <a:rPr lang="en-US" dirty="0" err="1" smtClean="0"/>
              <a:t>sehingga</a:t>
            </a:r>
            <a:r>
              <a:rPr lang="en-US" dirty="0" smtClean="0"/>
              <a:t> </a:t>
            </a:r>
            <a:r>
              <a:rPr lang="en-US" dirty="0" err="1" smtClean="0"/>
              <a:t>perlu</a:t>
            </a:r>
            <a:r>
              <a:rPr lang="en-US" dirty="0" smtClean="0"/>
              <a:t> </a:t>
            </a:r>
            <a:r>
              <a:rPr lang="en-US" dirty="0" err="1" smtClean="0"/>
              <a:t>mengupayakan</a:t>
            </a:r>
            <a:r>
              <a:rPr lang="en-US" dirty="0" smtClean="0"/>
              <a:t> </a:t>
            </a:r>
            <a:r>
              <a:rPr lang="en-US" dirty="0" err="1" smtClean="0"/>
              <a:t>kerjasama</a:t>
            </a:r>
            <a:r>
              <a:rPr lang="en-US" dirty="0" smtClean="0"/>
              <a:t> yang </a:t>
            </a:r>
            <a:r>
              <a:rPr lang="en-US" dirty="0" err="1" smtClean="0"/>
              <a:t>kolaboratif</a:t>
            </a:r>
            <a:r>
              <a:rPr lang="en-US" dirty="0" smtClean="0"/>
              <a:t> </a:t>
            </a:r>
            <a:r>
              <a:rPr lang="en-US" dirty="0" err="1" smtClean="0"/>
              <a:t>dengan</a:t>
            </a:r>
            <a:r>
              <a:rPr lang="en-US" dirty="0" smtClean="0"/>
              <a:t> </a:t>
            </a:r>
            <a:r>
              <a:rPr lang="en-US" dirty="0" err="1" smtClean="0"/>
              <a:t>keduanya</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DETER CONFLICT</a:t>
            </a:r>
            <a:endParaRPr lang="en-US" u="sng" dirty="0"/>
          </a:p>
        </p:txBody>
      </p:sp>
      <p:sp>
        <p:nvSpPr>
          <p:cNvPr id="3" name="Content Placeholder 2"/>
          <p:cNvSpPr>
            <a:spLocks noGrp="1"/>
          </p:cNvSpPr>
          <p:nvPr>
            <p:ph idx="1"/>
          </p:nvPr>
        </p:nvSpPr>
        <p:spPr/>
        <p:txBody>
          <a:bodyPr/>
          <a:lstStyle/>
          <a:p>
            <a:r>
              <a:rPr lang="en-US" dirty="0" err="1" smtClean="0"/>
              <a:t>Menangkal</a:t>
            </a:r>
            <a:r>
              <a:rPr lang="en-US" dirty="0" smtClean="0"/>
              <a:t> </a:t>
            </a:r>
            <a:r>
              <a:rPr lang="en-US" dirty="0" err="1" smtClean="0"/>
              <a:t>setiap</a:t>
            </a:r>
            <a:r>
              <a:rPr lang="en-US" dirty="0" smtClean="0"/>
              <a:t> </a:t>
            </a:r>
            <a:r>
              <a:rPr lang="en-US" dirty="0" err="1" smtClean="0"/>
              <a:t>upaya</a:t>
            </a:r>
            <a:r>
              <a:rPr lang="en-US" dirty="0" smtClean="0"/>
              <a:t> </a:t>
            </a:r>
            <a:r>
              <a:rPr lang="en-US" dirty="0" err="1" smtClean="0"/>
              <a:t>musuh</a:t>
            </a:r>
            <a:r>
              <a:rPr lang="en-US" dirty="0" smtClean="0"/>
              <a:t> </a:t>
            </a:r>
            <a:r>
              <a:rPr lang="en-US" dirty="0" err="1" smtClean="0"/>
              <a:t>merusak</a:t>
            </a:r>
            <a:r>
              <a:rPr lang="en-US" dirty="0" smtClean="0"/>
              <a:t> </a:t>
            </a:r>
            <a:r>
              <a:rPr lang="en-US" dirty="0" err="1" smtClean="0"/>
              <a:t>kepentingan</a:t>
            </a:r>
            <a:r>
              <a:rPr lang="en-US" dirty="0" smtClean="0"/>
              <a:t> AS </a:t>
            </a:r>
            <a:r>
              <a:rPr lang="en-US" dirty="0" err="1" smtClean="0"/>
              <a:t>dan</a:t>
            </a:r>
            <a:r>
              <a:rPr lang="en-US" dirty="0" smtClean="0"/>
              <a:t> </a:t>
            </a:r>
            <a:r>
              <a:rPr lang="en-US" dirty="0" err="1" smtClean="0"/>
              <a:t>aliansinya</a:t>
            </a:r>
            <a:r>
              <a:rPr lang="en-US" dirty="0" smtClean="0"/>
              <a:t>.</a:t>
            </a:r>
          </a:p>
          <a:p>
            <a:r>
              <a:rPr lang="en-US" dirty="0" smtClean="0"/>
              <a:t>Musuh2 </a:t>
            </a:r>
            <a:r>
              <a:rPr lang="en-US" dirty="0" err="1" smtClean="0"/>
              <a:t>tersebut</a:t>
            </a:r>
            <a:r>
              <a:rPr lang="en-US" dirty="0" smtClean="0"/>
              <a:t>  </a:t>
            </a:r>
            <a:r>
              <a:rPr lang="en-US" dirty="0" err="1" smtClean="0"/>
              <a:t>bisa</a:t>
            </a:r>
            <a:r>
              <a:rPr lang="en-US" dirty="0" smtClean="0"/>
              <a:t> </a:t>
            </a:r>
            <a:r>
              <a:rPr lang="en-US" dirty="0" err="1" smtClean="0"/>
              <a:t>saja</a:t>
            </a:r>
            <a:r>
              <a:rPr lang="en-US" dirty="0" smtClean="0"/>
              <a:t> </a:t>
            </a:r>
            <a:r>
              <a:rPr lang="en-US" dirty="0" err="1" smtClean="0"/>
              <a:t>aktor</a:t>
            </a:r>
            <a:r>
              <a:rPr lang="en-US" dirty="0" smtClean="0"/>
              <a:t> </a:t>
            </a:r>
            <a:r>
              <a:rPr lang="en-US" dirty="0" err="1" smtClean="0"/>
              <a:t>negara</a:t>
            </a:r>
            <a:r>
              <a:rPr lang="en-US" dirty="0" smtClean="0"/>
              <a:t> </a:t>
            </a:r>
            <a:r>
              <a:rPr lang="en-US" dirty="0" err="1" smtClean="0"/>
              <a:t>atau</a:t>
            </a:r>
            <a:r>
              <a:rPr lang="en-US" dirty="0" smtClean="0"/>
              <a:t> </a:t>
            </a:r>
            <a:r>
              <a:rPr lang="en-US" dirty="0" err="1" smtClean="0"/>
              <a:t>bukan</a:t>
            </a:r>
            <a:r>
              <a:rPr lang="en-US" dirty="0" smtClean="0"/>
              <a:t> </a:t>
            </a:r>
            <a:r>
              <a:rPr lang="en-US" dirty="0" err="1" smtClean="0"/>
              <a:t>negara</a:t>
            </a:r>
            <a:r>
              <a:rPr lang="en-US" dirty="0" smtClean="0"/>
              <a:t> </a:t>
            </a:r>
          </a:p>
          <a:p>
            <a:r>
              <a:rPr lang="en-US" dirty="0" smtClean="0"/>
              <a:t>Dan </a:t>
            </a:r>
            <a:r>
              <a:rPr lang="en-US" dirty="0" err="1" smtClean="0"/>
              <a:t>mereka</a:t>
            </a:r>
            <a:r>
              <a:rPr lang="en-US" dirty="0" smtClean="0"/>
              <a:t> </a:t>
            </a:r>
            <a:r>
              <a:rPr lang="en-US" dirty="0" err="1" smtClean="0"/>
              <a:t>bisa</a:t>
            </a:r>
            <a:r>
              <a:rPr lang="en-US" dirty="0" smtClean="0"/>
              <a:t> </a:t>
            </a:r>
            <a:r>
              <a:rPr lang="en-US" dirty="0" err="1" smtClean="0"/>
              <a:t>saja</a:t>
            </a:r>
            <a:r>
              <a:rPr lang="en-US" dirty="0" smtClean="0"/>
              <a:t> </a:t>
            </a:r>
            <a:r>
              <a:rPr lang="en-US" dirty="0" err="1" smtClean="0"/>
              <a:t>menggunakan</a:t>
            </a:r>
            <a:r>
              <a:rPr lang="en-US" dirty="0" smtClean="0"/>
              <a:t> </a:t>
            </a:r>
            <a:r>
              <a:rPr lang="en-US" dirty="0" err="1" smtClean="0"/>
              <a:t>nuklir</a:t>
            </a:r>
            <a:r>
              <a:rPr lang="en-US" dirty="0" smtClean="0"/>
              <a:t>, </a:t>
            </a:r>
            <a:r>
              <a:rPr lang="en-US" dirty="0" err="1" smtClean="0"/>
              <a:t>senjata</a:t>
            </a:r>
            <a:r>
              <a:rPr lang="en-US" dirty="0" smtClean="0"/>
              <a:t> </a:t>
            </a:r>
            <a:r>
              <a:rPr lang="en-US" dirty="0" err="1" smtClean="0"/>
              <a:t>konvensional</a:t>
            </a:r>
            <a:r>
              <a:rPr lang="en-US" dirty="0" smtClean="0"/>
              <a:t> </a:t>
            </a:r>
            <a:r>
              <a:rPr lang="en-US" dirty="0" err="1" smtClean="0"/>
              <a:t>atau</a:t>
            </a:r>
            <a:r>
              <a:rPr lang="en-US" dirty="0" smtClean="0"/>
              <a:t> non </a:t>
            </a:r>
            <a:r>
              <a:rPr lang="en-US" dirty="0" err="1" smtClean="0"/>
              <a:t>konvensional</a:t>
            </a:r>
            <a:r>
              <a:rPr lang="en-US" dirty="0" smtClean="0"/>
              <a:t>.</a:t>
            </a:r>
          </a:p>
          <a:p>
            <a:r>
              <a:rPr lang="en-US" dirty="0" smtClean="0"/>
              <a:t>Dan </a:t>
            </a:r>
            <a:r>
              <a:rPr lang="en-US" dirty="0" err="1" smtClean="0"/>
              <a:t>peperangan</a:t>
            </a:r>
            <a:r>
              <a:rPr lang="en-US" dirty="0" smtClean="0"/>
              <a:t> yang </a:t>
            </a:r>
            <a:r>
              <a:rPr lang="en-US" dirty="0" err="1" smtClean="0"/>
              <a:t>dilakukan</a:t>
            </a:r>
            <a:r>
              <a:rPr lang="en-US" dirty="0" smtClean="0"/>
              <a:t> </a:t>
            </a:r>
            <a:r>
              <a:rPr lang="en-US" dirty="0" err="1" smtClean="0"/>
              <a:t>dapat</a:t>
            </a:r>
            <a:r>
              <a:rPr lang="en-US" dirty="0" smtClean="0"/>
              <a:t> </a:t>
            </a:r>
            <a:r>
              <a:rPr lang="en-US" dirty="0" err="1" smtClean="0"/>
              <a:t>berbentuk</a:t>
            </a:r>
            <a:r>
              <a:rPr lang="en-US" dirty="0" smtClean="0"/>
              <a:t> </a:t>
            </a:r>
            <a:r>
              <a:rPr lang="en-US" dirty="0" err="1" smtClean="0"/>
              <a:t>terorisme</a:t>
            </a:r>
            <a:r>
              <a:rPr lang="en-US" dirty="0" smtClean="0"/>
              <a:t>, electronic, cyber </a:t>
            </a:r>
            <a:r>
              <a:rPr lang="en-US" dirty="0" err="1" smtClean="0"/>
              <a:t>dan</a:t>
            </a:r>
            <a:r>
              <a:rPr lang="en-US" dirty="0" smtClean="0"/>
              <a:t> bentuk2 / </a:t>
            </a:r>
            <a:r>
              <a:rPr lang="en-US" dirty="0" err="1" smtClean="0"/>
              <a:t>cara</a:t>
            </a:r>
            <a:r>
              <a:rPr lang="en-US" dirty="0" smtClean="0"/>
              <a:t> </a:t>
            </a:r>
            <a:r>
              <a:rPr lang="en-US" dirty="0" err="1" smtClean="0"/>
              <a:t>peperangan</a:t>
            </a:r>
            <a:r>
              <a:rPr lang="en-US" dirty="0" smtClean="0"/>
              <a:t> </a:t>
            </a:r>
            <a:r>
              <a:rPr lang="en-US" dirty="0" err="1" smtClean="0"/>
              <a:t>lainnya</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Win our Nation’s Wars</a:t>
            </a:r>
            <a:endParaRPr lang="en-US" u="sng" dirty="0"/>
          </a:p>
        </p:txBody>
      </p:sp>
      <p:sp>
        <p:nvSpPr>
          <p:cNvPr id="3" name="Content Placeholder 2"/>
          <p:cNvSpPr>
            <a:spLocks noGrp="1"/>
          </p:cNvSpPr>
          <p:nvPr>
            <p:ph idx="1"/>
          </p:nvPr>
        </p:nvSpPr>
        <p:spPr>
          <a:xfrm>
            <a:off x="914400" y="1783560"/>
            <a:ext cx="7772400" cy="4845840"/>
          </a:xfrm>
        </p:spPr>
        <p:txBody>
          <a:bodyPr>
            <a:normAutofit lnSpcReduction="10000"/>
          </a:bodyPr>
          <a:lstStyle/>
          <a:p>
            <a:pPr marL="53975" indent="14288">
              <a:buNone/>
            </a:pPr>
            <a:r>
              <a:rPr lang="en-US" dirty="0" smtClean="0"/>
              <a:t>“</a:t>
            </a:r>
            <a:r>
              <a:rPr lang="en-US" dirty="0" smtClean="0">
                <a:solidFill>
                  <a:srgbClr val="FF0000"/>
                </a:solidFill>
              </a:rPr>
              <a:t>Rogue states </a:t>
            </a:r>
            <a:r>
              <a:rPr lang="en-US" dirty="0" smtClean="0"/>
              <a:t>will remain a threat to U.S. regional interests. Iran and North Korea continue to exert coercive pressure in their respective regions, where each seek to challenge or reduce U.S. influence. </a:t>
            </a:r>
          </a:p>
          <a:p>
            <a:pPr marL="53975" indent="14288">
              <a:buNone/>
            </a:pPr>
            <a:r>
              <a:rPr lang="en-US" dirty="0" smtClean="0"/>
              <a:t>Responding to and, as necessary, defeating these, and potentially other, rogue states will remain a major challenge. We must maintain the capabilities required to defeat state adversaries, including those armed with nuclear weapons.”</a:t>
            </a:r>
            <a:endParaRPr lang="en-US" dirty="0"/>
          </a:p>
        </p:txBody>
      </p:sp>
      <p:sp>
        <p:nvSpPr>
          <p:cNvPr id="4" name="Footer Placeholder 3"/>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258</TotalTime>
  <Words>651</Words>
  <Application>Microsoft Office PowerPoint</Application>
  <PresentationFormat>On-screen Show (4:3)</PresentationFormat>
  <Paragraphs>75</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Metro</vt:lpstr>
      <vt:lpstr>Slide 1</vt:lpstr>
      <vt:lpstr>Slide 2</vt:lpstr>
      <vt:lpstr>Slide 3</vt:lpstr>
      <vt:lpstr>5 Tujuan Utama Pertahanan Nasional :</vt:lpstr>
      <vt:lpstr>DEFEND THE HOMELAND</vt:lpstr>
      <vt:lpstr>WIN THE LONG WAR</vt:lpstr>
      <vt:lpstr>PROMOTE SECURITY</vt:lpstr>
      <vt:lpstr>DETER CONFLICT</vt:lpstr>
      <vt:lpstr>Win our Nation’s Wars</vt:lpstr>
      <vt:lpstr>Slide 10</vt:lpstr>
      <vt:lpstr>Arah kebijakan pertahanan pemerintahan barack obama</vt:lpstr>
      <vt:lpstr>Slide 12</vt:lpstr>
      <vt:lpstr>Kebijakan2 yg kemungkinan dilakukan :</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Mabil</dc:creator>
  <cp:lastModifiedBy>Mabil</cp:lastModifiedBy>
  <cp:revision>5</cp:revision>
  <dcterms:created xsi:type="dcterms:W3CDTF">2009-10-28T15:52:10Z</dcterms:created>
  <dcterms:modified xsi:type="dcterms:W3CDTF">2009-10-29T04:45:12Z</dcterms:modified>
</cp:coreProperties>
</file>