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9" r:id="rId4"/>
    <p:sldId id="258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2D8F4D-326C-43C0-929F-FC174746A8E4}" type="datetimeFigureOut">
              <a:rPr lang="en-US" smtClean="0"/>
              <a:t>10/21/2010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D850BA-F0B0-4699-AC51-530C30509E6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850BA-F0B0-4699-AC51-530C30509E6B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850BA-F0B0-4699-AC51-530C30509E6B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850BA-F0B0-4699-AC51-530C30509E6B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850BA-F0B0-4699-AC51-530C30509E6B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850BA-F0B0-4699-AC51-530C30509E6B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850BA-F0B0-4699-AC51-530C30509E6B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850BA-F0B0-4699-AC51-530C30509E6B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850BA-F0B0-4699-AC51-530C30509E6B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850BA-F0B0-4699-AC51-530C30509E6B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850BA-F0B0-4699-AC51-530C30509E6B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850BA-F0B0-4699-AC51-530C30509E6B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850BA-F0B0-4699-AC51-530C30509E6B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850BA-F0B0-4699-AC51-530C30509E6B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850BA-F0B0-4699-AC51-530C30509E6B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850BA-F0B0-4699-AC51-530C30509E6B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850BA-F0B0-4699-AC51-530C30509E6B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850BA-F0B0-4699-AC51-530C30509E6B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850BA-F0B0-4699-AC51-530C30509E6B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850BA-F0B0-4699-AC51-530C30509E6B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850BA-F0B0-4699-AC51-530C30509E6B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6C41E-4670-4B93-BA29-9E1FE18FB205}" type="datetime1">
              <a:rPr lang="en-US" smtClean="0"/>
              <a:t>10/21/2010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E8457-9971-40A5-8B19-DECB35868D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0A49-C221-442E-B2F0-ACBA3DFA7B2B}" type="datetime1">
              <a:rPr lang="en-US" smtClean="0"/>
              <a:t>10/21/2010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E8457-9971-40A5-8B19-DECB35868D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4845-5647-45AF-9CBD-E97B3A802F88}" type="datetime1">
              <a:rPr lang="en-US" smtClean="0"/>
              <a:t>10/21/2010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E8457-9971-40A5-8B19-DECB35868D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DFCC4-5C0D-425B-BFFF-A855E4618B0D}" type="datetime1">
              <a:rPr lang="en-US" smtClean="0"/>
              <a:t>10/21/2010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E8457-9971-40A5-8B19-DECB35868D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5B9E3-3126-4AC7-886C-31A35096E3AC}" type="datetime1">
              <a:rPr lang="en-US" smtClean="0"/>
              <a:t>10/21/2010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E8457-9971-40A5-8B19-DECB35868D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A23C3-51E0-4F95-861E-962813602C55}" type="datetime1">
              <a:rPr lang="en-US" smtClean="0"/>
              <a:t>10/21/2010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E8457-9971-40A5-8B19-DECB35868D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6CEF9-5C08-4ADF-A25E-861DA530AF05}" type="datetime1">
              <a:rPr lang="en-US" smtClean="0"/>
              <a:t>10/21/2010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E8457-9971-40A5-8B19-DECB35868D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5ECED-528E-4083-8EED-001C8AE606F9}" type="datetime1">
              <a:rPr lang="en-US" smtClean="0"/>
              <a:t>10/21/2010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E8457-9971-40A5-8B19-DECB35868D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36CEA-A7F9-49EA-881F-CE29BA34607B}" type="datetime1">
              <a:rPr lang="en-US" smtClean="0"/>
              <a:t>10/21/2010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E8457-9971-40A5-8B19-DECB35868D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13C5A-9391-42CF-BDDD-E125472CB94F}" type="datetime1">
              <a:rPr lang="en-US" smtClean="0"/>
              <a:t>10/21/2010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E8457-9971-40A5-8B19-DECB35868D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46D2AE2-798B-4C45-A814-B50947DD3C43}" type="datetime1">
              <a:rPr lang="en-US" smtClean="0"/>
              <a:t>10/21/2010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35E8457-9971-40A5-8B19-DECB35868D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FDF5C49-2B82-4FC6-A537-17B721B4A319}" type="datetime1">
              <a:rPr lang="en-US" smtClean="0"/>
              <a:t>10/21/2010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35E8457-9971-40A5-8B19-DECB35868D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762000"/>
            <a:ext cx="8077200" cy="4038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 KEAMANAN AMERIKA SERIKAT PASCA 11 September 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Tinjauan</a:t>
            </a:r>
            <a:r>
              <a:rPr lang="en-US" dirty="0" smtClean="0"/>
              <a:t> </a:t>
            </a:r>
            <a:r>
              <a:rPr lang="en-US" dirty="0" err="1" smtClean="0"/>
              <a:t>kritis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i="1" dirty="0" smtClean="0"/>
              <a:t>The National Security</a:t>
            </a:r>
            <a:r>
              <a:rPr lang="en-US" dirty="0" smtClean="0"/>
              <a:t> of </a:t>
            </a:r>
            <a:r>
              <a:rPr lang="en-US" i="1" dirty="0" smtClean="0"/>
              <a:t>the USA </a:t>
            </a:r>
            <a:r>
              <a:rPr lang="en-US" dirty="0" smtClean="0"/>
              <a:t>2002 - 2004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34000"/>
            <a:ext cx="8077200" cy="585216"/>
          </a:xfrm>
        </p:spPr>
        <p:txBody>
          <a:bodyPr>
            <a:normAutofit/>
          </a:bodyPr>
          <a:lstStyle/>
          <a:p>
            <a:pPr algn="r"/>
            <a:r>
              <a:rPr lang="en-US" sz="3600" b="1" dirty="0" smtClean="0">
                <a:latin typeface="Amienne" pitchFamily="82" charset="0"/>
              </a:rPr>
              <a:t>By  </a:t>
            </a:r>
            <a:r>
              <a:rPr lang="en-US" sz="3600" b="1" dirty="0" err="1" smtClean="0">
                <a:latin typeface="Amienne" pitchFamily="82" charset="0"/>
              </a:rPr>
              <a:t>Dewi</a:t>
            </a:r>
            <a:r>
              <a:rPr lang="en-US" sz="3600" b="1" dirty="0" smtClean="0">
                <a:latin typeface="Amienne" pitchFamily="82" charset="0"/>
              </a:rPr>
              <a:t> </a:t>
            </a:r>
            <a:r>
              <a:rPr lang="en-US" sz="3600" b="1" dirty="0" err="1" smtClean="0">
                <a:latin typeface="Amienne" pitchFamily="82" charset="0"/>
              </a:rPr>
              <a:t>Triwahyuni</a:t>
            </a:r>
            <a:endParaRPr lang="en-US" sz="3600" b="1" dirty="0">
              <a:latin typeface="Amienne" pitchFamily="8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E8457-9971-40A5-8B19-DECB35868D2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AS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799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i="1" dirty="0" smtClean="0">
                <a:solidFill>
                  <a:srgbClr val="FF0000"/>
                </a:solidFill>
              </a:rPr>
              <a:t>Ensuring U.S. security and freedom of action</a:t>
            </a:r>
            <a:r>
              <a:rPr lang="en-US" dirty="0" smtClean="0">
                <a:solidFill>
                  <a:srgbClr val="FF0000"/>
                </a:solidFill>
              </a:rPr>
              <a:t>, yang </a:t>
            </a:r>
            <a:r>
              <a:rPr lang="en-US" dirty="0" err="1" smtClean="0">
                <a:solidFill>
                  <a:srgbClr val="FF0000"/>
                </a:solidFill>
              </a:rPr>
              <a:t>meliputi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lvl="1"/>
            <a:r>
              <a:rPr lang="en-US" dirty="0" err="1" smtClean="0"/>
              <a:t>kedaulatan</a:t>
            </a:r>
            <a:r>
              <a:rPr lang="en-US" dirty="0" smtClean="0"/>
              <a:t> (</a:t>
            </a:r>
            <a:r>
              <a:rPr lang="en-US" i="1" dirty="0" err="1" smtClean="0"/>
              <a:t>sovereignity</a:t>
            </a:r>
            <a:r>
              <a:rPr lang="en-US" dirty="0" smtClean="0"/>
              <a:t>) AS, </a:t>
            </a:r>
            <a:r>
              <a:rPr lang="en-US" dirty="0" err="1" smtClean="0"/>
              <a:t>integritas</a:t>
            </a:r>
            <a:r>
              <a:rPr lang="en-US" dirty="0" smtClean="0"/>
              <a:t> </a:t>
            </a:r>
            <a:r>
              <a:rPr lang="en-US" dirty="0" err="1" smtClean="0"/>
              <a:t>teritorial</a:t>
            </a:r>
            <a:r>
              <a:rPr lang="en-US" dirty="0" smtClean="0"/>
              <a:t> (</a:t>
            </a:r>
            <a:r>
              <a:rPr lang="en-US" i="1" dirty="0" smtClean="0"/>
              <a:t>territorial integrity</a:t>
            </a:r>
            <a:r>
              <a:rPr lang="en-US" dirty="0" smtClean="0"/>
              <a:t>),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kebebasan</a:t>
            </a:r>
            <a:r>
              <a:rPr lang="en-US" dirty="0" smtClean="0"/>
              <a:t> (</a:t>
            </a:r>
            <a:r>
              <a:rPr lang="en-US" i="1" dirty="0" smtClean="0"/>
              <a:t>freedom</a:t>
            </a:r>
            <a:r>
              <a:rPr lang="en-US" dirty="0" smtClean="0"/>
              <a:t>).</a:t>
            </a:r>
          </a:p>
          <a:p>
            <a:pPr lvl="1"/>
            <a:r>
              <a:rPr lang="en-US" dirty="0" err="1" smtClean="0"/>
              <a:t>Melindungi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AS </a:t>
            </a:r>
            <a:r>
              <a:rPr lang="en-US" dirty="0" err="1" smtClean="0"/>
              <a:t>baik</a:t>
            </a:r>
            <a:r>
              <a:rPr lang="en-US" dirty="0" smtClean="0"/>
              <a:t> yang </a:t>
            </a:r>
            <a:r>
              <a:rPr lang="en-US" dirty="0" err="1" smtClean="0"/>
              <a:t>berada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Perlindungan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infrastruktur</a:t>
            </a:r>
            <a:r>
              <a:rPr lang="en-US" dirty="0" smtClean="0"/>
              <a:t> </a:t>
            </a:r>
            <a:r>
              <a:rPr lang="en-US" dirty="0" err="1" smtClean="0"/>
              <a:t>strategis</a:t>
            </a:r>
            <a:r>
              <a:rPr lang="en-US" dirty="0" smtClean="0"/>
              <a:t> AS.</a:t>
            </a:r>
          </a:p>
          <a:p>
            <a:pPr lvl="1">
              <a:buNone/>
            </a:pPr>
            <a:endParaRPr lang="en-US" dirty="0" smtClean="0"/>
          </a:p>
          <a:p>
            <a:pPr lvl="0"/>
            <a:r>
              <a:rPr lang="en-US" i="1" dirty="0" smtClean="0">
                <a:solidFill>
                  <a:srgbClr val="FF0000"/>
                </a:solidFill>
              </a:rPr>
              <a:t>Honoring international commitments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</a:p>
          <a:p>
            <a:pPr lvl="1"/>
            <a:r>
              <a:rPr lang="en-US" dirty="0" err="1" smtClean="0"/>
              <a:t>keamanan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kesejahteraan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aliansi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sahabat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Menghalangi</a:t>
            </a:r>
            <a:r>
              <a:rPr lang="en-US" dirty="0" smtClean="0"/>
              <a:t> </a:t>
            </a:r>
            <a:r>
              <a:rPr lang="en-US" dirty="0" err="1" smtClean="0"/>
              <a:t>permusuhan</a:t>
            </a:r>
            <a:r>
              <a:rPr lang="en-US" dirty="0" smtClean="0"/>
              <a:t> yang </a:t>
            </a:r>
            <a:r>
              <a:rPr lang="en-US" dirty="0" err="1" smtClean="0"/>
              <a:t>mendominasi</a:t>
            </a:r>
            <a:r>
              <a:rPr lang="en-US" dirty="0" smtClean="0"/>
              <a:t> </a:t>
            </a:r>
            <a:r>
              <a:rPr lang="en-US" dirty="0" err="1" smtClean="0"/>
              <a:t>wilayah-wilayah</a:t>
            </a:r>
            <a:r>
              <a:rPr lang="en-US" dirty="0" smtClean="0"/>
              <a:t> </a:t>
            </a:r>
            <a:r>
              <a:rPr lang="en-US" dirty="0" err="1" smtClean="0"/>
              <a:t>strategis</a:t>
            </a:r>
            <a:r>
              <a:rPr lang="en-US" dirty="0" smtClean="0"/>
              <a:t>, </a:t>
            </a:r>
            <a:r>
              <a:rPr lang="en-US" dirty="0" err="1" smtClean="0"/>
              <a:t>khususnya</a:t>
            </a:r>
            <a:r>
              <a:rPr lang="en-US" dirty="0" smtClean="0"/>
              <a:t> </a:t>
            </a:r>
            <a:r>
              <a:rPr lang="en-US" dirty="0" err="1" smtClean="0"/>
              <a:t>Eropa</a:t>
            </a:r>
            <a:r>
              <a:rPr lang="en-US" dirty="0" smtClean="0"/>
              <a:t>, Asia </a:t>
            </a:r>
            <a:r>
              <a:rPr lang="en-US" dirty="0" err="1" smtClean="0"/>
              <a:t>Timurlaut</a:t>
            </a:r>
            <a:r>
              <a:rPr lang="en-US" dirty="0" smtClean="0"/>
              <a:t>, </a:t>
            </a:r>
            <a:r>
              <a:rPr lang="en-US" dirty="0" err="1" smtClean="0"/>
              <a:t>pesisir</a:t>
            </a:r>
            <a:r>
              <a:rPr lang="en-US" dirty="0" smtClean="0"/>
              <a:t> Asia </a:t>
            </a:r>
            <a:r>
              <a:rPr lang="en-US" dirty="0" err="1" smtClean="0"/>
              <a:t>Timur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Timur</a:t>
            </a:r>
            <a:r>
              <a:rPr lang="en-US" dirty="0" smtClean="0"/>
              <a:t> Tengah </a:t>
            </a:r>
            <a:r>
              <a:rPr lang="en-US" dirty="0" err="1" smtClean="0"/>
              <a:t>serta</a:t>
            </a:r>
            <a:r>
              <a:rPr lang="en-US" dirty="0" smtClean="0"/>
              <a:t> Asia </a:t>
            </a:r>
            <a:r>
              <a:rPr lang="en-US" dirty="0" err="1" smtClean="0"/>
              <a:t>Baratdaya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Perdamaian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stabilitas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barat</a:t>
            </a:r>
            <a:r>
              <a:rPr lang="en-US" dirty="0" smtClean="0"/>
              <a:t> (</a:t>
            </a:r>
            <a:r>
              <a:rPr lang="en-US" i="1" dirty="0" smtClean="0"/>
              <a:t>west hemisphere</a:t>
            </a:r>
            <a:r>
              <a:rPr lang="en-US" dirty="0" smtClean="0"/>
              <a:t>).</a:t>
            </a:r>
          </a:p>
          <a:p>
            <a:pPr lvl="0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E8457-9971-40A5-8B19-DECB35868D2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i="1" dirty="0" smtClean="0">
                <a:solidFill>
                  <a:srgbClr val="FF0000"/>
                </a:solidFill>
              </a:rPr>
              <a:t>Contributing to economic well-being</a:t>
            </a:r>
            <a:r>
              <a:rPr lang="en-US" dirty="0" smtClean="0"/>
              <a:t>, </a:t>
            </a:r>
            <a:r>
              <a:rPr lang="en-US" dirty="0" err="1" smtClean="0"/>
              <a:t>meliputi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Vitalitas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produktivitas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global.</a:t>
            </a:r>
          </a:p>
          <a:p>
            <a:pPr lvl="1"/>
            <a:r>
              <a:rPr lang="en-US" dirty="0" err="1" smtClean="0"/>
              <a:t>Keamanan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laut</a:t>
            </a:r>
            <a:r>
              <a:rPr lang="en-US" dirty="0" smtClean="0"/>
              <a:t>, </a:t>
            </a:r>
            <a:r>
              <a:rPr lang="en-US" dirty="0" err="1" smtClean="0"/>
              <a:t>udara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angkasa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jalur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E8457-9971-40A5-8B19-DECB35868D2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kuatnya</a:t>
            </a:r>
            <a:r>
              <a:rPr lang="en-US" dirty="0" smtClean="0"/>
              <a:t> </a:t>
            </a:r>
            <a:r>
              <a:rPr lang="en-US" dirty="0" err="1" smtClean="0"/>
              <a:t>penekanan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isu-isu</a:t>
            </a:r>
            <a:r>
              <a:rPr lang="en-US" dirty="0" smtClean="0"/>
              <a:t> </a:t>
            </a:r>
            <a:r>
              <a:rPr lang="en-US" dirty="0" err="1" smtClean="0"/>
              <a:t>kemanan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kentalnya</a:t>
            </a:r>
            <a:r>
              <a:rPr lang="en-US" dirty="0" smtClean="0"/>
              <a:t> </a:t>
            </a:r>
            <a:r>
              <a:rPr lang="en-US" dirty="0" err="1" smtClean="0"/>
              <a:t>nuansa</a:t>
            </a:r>
            <a:r>
              <a:rPr lang="en-US" dirty="0" smtClean="0"/>
              <a:t> </a:t>
            </a:r>
            <a:r>
              <a:rPr lang="en-US" dirty="0" err="1" smtClean="0"/>
              <a:t>militeristik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AS </a:t>
            </a:r>
            <a:r>
              <a:rPr lang="en-US" dirty="0" err="1" smtClean="0"/>
              <a:t>memandang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transformasi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militer</a:t>
            </a:r>
            <a:r>
              <a:rPr lang="en-US" dirty="0" smtClean="0"/>
              <a:t> AS, yang </a:t>
            </a:r>
            <a:r>
              <a:rPr lang="en-US" dirty="0" err="1" smtClean="0"/>
              <a:t>disusun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“six-step Strategy” </a:t>
            </a:r>
            <a:r>
              <a:rPr lang="en-US" dirty="0" err="1" smtClean="0"/>
              <a:t>oleh</a:t>
            </a:r>
            <a:r>
              <a:rPr lang="en-US" dirty="0" smtClean="0"/>
              <a:t> Donald Rumsfeld (</a:t>
            </a:r>
            <a:r>
              <a:rPr lang="en-US" dirty="0" err="1" smtClean="0"/>
              <a:t>Menhan</a:t>
            </a:r>
            <a:r>
              <a:rPr lang="en-US" dirty="0" smtClean="0"/>
              <a:t> 2001-2006), </a:t>
            </a:r>
            <a:r>
              <a:rPr lang="en-US" dirty="0" err="1" smtClean="0"/>
              <a:t>antara</a:t>
            </a:r>
            <a:r>
              <a:rPr lang="en-US" dirty="0" smtClean="0"/>
              <a:t> lain: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E8457-9971-40A5-8B19-DECB35868D2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399"/>
          </a:xfrm>
        </p:spPr>
        <p:txBody>
          <a:bodyPr>
            <a:normAutofit/>
          </a:bodyPr>
          <a:lstStyle/>
          <a:p>
            <a:pPr lvl="0">
              <a:lnSpc>
                <a:spcPct val="170000"/>
              </a:lnSpc>
            </a:pPr>
            <a:r>
              <a:rPr lang="en-US" sz="1800" b="1" dirty="0" err="1" smtClean="0"/>
              <a:t>Melindungi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keamanan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negara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dan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menjaga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pangkalan-pangkalan</a:t>
            </a:r>
            <a:r>
              <a:rPr lang="en-US" sz="1800" b="1" dirty="0" smtClean="0"/>
              <a:t> AS </a:t>
            </a:r>
            <a:r>
              <a:rPr lang="en-US" sz="1800" b="1" dirty="0" err="1" smtClean="0"/>
              <a:t>di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luar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negeri</a:t>
            </a:r>
            <a:r>
              <a:rPr lang="en-US" sz="1800" b="1" dirty="0" smtClean="0"/>
              <a:t>.</a:t>
            </a:r>
          </a:p>
          <a:p>
            <a:pPr lvl="0">
              <a:lnSpc>
                <a:spcPct val="170000"/>
              </a:lnSpc>
            </a:pPr>
            <a:r>
              <a:rPr lang="en-US" sz="1800" b="1" dirty="0" err="1" smtClean="0"/>
              <a:t>Menbangun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dan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mempertahankan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kekuatan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dalam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medan-medan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perang</a:t>
            </a:r>
            <a:r>
              <a:rPr lang="en-US" sz="1800" b="1" dirty="0" smtClean="0"/>
              <a:t>.</a:t>
            </a:r>
          </a:p>
          <a:p>
            <a:pPr lvl="0">
              <a:lnSpc>
                <a:spcPct val="170000"/>
              </a:lnSpc>
            </a:pPr>
            <a:r>
              <a:rPr lang="en-US" sz="1800" b="1" dirty="0" err="1" smtClean="0"/>
              <a:t>Meniadakan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tempat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perlindungan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bagi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musuh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dan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memastikan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bahwa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tidak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satu</a:t>
            </a:r>
            <a:r>
              <a:rPr lang="en-US" sz="1800" b="1" dirty="0" smtClean="0"/>
              <a:t> pun </a:t>
            </a:r>
            <a:r>
              <a:rPr lang="en-US" sz="1800" b="1" dirty="0" err="1" smtClean="0"/>
              <a:t>tempat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di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dunia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ini</a:t>
            </a:r>
            <a:r>
              <a:rPr lang="en-US" sz="1800" b="1" dirty="0" smtClean="0"/>
              <a:t> yang </a:t>
            </a:r>
            <a:r>
              <a:rPr lang="en-US" sz="1800" b="1" dirty="0" err="1" smtClean="0"/>
              <a:t>dapat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melindungi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mereka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dari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penangkapan</a:t>
            </a:r>
            <a:r>
              <a:rPr lang="en-US" sz="1800" b="1" dirty="0" smtClean="0"/>
              <a:t>.</a:t>
            </a:r>
          </a:p>
          <a:p>
            <a:pPr lvl="0">
              <a:lnSpc>
                <a:spcPct val="170000"/>
              </a:lnSpc>
            </a:pPr>
            <a:r>
              <a:rPr lang="en-US" sz="1800" b="1" dirty="0" err="1" smtClean="0"/>
              <a:t>Melindungi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jaringan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informasi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dari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serangan-serangan</a:t>
            </a:r>
            <a:r>
              <a:rPr lang="en-US" sz="1800" b="1" dirty="0" smtClean="0"/>
              <a:t>.</a:t>
            </a:r>
          </a:p>
          <a:p>
            <a:pPr lvl="0">
              <a:lnSpc>
                <a:spcPct val="170000"/>
              </a:lnSpc>
            </a:pPr>
            <a:r>
              <a:rPr lang="en-US" sz="1800" b="1" dirty="0" err="1" smtClean="0"/>
              <a:t>Mempergunakan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teknologi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informasi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untuk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perhubungan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antar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berbagai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kekuatan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militer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sehingga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dapat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bekerjasama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dalam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berperang</a:t>
            </a:r>
            <a:r>
              <a:rPr lang="en-US" sz="1800" b="1" dirty="0" smtClean="0"/>
              <a:t>, </a:t>
            </a:r>
            <a:r>
              <a:rPr lang="en-US" sz="1800" b="1" dirty="0" err="1" smtClean="0"/>
              <a:t>dan</a:t>
            </a:r>
            <a:endParaRPr lang="en-US" sz="1800" b="1" dirty="0" smtClean="0"/>
          </a:p>
          <a:p>
            <a:pPr lvl="0">
              <a:lnSpc>
                <a:spcPct val="170000"/>
              </a:lnSpc>
            </a:pPr>
            <a:r>
              <a:rPr lang="en-US" sz="1800" b="1" dirty="0" err="1" smtClean="0"/>
              <a:t>Mempertahankan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kemudahan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akses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udara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dan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melindungi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kemampuan</a:t>
            </a:r>
            <a:r>
              <a:rPr lang="en-US" sz="1800" b="1" dirty="0" smtClean="0"/>
              <a:t> (</a:t>
            </a:r>
            <a:r>
              <a:rPr lang="en-US" sz="1800" b="1" dirty="0" err="1" smtClean="0"/>
              <a:t>pertahanan</a:t>
            </a:r>
            <a:r>
              <a:rPr lang="en-US" sz="1800" b="1" dirty="0" smtClean="0"/>
              <a:t>) </a:t>
            </a:r>
            <a:r>
              <a:rPr lang="en-US" sz="1800" b="1" dirty="0" err="1" smtClean="0"/>
              <a:t>udara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dari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serangan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musuh</a:t>
            </a:r>
            <a:r>
              <a:rPr lang="en-US" sz="1800" b="1" dirty="0" smtClean="0"/>
              <a:t>.</a:t>
            </a:r>
            <a:endParaRPr lang="en-US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E8457-9971-40A5-8B19-DECB35868D2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err="1" smtClean="0"/>
              <a:t>Daftar</a:t>
            </a:r>
            <a:r>
              <a:rPr lang="en-US" sz="4000" dirty="0" smtClean="0"/>
              <a:t> </a:t>
            </a:r>
            <a:r>
              <a:rPr lang="en-US" sz="4000" dirty="0" err="1" smtClean="0"/>
              <a:t>Peningkatan</a:t>
            </a:r>
            <a:r>
              <a:rPr lang="en-US" sz="4000" dirty="0" smtClean="0"/>
              <a:t> </a:t>
            </a:r>
            <a:r>
              <a:rPr lang="en-US" sz="4000" dirty="0" err="1" smtClean="0"/>
              <a:t>Pembiayaan</a:t>
            </a:r>
            <a:r>
              <a:rPr lang="en-US" sz="4000" dirty="0" smtClean="0"/>
              <a:t> Program-program DOD AS (FY 2003)</a:t>
            </a:r>
            <a:endParaRPr lang="en-US" sz="40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774823"/>
          <a:ext cx="8229600" cy="47544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4648200"/>
                <a:gridCol w="2743200"/>
              </a:tblGrid>
              <a:tr h="587772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en-US" sz="2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Development of Transformational Programs</a:t>
                      </a:r>
                      <a:endParaRPr lang="en-US" sz="2800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877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</a:t>
                      </a:r>
                      <a:endParaRPr lang="en-US" sz="2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PROGRAM</a:t>
                      </a:r>
                      <a:endParaRPr lang="en-US" sz="2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PENINGKATAN</a:t>
                      </a:r>
                      <a:endParaRPr lang="en-US" sz="2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3103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Programs to protect homeland security and overseas bases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47%</a:t>
                      </a:r>
                      <a:endParaRPr lang="en-US" sz="32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5877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3975" indent="0" algn="l">
                        <a:spcAft>
                          <a:spcPts val="0"/>
                        </a:spcAft>
                      </a:pPr>
                      <a:r>
                        <a:rPr lang="en-US" sz="18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Programs to deny enemies </a:t>
                      </a:r>
                      <a:r>
                        <a:rPr lang="en-US" sz="1800" i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sactuary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157%</a:t>
                      </a:r>
                      <a:endParaRPr lang="en-US" sz="32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5877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7150" indent="0" algn="l">
                        <a:spcAft>
                          <a:spcPts val="0"/>
                        </a:spcAft>
                      </a:pPr>
                      <a:r>
                        <a:rPr lang="en-US" sz="18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Ensure long-distance power projection in hostile areas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21%</a:t>
                      </a:r>
                      <a:endParaRPr lang="en-US" sz="32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5877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7150" indent="0" algn="l">
                        <a:spcAft>
                          <a:spcPts val="0"/>
                        </a:spcAft>
                      </a:pPr>
                      <a:r>
                        <a:rPr lang="en-US" sz="18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Programs to harness information technology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125%</a:t>
                      </a:r>
                      <a:endParaRPr lang="en-US" sz="32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5877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7150" indent="0" algn="l">
                        <a:spcAft>
                          <a:spcPts val="0"/>
                        </a:spcAft>
                      </a:pPr>
                      <a:r>
                        <a:rPr lang="en-US" sz="18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Programs to attack enemy </a:t>
                      </a:r>
                      <a:r>
                        <a:rPr lang="en-US" sz="1800" i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informations</a:t>
                      </a:r>
                      <a:r>
                        <a:rPr lang="en-US" sz="18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networks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28%</a:t>
                      </a:r>
                      <a:endParaRPr lang="en-US" sz="32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5877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7150" indent="0" algn="l">
                        <a:spcAft>
                          <a:spcPts val="0"/>
                        </a:spcAft>
                      </a:pPr>
                      <a:r>
                        <a:rPr lang="en-US" sz="18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Programs to strengthen space capabilities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145%</a:t>
                      </a:r>
                      <a:endParaRPr lang="en-US" sz="32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E8457-9971-40A5-8B19-DECB35868D2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8077200" cy="2438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LANGKAH-LANGKAH BARU STRATEGI KEAMANAN NASIONAL AMERIKA SERIKAT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609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E8457-9971-40A5-8B19-DECB35868D2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/>
              <a:t>Menjaga</a:t>
            </a:r>
            <a:r>
              <a:rPr lang="en-US" dirty="0" smtClean="0"/>
              <a:t> </a:t>
            </a:r>
            <a:r>
              <a:rPr lang="en-US" dirty="0" err="1" smtClean="0"/>
              <a:t>keunggulan</a:t>
            </a:r>
            <a:r>
              <a:rPr lang="en-US" dirty="0" smtClean="0"/>
              <a:t> AS  (</a:t>
            </a:r>
            <a:r>
              <a:rPr lang="en-US" i="1" dirty="0" smtClean="0"/>
              <a:t>Maintaining U.S </a:t>
            </a:r>
            <a:r>
              <a:rPr lang="en-US" i="1" dirty="0" err="1" smtClean="0"/>
              <a:t>preminence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222250"/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langkah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perimbangan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(BOP) yang </a:t>
            </a:r>
            <a:r>
              <a:rPr lang="en-US" dirty="0" err="1" smtClean="0"/>
              <a:t>mendukung</a:t>
            </a:r>
            <a:r>
              <a:rPr lang="en-US" dirty="0" smtClean="0"/>
              <a:t> </a:t>
            </a:r>
            <a:r>
              <a:rPr lang="en-US" dirty="0" err="1" smtClean="0"/>
              <a:t>perdamaian</a:t>
            </a:r>
            <a:endParaRPr lang="en-US" dirty="0" smtClean="0"/>
          </a:p>
          <a:p>
            <a:pPr marL="109538" indent="9525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E8457-9971-40A5-8B19-DECB35868D2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Memerangi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Terorisme</a:t>
            </a:r>
            <a:r>
              <a:rPr lang="en-US" dirty="0" smtClean="0">
                <a:sym typeface="Wingdings" pitchFamily="2" charset="2"/>
              </a:rPr>
              <a:t> Global (</a:t>
            </a:r>
            <a:r>
              <a:rPr lang="en-US" i="1" dirty="0" smtClean="0">
                <a:sym typeface="Wingdings" pitchFamily="2" charset="2"/>
              </a:rPr>
              <a:t>defeating global </a:t>
            </a:r>
            <a:r>
              <a:rPr lang="en-US" i="1" dirty="0" err="1" smtClean="0">
                <a:sym typeface="Wingdings" pitchFamily="2" charset="2"/>
              </a:rPr>
              <a:t>terorism</a:t>
            </a:r>
            <a:r>
              <a:rPr lang="en-US" dirty="0" smtClean="0">
                <a:sym typeface="Wingdings" pitchFamily="2" charset="2"/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penjuru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endParaRPr lang="en-US" dirty="0" smtClean="0"/>
          </a:p>
          <a:p>
            <a:r>
              <a:rPr lang="en-US" dirty="0" err="1" smtClean="0"/>
              <a:t>Kampanye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dukungan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inteligen</a:t>
            </a:r>
            <a:r>
              <a:rPr lang="en-US" dirty="0" smtClean="0"/>
              <a:t>, </a:t>
            </a:r>
            <a:r>
              <a:rPr lang="en-US" dirty="0" err="1" smtClean="0"/>
              <a:t>pelaksanaan</a:t>
            </a:r>
            <a:r>
              <a:rPr lang="en-US" dirty="0" smtClean="0"/>
              <a:t> UU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bantuan</a:t>
            </a:r>
            <a:r>
              <a:rPr lang="en-US" dirty="0" smtClean="0"/>
              <a:t> </a:t>
            </a:r>
            <a:r>
              <a:rPr lang="en-US" dirty="0" err="1" smtClean="0"/>
              <a:t>militer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yang </a:t>
            </a:r>
            <a:r>
              <a:rPr lang="en-US" dirty="0" err="1" smtClean="0"/>
              <a:t>berupaya</a:t>
            </a:r>
            <a:r>
              <a:rPr lang="en-US" dirty="0" smtClean="0"/>
              <a:t> </a:t>
            </a:r>
            <a:r>
              <a:rPr lang="en-US" dirty="0" err="1" smtClean="0"/>
              <a:t>memerangi</a:t>
            </a:r>
            <a:r>
              <a:rPr lang="en-US" dirty="0" smtClean="0"/>
              <a:t> </a:t>
            </a:r>
            <a:r>
              <a:rPr lang="en-US" dirty="0" err="1" smtClean="0"/>
              <a:t>terorisme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E8457-9971-40A5-8B19-DECB35868D2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Memberantas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konflik-konflik</a:t>
            </a:r>
            <a:r>
              <a:rPr lang="en-US" dirty="0" smtClean="0">
                <a:sym typeface="Wingdings" pitchFamily="2" charset="2"/>
              </a:rPr>
              <a:t> regional (</a:t>
            </a:r>
            <a:r>
              <a:rPr lang="en-US" i="1" dirty="0" smtClean="0">
                <a:sym typeface="Wingdings" pitchFamily="2" charset="2"/>
              </a:rPr>
              <a:t>defusing regional conflict</a:t>
            </a:r>
            <a:r>
              <a:rPr lang="en-US" dirty="0" smtClean="0">
                <a:sym typeface="Wingdings" pitchFamily="2" charset="2"/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peranannya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pemberi</a:t>
            </a:r>
            <a:r>
              <a:rPr lang="en-US" dirty="0" smtClean="0"/>
              <a:t> </a:t>
            </a:r>
            <a:r>
              <a:rPr lang="en-US" dirty="0" err="1" smtClean="0"/>
              <a:t>jaminan</a:t>
            </a:r>
            <a:r>
              <a:rPr lang="en-US" dirty="0" smtClean="0"/>
              <a:t> (guarantor) </a:t>
            </a:r>
            <a:r>
              <a:rPr lang="en-US" dirty="0" err="1" smtClean="0"/>
              <a:t>stabilitas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perhatian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kawasan</a:t>
            </a:r>
            <a:r>
              <a:rPr lang="en-US" dirty="0" smtClean="0"/>
              <a:t>: </a:t>
            </a:r>
            <a:r>
              <a:rPr lang="en-US" dirty="0" err="1" smtClean="0"/>
              <a:t>Palestina</a:t>
            </a:r>
            <a:r>
              <a:rPr lang="en-US" dirty="0" smtClean="0"/>
              <a:t>-Israel, India, Pakistan,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stabilitas</a:t>
            </a:r>
            <a:r>
              <a:rPr lang="en-US" dirty="0" smtClean="0"/>
              <a:t> Indonesia </a:t>
            </a:r>
            <a:r>
              <a:rPr lang="en-US" dirty="0" err="1" smtClean="0"/>
              <a:t>dan</a:t>
            </a:r>
            <a:r>
              <a:rPr lang="en-US" dirty="0" smtClean="0"/>
              <a:t> Columbia.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E8457-9971-40A5-8B19-DECB35868D2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ym typeface="Wingdings" pitchFamily="2" charset="2"/>
              </a:rPr>
              <a:t> </a:t>
            </a:r>
            <a:r>
              <a:rPr lang="en-US" sz="3200" dirty="0" err="1" smtClean="0">
                <a:sym typeface="Wingdings" pitchFamily="2" charset="2"/>
              </a:rPr>
              <a:t>Mencegah</a:t>
            </a:r>
            <a:r>
              <a:rPr lang="en-US" sz="3200" dirty="0" smtClean="0">
                <a:sym typeface="Wingdings" pitchFamily="2" charset="2"/>
              </a:rPr>
              <a:t> </a:t>
            </a:r>
            <a:r>
              <a:rPr lang="en-US" sz="3200" dirty="0" err="1" smtClean="0">
                <a:sym typeface="Wingdings" pitchFamily="2" charset="2"/>
              </a:rPr>
              <a:t>Ancaman</a:t>
            </a:r>
            <a:r>
              <a:rPr lang="en-US" sz="3200" dirty="0" smtClean="0">
                <a:sym typeface="Wingdings" pitchFamily="2" charset="2"/>
              </a:rPr>
              <a:t> </a:t>
            </a:r>
            <a:r>
              <a:rPr lang="en-US" sz="3200" dirty="0" err="1" smtClean="0">
                <a:sym typeface="Wingdings" pitchFamily="2" charset="2"/>
              </a:rPr>
              <a:t>Senjata</a:t>
            </a:r>
            <a:r>
              <a:rPr lang="en-US" sz="3200" dirty="0" smtClean="0">
                <a:sym typeface="Wingdings" pitchFamily="2" charset="2"/>
              </a:rPr>
              <a:t> </a:t>
            </a:r>
            <a:r>
              <a:rPr lang="en-US" sz="3200" dirty="0" err="1" smtClean="0">
                <a:sym typeface="Wingdings" pitchFamily="2" charset="2"/>
              </a:rPr>
              <a:t>Pemusnah</a:t>
            </a:r>
            <a:r>
              <a:rPr lang="en-US" sz="3200" dirty="0" smtClean="0">
                <a:sym typeface="Wingdings" pitchFamily="2" charset="2"/>
              </a:rPr>
              <a:t> </a:t>
            </a:r>
            <a:r>
              <a:rPr lang="en-US" sz="3200" dirty="0" err="1" smtClean="0">
                <a:sym typeface="Wingdings" pitchFamily="2" charset="2"/>
              </a:rPr>
              <a:t>Massal</a:t>
            </a:r>
            <a:r>
              <a:rPr lang="en-US" sz="3200" dirty="0" smtClean="0">
                <a:sym typeface="Wingdings" pitchFamily="2" charset="2"/>
              </a:rPr>
              <a:t> (</a:t>
            </a:r>
            <a:r>
              <a:rPr lang="en-US" sz="3200" i="1" dirty="0" smtClean="0">
                <a:sym typeface="Wingdings" pitchFamily="2" charset="2"/>
              </a:rPr>
              <a:t>Preventing Threats from WMD</a:t>
            </a:r>
            <a:r>
              <a:rPr lang="en-US" sz="3200" dirty="0" smtClean="0">
                <a:sym typeface="Wingdings" pitchFamily="2" charset="2"/>
              </a:rPr>
              <a:t>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perhatian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yang </a:t>
            </a:r>
            <a:r>
              <a:rPr lang="en-US" dirty="0" err="1" smtClean="0"/>
              <a:t>dijuliki</a:t>
            </a:r>
            <a:r>
              <a:rPr lang="en-US" dirty="0" smtClean="0"/>
              <a:t> AS “the rouge states”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Irak</a:t>
            </a:r>
            <a:r>
              <a:rPr lang="en-US" dirty="0" smtClean="0"/>
              <a:t>, Iran </a:t>
            </a:r>
            <a:r>
              <a:rPr lang="en-US" dirty="0" err="1" smtClean="0"/>
              <a:t>dan</a:t>
            </a:r>
            <a:r>
              <a:rPr lang="en-US" dirty="0" smtClean="0"/>
              <a:t> Korea Utara.</a:t>
            </a:r>
          </a:p>
          <a:p>
            <a:r>
              <a:rPr lang="en-US" dirty="0" err="1" smtClean="0"/>
              <a:t>Dalam</a:t>
            </a:r>
            <a:r>
              <a:rPr lang="en-US" dirty="0" smtClean="0"/>
              <a:t> NSS </a:t>
            </a:r>
            <a:r>
              <a:rPr lang="en-US" dirty="0" err="1" smtClean="0"/>
              <a:t>poin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dipertegas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pentingnya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militer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mengadakan</a:t>
            </a:r>
            <a:r>
              <a:rPr lang="en-US" dirty="0" smtClean="0"/>
              <a:t> </a:t>
            </a:r>
            <a:r>
              <a:rPr lang="en-US" dirty="0" err="1" smtClean="0"/>
              <a:t>misi</a:t>
            </a:r>
            <a:r>
              <a:rPr lang="en-US" dirty="0" smtClean="0"/>
              <a:t> </a:t>
            </a:r>
            <a:r>
              <a:rPr lang="en-US" dirty="0" err="1" smtClean="0"/>
              <a:t>pertahanan</a:t>
            </a:r>
            <a:r>
              <a:rPr lang="en-US" dirty="0" smtClean="0"/>
              <a:t> </a:t>
            </a:r>
            <a:r>
              <a:rPr lang="en-US" dirty="0" err="1" smtClean="0"/>
              <a:t>deteksi</a:t>
            </a:r>
            <a:r>
              <a:rPr lang="en-US" dirty="0" smtClean="0"/>
              <a:t>, </a:t>
            </a:r>
            <a:r>
              <a:rPr lang="en-US" dirty="0" err="1" smtClean="0"/>
              <a:t>aktif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pasif</a:t>
            </a:r>
            <a:r>
              <a:rPr lang="en-US" dirty="0" smtClean="0"/>
              <a:t>,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penyerangan</a:t>
            </a:r>
            <a:r>
              <a:rPr lang="en-US" dirty="0" smtClean="0"/>
              <a:t> pre-emptive </a:t>
            </a:r>
            <a:r>
              <a:rPr lang="en-US" dirty="0" err="1" smtClean="0"/>
              <a:t>dlm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</a:t>
            </a:r>
            <a:r>
              <a:rPr lang="en-US" dirty="0" err="1" smtClean="0"/>
              <a:t>upaya</a:t>
            </a:r>
            <a:r>
              <a:rPr lang="en-US" dirty="0" smtClean="0"/>
              <a:t> </a:t>
            </a:r>
            <a:r>
              <a:rPr lang="en-US" dirty="0" err="1" smtClean="0"/>
              <a:t>proliferasi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proaktif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E8457-9971-40A5-8B19-DECB35868D26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11 September &amp; </a:t>
            </a:r>
            <a:r>
              <a:rPr lang="en-US" dirty="0" err="1" smtClean="0"/>
              <a:t>Transformasi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peristiwa</a:t>
            </a:r>
            <a:r>
              <a:rPr lang="en-US" dirty="0" smtClean="0"/>
              <a:t> 11 </a:t>
            </a:r>
            <a:r>
              <a:rPr lang="en-US" dirty="0" err="1" smtClean="0"/>
              <a:t>september</a:t>
            </a:r>
            <a:r>
              <a:rPr lang="en-US" dirty="0" smtClean="0"/>
              <a:t> 2001, AS </a:t>
            </a:r>
            <a:r>
              <a:rPr lang="en-US" dirty="0" err="1" smtClean="0"/>
              <a:t>mengeluarkan</a:t>
            </a:r>
            <a:r>
              <a:rPr lang="en-US" dirty="0" smtClean="0"/>
              <a:t> </a:t>
            </a:r>
            <a:r>
              <a:rPr lang="en-US" i="1" dirty="0" smtClean="0"/>
              <a:t>Quadrennial Defense Review Report </a:t>
            </a:r>
            <a:r>
              <a:rPr lang="en-US" dirty="0" smtClean="0"/>
              <a:t>/QDR 2001 </a:t>
            </a:r>
            <a:r>
              <a:rPr lang="en-US" dirty="0" err="1" smtClean="0"/>
              <a:t>disusul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 The National Security Strategy /NSS 2002,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cerminan</a:t>
            </a:r>
            <a:r>
              <a:rPr lang="en-US" dirty="0" smtClean="0"/>
              <a:t> </a:t>
            </a:r>
            <a:r>
              <a:rPr lang="en-US" dirty="0" err="1" smtClean="0"/>
              <a:t>betapa</a:t>
            </a:r>
            <a:r>
              <a:rPr lang="en-US" dirty="0" smtClean="0"/>
              <a:t> </a:t>
            </a:r>
            <a:r>
              <a:rPr lang="en-US" dirty="0" err="1" smtClean="0"/>
              <a:t>peristiwa</a:t>
            </a:r>
            <a:r>
              <a:rPr lang="en-US" dirty="0" smtClean="0"/>
              <a:t> 9/11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pandang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E8457-9971-40A5-8B19-DECB35868D2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ym typeface="Wingdings" pitchFamily="2" charset="2"/>
              </a:rPr>
              <a:t> </a:t>
            </a:r>
            <a:r>
              <a:rPr lang="en-US" sz="3200" dirty="0" err="1" smtClean="0">
                <a:sym typeface="Wingdings" pitchFamily="2" charset="2"/>
              </a:rPr>
              <a:t>Membangun</a:t>
            </a:r>
            <a:r>
              <a:rPr lang="en-US" sz="3200" dirty="0" smtClean="0">
                <a:sym typeface="Wingdings" pitchFamily="2" charset="2"/>
              </a:rPr>
              <a:t> </a:t>
            </a:r>
            <a:r>
              <a:rPr lang="en-US" sz="3200" dirty="0" err="1" smtClean="0">
                <a:sym typeface="Wingdings" pitchFamily="2" charset="2"/>
              </a:rPr>
              <a:t>kerjasama</a:t>
            </a:r>
            <a:r>
              <a:rPr lang="en-US" sz="3200" dirty="0" smtClean="0">
                <a:sym typeface="Wingdings" pitchFamily="2" charset="2"/>
              </a:rPr>
              <a:t> </a:t>
            </a:r>
            <a:r>
              <a:rPr lang="en-US" sz="3200" dirty="0" err="1" smtClean="0">
                <a:sym typeface="Wingdings" pitchFamily="2" charset="2"/>
              </a:rPr>
              <a:t>dengan</a:t>
            </a:r>
            <a:r>
              <a:rPr lang="en-US" sz="3200" dirty="0" smtClean="0">
                <a:sym typeface="Wingdings" pitchFamily="2" charset="2"/>
              </a:rPr>
              <a:t> </a:t>
            </a:r>
            <a:r>
              <a:rPr lang="en-US" sz="3200" dirty="0" err="1" smtClean="0">
                <a:sym typeface="Wingdings" pitchFamily="2" charset="2"/>
              </a:rPr>
              <a:t>pusat-pusat</a:t>
            </a:r>
            <a:r>
              <a:rPr lang="en-US" sz="3200" dirty="0" smtClean="0">
                <a:sym typeface="Wingdings" pitchFamily="2" charset="2"/>
              </a:rPr>
              <a:t> </a:t>
            </a:r>
            <a:r>
              <a:rPr lang="en-US" sz="3200" dirty="0" err="1" smtClean="0">
                <a:sym typeface="Wingdings" pitchFamily="2" charset="2"/>
              </a:rPr>
              <a:t>kekuatan</a:t>
            </a:r>
            <a:r>
              <a:rPr lang="en-US" sz="3200" dirty="0" smtClean="0">
                <a:sym typeface="Wingdings" pitchFamily="2" charset="2"/>
              </a:rPr>
              <a:t> global (</a:t>
            </a:r>
            <a:r>
              <a:rPr lang="en-US" sz="3200" i="1" dirty="0" smtClean="0">
                <a:sym typeface="Wingdings" pitchFamily="2" charset="2"/>
              </a:rPr>
              <a:t>developing cooperative action with the main centers of global power</a:t>
            </a:r>
            <a:r>
              <a:rPr lang="en-US" sz="3200" dirty="0" smtClean="0">
                <a:sym typeface="Wingdings" pitchFamily="2" charset="2"/>
              </a:rPr>
              <a:t>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Menggalang</a:t>
            </a:r>
            <a:r>
              <a:rPr lang="en-US" dirty="0" smtClean="0"/>
              <a:t> </a:t>
            </a:r>
            <a:r>
              <a:rPr lang="en-US" dirty="0" err="1" smtClean="0"/>
              <a:t>koalisi</a:t>
            </a:r>
            <a:r>
              <a:rPr lang="en-US" dirty="0" smtClean="0"/>
              <a:t> global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menghadapi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ancaman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endParaRPr lang="en-US" dirty="0" smtClean="0"/>
          </a:p>
          <a:p>
            <a:r>
              <a:rPr lang="en-US" dirty="0" err="1" smtClean="0"/>
              <a:t>Merencanakan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agenda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memperluas</a:t>
            </a:r>
            <a:r>
              <a:rPr lang="en-US" dirty="0" smtClean="0"/>
              <a:t> </a:t>
            </a:r>
            <a:r>
              <a:rPr lang="en-US" dirty="0" err="1" smtClean="0"/>
              <a:t>aliansi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NATO</a:t>
            </a:r>
          </a:p>
          <a:p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perhatian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aliansi</a:t>
            </a:r>
            <a:r>
              <a:rPr lang="en-US" dirty="0" smtClean="0"/>
              <a:t> AS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kawasan</a:t>
            </a:r>
            <a:r>
              <a:rPr lang="en-US" dirty="0" smtClean="0"/>
              <a:t> Asia 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upaya</a:t>
            </a:r>
            <a:r>
              <a:rPr lang="en-US" dirty="0" smtClean="0"/>
              <a:t> anti-</a:t>
            </a:r>
            <a:r>
              <a:rPr lang="en-US" dirty="0" err="1" smtClean="0"/>
              <a:t>terorisme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E8457-9971-40A5-8B19-DECB35868D2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 Clinton </a:t>
            </a:r>
            <a:r>
              <a:rPr lang="en-US" dirty="0" err="1" smtClean="0"/>
              <a:t>dan</a:t>
            </a:r>
            <a:r>
              <a:rPr lang="en-US" dirty="0" smtClean="0"/>
              <a:t> Bush Jr.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E8457-9971-40A5-8B19-DECB35868D2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BILL CLINTON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Menekankan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isu-isu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, </a:t>
            </a:r>
            <a:r>
              <a:rPr lang="en-US" dirty="0" err="1" smtClean="0"/>
              <a:t>penegakan</a:t>
            </a:r>
            <a:r>
              <a:rPr lang="en-US" dirty="0" smtClean="0"/>
              <a:t> HAM,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Ada</a:t>
            </a:r>
            <a:r>
              <a:rPr lang="en-US" dirty="0" smtClean="0"/>
              <a:t> 4 (</a:t>
            </a:r>
            <a:r>
              <a:rPr lang="en-US" dirty="0" err="1" smtClean="0"/>
              <a:t>empat</a:t>
            </a:r>
            <a:r>
              <a:rPr lang="en-US" dirty="0" smtClean="0"/>
              <a:t>)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AS, </a:t>
            </a:r>
            <a:r>
              <a:rPr lang="en-US" dirty="0" err="1" smtClean="0"/>
              <a:t>yaitu</a:t>
            </a:r>
            <a:r>
              <a:rPr lang="en-US" dirty="0" smtClean="0"/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i="1" dirty="0" smtClean="0"/>
              <a:t>To enhance America’s Security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i="1" dirty="0" smtClean="0"/>
              <a:t>To bolters America’s economic prosperity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i="1" dirty="0" smtClean="0"/>
              <a:t>To promote democracy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i="1" dirty="0" smtClean="0"/>
              <a:t>Promoting human right abroad ( NSS 1999)</a:t>
            </a:r>
          </a:p>
          <a:p>
            <a:pPr marL="971550" lvl="1" indent="-514350">
              <a:buFont typeface="+mj-lt"/>
              <a:buAutoNum type="arabicPeriod"/>
            </a:pP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E8457-9971-40A5-8B19-DECB35868D2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George W. Bush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Mengemukakan</a:t>
            </a:r>
            <a:r>
              <a:rPr lang="en-US" dirty="0" smtClean="0"/>
              <a:t> 3 (</a:t>
            </a:r>
            <a:r>
              <a:rPr lang="en-US" dirty="0" err="1" smtClean="0"/>
              <a:t>tiga</a:t>
            </a:r>
            <a:r>
              <a:rPr lang="en-US" dirty="0" smtClean="0"/>
              <a:t>)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AS </a:t>
            </a:r>
            <a:r>
              <a:rPr lang="en-US" dirty="0" err="1" smtClean="0"/>
              <a:t>kedepan</a:t>
            </a:r>
            <a:r>
              <a:rPr lang="en-US" dirty="0" smtClean="0"/>
              <a:t> 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i="1" dirty="0" smtClean="0"/>
              <a:t>We will defend the peace by fighting terrorists and tyrants.</a:t>
            </a:r>
            <a:endParaRPr lang="en-US" sz="16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i="1" dirty="0" smtClean="0"/>
              <a:t>We will preserve the peace by building good relations among great powers.</a:t>
            </a:r>
            <a:endParaRPr lang="en-US" sz="16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i="1" dirty="0" smtClean="0"/>
              <a:t>We will extend the peace by encouraging free and open societies on every continent.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E8457-9971-40A5-8B19-DECB35868D2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Pertahanan</a:t>
            </a:r>
            <a:r>
              <a:rPr lang="en-US" dirty="0" smtClean="0"/>
              <a:t> AS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33222" lvl="0" indent="-514350">
              <a:buFont typeface="+mj-lt"/>
              <a:buAutoNum type="arabicPeriod"/>
            </a:pPr>
            <a:r>
              <a:rPr lang="en-US" i="1" dirty="0" smtClean="0"/>
              <a:t>Assuring allies and friends</a:t>
            </a:r>
            <a:endParaRPr lang="en-US" dirty="0" smtClean="0"/>
          </a:p>
          <a:p>
            <a:pPr marL="633222" lvl="0" indent="-514350">
              <a:buFont typeface="+mj-lt"/>
              <a:buAutoNum type="arabicPeriod"/>
            </a:pPr>
            <a:r>
              <a:rPr lang="en-US" i="1" dirty="0" smtClean="0"/>
              <a:t>Dissuading future military competition</a:t>
            </a:r>
            <a:endParaRPr lang="en-US" dirty="0" smtClean="0"/>
          </a:p>
          <a:p>
            <a:pPr marL="633222" lvl="0" indent="-514350">
              <a:buFont typeface="+mj-lt"/>
              <a:buAutoNum type="arabicPeriod"/>
            </a:pPr>
            <a:r>
              <a:rPr lang="en-US" i="1" dirty="0" err="1" smtClean="0"/>
              <a:t>Dettering</a:t>
            </a:r>
            <a:r>
              <a:rPr lang="en-US" i="1" dirty="0" smtClean="0"/>
              <a:t> threats and coercion against US interests; and</a:t>
            </a:r>
            <a:endParaRPr lang="en-US" dirty="0" smtClean="0"/>
          </a:p>
          <a:p>
            <a:pPr marL="633222" lvl="0" indent="-514350">
              <a:buFont typeface="+mj-lt"/>
              <a:buAutoNum type="arabicPeriod"/>
            </a:pPr>
            <a:r>
              <a:rPr lang="en-US" i="1" dirty="0" smtClean="0"/>
              <a:t>If </a:t>
            </a:r>
            <a:r>
              <a:rPr lang="en-US" i="1" dirty="0" err="1" smtClean="0"/>
              <a:t>detterence</a:t>
            </a:r>
            <a:r>
              <a:rPr lang="en-US" i="1" dirty="0" smtClean="0"/>
              <a:t> fails, decisively defeating any adversary.</a:t>
            </a: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E8457-9971-40A5-8B19-DECB35868D2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NSS 2002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Dalam</a:t>
            </a:r>
            <a:r>
              <a:rPr lang="en-US" dirty="0" smtClean="0"/>
              <a:t> NSS 2002 AS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pertahanan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AS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internasionalisme</a:t>
            </a:r>
            <a:r>
              <a:rPr lang="en-US" dirty="0" smtClean="0"/>
              <a:t> AS yang  </a:t>
            </a:r>
            <a:r>
              <a:rPr lang="en-US" dirty="0" err="1" smtClean="0"/>
              <a:t>merefleksikan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nasionalnya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Tujuan</a:t>
            </a:r>
            <a:r>
              <a:rPr lang="en-US" dirty="0" smtClean="0"/>
              <a:t> AS </a:t>
            </a:r>
            <a:r>
              <a:rPr lang="en-US" dirty="0" err="1" smtClean="0"/>
              <a:t>kedepan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r>
              <a:rPr lang="en-US" dirty="0" smtClean="0"/>
              <a:t>: </a:t>
            </a:r>
            <a:r>
              <a:rPr lang="en-US" dirty="0" err="1" smtClean="0"/>
              <a:t>kebebasan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, </a:t>
            </a:r>
            <a:r>
              <a:rPr lang="en-US" dirty="0" err="1" smtClean="0"/>
              <a:t>hubungan</a:t>
            </a:r>
            <a:r>
              <a:rPr lang="en-US" dirty="0" smtClean="0"/>
              <a:t> yang </a:t>
            </a:r>
            <a:r>
              <a:rPr lang="en-US" dirty="0" err="1" smtClean="0"/>
              <a:t>damai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negara2 lain,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menghormati</a:t>
            </a:r>
            <a:r>
              <a:rPr lang="en-US" dirty="0" smtClean="0"/>
              <a:t> </a:t>
            </a:r>
            <a:r>
              <a:rPr lang="en-US" dirty="0" err="1" smtClean="0"/>
              <a:t>martabat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E8457-9971-40A5-8B19-DECB35868D2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Tujuan-tujuan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dicapai</a:t>
            </a:r>
            <a:r>
              <a:rPr lang="en-US" dirty="0" smtClean="0"/>
              <a:t> AS </a:t>
            </a:r>
            <a:r>
              <a:rPr lang="en-US" dirty="0" err="1" smtClean="0"/>
              <a:t>melalui</a:t>
            </a:r>
            <a:r>
              <a:rPr lang="en-US" dirty="0" smtClean="0"/>
              <a:t>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Champion aspirations for human dignity</a:t>
            </a:r>
          </a:p>
          <a:p>
            <a:r>
              <a:rPr lang="en-US" dirty="0" err="1" smtClean="0"/>
              <a:t>Streghten</a:t>
            </a:r>
            <a:r>
              <a:rPr lang="en-US" dirty="0" smtClean="0"/>
              <a:t> alliances to defeat global terrorism and work to prevent attacks against us and our friends</a:t>
            </a:r>
          </a:p>
          <a:p>
            <a:r>
              <a:rPr lang="en-US" dirty="0" smtClean="0"/>
              <a:t>Work with others to defense regional conflicts</a:t>
            </a:r>
          </a:p>
          <a:p>
            <a:r>
              <a:rPr lang="en-US" dirty="0" smtClean="0"/>
              <a:t>Prevent our enemies from threatening us, our allies, and our friends, with weapons of mass destruction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E8457-9971-40A5-8B19-DECB35868D2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Ignite a new era global growth free markets and trade</a:t>
            </a:r>
          </a:p>
          <a:p>
            <a:r>
              <a:rPr lang="en-US" dirty="0" smtClean="0"/>
              <a:t>Expand the circle of development by opening societies and building the infrastructure of democracy</a:t>
            </a:r>
          </a:p>
          <a:p>
            <a:r>
              <a:rPr lang="en-US" dirty="0" smtClean="0"/>
              <a:t>Develop agendas for cooperative action with other main center of global power</a:t>
            </a:r>
          </a:p>
          <a:p>
            <a:r>
              <a:rPr lang="en-US" dirty="0" smtClean="0"/>
              <a:t>Transform America’s national security institutions to meet the challenges and opportunities of the 21</a:t>
            </a:r>
            <a:r>
              <a:rPr lang="en-US" baseline="30000" dirty="0" smtClean="0"/>
              <a:t>st</a:t>
            </a:r>
            <a:r>
              <a:rPr lang="en-US" dirty="0" smtClean="0"/>
              <a:t> century.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E8457-9971-40A5-8B19-DECB35868D2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94</TotalTime>
  <Words>916</Words>
  <Application>Microsoft Office PowerPoint</Application>
  <PresentationFormat>On-screen Show (4:3)</PresentationFormat>
  <Paragraphs>134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Module</vt:lpstr>
      <vt:lpstr>STRATEGI KEAMANAN AMERIKA SERIKAT PASCA 11 September :  Tinjauan kritis terhadap The National Security of the USA 2002 - 2004</vt:lpstr>
      <vt:lpstr>11 September &amp; Transformasi Kebijakan</vt:lpstr>
      <vt:lpstr>Perbedaan strategi  Clinton dan Bush Jr.</vt:lpstr>
      <vt:lpstr>BILL CLINTON :</vt:lpstr>
      <vt:lpstr>George W. Bush :</vt:lpstr>
      <vt:lpstr>Tujuan Pertahanan AS :</vt:lpstr>
      <vt:lpstr>NSS 2002 :</vt:lpstr>
      <vt:lpstr>Tujuan-tujuan tersebut akan dicapai AS melalui :</vt:lpstr>
      <vt:lpstr>Slide 9</vt:lpstr>
      <vt:lpstr>Kepentingan Nasional AS :</vt:lpstr>
      <vt:lpstr>Slide 11</vt:lpstr>
      <vt:lpstr>Slide 12</vt:lpstr>
      <vt:lpstr>Slide 13</vt:lpstr>
      <vt:lpstr>Daftar Peningkatan Pembiayaan Program-program DOD AS (FY 2003)</vt:lpstr>
      <vt:lpstr>LANGKAH-LANGKAH BARU STRATEGI KEAMANAN NASIONAL AMERIKA SERIKAT</vt:lpstr>
      <vt:lpstr> Menjaga keunggulan AS  (Maintaining U.S preminence)</vt:lpstr>
      <vt:lpstr> Memerangi Terorisme Global (defeating global terorism)</vt:lpstr>
      <vt:lpstr> Memberantas konflik-konflik regional (defusing regional conflict)</vt:lpstr>
      <vt:lpstr> Mencegah Ancaman Senjata Pemusnah Massal (Preventing Threats from WMD)</vt:lpstr>
      <vt:lpstr> Membangun kerjasama dengan pusat-pusat kekuatan global (developing cooperative action with the main centers of global power)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 KEAMANAN AMERIKA SERIKAT PASCA 9/11 : Tinjauan kritis terhadap The National Security 2002 - 2004</dc:title>
  <dc:creator>Mabil</dc:creator>
  <cp:lastModifiedBy>Universitas Komputer Indonesia</cp:lastModifiedBy>
  <cp:revision>11</cp:revision>
  <dcterms:created xsi:type="dcterms:W3CDTF">2009-10-25T16:51:22Z</dcterms:created>
  <dcterms:modified xsi:type="dcterms:W3CDTF">2010-10-20T22:41:52Z</dcterms:modified>
</cp:coreProperties>
</file>