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7F31C9-40D3-4A16-B2EA-BBA672031417}" type="datetimeFigureOut">
              <a:rPr lang="id-ID" smtClean="0"/>
              <a:pPr/>
              <a:t>25/10/2010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F6125A-E65E-4417-AED1-F89AED0B7B5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KOMBINATORIAL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Citra N., S.Si, MT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0363" lvl="1" indent="-360363">
              <a:buFont typeface="+mj-lt"/>
              <a:buAutoNum type="arabicPeriod"/>
            </a:pP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	</a:t>
            </a:r>
            <a:r>
              <a:rPr lang="en-US" i="1" dirty="0"/>
              <a:t>(m + n)</a:t>
            </a:r>
            <a:endParaRPr lang="id-ID" sz="2400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smtClean="0"/>
              <a:t>“</a:t>
            </a:r>
            <a:r>
              <a:rPr lang="en-US" b="1" dirty="0" err="1"/>
              <a:t>Bila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kesatu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percobaan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</a:t>
            </a:r>
            <a:r>
              <a:rPr lang="en-US" b="1" dirty="0" err="1"/>
              <a:t>Maka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b="1" dirty="0" err="1"/>
              <a:t>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i="1" dirty="0"/>
              <a:t>m + n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percobaan</a:t>
            </a:r>
            <a:r>
              <a:rPr lang="en-US" dirty="0"/>
              <a:t>.”</a:t>
            </a:r>
            <a:endParaRPr lang="id-ID" sz="2800" dirty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/>
              <a:t>:</a:t>
            </a:r>
            <a:endParaRPr lang="id-ID" sz="2800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3 </a:t>
            </a:r>
            <a:r>
              <a:rPr lang="en-US" dirty="0" err="1"/>
              <a:t>wanita</a:t>
            </a:r>
            <a:r>
              <a:rPr lang="en-US" dirty="0"/>
              <a:t>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sz="2800" dirty="0"/>
          </a:p>
          <a:p>
            <a:pPr>
              <a:buNone/>
            </a:pPr>
            <a:r>
              <a:rPr lang="id-ID" dirty="0" smtClean="0">
                <a:sym typeface="Wingdings"/>
              </a:rPr>
              <a:t>	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 + 3 = 7 </a:t>
            </a:r>
            <a:r>
              <a:rPr lang="en-US" dirty="0" err="1"/>
              <a:t>cara</a:t>
            </a:r>
            <a:endParaRPr lang="id-ID" sz="2800" dirty="0"/>
          </a:p>
          <a:p>
            <a:pPr>
              <a:buNone/>
            </a:pPr>
            <a:r>
              <a:rPr lang="en-US" dirty="0"/>
              <a:t>  </a:t>
            </a:r>
            <a:endParaRPr lang="id-ID" sz="2800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Kaidah Dasar Perhitungan</a:t>
            </a:r>
            <a:br>
              <a:rPr lang="id-ID" dirty="0" smtClean="0"/>
            </a:br>
            <a:r>
              <a:rPr lang="id-ID" dirty="0" smtClean="0"/>
              <a:t>Perhitungan Secara Langsung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0363" lvl="1" indent="-360363">
              <a:buFont typeface="+mj-lt"/>
              <a:buAutoNum type="arabicPeriod" startAt="2"/>
            </a:pPr>
            <a:r>
              <a:rPr lang="de-DE" dirty="0" smtClean="0"/>
              <a:t>Kaidah </a:t>
            </a:r>
            <a:r>
              <a:rPr lang="de-DE" dirty="0"/>
              <a:t>Perkalian	</a:t>
            </a:r>
            <a:r>
              <a:rPr lang="de-DE" i="1" dirty="0"/>
              <a:t>(m x n)</a:t>
            </a:r>
            <a:endParaRPr lang="id-ID" sz="2400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de-DE" dirty="0" smtClean="0"/>
              <a:t>“</a:t>
            </a:r>
            <a:r>
              <a:rPr lang="de-DE" b="1" dirty="0"/>
              <a:t>Bila</a:t>
            </a:r>
            <a:r>
              <a:rPr lang="de-DE" dirty="0"/>
              <a:t> percobaan kesatu mempunyai </a:t>
            </a:r>
            <a:r>
              <a:rPr lang="de-DE" i="1" dirty="0"/>
              <a:t>m</a:t>
            </a:r>
            <a:r>
              <a:rPr lang="de-DE" dirty="0"/>
              <a:t> hasil percobaan yang mungkin terjadi, percobaan kedua mempunyai </a:t>
            </a:r>
            <a:r>
              <a:rPr lang="de-DE" i="1" dirty="0"/>
              <a:t>n</a:t>
            </a:r>
            <a:r>
              <a:rPr lang="de-DE" dirty="0"/>
              <a:t> hasil percobaan yang mungkin terjadi. </a:t>
            </a:r>
            <a:r>
              <a:rPr lang="de-DE" b="1" dirty="0"/>
              <a:t>Maka</a:t>
            </a:r>
            <a:r>
              <a:rPr lang="de-DE" dirty="0"/>
              <a:t> bila percobaan kesatu dan kedua  </a:t>
            </a:r>
            <a:r>
              <a:rPr lang="de-DE" b="1" dirty="0"/>
              <a:t>akan</a:t>
            </a:r>
            <a:r>
              <a:rPr lang="de-DE" dirty="0"/>
              <a:t> terdapat </a:t>
            </a:r>
            <a:r>
              <a:rPr lang="de-DE" i="1" dirty="0"/>
              <a:t>m x n</a:t>
            </a:r>
            <a:r>
              <a:rPr lang="de-DE" dirty="0"/>
              <a:t> kemungkinan hasil percobaan. </a:t>
            </a:r>
            <a:r>
              <a:rPr lang="es-ES" dirty="0"/>
              <a:t>“</a:t>
            </a:r>
            <a:endParaRPr lang="id-ID" sz="2800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s-ES" dirty="0"/>
              <a:t>	</a:t>
            </a:r>
            <a:r>
              <a:rPr lang="es-ES" dirty="0" err="1"/>
              <a:t>Contoh</a:t>
            </a:r>
            <a:r>
              <a:rPr lang="es-ES" dirty="0"/>
              <a:t> :</a:t>
            </a:r>
            <a:endParaRPr lang="id-ID" sz="2800" dirty="0"/>
          </a:p>
          <a:p>
            <a:pPr algn="just">
              <a:buNone/>
            </a:pPr>
            <a:r>
              <a:rPr lang="id-ID" dirty="0" smtClean="0"/>
              <a:t>	</a:t>
            </a:r>
            <a:r>
              <a:rPr lang="es-ES" dirty="0" err="1" smtClean="0"/>
              <a:t>Sekelompok</a:t>
            </a:r>
            <a:r>
              <a:rPr lang="es-ES" dirty="0" smtClean="0"/>
              <a:t> </a:t>
            </a:r>
            <a:r>
              <a:rPr lang="es-ES" dirty="0" err="1"/>
              <a:t>mahasiswa</a:t>
            </a:r>
            <a:r>
              <a:rPr lang="es-ES" dirty="0"/>
              <a:t> </a:t>
            </a:r>
            <a:r>
              <a:rPr lang="es-ES" dirty="0" err="1"/>
              <a:t>terdiri</a:t>
            </a:r>
            <a:r>
              <a:rPr lang="es-ES" dirty="0"/>
              <a:t> </a:t>
            </a:r>
            <a:r>
              <a:rPr lang="es-ES" dirty="0" err="1"/>
              <a:t>dari</a:t>
            </a:r>
            <a:r>
              <a:rPr lang="es-ES" dirty="0"/>
              <a:t> 4 </a:t>
            </a:r>
            <a:r>
              <a:rPr lang="es-ES" dirty="0" err="1"/>
              <a:t>pria</a:t>
            </a:r>
            <a:r>
              <a:rPr lang="es-ES" dirty="0"/>
              <a:t> dan 3 </a:t>
            </a:r>
            <a:r>
              <a:rPr lang="es-ES" dirty="0" err="1"/>
              <a:t>wanita</a:t>
            </a:r>
            <a:r>
              <a:rPr lang="es-ES" dirty="0"/>
              <a:t>. </a:t>
            </a:r>
            <a:r>
              <a:rPr lang="es-ES" dirty="0" err="1"/>
              <a:t>Berapa</a:t>
            </a:r>
            <a:r>
              <a:rPr lang="es-ES" dirty="0"/>
              <a:t> </a:t>
            </a:r>
            <a:r>
              <a:rPr lang="es-ES" dirty="0" err="1"/>
              <a:t>jumlah</a:t>
            </a:r>
            <a:r>
              <a:rPr lang="es-ES" dirty="0"/>
              <a:t> cara </a:t>
            </a:r>
            <a:r>
              <a:rPr lang="es-ES" dirty="0" err="1"/>
              <a:t>memilih</a:t>
            </a:r>
            <a:r>
              <a:rPr lang="es-ES" dirty="0"/>
              <a:t> </a:t>
            </a:r>
            <a:r>
              <a:rPr lang="es-ES" dirty="0" err="1"/>
              <a:t>satu</a:t>
            </a:r>
            <a:r>
              <a:rPr lang="es-ES" dirty="0"/>
              <a:t> </a:t>
            </a:r>
            <a:r>
              <a:rPr lang="es-ES" dirty="0" err="1"/>
              <a:t>wakil</a:t>
            </a:r>
            <a:r>
              <a:rPr lang="es-ES" dirty="0"/>
              <a:t> </a:t>
            </a:r>
            <a:r>
              <a:rPr lang="es-ES" dirty="0" err="1"/>
              <a:t>pria</a:t>
            </a:r>
            <a:r>
              <a:rPr lang="es-ES" dirty="0"/>
              <a:t> dan </a:t>
            </a:r>
            <a:r>
              <a:rPr lang="es-ES" dirty="0" err="1"/>
              <a:t>satu</a:t>
            </a:r>
            <a:r>
              <a:rPr lang="es-ES" dirty="0"/>
              <a:t> </a:t>
            </a:r>
            <a:r>
              <a:rPr lang="es-ES" dirty="0" err="1"/>
              <a:t>wakil</a:t>
            </a:r>
            <a:r>
              <a:rPr lang="es-ES" dirty="0"/>
              <a:t> </a:t>
            </a:r>
            <a:r>
              <a:rPr lang="es-ES" dirty="0" err="1"/>
              <a:t>wanita</a:t>
            </a:r>
            <a:r>
              <a:rPr lang="es-ES" dirty="0"/>
              <a:t>.</a:t>
            </a:r>
            <a:endParaRPr lang="id-ID" sz="2800" dirty="0"/>
          </a:p>
          <a:p>
            <a:pPr>
              <a:buNone/>
            </a:pPr>
            <a:r>
              <a:rPr lang="id-ID" dirty="0" smtClean="0">
                <a:sym typeface="Wingdings"/>
              </a:rPr>
              <a:t>		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 x 3 = 12 </a:t>
            </a:r>
            <a:r>
              <a:rPr lang="en-US" dirty="0" err="1"/>
              <a:t>cara</a:t>
            </a:r>
            <a:endParaRPr lang="id-ID" sz="2800" dirty="0"/>
          </a:p>
          <a:p>
            <a:pPr>
              <a:buNone/>
            </a:pPr>
            <a:r>
              <a:rPr lang="en-US" dirty="0"/>
              <a:t> </a:t>
            </a:r>
            <a:endParaRPr lang="id-ID" sz="2800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Kaidah Dasar Perhitungan</a:t>
            </a:r>
            <a:br>
              <a:rPr lang="id-ID" dirty="0" smtClean="0"/>
            </a:br>
            <a:r>
              <a:rPr lang="id-ID" dirty="0" smtClean="0"/>
              <a:t>Perhitungan Secara Langsung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0363" lvl="1" indent="-360363">
              <a:buFont typeface="+mj-lt"/>
              <a:buAutoNum type="arabicPeriod" startAt="3"/>
            </a:pPr>
            <a:r>
              <a:rPr lang="es-ES" sz="3400" dirty="0" err="1" smtClean="0"/>
              <a:t>Perluasan</a:t>
            </a:r>
            <a:r>
              <a:rPr lang="es-ES" sz="3400" dirty="0" smtClean="0"/>
              <a:t> </a:t>
            </a:r>
            <a:r>
              <a:rPr lang="es-ES" sz="3400" dirty="0" err="1"/>
              <a:t>rumusan</a:t>
            </a:r>
            <a:r>
              <a:rPr lang="es-ES" sz="3400" dirty="0"/>
              <a:t> (a) dan (b)</a:t>
            </a:r>
            <a:endParaRPr lang="id-ID" sz="3400" dirty="0"/>
          </a:p>
          <a:p>
            <a:pPr algn="just">
              <a:buNone/>
            </a:pPr>
            <a:r>
              <a:rPr lang="id-ID" sz="3400" dirty="0" smtClean="0"/>
              <a:t>	</a:t>
            </a:r>
            <a:r>
              <a:rPr lang="es-ES" sz="3400" dirty="0" smtClean="0"/>
              <a:t>“</a:t>
            </a:r>
            <a:r>
              <a:rPr lang="es-ES" sz="3400" dirty="0" err="1"/>
              <a:t>Percobaan</a:t>
            </a:r>
            <a:r>
              <a:rPr lang="es-ES" sz="3400" dirty="0"/>
              <a:t> </a:t>
            </a:r>
            <a:r>
              <a:rPr lang="es-ES" sz="3400" dirty="0" err="1"/>
              <a:t>untuk</a:t>
            </a:r>
            <a:r>
              <a:rPr lang="es-ES" sz="3400" dirty="0"/>
              <a:t> </a:t>
            </a:r>
            <a:r>
              <a:rPr lang="es-ES" sz="3400" dirty="0" err="1"/>
              <a:t>nomor</a:t>
            </a:r>
            <a:r>
              <a:rPr lang="es-ES" sz="3400" dirty="0"/>
              <a:t> (a) dan (b) </a:t>
            </a:r>
            <a:r>
              <a:rPr lang="es-ES" sz="3400" dirty="0" err="1"/>
              <a:t>tidak</a:t>
            </a:r>
            <a:r>
              <a:rPr lang="es-ES" sz="3400" dirty="0"/>
              <a:t> </a:t>
            </a:r>
            <a:r>
              <a:rPr lang="es-ES" sz="3400" dirty="0" err="1"/>
              <a:t>terbatas</a:t>
            </a:r>
            <a:r>
              <a:rPr lang="es-ES" sz="3400" dirty="0"/>
              <a:t> </a:t>
            </a:r>
            <a:r>
              <a:rPr lang="es-ES" sz="3400" dirty="0" err="1"/>
              <a:t>hanya</a:t>
            </a:r>
            <a:r>
              <a:rPr lang="es-ES" sz="3400" dirty="0"/>
              <a:t> </a:t>
            </a:r>
            <a:r>
              <a:rPr lang="es-ES" sz="3400" dirty="0" err="1"/>
              <a:t>dua</a:t>
            </a:r>
            <a:r>
              <a:rPr lang="es-ES" sz="3400" dirty="0"/>
              <a:t> </a:t>
            </a:r>
            <a:r>
              <a:rPr lang="es-ES" sz="3400" dirty="0" err="1"/>
              <a:t>percobaan</a:t>
            </a:r>
            <a:r>
              <a:rPr lang="es-ES" sz="3400" dirty="0"/>
              <a:t>, </a:t>
            </a:r>
            <a:r>
              <a:rPr lang="es-ES" sz="3400" dirty="0" err="1"/>
              <a:t>tetapi</a:t>
            </a:r>
            <a:r>
              <a:rPr lang="es-ES" sz="3400" dirty="0"/>
              <a:t> </a:t>
            </a:r>
            <a:r>
              <a:rPr lang="es-ES" sz="3400" dirty="0" err="1"/>
              <a:t>lebih</a:t>
            </a:r>
            <a:r>
              <a:rPr lang="es-ES" sz="3400" dirty="0"/>
              <a:t> </a:t>
            </a:r>
            <a:r>
              <a:rPr lang="es-ES" sz="3400" dirty="0" err="1"/>
              <a:t>dari</a:t>
            </a:r>
            <a:r>
              <a:rPr lang="es-ES" sz="3400" dirty="0"/>
              <a:t> </a:t>
            </a:r>
            <a:r>
              <a:rPr lang="es-ES" sz="3400" dirty="0" err="1"/>
              <a:t>dua</a:t>
            </a:r>
            <a:r>
              <a:rPr lang="es-ES" sz="3400" dirty="0"/>
              <a:t> </a:t>
            </a:r>
            <a:r>
              <a:rPr lang="es-ES" sz="3400" dirty="0" err="1"/>
              <a:t>percobaan</a:t>
            </a:r>
            <a:r>
              <a:rPr lang="es-ES" sz="3400" dirty="0"/>
              <a:t>.”</a:t>
            </a:r>
            <a:endParaRPr lang="id-ID" sz="3400" dirty="0"/>
          </a:p>
          <a:p>
            <a:pPr>
              <a:buNone/>
            </a:pPr>
            <a:r>
              <a:rPr lang="id-ID" sz="3400" i="1" dirty="0" smtClean="0"/>
              <a:t>	</a:t>
            </a:r>
            <a:r>
              <a:rPr lang="en-US" sz="3400" i="1" dirty="0" smtClean="0"/>
              <a:t>p</a:t>
            </a:r>
            <a:r>
              <a:rPr lang="en-US" sz="3400" i="1" baseline="-25000" dirty="0" smtClean="0"/>
              <a:t>1</a:t>
            </a:r>
            <a:r>
              <a:rPr lang="en-US" sz="3400" i="1" dirty="0" smtClean="0"/>
              <a:t> </a:t>
            </a:r>
            <a:r>
              <a:rPr lang="en-US" sz="3400" i="1" dirty="0"/>
              <a:t>+ p</a:t>
            </a:r>
            <a:r>
              <a:rPr lang="en-US" sz="3400" i="1" baseline="-25000" dirty="0"/>
              <a:t>2</a:t>
            </a:r>
            <a:r>
              <a:rPr lang="en-US" sz="3400" i="1" dirty="0"/>
              <a:t> + p</a:t>
            </a:r>
            <a:r>
              <a:rPr lang="en-US" sz="3400" i="1" baseline="-25000" dirty="0"/>
              <a:t>3</a:t>
            </a:r>
            <a:r>
              <a:rPr lang="en-US" sz="3400" i="1" dirty="0"/>
              <a:t> + .. + </a:t>
            </a:r>
            <a:r>
              <a:rPr lang="en-US" sz="3400" i="1" dirty="0" err="1"/>
              <a:t>p</a:t>
            </a:r>
            <a:r>
              <a:rPr lang="en-US" sz="3400" i="1" baseline="-25000" dirty="0" err="1"/>
              <a:t>n</a:t>
            </a:r>
            <a:endParaRPr lang="id-ID" sz="3400" dirty="0"/>
          </a:p>
          <a:p>
            <a:pPr>
              <a:buNone/>
            </a:pPr>
            <a:r>
              <a:rPr lang="id-ID" sz="3400" i="1" dirty="0" smtClean="0"/>
              <a:t>	</a:t>
            </a:r>
            <a:r>
              <a:rPr lang="en-US" sz="3400" i="1" dirty="0" smtClean="0"/>
              <a:t>p</a:t>
            </a:r>
            <a:r>
              <a:rPr lang="en-US" sz="3400" i="1" baseline="-25000" dirty="0" smtClean="0"/>
              <a:t>1</a:t>
            </a:r>
            <a:r>
              <a:rPr lang="en-US" sz="3400" i="1" dirty="0" smtClean="0"/>
              <a:t>  </a:t>
            </a:r>
            <a:r>
              <a:rPr lang="en-US" sz="3400" i="1" dirty="0"/>
              <a:t>x  p</a:t>
            </a:r>
            <a:r>
              <a:rPr lang="en-US" sz="3400" i="1" baseline="-25000" dirty="0"/>
              <a:t>2</a:t>
            </a:r>
            <a:r>
              <a:rPr lang="en-US" sz="3400" i="1" dirty="0"/>
              <a:t>  x  p</a:t>
            </a:r>
            <a:r>
              <a:rPr lang="en-US" sz="3400" i="1" baseline="-25000" dirty="0"/>
              <a:t>3  </a:t>
            </a:r>
            <a:r>
              <a:rPr lang="en-US" sz="3400" i="1" dirty="0"/>
              <a:t> x .. x </a:t>
            </a:r>
            <a:r>
              <a:rPr lang="en-US" sz="3400" i="1" dirty="0" err="1" smtClean="0"/>
              <a:t>p</a:t>
            </a:r>
            <a:r>
              <a:rPr lang="en-US" sz="3400" i="1" baseline="-25000" dirty="0" err="1" smtClean="0"/>
              <a:t>n</a:t>
            </a:r>
            <a:endParaRPr lang="id-ID" sz="3400" i="1" baseline="-25000" dirty="0" smtClean="0"/>
          </a:p>
          <a:p>
            <a:pPr>
              <a:buNone/>
            </a:pPr>
            <a:r>
              <a:rPr lang="id-ID" i="1" baseline="-25000" dirty="0"/>
              <a:t>	</a:t>
            </a:r>
            <a:endParaRPr lang="id-ID" i="1" baseline="-25000" dirty="0" smtClean="0"/>
          </a:p>
          <a:p>
            <a:pPr>
              <a:buNone/>
            </a:pPr>
            <a:r>
              <a:rPr lang="id-ID" sz="3400" i="1" baseline="-25000" dirty="0"/>
              <a:t>	</a:t>
            </a:r>
            <a:r>
              <a:rPr lang="en-US" sz="3400" dirty="0" smtClean="0"/>
              <a:t> </a:t>
            </a:r>
            <a:r>
              <a:rPr lang="en-US" sz="3400" dirty="0" err="1"/>
              <a:t>Contoh</a:t>
            </a:r>
            <a:r>
              <a:rPr lang="en-US" sz="3400" dirty="0"/>
              <a:t> </a:t>
            </a:r>
            <a:r>
              <a:rPr lang="en-US" sz="3400" dirty="0" smtClean="0"/>
              <a:t>:</a:t>
            </a:r>
            <a:endParaRPr lang="id-ID" sz="3400" i="1" baseline="-25000" dirty="0" smtClean="0"/>
          </a:p>
          <a:p>
            <a:pPr lvl="0">
              <a:buNone/>
            </a:pPr>
            <a:r>
              <a:rPr lang="id-ID" sz="2800" i="1" baseline="-25000" dirty="0" smtClean="0"/>
              <a:t>	</a:t>
            </a:r>
            <a:r>
              <a:rPr lang="es-ES" sz="3100" dirty="0" err="1" smtClean="0"/>
              <a:t>Terdapat</a:t>
            </a:r>
            <a:r>
              <a:rPr lang="es-ES" sz="3100" dirty="0" smtClean="0"/>
              <a:t> </a:t>
            </a:r>
            <a:r>
              <a:rPr lang="es-ES" sz="3100" dirty="0"/>
              <a:t>6 </a:t>
            </a:r>
            <a:r>
              <a:rPr lang="es-ES" sz="3100" dirty="0" err="1"/>
              <a:t>buku</a:t>
            </a:r>
            <a:r>
              <a:rPr lang="es-ES" sz="3100" dirty="0"/>
              <a:t> </a:t>
            </a:r>
            <a:r>
              <a:rPr lang="es-ES" sz="3100" dirty="0" err="1"/>
              <a:t>bahasa</a:t>
            </a:r>
            <a:r>
              <a:rPr lang="es-ES" sz="3100" dirty="0"/>
              <a:t> </a:t>
            </a:r>
            <a:r>
              <a:rPr lang="es-ES" sz="3100" dirty="0" err="1"/>
              <a:t>Inggris</a:t>
            </a:r>
            <a:r>
              <a:rPr lang="es-ES" sz="3100" dirty="0"/>
              <a:t>, 3 </a:t>
            </a:r>
            <a:r>
              <a:rPr lang="es-ES" sz="3100" dirty="0" err="1"/>
              <a:t>buku</a:t>
            </a:r>
            <a:r>
              <a:rPr lang="es-ES" sz="3100" dirty="0"/>
              <a:t> </a:t>
            </a:r>
            <a:r>
              <a:rPr lang="es-ES" sz="3100" dirty="0" err="1"/>
              <a:t>bahasa</a:t>
            </a:r>
            <a:r>
              <a:rPr lang="es-ES" sz="3100" dirty="0"/>
              <a:t> </a:t>
            </a:r>
            <a:r>
              <a:rPr lang="es-ES" sz="3100" dirty="0" err="1"/>
              <a:t>Perancis</a:t>
            </a:r>
            <a:r>
              <a:rPr lang="es-ES" sz="3100" dirty="0"/>
              <a:t> dan 10 </a:t>
            </a:r>
            <a:r>
              <a:rPr lang="es-ES" sz="3100" dirty="0" err="1"/>
              <a:t>buku</a:t>
            </a:r>
            <a:r>
              <a:rPr lang="es-ES" sz="3100" dirty="0"/>
              <a:t> </a:t>
            </a:r>
            <a:r>
              <a:rPr lang="es-ES" sz="3100" dirty="0" err="1"/>
              <a:t>bahasa</a:t>
            </a:r>
            <a:r>
              <a:rPr lang="es-ES" sz="3100" dirty="0"/>
              <a:t> Indonesia. </a:t>
            </a:r>
            <a:endParaRPr lang="id-ID" sz="3100" dirty="0"/>
          </a:p>
          <a:p>
            <a:pPr lvl="1">
              <a:buFont typeface="Wingdings" pitchFamily="2" charset="2"/>
              <a:buChar char="§"/>
            </a:pPr>
            <a:r>
              <a:rPr lang="de-DE" sz="3100" dirty="0"/>
              <a:t>Berapa jumlah cara memilih 3 buku dengan bahasa berbeda?</a:t>
            </a:r>
            <a:endParaRPr lang="id-ID" sz="3100" dirty="0"/>
          </a:p>
          <a:p>
            <a:pPr>
              <a:buNone/>
            </a:pPr>
            <a:r>
              <a:rPr lang="id-ID" sz="3100" dirty="0" smtClean="0">
                <a:sym typeface="Wingdings"/>
              </a:rPr>
              <a:t>		</a:t>
            </a:r>
            <a:r>
              <a:rPr lang="de-DE" sz="3100" dirty="0" smtClean="0">
                <a:sym typeface="Wingdings"/>
              </a:rPr>
              <a:t></a:t>
            </a:r>
            <a:r>
              <a:rPr lang="de-DE" sz="3100" dirty="0" smtClean="0"/>
              <a:t> 6 </a:t>
            </a:r>
            <a:r>
              <a:rPr lang="de-DE" sz="3100" dirty="0"/>
              <a:t>x 3 x 10 = 180</a:t>
            </a:r>
            <a:endParaRPr lang="id-ID" sz="3100" dirty="0"/>
          </a:p>
          <a:p>
            <a:pPr lvl="1">
              <a:buFont typeface="Wingdings" pitchFamily="2" charset="2"/>
              <a:buChar char="§"/>
            </a:pPr>
            <a:r>
              <a:rPr lang="es-ES" sz="3100" dirty="0" err="1"/>
              <a:t>Berapa</a:t>
            </a:r>
            <a:r>
              <a:rPr lang="es-ES" sz="3100" dirty="0"/>
              <a:t> </a:t>
            </a:r>
            <a:r>
              <a:rPr lang="es-ES" sz="3100" dirty="0" err="1"/>
              <a:t>jumlah</a:t>
            </a:r>
            <a:r>
              <a:rPr lang="es-ES" sz="3100" dirty="0"/>
              <a:t> cara </a:t>
            </a:r>
            <a:r>
              <a:rPr lang="es-ES" sz="3100" dirty="0" err="1"/>
              <a:t>memilih</a:t>
            </a:r>
            <a:r>
              <a:rPr lang="es-ES" sz="3100" dirty="0"/>
              <a:t> 1 </a:t>
            </a:r>
            <a:r>
              <a:rPr lang="es-ES" sz="3100" dirty="0" err="1"/>
              <a:t>buku</a:t>
            </a:r>
            <a:r>
              <a:rPr lang="es-ES" sz="3100" dirty="0"/>
              <a:t> secara </a:t>
            </a:r>
            <a:r>
              <a:rPr lang="es-ES" sz="3100" dirty="0" err="1"/>
              <a:t>sembarang</a:t>
            </a:r>
            <a:r>
              <a:rPr lang="es-ES" sz="3100" dirty="0"/>
              <a:t> ?</a:t>
            </a:r>
            <a:endParaRPr lang="id-ID" sz="3100" dirty="0"/>
          </a:p>
          <a:p>
            <a:pPr>
              <a:buNone/>
            </a:pPr>
            <a:r>
              <a:rPr lang="id-ID" sz="3100" dirty="0" smtClean="0">
                <a:sym typeface="Wingdings"/>
              </a:rPr>
              <a:t>		</a:t>
            </a:r>
            <a:r>
              <a:rPr lang="en-US" sz="3100" dirty="0" smtClean="0">
                <a:sym typeface="Wingdings"/>
              </a:rPr>
              <a:t></a:t>
            </a:r>
            <a:r>
              <a:rPr lang="en-US" sz="3100" dirty="0" smtClean="0"/>
              <a:t>6 </a:t>
            </a:r>
            <a:r>
              <a:rPr lang="en-US" sz="3100" dirty="0"/>
              <a:t>+ 3 + 10 = 18</a:t>
            </a:r>
            <a:r>
              <a:rPr lang="de-DE" sz="3100" dirty="0"/>
              <a:t> 	</a:t>
            </a:r>
            <a:endParaRPr lang="id-ID" sz="3100" dirty="0"/>
          </a:p>
          <a:p>
            <a:pPr>
              <a:buNone/>
            </a:pPr>
            <a:endParaRPr lang="id-ID" sz="2800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Kaidah Dasar Perhitungan</a:t>
            </a:r>
            <a:br>
              <a:rPr lang="id-ID" dirty="0" smtClean="0"/>
            </a:br>
            <a:r>
              <a:rPr lang="id-ID" dirty="0" smtClean="0"/>
              <a:t>Perhitungan Secara Langsung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600" dirty="0" err="1"/>
              <a:t>Permutasi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 </a:t>
            </a:r>
            <a:r>
              <a:rPr lang="en-US" sz="3600" dirty="0" err="1"/>
              <a:t>penyusunan</a:t>
            </a:r>
            <a:r>
              <a:rPr lang="en-US" sz="3600" dirty="0"/>
              <a:t> </a:t>
            </a:r>
            <a:r>
              <a:rPr lang="en-US" sz="3600" dirty="0" err="1"/>
              <a:t>objek-objek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urutan</a:t>
            </a:r>
            <a:r>
              <a:rPr lang="en-US" sz="3600" dirty="0"/>
              <a:t> </a:t>
            </a:r>
            <a:r>
              <a:rPr lang="en-US" sz="3600" dirty="0" err="1"/>
              <a:t>tertentu</a:t>
            </a:r>
            <a:r>
              <a:rPr lang="en-US" sz="3600" dirty="0" smtClean="0"/>
              <a:t>.</a:t>
            </a:r>
            <a:endParaRPr lang="id-ID" sz="3600" dirty="0" smtClean="0"/>
          </a:p>
          <a:p>
            <a:endParaRPr lang="id-ID" sz="3600" dirty="0"/>
          </a:p>
          <a:p>
            <a:pPr>
              <a:buNone/>
            </a:pPr>
            <a:r>
              <a:rPr lang="de-DE" sz="3600" dirty="0" smtClean="0"/>
              <a:t>Teknik </a:t>
            </a:r>
            <a:r>
              <a:rPr lang="de-DE" sz="3600" dirty="0"/>
              <a:t>perhitungan permutasi </a:t>
            </a:r>
            <a:r>
              <a:rPr lang="de-DE" sz="3600" dirty="0" smtClean="0"/>
              <a:t>:</a:t>
            </a:r>
            <a:endParaRPr lang="id-ID" sz="3600" dirty="0" smtClean="0"/>
          </a:p>
          <a:p>
            <a:pPr marL="720725" indent="-360363">
              <a:buFont typeface="+mj-lt"/>
              <a:buAutoNum type="arabicPeriod"/>
            </a:pPr>
            <a:r>
              <a:rPr lang="de-DE" sz="3600" dirty="0" smtClean="0"/>
              <a:t>Permutasi </a:t>
            </a:r>
            <a:r>
              <a:rPr lang="de-DE" sz="3600" dirty="0"/>
              <a:t>dari keseluruhan n </a:t>
            </a:r>
            <a:r>
              <a:rPr lang="de-DE" sz="3600" dirty="0" smtClean="0"/>
              <a:t>unsur</a:t>
            </a:r>
            <a:endParaRPr lang="id-ID" sz="3600" dirty="0"/>
          </a:p>
          <a:p>
            <a:pPr>
              <a:buNone/>
            </a:pPr>
            <a:r>
              <a:rPr lang="id-ID" sz="3600" dirty="0" smtClean="0"/>
              <a:t>		</a:t>
            </a:r>
            <a:r>
              <a:rPr lang="de-DE" sz="3600" dirty="0" smtClean="0"/>
              <a:t>P(n,n</a:t>
            </a:r>
            <a:r>
              <a:rPr lang="de-DE" sz="3600" dirty="0"/>
              <a:t>) = </a:t>
            </a:r>
            <a:r>
              <a:rPr lang="de-DE" sz="3600" dirty="0" smtClean="0"/>
              <a:t>n!</a:t>
            </a:r>
            <a:endParaRPr lang="id-ID" sz="3600" dirty="0" smtClean="0"/>
          </a:p>
          <a:p>
            <a:pPr marL="742950" indent="-382588" algn="just">
              <a:buFont typeface="+mj-lt"/>
              <a:buAutoNum type="arabicPeriod" startAt="2"/>
            </a:pPr>
            <a:r>
              <a:rPr lang="de-DE" sz="3600" dirty="0" smtClean="0"/>
              <a:t>Permutasi </a:t>
            </a:r>
            <a:r>
              <a:rPr lang="de-DE" sz="3600" dirty="0"/>
              <a:t>dari sebagian objek berbeda, dimana tidak semua objek tersebut digunakan.</a:t>
            </a:r>
            <a:endParaRPr lang="id-ID" sz="3600" dirty="0"/>
          </a:p>
          <a:p>
            <a:pPr>
              <a:buNone/>
            </a:pPr>
            <a:r>
              <a:rPr lang="de-DE" sz="3600" dirty="0"/>
              <a:t>		</a:t>
            </a:r>
            <a:r>
              <a:rPr lang="en-US" sz="3600" dirty="0"/>
              <a:t>P(</a:t>
            </a:r>
            <a:r>
              <a:rPr lang="en-US" sz="3600" dirty="0" err="1"/>
              <a:t>n,r</a:t>
            </a:r>
            <a:r>
              <a:rPr lang="en-US" sz="3600" dirty="0"/>
              <a:t>) = </a:t>
            </a:r>
            <a:r>
              <a:rPr lang="en-US" sz="3600" u="sng" dirty="0"/>
              <a:t> n !  .     </a:t>
            </a:r>
            <a:endParaRPr lang="id-ID" sz="3600" dirty="0"/>
          </a:p>
          <a:p>
            <a:pPr>
              <a:buNone/>
            </a:pPr>
            <a:r>
              <a:rPr lang="id-ID" sz="3600" dirty="0" smtClean="0"/>
              <a:t>	</a:t>
            </a:r>
            <a:r>
              <a:rPr lang="en-US" sz="3600" dirty="0"/>
              <a:t>		(n-r)!</a:t>
            </a:r>
            <a:endParaRPr lang="id-ID" sz="3600" dirty="0"/>
          </a:p>
          <a:p>
            <a:pPr marL="720725" lvl="2" indent="-360363">
              <a:buFont typeface="+mj-lt"/>
              <a:buAutoNum type="arabicPeriod" startAt="3"/>
            </a:pPr>
            <a:r>
              <a:rPr lang="en-US" sz="3600" dirty="0" err="1"/>
              <a:t>Permutasi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pengulangan</a:t>
            </a:r>
            <a:endParaRPr lang="id-ID" sz="3600" dirty="0"/>
          </a:p>
          <a:p>
            <a:pPr>
              <a:buNone/>
            </a:pPr>
            <a:r>
              <a:rPr lang="en-US" sz="3600" dirty="0"/>
              <a:t>		P(</a:t>
            </a:r>
            <a:r>
              <a:rPr lang="en-US" sz="3600" dirty="0" err="1"/>
              <a:t>n,r</a:t>
            </a:r>
            <a:r>
              <a:rPr lang="en-US" sz="3600" dirty="0"/>
              <a:t>) = n</a:t>
            </a:r>
            <a:r>
              <a:rPr lang="en-US" sz="3600" baseline="30000" dirty="0"/>
              <a:t>r</a:t>
            </a:r>
            <a:endParaRPr lang="id-ID" sz="3600" dirty="0"/>
          </a:p>
          <a:p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sz="4000" dirty="0" smtClean="0"/>
              <a:t>Kaidah Dasar Perhitungan</a:t>
            </a:r>
            <a:br>
              <a:rPr lang="id-ID" sz="4000" dirty="0" smtClean="0"/>
            </a:br>
            <a:r>
              <a:rPr lang="id-ID" sz="4000" dirty="0" smtClean="0"/>
              <a:t>Perhitungan Dengan Rumus – Permutasi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subset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menghiraukan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</a:p>
          <a:p>
            <a:pPr>
              <a:buNone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Penghitungan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:</a:t>
            </a:r>
            <a:endParaRPr lang="id-ID" dirty="0"/>
          </a:p>
          <a:p>
            <a:pPr marL="514350" lvl="0" indent="-514350">
              <a:buFont typeface="+mj-lt"/>
              <a:buAutoNum type="arabicPeriod"/>
            </a:pPr>
            <a:r>
              <a:rPr lang="de-DE" dirty="0"/>
              <a:t>Kombinasi dari seluruh objek yang berbeda </a:t>
            </a:r>
            <a:endParaRPr lang="id-ID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de-DE" dirty="0"/>
              <a:t>	C(n,r) = 1!</a:t>
            </a:r>
            <a:endParaRPr lang="id-ID" dirty="0"/>
          </a:p>
          <a:p>
            <a:pPr>
              <a:buNone/>
            </a:pPr>
            <a:r>
              <a:rPr lang="de-DE" dirty="0"/>
              <a:t> </a:t>
            </a:r>
            <a:endParaRPr lang="id-ID" dirty="0"/>
          </a:p>
          <a:p>
            <a:pPr marL="514350" lvl="0" indent="-514350">
              <a:buFont typeface="+mj-lt"/>
              <a:buAutoNum type="arabicPeriod" startAt="2"/>
            </a:pPr>
            <a:r>
              <a:rPr lang="de-DE" dirty="0"/>
              <a:t>Kombinasi dari </a:t>
            </a:r>
            <a:r>
              <a:rPr lang="de-DE" i="1" dirty="0"/>
              <a:t>n</a:t>
            </a:r>
            <a:r>
              <a:rPr lang="de-DE" dirty="0"/>
              <a:t> objek yang berbeda, dipilih </a:t>
            </a:r>
            <a:r>
              <a:rPr lang="de-DE" i="1" dirty="0"/>
              <a:t>r</a:t>
            </a:r>
            <a:r>
              <a:rPr lang="de-DE" dirty="0"/>
              <a:t> objek tanpa menghiraukan susunannya, dengan syarat : 0 &lt; r &lt; n</a:t>
            </a: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smtClean="0"/>
              <a:t>C(</a:t>
            </a:r>
            <a:r>
              <a:rPr lang="en-US" dirty="0" err="1" smtClean="0"/>
              <a:t>n,r</a:t>
            </a:r>
            <a:r>
              <a:rPr lang="en-US" dirty="0"/>
              <a:t>) </a:t>
            </a:r>
            <a:r>
              <a:rPr lang="id-ID" dirty="0" smtClean="0"/>
              <a:t> </a:t>
            </a:r>
            <a:r>
              <a:rPr lang="en-US" dirty="0" smtClean="0"/>
              <a:t>=</a:t>
            </a:r>
            <a:r>
              <a:rPr lang="id-ID" dirty="0" smtClean="0"/>
              <a:t> </a:t>
            </a:r>
            <a:r>
              <a:rPr lang="en-US" u="sng" dirty="0" smtClean="0"/>
              <a:t>   </a:t>
            </a:r>
            <a:r>
              <a:rPr lang="en-US" u="sng" dirty="0"/>
              <a:t>n !   .</a:t>
            </a: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id-ID" dirty="0"/>
              <a:t> </a:t>
            </a:r>
            <a:r>
              <a:rPr lang="id-ID" dirty="0" smtClean="0"/>
              <a:t>              </a:t>
            </a:r>
            <a:r>
              <a:rPr lang="en-US" dirty="0" smtClean="0"/>
              <a:t>r</a:t>
            </a:r>
            <a:r>
              <a:rPr lang="en-US" dirty="0"/>
              <a:t>!(n-r)!</a:t>
            </a:r>
            <a:endParaRPr lang="id-ID" dirty="0"/>
          </a:p>
          <a:p>
            <a:pPr>
              <a:buNone/>
            </a:pPr>
            <a:r>
              <a:rPr lang="en-US" dirty="0"/>
              <a:t> </a:t>
            </a:r>
            <a:endParaRPr lang="id-ID" dirty="0"/>
          </a:p>
          <a:p>
            <a:pPr marL="514350" lvl="0" indent="-514350">
              <a:buFont typeface="+mj-lt"/>
              <a:buAutoNum type="arabicPeriod" startAt="3"/>
            </a:pP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pengulangan</a:t>
            </a:r>
            <a:endParaRPr lang="id-ID" dirty="0"/>
          </a:p>
          <a:p>
            <a:pPr>
              <a:buNone/>
            </a:pPr>
            <a:r>
              <a:rPr lang="id-ID" dirty="0" smtClean="0"/>
              <a:t>		</a:t>
            </a:r>
            <a:r>
              <a:rPr lang="en-US" dirty="0" smtClean="0"/>
              <a:t>C(n+r-1,r</a:t>
            </a:r>
            <a:r>
              <a:rPr lang="en-US" dirty="0"/>
              <a:t>) </a:t>
            </a:r>
            <a:r>
              <a:rPr lang="id-ID" dirty="0" smtClean="0"/>
              <a:t> </a:t>
            </a:r>
            <a:r>
              <a:rPr lang="en-US" dirty="0" smtClean="0"/>
              <a:t>= </a:t>
            </a:r>
            <a:r>
              <a:rPr lang="id-ID" dirty="0" smtClean="0"/>
              <a:t> </a:t>
            </a:r>
            <a:r>
              <a:rPr lang="en-US" u="sng" dirty="0" smtClean="0"/>
              <a:t>(</a:t>
            </a:r>
            <a:r>
              <a:rPr lang="en-US" u="sng" dirty="0"/>
              <a:t>n+r-1) !</a:t>
            </a:r>
            <a:endParaRPr lang="id-ID" dirty="0"/>
          </a:p>
          <a:p>
            <a:pPr>
              <a:buNone/>
            </a:pPr>
            <a:r>
              <a:rPr lang="id-ID" dirty="0" smtClean="0"/>
              <a:t> 			      </a:t>
            </a:r>
            <a:r>
              <a:rPr lang="en-US" dirty="0" smtClean="0"/>
              <a:t>  </a:t>
            </a:r>
            <a:r>
              <a:rPr lang="en-US" dirty="0"/>
              <a:t>r!(n-1)!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sz="4000" dirty="0" smtClean="0"/>
              <a:t>Kaidah Dasar Perhitungan</a:t>
            </a:r>
            <a:br>
              <a:rPr lang="id-ID" sz="4000" dirty="0" smtClean="0"/>
            </a:br>
            <a:r>
              <a:rPr lang="id-ID" sz="4000" dirty="0" smtClean="0"/>
              <a:t>Perhitungan Dengan Rumus – Kombinasi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1" indent="-514350" algn="just">
              <a:buFont typeface="+mj-lt"/>
              <a:buAutoNum type="arabicPeriod"/>
              <a:tabLst>
                <a:tab pos="0" algn="l"/>
              </a:tabLst>
            </a:pPr>
            <a:r>
              <a:rPr lang="de-DE" dirty="0"/>
              <a:t>Sebuah bioskop mempunyai jajaran kursi per baris. Tiap baris terdiri dari 6 kursi. Jika dua orang akan duduk, berapa banyak pengaturan tempat duduk yang mungkin pada satu baris?</a:t>
            </a:r>
            <a:endParaRPr lang="id-ID" sz="2400" dirty="0"/>
          </a:p>
          <a:p>
            <a:pPr>
              <a:buNone/>
            </a:pPr>
            <a:r>
              <a:rPr lang="id-ID" dirty="0" smtClean="0">
                <a:sym typeface="Wingdings"/>
              </a:rPr>
              <a:t>		</a:t>
            </a:r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P(6,2) = </a:t>
            </a:r>
            <a:r>
              <a:rPr lang="de-DE" u="sng" dirty="0"/>
              <a:t>   6!	 </a:t>
            </a:r>
            <a:r>
              <a:rPr lang="de-DE" dirty="0"/>
              <a:t> = </a:t>
            </a:r>
            <a:r>
              <a:rPr lang="de-DE" u="sng" dirty="0"/>
              <a:t>  6! </a:t>
            </a:r>
            <a:r>
              <a:rPr lang="de-DE" dirty="0"/>
              <a:t> =  </a:t>
            </a:r>
            <a:r>
              <a:rPr lang="de-DE" dirty="0" smtClean="0"/>
              <a:t>= </a:t>
            </a:r>
            <a:r>
              <a:rPr lang="de-DE" dirty="0"/>
              <a:t>6 . </a:t>
            </a:r>
            <a:r>
              <a:rPr lang="de-DE" dirty="0" smtClean="0"/>
              <a:t>5  </a:t>
            </a:r>
            <a:r>
              <a:rPr lang="de-DE" dirty="0"/>
              <a:t>=  30 </a:t>
            </a:r>
            <a:endParaRPr lang="id-ID" sz="2800" dirty="0"/>
          </a:p>
          <a:p>
            <a:pPr>
              <a:buNone/>
            </a:pPr>
            <a:r>
              <a:rPr lang="id-ID" dirty="0" smtClean="0"/>
              <a:t>	</a:t>
            </a:r>
            <a:r>
              <a:rPr lang="de-DE" dirty="0"/>
              <a:t>		 </a:t>
            </a:r>
            <a:r>
              <a:rPr lang="id-ID" dirty="0" smtClean="0"/>
              <a:t>        </a:t>
            </a:r>
            <a:r>
              <a:rPr lang="de-DE" dirty="0" smtClean="0"/>
              <a:t> </a:t>
            </a:r>
            <a:r>
              <a:rPr lang="de-DE" dirty="0"/>
              <a:t>(6-2)!       4!       </a:t>
            </a:r>
            <a:endParaRPr lang="id-ID" sz="2800" dirty="0"/>
          </a:p>
          <a:p>
            <a:pPr marL="514350" lvl="1" indent="-514350" algn="just">
              <a:buFont typeface="+mj-lt"/>
              <a:buAutoNum type="arabicPeriod" startAt="2"/>
            </a:pPr>
            <a:r>
              <a:rPr lang="de-DE" dirty="0"/>
              <a:t>Terdapat perlombaan lari dengan jumlah peserta tujuh orang. Berapa kemungkinan peserta mendapatkan medali</a:t>
            </a:r>
            <a:r>
              <a:rPr lang="de-DE" dirty="0" smtClean="0"/>
              <a:t>.</a:t>
            </a:r>
            <a:endParaRPr lang="id-ID" dirty="0" smtClean="0"/>
          </a:p>
          <a:p>
            <a:pPr>
              <a:buNone/>
            </a:pPr>
            <a:r>
              <a:rPr lang="id-ID" dirty="0" smtClean="0">
                <a:sym typeface="Wingdings"/>
              </a:rPr>
              <a:t>		</a:t>
            </a:r>
            <a:r>
              <a:rPr lang="de-DE" dirty="0" smtClean="0">
                <a:sym typeface="Wingdings"/>
              </a:rPr>
              <a:t></a:t>
            </a:r>
            <a:r>
              <a:rPr lang="de-DE" dirty="0" smtClean="0"/>
              <a:t> </a:t>
            </a:r>
            <a:r>
              <a:rPr lang="de-DE" dirty="0"/>
              <a:t>P(7,3) = </a:t>
            </a:r>
            <a:r>
              <a:rPr lang="de-DE" u="sng" dirty="0"/>
              <a:t>   7!	 </a:t>
            </a:r>
            <a:r>
              <a:rPr lang="de-DE" dirty="0"/>
              <a:t> = </a:t>
            </a:r>
            <a:r>
              <a:rPr lang="de-DE" u="sng" dirty="0"/>
              <a:t>  7! </a:t>
            </a:r>
            <a:r>
              <a:rPr lang="de-DE" dirty="0"/>
              <a:t> = </a:t>
            </a:r>
            <a:r>
              <a:rPr lang="de-DE" dirty="0" smtClean="0"/>
              <a:t>7 </a:t>
            </a:r>
            <a:r>
              <a:rPr lang="de-DE" dirty="0"/>
              <a:t>. 6 . 5  =  210 </a:t>
            </a:r>
            <a:endParaRPr lang="id-ID" sz="2800" dirty="0"/>
          </a:p>
          <a:p>
            <a:pPr>
              <a:buNone/>
            </a:pPr>
            <a:r>
              <a:rPr lang="de-DE" dirty="0"/>
              <a:t>		</a:t>
            </a:r>
            <a:r>
              <a:rPr lang="id-ID" dirty="0" smtClean="0"/>
              <a:t>                   </a:t>
            </a:r>
            <a:r>
              <a:rPr lang="de-DE" dirty="0" smtClean="0"/>
              <a:t>  </a:t>
            </a:r>
            <a:r>
              <a:rPr lang="de-DE" dirty="0"/>
              <a:t>(7-3)!       4!          </a:t>
            </a:r>
            <a:endParaRPr lang="id-ID" sz="2800" dirty="0"/>
          </a:p>
          <a:p>
            <a:pPr lvl="1"/>
            <a:endParaRPr lang="id-ID" sz="2400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1" indent="-514350">
              <a:buFont typeface="+mj-lt"/>
              <a:buAutoNum type="arabicPeriod" startAt="3"/>
            </a:pPr>
            <a:r>
              <a:rPr lang="de-DE" dirty="0"/>
              <a:t>P(n,4) = 110. P(n-2,2) </a:t>
            </a:r>
            <a:r>
              <a:rPr lang="de-DE" dirty="0" smtClean="0"/>
              <a:t>,</a:t>
            </a:r>
            <a:r>
              <a:rPr lang="id-ID" dirty="0" smtClean="0"/>
              <a:t> </a:t>
            </a:r>
            <a:r>
              <a:rPr lang="de-DE" dirty="0" smtClean="0"/>
              <a:t>n?</a:t>
            </a:r>
            <a:endParaRPr lang="id-ID" dirty="0" smtClean="0"/>
          </a:p>
          <a:p>
            <a:pPr>
              <a:buNone/>
            </a:pPr>
            <a:r>
              <a:rPr lang="id-ID" dirty="0" smtClean="0">
                <a:sym typeface="Wingdings"/>
              </a:rPr>
              <a:t>		</a:t>
            </a:r>
            <a:r>
              <a:rPr lang="de-DE" sz="2600" dirty="0" smtClean="0">
                <a:sym typeface="Wingdings"/>
              </a:rPr>
              <a:t></a:t>
            </a:r>
            <a:r>
              <a:rPr lang="de-DE" sz="2600" dirty="0" smtClean="0"/>
              <a:t> </a:t>
            </a:r>
            <a:r>
              <a:rPr lang="de-DE" sz="2600" u="sng" dirty="0" smtClean="0"/>
              <a:t>  n !  </a:t>
            </a:r>
            <a:r>
              <a:rPr lang="de-DE" sz="2600" dirty="0" smtClean="0"/>
              <a:t>  =  110 . </a:t>
            </a:r>
            <a:r>
              <a:rPr lang="de-DE" sz="2600" u="sng" dirty="0" smtClean="0"/>
              <a:t>(n-2)!</a:t>
            </a:r>
            <a:endParaRPr lang="id-ID" sz="2600" dirty="0" smtClean="0"/>
          </a:p>
          <a:p>
            <a:pPr>
              <a:buNone/>
            </a:pPr>
            <a:r>
              <a:rPr lang="id-ID" sz="2600" dirty="0" smtClean="0"/>
              <a:t>		     </a:t>
            </a:r>
            <a:r>
              <a:rPr lang="de-DE" sz="2600" dirty="0" smtClean="0"/>
              <a:t>(</a:t>
            </a:r>
            <a:r>
              <a:rPr lang="de-DE" sz="2600" dirty="0"/>
              <a:t>n-4)!               (n-4)!</a:t>
            </a:r>
            <a:endParaRPr lang="id-ID" sz="2600" dirty="0"/>
          </a:p>
          <a:p>
            <a:pPr>
              <a:buNone/>
            </a:pPr>
            <a:r>
              <a:rPr lang="id-ID" sz="2600" dirty="0" smtClean="0"/>
              <a:t>		     </a:t>
            </a:r>
            <a:r>
              <a:rPr lang="de-DE" sz="2600" u="sng" dirty="0" smtClean="0"/>
              <a:t>  </a:t>
            </a:r>
            <a:r>
              <a:rPr lang="de-DE" sz="2600" u="sng" dirty="0"/>
              <a:t>n.(n-1).(n-2)!  </a:t>
            </a:r>
            <a:r>
              <a:rPr lang="de-DE" sz="2600" dirty="0"/>
              <a:t>  =  110 . </a:t>
            </a:r>
            <a:r>
              <a:rPr lang="de-DE" sz="2600" u="sng" dirty="0"/>
              <a:t>(n-2)!</a:t>
            </a:r>
            <a:endParaRPr lang="id-ID" sz="2600" dirty="0"/>
          </a:p>
          <a:p>
            <a:pPr>
              <a:buNone/>
            </a:pPr>
            <a:r>
              <a:rPr lang="de-DE" sz="2600" dirty="0"/>
              <a:t>     	</a:t>
            </a:r>
            <a:r>
              <a:rPr lang="id-ID" sz="2600" dirty="0" smtClean="0"/>
              <a:t>	</a:t>
            </a:r>
            <a:r>
              <a:rPr lang="de-DE" sz="2600" dirty="0" smtClean="0"/>
              <a:t> </a:t>
            </a:r>
            <a:r>
              <a:rPr lang="de-DE" sz="2600" dirty="0"/>
              <a:t>(n-4)!       </a:t>
            </a:r>
            <a:r>
              <a:rPr lang="id-ID" sz="2600" dirty="0" smtClean="0"/>
              <a:t>          </a:t>
            </a:r>
            <a:r>
              <a:rPr lang="de-DE" sz="2600" dirty="0" smtClean="0"/>
              <a:t> </a:t>
            </a:r>
            <a:r>
              <a:rPr lang="id-ID" sz="2600" dirty="0" smtClean="0"/>
              <a:t>     </a:t>
            </a:r>
            <a:r>
              <a:rPr lang="de-DE" sz="2600" dirty="0" smtClean="0"/>
              <a:t>   </a:t>
            </a:r>
            <a:r>
              <a:rPr lang="de-DE" sz="2600" dirty="0"/>
              <a:t>(n-4)!</a:t>
            </a:r>
            <a:endParaRPr lang="id-ID" sz="2600" dirty="0"/>
          </a:p>
          <a:p>
            <a:pPr>
              <a:buNone/>
            </a:pPr>
            <a:r>
              <a:rPr lang="de-DE" sz="2600" dirty="0"/>
              <a:t>	</a:t>
            </a:r>
            <a:r>
              <a:rPr lang="id-ID" sz="2600" dirty="0" smtClean="0"/>
              <a:t>	</a:t>
            </a:r>
            <a:r>
              <a:rPr lang="de-DE" sz="2600" dirty="0" smtClean="0"/>
              <a:t>n(n-1</a:t>
            </a:r>
            <a:r>
              <a:rPr lang="de-DE" sz="2600" dirty="0"/>
              <a:t>)=110</a:t>
            </a:r>
            <a:endParaRPr lang="id-ID" sz="2600" dirty="0"/>
          </a:p>
          <a:p>
            <a:pPr>
              <a:buNone/>
            </a:pPr>
            <a:r>
              <a:rPr lang="de-DE" sz="2600" dirty="0"/>
              <a:t>	</a:t>
            </a:r>
            <a:r>
              <a:rPr lang="id-ID" sz="2600" dirty="0" smtClean="0"/>
              <a:t>	</a:t>
            </a:r>
            <a:r>
              <a:rPr lang="de-DE" sz="2600" dirty="0" smtClean="0"/>
              <a:t>n</a:t>
            </a:r>
            <a:r>
              <a:rPr lang="de-DE" sz="2600" baseline="30000" dirty="0" smtClean="0"/>
              <a:t>2</a:t>
            </a:r>
            <a:r>
              <a:rPr lang="de-DE" sz="2600" dirty="0" smtClean="0"/>
              <a:t>-n-110 </a:t>
            </a:r>
            <a:r>
              <a:rPr lang="de-DE" sz="2600" dirty="0"/>
              <a:t>= 0</a:t>
            </a:r>
            <a:endParaRPr lang="id-ID" sz="2600" dirty="0"/>
          </a:p>
          <a:p>
            <a:pPr>
              <a:buNone/>
            </a:pPr>
            <a:r>
              <a:rPr lang="id-ID" sz="2600" dirty="0" smtClean="0"/>
              <a:t>	</a:t>
            </a:r>
            <a:r>
              <a:rPr lang="de-DE" sz="2600" dirty="0"/>
              <a:t>	(n-11)(n+10) = 0</a:t>
            </a:r>
            <a:endParaRPr lang="id-ID" sz="2600" dirty="0"/>
          </a:p>
          <a:p>
            <a:pPr>
              <a:buNone/>
            </a:pPr>
            <a:r>
              <a:rPr lang="de-DE" sz="2600" dirty="0"/>
              <a:t>	</a:t>
            </a:r>
            <a:r>
              <a:rPr lang="id-ID" sz="2600" dirty="0" smtClean="0"/>
              <a:t>	</a:t>
            </a:r>
            <a:r>
              <a:rPr lang="de-DE" sz="2600" dirty="0" smtClean="0"/>
              <a:t>n </a:t>
            </a:r>
            <a:r>
              <a:rPr lang="de-DE" sz="2600" dirty="0"/>
              <a:t>= 11, n = -</a:t>
            </a:r>
            <a:r>
              <a:rPr lang="de-DE" sz="2600" dirty="0" smtClean="0"/>
              <a:t>10</a:t>
            </a:r>
            <a:r>
              <a:rPr lang="id-ID" sz="2600" dirty="0" smtClean="0"/>
              <a:t>, </a:t>
            </a:r>
          </a:p>
          <a:p>
            <a:pPr indent="198438">
              <a:buNone/>
            </a:pPr>
            <a:r>
              <a:rPr lang="id-ID" sz="3000" dirty="0" smtClean="0"/>
              <a:t>Maka nilai n = 11</a:t>
            </a:r>
            <a:endParaRPr lang="id-ID" sz="3000" dirty="0"/>
          </a:p>
          <a:p>
            <a:pPr marL="514350" lvl="1" indent="-514350">
              <a:buNone/>
            </a:pPr>
            <a:endParaRPr lang="id-ID" sz="2400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111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KOMBINATORIAL</vt:lpstr>
      <vt:lpstr>Kaidah Dasar Perhitungan Perhitungan Secara Langsung</vt:lpstr>
      <vt:lpstr>Kaidah Dasar Perhitungan Perhitungan Secara Langsung</vt:lpstr>
      <vt:lpstr>Kaidah Dasar Perhitungan Perhitungan Secara Langsung</vt:lpstr>
      <vt:lpstr>Kaidah Dasar Perhitungan Perhitungan Dengan Rumus – Permutasi</vt:lpstr>
      <vt:lpstr>Kaidah Dasar Perhitungan Perhitungan Dengan Rumus – Kombinasi</vt:lpstr>
      <vt:lpstr>Contoh</vt:lpstr>
      <vt:lpstr>Contoh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KOMBINATORIAL</dc:title>
  <dc:creator>Citra</dc:creator>
  <cp:lastModifiedBy>Citra</cp:lastModifiedBy>
  <cp:revision>10</cp:revision>
  <dcterms:created xsi:type="dcterms:W3CDTF">2010-10-14T02:47:30Z</dcterms:created>
  <dcterms:modified xsi:type="dcterms:W3CDTF">2010-10-25T11:20:54Z</dcterms:modified>
</cp:coreProperties>
</file>