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72" r:id="rId5"/>
    <p:sldId id="258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A216"/>
    <a:srgbClr val="8E22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61F4D-3A49-4F78-8EC8-BFCC21A644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BCD61B-D32C-4A2E-A550-5FD21D294BF1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Karakteristik</a:t>
          </a:r>
          <a:endParaRPr lang="en-US" sz="2400" dirty="0" smtClean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Penelitian</a:t>
          </a:r>
          <a:endParaRPr lang="en-US" sz="24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D7985DD2-C270-4720-9335-41FE4B9B0EA9}" type="parTrans" cxnId="{AC4FD34F-E8AB-40AA-B535-DAB33713CEBC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8957114-2B1F-42B2-97CD-03D507C5F756}" type="sibTrans" cxnId="{AC4FD34F-E8AB-40AA-B535-DAB33713CEBC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67859156-0E3C-4848-9203-C6926ACB125A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Tujuan</a:t>
          </a:r>
          <a:endParaRPr lang="en-US" sz="2400" dirty="0" smtClean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Penelitian</a:t>
          </a:r>
          <a:endParaRPr lang="en-US" sz="24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9C4905B9-9086-4AB6-9535-FE8FBEE67CD9}" type="parTrans" cxnId="{48FA204A-CAFD-4D61-9DCC-D4F191AC3201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262ECB89-F091-49A3-A8B4-CA8D31F2313F}" type="sibTrans" cxnId="{48FA204A-CAFD-4D61-9DCC-D4F191AC3201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FB13B8A3-A6DD-44F2-B528-33E86204DDAE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Pengembangan</a:t>
          </a:r>
          <a:endParaRPr lang="en-US" sz="2400" dirty="0" smtClean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Pengetahuan</a:t>
          </a:r>
          <a:endParaRPr lang="en-US" sz="24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EDEC6131-005C-4DB3-B6F8-42A0D4AD9937}" type="parTrans" cxnId="{452A0158-AAAC-4AC7-8F81-B9BA8C870D79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22651EAD-A0C4-461B-BAD8-647530430EAE}" type="sibTrans" cxnId="{452A0158-AAAC-4AC7-8F81-B9BA8C870D79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C502908-9B05-4D37-A613-16D45F2FC44F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Pemecahan</a:t>
          </a:r>
          <a:r>
            <a:rPr lang="en-US" sz="2400" dirty="0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 </a:t>
          </a:r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Masalah</a:t>
          </a:r>
          <a:endParaRPr lang="en-US" sz="24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062BCCBF-990F-483F-8DCD-B56699CDCE06}" type="parTrans" cxnId="{D85F9CE0-26AE-4F7A-BE53-E0042AA04D66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9F3D9297-AFFB-4DB9-9086-530FE94D7574}" type="sibTrans" cxnId="{D85F9CE0-26AE-4F7A-BE53-E0042AA04D66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9ABE1A2-0F51-4689-92BB-877B61BBAA5C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Hubungan</a:t>
          </a:r>
          <a:endParaRPr lang="en-US" sz="2000" dirty="0" smtClean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  <a:p>
          <a:r>
            <a:rPr lang="en-US" sz="20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Penelitian</a:t>
          </a:r>
          <a:r>
            <a:rPr lang="en-US" sz="2000" dirty="0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 &amp;  </a:t>
          </a:r>
          <a:r>
            <a:rPr lang="en-US" sz="20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Ilmu</a:t>
          </a:r>
          <a:endParaRPr lang="en-US" sz="20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2C8E9517-69CC-4F6D-BC56-C8388451FC25}" type="parTrans" cxnId="{0B75DD43-60D3-4F48-A2C3-80FD6E7D6CB9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52904DD4-4657-4059-8367-3D34E698DB4C}" type="sibTrans" cxnId="{0B75DD43-60D3-4F48-A2C3-80FD6E7D6CB9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16B3D884-40F3-4C70-80EA-4BB28E3FB0CE}">
      <dgm:prSet custT="1"/>
      <dgm:spPr/>
      <dgm:t>
        <a:bodyPr/>
        <a:lstStyle/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Metode</a:t>
          </a:r>
          <a:r>
            <a:rPr lang="en-US" sz="2400" dirty="0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 </a:t>
          </a:r>
        </a:p>
        <a:p>
          <a:r>
            <a:rPr lang="en-US" sz="2400" dirty="0" err="1" smtClean="0">
              <a:solidFill>
                <a:schemeClr val="accent6">
                  <a:lumMod val="75000"/>
                </a:schemeClr>
              </a:solidFill>
              <a:latin typeface="Abscissa" pitchFamily="2" charset="0"/>
            </a:rPr>
            <a:t>Penelitian</a:t>
          </a:r>
          <a:endParaRPr lang="en-US" sz="2400" dirty="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88C72AA2-A68E-4CD6-9021-D74BFD76DF59}" type="parTrans" cxnId="{41B14DEC-74EF-4087-B590-4AB5642AEA6E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CE2C7996-5A76-49E3-8DE7-25581CFF6654}" type="sibTrans" cxnId="{41B14DEC-74EF-4087-B590-4AB5642AEA6E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507C4E17-49D5-4060-A025-97B5A83213BB}" type="pres">
      <dgm:prSet presAssocID="{B1761F4D-3A49-4F78-8EC8-BFCC21A644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549DA7-DBF2-4600-B585-7601E061B53E}" type="pres">
      <dgm:prSet presAssocID="{C1BCD61B-D32C-4A2E-A550-5FD21D294BF1}" presName="root1" presStyleCnt="0"/>
      <dgm:spPr/>
    </dgm:pt>
    <dgm:pt modelId="{AD9F3243-F8A4-4F78-B5B2-2EC4A349091A}" type="pres">
      <dgm:prSet presAssocID="{C1BCD61B-D32C-4A2E-A550-5FD21D294B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832059-4F21-4790-BE6D-17419055149D}" type="pres">
      <dgm:prSet presAssocID="{C1BCD61B-D32C-4A2E-A550-5FD21D294BF1}" presName="level2hierChild" presStyleCnt="0"/>
      <dgm:spPr/>
    </dgm:pt>
    <dgm:pt modelId="{96E11B5B-DBF2-4653-AF85-854B4440A7BB}" type="pres">
      <dgm:prSet presAssocID="{9C4905B9-9086-4AB6-9535-FE8FBEE67CD9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1F7AFD5-3602-450A-BE8A-2C39374E450C}" type="pres">
      <dgm:prSet presAssocID="{9C4905B9-9086-4AB6-9535-FE8FBEE67CD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C7BE79F-D1FC-4215-A982-12BA8DADEA91}" type="pres">
      <dgm:prSet presAssocID="{67859156-0E3C-4848-9203-C6926ACB125A}" presName="root2" presStyleCnt="0"/>
      <dgm:spPr/>
    </dgm:pt>
    <dgm:pt modelId="{C993238B-A4D7-48EE-AB15-CAE086E54210}" type="pres">
      <dgm:prSet presAssocID="{67859156-0E3C-4848-9203-C6926ACB125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6D381-F758-409B-A848-717A68D50278}" type="pres">
      <dgm:prSet presAssocID="{67859156-0E3C-4848-9203-C6926ACB125A}" presName="level3hierChild" presStyleCnt="0"/>
      <dgm:spPr/>
    </dgm:pt>
    <dgm:pt modelId="{0AAEED7C-0D1A-4753-87AA-4ACFD21A0134}" type="pres">
      <dgm:prSet presAssocID="{EDEC6131-005C-4DB3-B6F8-42A0D4AD9937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B8B5E93A-18E7-4F7B-A447-63C2D3112C29}" type="pres">
      <dgm:prSet presAssocID="{EDEC6131-005C-4DB3-B6F8-42A0D4AD9937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917269B-7F93-40EB-B280-B7E6B26E46E2}" type="pres">
      <dgm:prSet presAssocID="{FB13B8A3-A6DD-44F2-B528-33E86204DDAE}" presName="root2" presStyleCnt="0"/>
      <dgm:spPr/>
    </dgm:pt>
    <dgm:pt modelId="{4FC36B8F-3FD6-4B0F-85DE-F986AE56009A}" type="pres">
      <dgm:prSet presAssocID="{FB13B8A3-A6DD-44F2-B528-33E86204DDA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4D693-9AF6-4938-A816-0BCC704BAB2A}" type="pres">
      <dgm:prSet presAssocID="{FB13B8A3-A6DD-44F2-B528-33E86204DDAE}" presName="level3hierChild" presStyleCnt="0"/>
      <dgm:spPr/>
    </dgm:pt>
    <dgm:pt modelId="{446826F0-B746-41E5-BCDC-C09954071005}" type="pres">
      <dgm:prSet presAssocID="{062BCCBF-990F-483F-8DCD-B56699CDCE06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02CB674-389D-421A-A1CD-C59BB540D59B}" type="pres">
      <dgm:prSet presAssocID="{062BCCBF-990F-483F-8DCD-B56699CDCE06}" presName="connTx" presStyleLbl="parChTrans1D3" presStyleIdx="1" presStyleCnt="2"/>
      <dgm:spPr/>
      <dgm:t>
        <a:bodyPr/>
        <a:lstStyle/>
        <a:p>
          <a:endParaRPr lang="en-US"/>
        </a:p>
      </dgm:t>
    </dgm:pt>
    <dgm:pt modelId="{C5459105-25FE-481C-BA04-6BE79E570CE1}" type="pres">
      <dgm:prSet presAssocID="{0C502908-9B05-4D37-A613-16D45F2FC44F}" presName="root2" presStyleCnt="0"/>
      <dgm:spPr/>
    </dgm:pt>
    <dgm:pt modelId="{13491673-CE3E-4BFF-AB4A-C239891F2770}" type="pres">
      <dgm:prSet presAssocID="{0C502908-9B05-4D37-A613-16D45F2FC44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D4C078-321F-49AC-B911-43B6C4456F19}" type="pres">
      <dgm:prSet presAssocID="{0C502908-9B05-4D37-A613-16D45F2FC44F}" presName="level3hierChild" presStyleCnt="0"/>
      <dgm:spPr/>
    </dgm:pt>
    <dgm:pt modelId="{6787B3A1-155B-4434-8A98-A3426E6D311D}" type="pres">
      <dgm:prSet presAssocID="{88C72AA2-A68E-4CD6-9021-D74BFD76DF5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A82FEE35-AB11-4527-8864-942B5A0D82F4}" type="pres">
      <dgm:prSet presAssocID="{88C72AA2-A68E-4CD6-9021-D74BFD76DF5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B79F50D-24AF-4381-8151-1FFB5AD2410F}" type="pres">
      <dgm:prSet presAssocID="{16B3D884-40F3-4C70-80EA-4BB28E3FB0CE}" presName="root2" presStyleCnt="0"/>
      <dgm:spPr/>
    </dgm:pt>
    <dgm:pt modelId="{60C4647A-373C-4DE4-9037-9350C5FD6788}" type="pres">
      <dgm:prSet presAssocID="{16B3D884-40F3-4C70-80EA-4BB28E3FB0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7C9E4A-205A-41C3-A481-48971DBDD7AD}" type="pres">
      <dgm:prSet presAssocID="{16B3D884-40F3-4C70-80EA-4BB28E3FB0CE}" presName="level3hierChild" presStyleCnt="0"/>
      <dgm:spPr/>
    </dgm:pt>
    <dgm:pt modelId="{715DDEF7-99ED-47D0-B471-86990BB2D48A}" type="pres">
      <dgm:prSet presAssocID="{2C8E9517-69CC-4F6D-BC56-C8388451FC2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B1A08B0-3D99-4EB0-A539-08805E515B7A}" type="pres">
      <dgm:prSet presAssocID="{2C8E9517-69CC-4F6D-BC56-C8388451FC2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F9B31AE-FBAF-452B-A9D6-5DF5DDC74D89}" type="pres">
      <dgm:prSet presAssocID="{09ABE1A2-0F51-4689-92BB-877B61BBAA5C}" presName="root2" presStyleCnt="0"/>
      <dgm:spPr/>
    </dgm:pt>
    <dgm:pt modelId="{BD40E91A-6788-4D85-88B5-27CE42785645}" type="pres">
      <dgm:prSet presAssocID="{09ABE1A2-0F51-4689-92BB-877B61BBAA5C}" presName="LevelTwoTextNode" presStyleLbl="node2" presStyleIdx="2" presStyleCnt="3" custScale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9D45C-506D-430F-B63A-4E63E9CEDE34}" type="pres">
      <dgm:prSet presAssocID="{09ABE1A2-0F51-4689-92BB-877B61BBAA5C}" presName="level3hierChild" presStyleCnt="0"/>
      <dgm:spPr/>
    </dgm:pt>
  </dgm:ptLst>
  <dgm:cxnLst>
    <dgm:cxn modelId="{29D8662A-21E2-45D6-ACA3-4953D5CEA75F}" type="presOf" srcId="{2C8E9517-69CC-4F6D-BC56-C8388451FC25}" destId="{715DDEF7-99ED-47D0-B471-86990BB2D48A}" srcOrd="0" destOrd="0" presId="urn:microsoft.com/office/officeart/2005/8/layout/hierarchy2"/>
    <dgm:cxn modelId="{91636E1F-268C-4FBE-982D-B34AF533D3E1}" type="presOf" srcId="{062BCCBF-990F-483F-8DCD-B56699CDCE06}" destId="{302CB674-389D-421A-A1CD-C59BB540D59B}" srcOrd="1" destOrd="0" presId="urn:microsoft.com/office/officeart/2005/8/layout/hierarchy2"/>
    <dgm:cxn modelId="{56CFF89A-558F-4641-BECA-87C58C9C3E1A}" type="presOf" srcId="{9C4905B9-9086-4AB6-9535-FE8FBEE67CD9}" destId="{41F7AFD5-3602-450A-BE8A-2C39374E450C}" srcOrd="1" destOrd="0" presId="urn:microsoft.com/office/officeart/2005/8/layout/hierarchy2"/>
    <dgm:cxn modelId="{92F31EE5-9D94-48A1-870C-5156694A62CD}" type="presOf" srcId="{9C4905B9-9086-4AB6-9535-FE8FBEE67CD9}" destId="{96E11B5B-DBF2-4653-AF85-854B4440A7BB}" srcOrd="0" destOrd="0" presId="urn:microsoft.com/office/officeart/2005/8/layout/hierarchy2"/>
    <dgm:cxn modelId="{B7003C85-1271-48A2-B3A5-0D4B2A239D1E}" type="presOf" srcId="{C1BCD61B-D32C-4A2E-A550-5FD21D294BF1}" destId="{AD9F3243-F8A4-4F78-B5B2-2EC4A349091A}" srcOrd="0" destOrd="0" presId="urn:microsoft.com/office/officeart/2005/8/layout/hierarchy2"/>
    <dgm:cxn modelId="{6967EE34-18B7-4C23-989E-5F177C1BD09E}" type="presOf" srcId="{16B3D884-40F3-4C70-80EA-4BB28E3FB0CE}" destId="{60C4647A-373C-4DE4-9037-9350C5FD6788}" srcOrd="0" destOrd="0" presId="urn:microsoft.com/office/officeart/2005/8/layout/hierarchy2"/>
    <dgm:cxn modelId="{672499B9-8FF1-4285-88C8-384BFA1EBA25}" type="presOf" srcId="{2C8E9517-69CC-4F6D-BC56-C8388451FC25}" destId="{4B1A08B0-3D99-4EB0-A539-08805E515B7A}" srcOrd="1" destOrd="0" presId="urn:microsoft.com/office/officeart/2005/8/layout/hierarchy2"/>
    <dgm:cxn modelId="{31AA5A7C-C8FE-4AF6-A642-ABC2411043C9}" type="presOf" srcId="{88C72AA2-A68E-4CD6-9021-D74BFD76DF59}" destId="{A82FEE35-AB11-4527-8864-942B5A0D82F4}" srcOrd="1" destOrd="0" presId="urn:microsoft.com/office/officeart/2005/8/layout/hierarchy2"/>
    <dgm:cxn modelId="{5C5E10B4-DD46-418A-A513-A20AAA20E60F}" type="presOf" srcId="{B1761F4D-3A49-4F78-8EC8-BFCC21A64407}" destId="{507C4E17-49D5-4060-A025-97B5A83213BB}" srcOrd="0" destOrd="0" presId="urn:microsoft.com/office/officeart/2005/8/layout/hierarchy2"/>
    <dgm:cxn modelId="{8F150731-B725-4D8B-A93A-DFE90EE1E7AF}" type="presOf" srcId="{EDEC6131-005C-4DB3-B6F8-42A0D4AD9937}" destId="{B8B5E93A-18E7-4F7B-A447-63C2D3112C29}" srcOrd="1" destOrd="0" presId="urn:microsoft.com/office/officeart/2005/8/layout/hierarchy2"/>
    <dgm:cxn modelId="{AC4FD34F-E8AB-40AA-B535-DAB33713CEBC}" srcId="{B1761F4D-3A49-4F78-8EC8-BFCC21A64407}" destId="{C1BCD61B-D32C-4A2E-A550-5FD21D294BF1}" srcOrd="0" destOrd="0" parTransId="{D7985DD2-C270-4720-9335-41FE4B9B0EA9}" sibTransId="{08957114-2B1F-42B2-97CD-03D507C5F756}"/>
    <dgm:cxn modelId="{452A0158-AAAC-4AC7-8F81-B9BA8C870D79}" srcId="{67859156-0E3C-4848-9203-C6926ACB125A}" destId="{FB13B8A3-A6DD-44F2-B528-33E86204DDAE}" srcOrd="0" destOrd="0" parTransId="{EDEC6131-005C-4DB3-B6F8-42A0D4AD9937}" sibTransId="{22651EAD-A0C4-461B-BAD8-647530430EAE}"/>
    <dgm:cxn modelId="{5EE0A8BD-0012-460E-ABD6-F43EA86B08FF}" type="presOf" srcId="{67859156-0E3C-4848-9203-C6926ACB125A}" destId="{C993238B-A4D7-48EE-AB15-CAE086E54210}" srcOrd="0" destOrd="0" presId="urn:microsoft.com/office/officeart/2005/8/layout/hierarchy2"/>
    <dgm:cxn modelId="{5C34D63B-7D36-409D-B488-90E7F0D2B518}" type="presOf" srcId="{EDEC6131-005C-4DB3-B6F8-42A0D4AD9937}" destId="{0AAEED7C-0D1A-4753-87AA-4ACFD21A0134}" srcOrd="0" destOrd="0" presId="urn:microsoft.com/office/officeart/2005/8/layout/hierarchy2"/>
    <dgm:cxn modelId="{41B14DEC-74EF-4087-B590-4AB5642AEA6E}" srcId="{C1BCD61B-D32C-4A2E-A550-5FD21D294BF1}" destId="{16B3D884-40F3-4C70-80EA-4BB28E3FB0CE}" srcOrd="1" destOrd="0" parTransId="{88C72AA2-A68E-4CD6-9021-D74BFD76DF59}" sibTransId="{CE2C7996-5A76-49E3-8DE7-25581CFF6654}"/>
    <dgm:cxn modelId="{9A45B9E2-61CB-452A-B59F-54C50D9136CC}" type="presOf" srcId="{09ABE1A2-0F51-4689-92BB-877B61BBAA5C}" destId="{BD40E91A-6788-4D85-88B5-27CE42785645}" srcOrd="0" destOrd="0" presId="urn:microsoft.com/office/officeart/2005/8/layout/hierarchy2"/>
    <dgm:cxn modelId="{FEAAAE93-72B9-400C-A605-0708F0EBE7CC}" type="presOf" srcId="{0C502908-9B05-4D37-A613-16D45F2FC44F}" destId="{13491673-CE3E-4BFF-AB4A-C239891F2770}" srcOrd="0" destOrd="0" presId="urn:microsoft.com/office/officeart/2005/8/layout/hierarchy2"/>
    <dgm:cxn modelId="{48FA204A-CAFD-4D61-9DCC-D4F191AC3201}" srcId="{C1BCD61B-D32C-4A2E-A550-5FD21D294BF1}" destId="{67859156-0E3C-4848-9203-C6926ACB125A}" srcOrd="0" destOrd="0" parTransId="{9C4905B9-9086-4AB6-9535-FE8FBEE67CD9}" sibTransId="{262ECB89-F091-49A3-A8B4-CA8D31F2313F}"/>
    <dgm:cxn modelId="{0B75DD43-60D3-4F48-A2C3-80FD6E7D6CB9}" srcId="{C1BCD61B-D32C-4A2E-A550-5FD21D294BF1}" destId="{09ABE1A2-0F51-4689-92BB-877B61BBAA5C}" srcOrd="2" destOrd="0" parTransId="{2C8E9517-69CC-4F6D-BC56-C8388451FC25}" sibTransId="{52904DD4-4657-4059-8367-3D34E698DB4C}"/>
    <dgm:cxn modelId="{96EC7FE0-228D-4755-87BB-2B9760730B02}" type="presOf" srcId="{88C72AA2-A68E-4CD6-9021-D74BFD76DF59}" destId="{6787B3A1-155B-4434-8A98-A3426E6D311D}" srcOrd="0" destOrd="0" presId="urn:microsoft.com/office/officeart/2005/8/layout/hierarchy2"/>
    <dgm:cxn modelId="{BC097FC0-DCEE-476C-9E6F-DD26764AEB34}" type="presOf" srcId="{FB13B8A3-A6DD-44F2-B528-33E86204DDAE}" destId="{4FC36B8F-3FD6-4B0F-85DE-F986AE56009A}" srcOrd="0" destOrd="0" presId="urn:microsoft.com/office/officeart/2005/8/layout/hierarchy2"/>
    <dgm:cxn modelId="{D85F9CE0-26AE-4F7A-BE53-E0042AA04D66}" srcId="{67859156-0E3C-4848-9203-C6926ACB125A}" destId="{0C502908-9B05-4D37-A613-16D45F2FC44F}" srcOrd="1" destOrd="0" parTransId="{062BCCBF-990F-483F-8DCD-B56699CDCE06}" sibTransId="{9F3D9297-AFFB-4DB9-9086-530FE94D7574}"/>
    <dgm:cxn modelId="{A44821C6-F7BE-45E3-ACCC-E05F06AFBB16}" type="presOf" srcId="{062BCCBF-990F-483F-8DCD-B56699CDCE06}" destId="{446826F0-B746-41E5-BCDC-C09954071005}" srcOrd="0" destOrd="0" presId="urn:microsoft.com/office/officeart/2005/8/layout/hierarchy2"/>
    <dgm:cxn modelId="{F163382E-2302-4BE4-89C9-271FFD314A78}" type="presParOf" srcId="{507C4E17-49D5-4060-A025-97B5A83213BB}" destId="{30549DA7-DBF2-4600-B585-7601E061B53E}" srcOrd="0" destOrd="0" presId="urn:microsoft.com/office/officeart/2005/8/layout/hierarchy2"/>
    <dgm:cxn modelId="{EC9253BA-A14F-466F-A7FB-43598200D6AE}" type="presParOf" srcId="{30549DA7-DBF2-4600-B585-7601E061B53E}" destId="{AD9F3243-F8A4-4F78-B5B2-2EC4A349091A}" srcOrd="0" destOrd="0" presId="urn:microsoft.com/office/officeart/2005/8/layout/hierarchy2"/>
    <dgm:cxn modelId="{376D559A-F6AA-4859-A2E9-8F4C12477FE9}" type="presParOf" srcId="{30549DA7-DBF2-4600-B585-7601E061B53E}" destId="{23832059-4F21-4790-BE6D-17419055149D}" srcOrd="1" destOrd="0" presId="urn:microsoft.com/office/officeart/2005/8/layout/hierarchy2"/>
    <dgm:cxn modelId="{5DACD607-BF68-4569-823F-3CD057B5A90B}" type="presParOf" srcId="{23832059-4F21-4790-BE6D-17419055149D}" destId="{96E11B5B-DBF2-4653-AF85-854B4440A7BB}" srcOrd="0" destOrd="0" presId="urn:microsoft.com/office/officeart/2005/8/layout/hierarchy2"/>
    <dgm:cxn modelId="{3D0D25D7-763E-4FF8-AA85-B6F92F4DFFD9}" type="presParOf" srcId="{96E11B5B-DBF2-4653-AF85-854B4440A7BB}" destId="{41F7AFD5-3602-450A-BE8A-2C39374E450C}" srcOrd="0" destOrd="0" presId="urn:microsoft.com/office/officeart/2005/8/layout/hierarchy2"/>
    <dgm:cxn modelId="{D9A382F1-7E4D-4AAC-8C7D-4A316E7E42A8}" type="presParOf" srcId="{23832059-4F21-4790-BE6D-17419055149D}" destId="{BC7BE79F-D1FC-4215-A982-12BA8DADEA91}" srcOrd="1" destOrd="0" presId="urn:microsoft.com/office/officeart/2005/8/layout/hierarchy2"/>
    <dgm:cxn modelId="{4AEC5B7F-B026-4D3A-881F-A107E03967BC}" type="presParOf" srcId="{BC7BE79F-D1FC-4215-A982-12BA8DADEA91}" destId="{C993238B-A4D7-48EE-AB15-CAE086E54210}" srcOrd="0" destOrd="0" presId="urn:microsoft.com/office/officeart/2005/8/layout/hierarchy2"/>
    <dgm:cxn modelId="{8EAB04C7-0929-46E7-B63E-4BEFC7582116}" type="presParOf" srcId="{BC7BE79F-D1FC-4215-A982-12BA8DADEA91}" destId="{F136D381-F758-409B-A848-717A68D50278}" srcOrd="1" destOrd="0" presId="urn:microsoft.com/office/officeart/2005/8/layout/hierarchy2"/>
    <dgm:cxn modelId="{969F67B0-B174-46EF-8667-9C97F6331196}" type="presParOf" srcId="{F136D381-F758-409B-A848-717A68D50278}" destId="{0AAEED7C-0D1A-4753-87AA-4ACFD21A0134}" srcOrd="0" destOrd="0" presId="urn:microsoft.com/office/officeart/2005/8/layout/hierarchy2"/>
    <dgm:cxn modelId="{7814382D-6252-4657-AF93-EF4AF45CEAF3}" type="presParOf" srcId="{0AAEED7C-0D1A-4753-87AA-4ACFD21A0134}" destId="{B8B5E93A-18E7-4F7B-A447-63C2D3112C29}" srcOrd="0" destOrd="0" presId="urn:microsoft.com/office/officeart/2005/8/layout/hierarchy2"/>
    <dgm:cxn modelId="{77950DB7-FE53-4C47-9C95-8EBED65ADD83}" type="presParOf" srcId="{F136D381-F758-409B-A848-717A68D50278}" destId="{E917269B-7F93-40EB-B280-B7E6B26E46E2}" srcOrd="1" destOrd="0" presId="urn:microsoft.com/office/officeart/2005/8/layout/hierarchy2"/>
    <dgm:cxn modelId="{D3FA5A96-2D6E-4DF0-9AA9-8C5CE87B6B69}" type="presParOf" srcId="{E917269B-7F93-40EB-B280-B7E6B26E46E2}" destId="{4FC36B8F-3FD6-4B0F-85DE-F986AE56009A}" srcOrd="0" destOrd="0" presId="urn:microsoft.com/office/officeart/2005/8/layout/hierarchy2"/>
    <dgm:cxn modelId="{79B40184-2AEF-4786-9891-1CB67BBC08AA}" type="presParOf" srcId="{E917269B-7F93-40EB-B280-B7E6B26E46E2}" destId="{2D64D693-9AF6-4938-A816-0BCC704BAB2A}" srcOrd="1" destOrd="0" presId="urn:microsoft.com/office/officeart/2005/8/layout/hierarchy2"/>
    <dgm:cxn modelId="{34A2979E-27E6-4F80-990F-6EF19666BF46}" type="presParOf" srcId="{F136D381-F758-409B-A848-717A68D50278}" destId="{446826F0-B746-41E5-BCDC-C09954071005}" srcOrd="2" destOrd="0" presId="urn:microsoft.com/office/officeart/2005/8/layout/hierarchy2"/>
    <dgm:cxn modelId="{785AB9D8-2CAB-4524-818D-2E5E421A3357}" type="presParOf" srcId="{446826F0-B746-41E5-BCDC-C09954071005}" destId="{302CB674-389D-421A-A1CD-C59BB540D59B}" srcOrd="0" destOrd="0" presId="urn:microsoft.com/office/officeart/2005/8/layout/hierarchy2"/>
    <dgm:cxn modelId="{74DD9F65-E6E5-49CE-A1D6-EF8252C089E9}" type="presParOf" srcId="{F136D381-F758-409B-A848-717A68D50278}" destId="{C5459105-25FE-481C-BA04-6BE79E570CE1}" srcOrd="3" destOrd="0" presId="urn:microsoft.com/office/officeart/2005/8/layout/hierarchy2"/>
    <dgm:cxn modelId="{FA4531C6-617E-4711-A829-53EB574B18CB}" type="presParOf" srcId="{C5459105-25FE-481C-BA04-6BE79E570CE1}" destId="{13491673-CE3E-4BFF-AB4A-C239891F2770}" srcOrd="0" destOrd="0" presId="urn:microsoft.com/office/officeart/2005/8/layout/hierarchy2"/>
    <dgm:cxn modelId="{899DFAAF-4BCB-4F08-950A-569B3008F64B}" type="presParOf" srcId="{C5459105-25FE-481C-BA04-6BE79E570CE1}" destId="{F9D4C078-321F-49AC-B911-43B6C4456F19}" srcOrd="1" destOrd="0" presId="urn:microsoft.com/office/officeart/2005/8/layout/hierarchy2"/>
    <dgm:cxn modelId="{E613B05A-9B0C-42D1-9DF1-6A915236F1DA}" type="presParOf" srcId="{23832059-4F21-4790-BE6D-17419055149D}" destId="{6787B3A1-155B-4434-8A98-A3426E6D311D}" srcOrd="2" destOrd="0" presId="urn:microsoft.com/office/officeart/2005/8/layout/hierarchy2"/>
    <dgm:cxn modelId="{8509A2BB-ED18-4094-A293-C17E0069356A}" type="presParOf" srcId="{6787B3A1-155B-4434-8A98-A3426E6D311D}" destId="{A82FEE35-AB11-4527-8864-942B5A0D82F4}" srcOrd="0" destOrd="0" presId="urn:microsoft.com/office/officeart/2005/8/layout/hierarchy2"/>
    <dgm:cxn modelId="{98BA1E3D-0EDC-4388-9E06-EAF7977D309F}" type="presParOf" srcId="{23832059-4F21-4790-BE6D-17419055149D}" destId="{7B79F50D-24AF-4381-8151-1FFB5AD2410F}" srcOrd="3" destOrd="0" presId="urn:microsoft.com/office/officeart/2005/8/layout/hierarchy2"/>
    <dgm:cxn modelId="{D0D76348-3973-40FC-A7B5-B700A4823131}" type="presParOf" srcId="{7B79F50D-24AF-4381-8151-1FFB5AD2410F}" destId="{60C4647A-373C-4DE4-9037-9350C5FD6788}" srcOrd="0" destOrd="0" presId="urn:microsoft.com/office/officeart/2005/8/layout/hierarchy2"/>
    <dgm:cxn modelId="{8A8D08AF-C068-41D6-BDE5-89B1F90E0223}" type="presParOf" srcId="{7B79F50D-24AF-4381-8151-1FFB5AD2410F}" destId="{917C9E4A-205A-41C3-A481-48971DBDD7AD}" srcOrd="1" destOrd="0" presId="urn:microsoft.com/office/officeart/2005/8/layout/hierarchy2"/>
    <dgm:cxn modelId="{567E33EE-7D81-4EA8-BEB0-97513161A8BA}" type="presParOf" srcId="{23832059-4F21-4790-BE6D-17419055149D}" destId="{715DDEF7-99ED-47D0-B471-86990BB2D48A}" srcOrd="4" destOrd="0" presId="urn:microsoft.com/office/officeart/2005/8/layout/hierarchy2"/>
    <dgm:cxn modelId="{EA1727F3-23DA-435C-AB5A-B2B37563A433}" type="presParOf" srcId="{715DDEF7-99ED-47D0-B471-86990BB2D48A}" destId="{4B1A08B0-3D99-4EB0-A539-08805E515B7A}" srcOrd="0" destOrd="0" presId="urn:microsoft.com/office/officeart/2005/8/layout/hierarchy2"/>
    <dgm:cxn modelId="{4E482422-9629-449F-ABB9-60ABEA911838}" type="presParOf" srcId="{23832059-4F21-4790-BE6D-17419055149D}" destId="{FF9B31AE-FBAF-452B-A9D6-5DF5DDC74D89}" srcOrd="5" destOrd="0" presId="urn:microsoft.com/office/officeart/2005/8/layout/hierarchy2"/>
    <dgm:cxn modelId="{B8C779DA-CB6B-462D-9A91-2EDAAD58D967}" type="presParOf" srcId="{FF9B31AE-FBAF-452B-A9D6-5DF5DDC74D89}" destId="{BD40E91A-6788-4D85-88B5-27CE42785645}" srcOrd="0" destOrd="0" presId="urn:microsoft.com/office/officeart/2005/8/layout/hierarchy2"/>
    <dgm:cxn modelId="{6F59C489-26F2-489E-B2AC-1740929DD8CA}" type="presParOf" srcId="{FF9B31AE-FBAF-452B-A9D6-5DF5DDC74D89}" destId="{B019D45C-506D-430F-B63A-4E63E9CEDE3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2EBFC0-F2AA-4230-90A5-F65854960811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3E11DD-CE5A-4EE9-9643-41D79B39F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RESEARCH in PUBLIC RELATIONS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</a:b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~ Introduction</a:t>
            </a:r>
            <a:b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</a:b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~ Class rules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14800" y="5410200"/>
            <a:ext cx="4724400" cy="1371600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Program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Studi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Ilmu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Komunikasi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Universitas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Komputer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 Indonesia</a:t>
            </a:r>
          </a:p>
          <a:p>
            <a:pPr lvl="0" algn="ctr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Bandung, 27 September 2010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4495800"/>
            <a:ext cx="3755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Dian S.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Purwanty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,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S.Sos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., M.M.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1800" dirty="0" err="1" smtClean="0">
                <a:latin typeface="Abscissa" pitchFamily="2" charset="0"/>
              </a:rPr>
              <a:t>Mendapatkan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pengetahuan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mengenai</a:t>
            </a:r>
            <a:r>
              <a:rPr lang="en-US" sz="1800" dirty="0" smtClean="0">
                <a:latin typeface="Abscissa" pitchFamily="2" charset="0"/>
              </a:rPr>
              <a:t> :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dirty="0" err="1" smtClean="0">
                <a:latin typeface="Abscissa" pitchFamily="2" charset="0"/>
              </a:rPr>
              <a:t>pandangan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baru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tentang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gejala</a:t>
            </a:r>
            <a:r>
              <a:rPr lang="en-US" sz="1800" dirty="0" smtClean="0">
                <a:latin typeface="Abscissa" pitchFamily="2" charset="0"/>
              </a:rPr>
              <a:t>, </a:t>
            </a:r>
            <a:r>
              <a:rPr lang="en-US" sz="1800" dirty="0" err="1" smtClean="0">
                <a:latin typeface="Abscissa" pitchFamily="2" charset="0"/>
              </a:rPr>
              <a:t>merumuskan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err="1" smtClean="0">
                <a:latin typeface="Abscissa" pitchFamily="2" charset="0"/>
              </a:rPr>
              <a:t>lebih</a:t>
            </a:r>
            <a:r>
              <a:rPr lang="en-US" sz="1800" smtClean="0">
                <a:latin typeface="Abscissa" pitchFamily="2" charset="0"/>
              </a:rPr>
              <a:t> sistematis 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dirty="0" err="1" smtClean="0">
                <a:latin typeface="Abscissa" pitchFamily="2" charset="0"/>
              </a:rPr>
              <a:t>pengembangan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err="1" smtClean="0">
                <a:latin typeface="Abscissa" pitchFamily="2" charset="0"/>
              </a:rPr>
              <a:t>pengetahuan</a:t>
            </a:r>
            <a:r>
              <a:rPr lang="en-US" sz="1800" smtClean="0">
                <a:latin typeface="Abscissa" pitchFamily="2" charset="0"/>
              </a:rPr>
              <a:t> mendalam, sehingga dapat merumuskan hipotesis</a:t>
            </a:r>
            <a:endParaRPr lang="en-US" sz="1800" dirty="0" smtClean="0">
              <a:latin typeface="Abscissa" pitchFamily="2" charset="0"/>
            </a:endParaRPr>
          </a:p>
          <a:p>
            <a:pPr marL="633222" indent="-514350"/>
            <a:r>
              <a:rPr lang="en-US" sz="1800" dirty="0" err="1" smtClean="0">
                <a:latin typeface="Abscissa" pitchFamily="2" charset="0"/>
              </a:rPr>
              <a:t>Menggambarkan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secara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lengkap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karakteristik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err="1" smtClean="0">
                <a:latin typeface="Abscissa" pitchFamily="2" charset="0"/>
              </a:rPr>
              <a:t>atau</a:t>
            </a:r>
            <a:r>
              <a:rPr lang="en-US" sz="1800" smtClean="0">
                <a:latin typeface="Abscissa" pitchFamily="2" charset="0"/>
              </a:rPr>
              <a:t> ciri-ciri :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smtClean="0">
                <a:latin typeface="Abscissa" pitchFamily="2" charset="0"/>
              </a:rPr>
              <a:t>Suatu keadaan (situasi tertentu)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smtClean="0">
                <a:latin typeface="Abscissa" pitchFamily="2" charset="0"/>
              </a:rPr>
              <a:t>Perilaku pribadi (individu)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smtClean="0">
                <a:latin typeface="Abscissa" pitchFamily="2" charset="0"/>
              </a:rPr>
              <a:t>Perilaku kelompok atau publik, tanpa didahului hipotesis (terdapat masalah)</a:t>
            </a:r>
            <a:endParaRPr lang="en-US" sz="1800" dirty="0" smtClean="0">
              <a:latin typeface="Abscissa" pitchFamily="2" charset="0"/>
            </a:endParaRPr>
          </a:p>
          <a:p>
            <a:pPr marL="633222" indent="-514350"/>
            <a:r>
              <a:rPr lang="en-US" sz="1800" err="1" smtClean="0">
                <a:latin typeface="Abscissa" pitchFamily="2" charset="0"/>
              </a:rPr>
              <a:t>Mendapatkan</a:t>
            </a:r>
            <a:r>
              <a:rPr lang="en-US" sz="1800" smtClean="0">
                <a:latin typeface="Abscissa" pitchFamily="2" charset="0"/>
              </a:rPr>
              <a:t> 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smtClean="0">
                <a:latin typeface="Abscissa" pitchFamily="2" charset="0"/>
              </a:rPr>
              <a:t>keterangan tentang frekuensi terjadinya sesuatu (peristiwa)</a:t>
            </a:r>
          </a:p>
          <a:p>
            <a:pPr marL="1191006" lvl="2" indent="-514350">
              <a:buFont typeface="+mj-lt"/>
              <a:buAutoNum type="alphaLcPeriod"/>
            </a:pPr>
            <a:r>
              <a:rPr lang="en-US" sz="1800" smtClean="0">
                <a:latin typeface="Abscissa" pitchFamily="2" charset="0"/>
              </a:rPr>
              <a:t>perolehan </a:t>
            </a:r>
            <a:r>
              <a:rPr lang="en-US" sz="1800" dirty="0" smtClean="0">
                <a:latin typeface="Abscissa" pitchFamily="2" charset="0"/>
              </a:rPr>
              <a:t>data </a:t>
            </a:r>
            <a:r>
              <a:rPr lang="en-US" sz="1800" dirty="0" err="1" smtClean="0">
                <a:latin typeface="Abscissa" pitchFamily="2" charset="0"/>
              </a:rPr>
              <a:t>mengenai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hubungan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antara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gejala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dengan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gejala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lainnya</a:t>
            </a:r>
            <a:r>
              <a:rPr lang="en-US" sz="1800" dirty="0" smtClean="0">
                <a:latin typeface="Abscissa" pitchFamily="2" charset="0"/>
              </a:rPr>
              <a:t>.</a:t>
            </a:r>
          </a:p>
          <a:p>
            <a:pPr marL="633222" indent="-514350"/>
            <a:r>
              <a:rPr lang="en-US" sz="1800" dirty="0" err="1" smtClean="0">
                <a:latin typeface="Abscissa" pitchFamily="2" charset="0"/>
              </a:rPr>
              <a:t>Untuk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menguji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hipotesi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berkaitan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dengan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hubungan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sebab-akibat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dari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dua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variabel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atau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lebih</a:t>
            </a:r>
            <a:r>
              <a:rPr lang="en-US" sz="1800" dirty="0" smtClean="0">
                <a:latin typeface="Abscissa" pitchFamily="2" charset="0"/>
              </a:rPr>
              <a:t> (</a:t>
            </a:r>
            <a:r>
              <a:rPr lang="en-US" sz="1800" dirty="0" err="1" smtClean="0">
                <a:latin typeface="Abscissa" pitchFamily="2" charset="0"/>
              </a:rPr>
              <a:t>korelasi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sering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muncul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dalam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penelitian</a:t>
            </a:r>
            <a:r>
              <a:rPr lang="en-US" sz="1800" dirty="0" smtClean="0">
                <a:latin typeface="Abscissa" pitchFamily="2" charset="0"/>
              </a:rPr>
              <a:t>).</a:t>
            </a:r>
          </a:p>
          <a:p>
            <a:pPr marL="633222" indent="-514350"/>
            <a:r>
              <a:rPr lang="en-US" sz="1800" dirty="0" err="1" smtClean="0">
                <a:latin typeface="Abscissa" pitchFamily="2" charset="0"/>
              </a:rPr>
              <a:t>Mengevaluasi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efektivitas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program </a:t>
            </a:r>
            <a:r>
              <a:rPr lang="en-US" sz="1800" dirty="0" err="1" smtClean="0">
                <a:latin typeface="Abscissa" pitchFamily="2" charset="0"/>
              </a:rPr>
              <a:t>sosial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atau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penerapan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teknik-teknik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tertentu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dalam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proses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kegiatan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penelitian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sosial</a:t>
            </a:r>
            <a:r>
              <a:rPr lang="en-US" sz="1800" dirty="0" smtClean="0">
                <a:latin typeface="Abscissa" pitchFamily="2" charset="0"/>
              </a:rPr>
              <a:t>.</a:t>
            </a:r>
            <a:endParaRPr lang="en-US" sz="1800" dirty="0">
              <a:latin typeface="Abscissa" pitchFamily="2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scissa" pitchFamily="2" charset="0"/>
              </a:rPr>
              <a:t>Introductions…</a:t>
            </a:r>
            <a:endParaRPr lang="en-US" dirty="0"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8006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dirty="0" err="1" smtClean="0">
                <a:latin typeface="Abscissa" pitchFamily="2" charset="0"/>
              </a:rPr>
              <a:t>Riset</a:t>
            </a:r>
            <a:r>
              <a:rPr lang="en-US" dirty="0" smtClean="0">
                <a:latin typeface="Abscissa" pitchFamily="2" charset="0"/>
              </a:rPr>
              <a:t> (</a:t>
            </a:r>
            <a:r>
              <a:rPr lang="en-US" dirty="0" err="1" smtClean="0">
                <a:latin typeface="Abscissa" pitchFamily="2" charset="0"/>
              </a:rPr>
              <a:t>penelitian</a:t>
            </a:r>
            <a:r>
              <a:rPr lang="en-US" dirty="0" smtClean="0">
                <a:latin typeface="Abscissa" pitchFamily="2" charset="0"/>
              </a:rPr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bscissa" pitchFamily="2" charset="0"/>
              </a:rPr>
              <a:t>In English </a:t>
            </a:r>
            <a:r>
              <a:rPr lang="en-US" sz="2000" i="1" dirty="0" smtClean="0">
                <a:latin typeface="Abscissa" pitchFamily="2" charset="0"/>
              </a:rPr>
              <a:t>“to research for, to find”. </a:t>
            </a:r>
            <a:endParaRPr lang="en-US" sz="2000" i="1" dirty="0">
              <a:latin typeface="Abscissa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bscissa" pitchFamily="2" charset="0"/>
              </a:rPr>
              <a:t>Latin “re” yang </a:t>
            </a:r>
            <a:r>
              <a:rPr lang="en-US" sz="2000" dirty="0" err="1" smtClean="0">
                <a:latin typeface="Abscissa" pitchFamily="2" charset="0"/>
              </a:rPr>
              <a:t>artinya</a:t>
            </a:r>
            <a:r>
              <a:rPr lang="en-US" sz="2000" dirty="0" smtClean="0">
                <a:latin typeface="Abscissa" pitchFamily="2" charset="0"/>
              </a:rPr>
              <a:t> “</a:t>
            </a:r>
            <a:r>
              <a:rPr lang="en-US" sz="2000" dirty="0" err="1" smtClean="0">
                <a:latin typeface="Abscissa" pitchFamily="2" charset="0"/>
              </a:rPr>
              <a:t>lagi</a:t>
            </a:r>
            <a:r>
              <a:rPr lang="en-US" sz="2000" dirty="0" smtClean="0">
                <a:latin typeface="Abscissa" pitchFamily="2" charset="0"/>
              </a:rPr>
              <a:t>” </a:t>
            </a:r>
            <a:r>
              <a:rPr lang="en-US" sz="2000" dirty="0" err="1" smtClean="0">
                <a:latin typeface="Abscissa" pitchFamily="2" charset="0"/>
              </a:rPr>
              <a:t>dan</a:t>
            </a:r>
            <a:r>
              <a:rPr lang="en-US" sz="2000" dirty="0" smtClean="0">
                <a:latin typeface="Abscissa" pitchFamily="2" charset="0"/>
              </a:rPr>
              <a:t> “</a:t>
            </a:r>
            <a:r>
              <a:rPr lang="en-US" sz="2000" dirty="0" err="1" smtClean="0">
                <a:latin typeface="Abscissa" pitchFamily="2" charset="0"/>
              </a:rPr>
              <a:t>cercier</a:t>
            </a:r>
            <a:r>
              <a:rPr lang="en-US" sz="2000" dirty="0" smtClean="0">
                <a:latin typeface="Abscissa" pitchFamily="2" charset="0"/>
              </a:rPr>
              <a:t>” yang </a:t>
            </a:r>
            <a:r>
              <a:rPr lang="en-US" sz="2000" dirty="0" err="1" smtClean="0">
                <a:latin typeface="Abscissa" pitchFamily="2" charset="0"/>
              </a:rPr>
              <a:t>artinya</a:t>
            </a:r>
            <a:r>
              <a:rPr lang="en-US" sz="2000" dirty="0" smtClean="0">
                <a:latin typeface="Abscissa" pitchFamily="2" charset="0"/>
              </a:rPr>
              <a:t> “</a:t>
            </a:r>
            <a:r>
              <a:rPr lang="en-US" sz="2000" dirty="0" err="1" smtClean="0">
                <a:latin typeface="Abscissa" pitchFamily="2" charset="0"/>
              </a:rPr>
              <a:t>mencari</a:t>
            </a:r>
            <a:r>
              <a:rPr lang="en-US" sz="2000" dirty="0" smtClean="0">
                <a:latin typeface="Abscissa" pitchFamily="2" charset="0"/>
              </a:rPr>
              <a:t>”.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err="1" smtClean="0">
                <a:latin typeface="Abscissa" pitchFamily="2" charset="0"/>
              </a:rPr>
              <a:t>Secara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umum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riset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berarti</a:t>
            </a:r>
            <a:r>
              <a:rPr lang="en-US" sz="2000" dirty="0" smtClean="0">
                <a:latin typeface="Abscissa" pitchFamily="2" charset="0"/>
              </a:rPr>
              <a:t> “</a:t>
            </a:r>
            <a:r>
              <a:rPr lang="en-US" sz="2000" dirty="0" err="1" smtClean="0">
                <a:latin typeface="Abscissa" pitchFamily="2" charset="0"/>
              </a:rPr>
              <a:t>mencari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informasi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tentang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sesuatu</a:t>
            </a:r>
            <a:r>
              <a:rPr lang="en-US" sz="2000" dirty="0" smtClean="0">
                <a:latin typeface="Abscissa" pitchFamily="2" charset="0"/>
              </a:rPr>
              <a:t>” </a:t>
            </a:r>
            <a:r>
              <a:rPr lang="en-US" sz="2000" i="1" dirty="0" smtClean="0">
                <a:latin typeface="Abscissa" pitchFamily="2" charset="0"/>
              </a:rPr>
              <a:t>(looking for information about something)</a:t>
            </a:r>
            <a:r>
              <a:rPr lang="en-US" sz="2000" dirty="0" smtClean="0">
                <a:latin typeface="Abscissa" pitchFamily="2" charset="0"/>
              </a:rPr>
              <a:t>. </a:t>
            </a:r>
            <a:r>
              <a:rPr lang="en-US" sz="2000" dirty="0" err="1" smtClean="0">
                <a:latin typeface="Abscissa" pitchFamily="2" charset="0"/>
              </a:rPr>
              <a:t>Atau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bisa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juga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diartikan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sebagai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sebuah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usaha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untuk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menemukan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dirty="0" err="1" smtClean="0">
                <a:latin typeface="Abscissa" pitchFamily="2" charset="0"/>
              </a:rPr>
              <a:t>sesuatu</a:t>
            </a:r>
            <a:r>
              <a:rPr lang="en-US" sz="2000" dirty="0" smtClean="0">
                <a:latin typeface="Abscissa" pitchFamily="2" charset="0"/>
              </a:rPr>
              <a:t> </a:t>
            </a:r>
            <a:r>
              <a:rPr lang="en-US" sz="2000" i="1" dirty="0" smtClean="0">
                <a:latin typeface="Abscissa" pitchFamily="2" charset="0"/>
              </a:rPr>
              <a:t>(an attempt to discover something)</a:t>
            </a:r>
            <a:r>
              <a:rPr lang="en-US" sz="2000" dirty="0" smtClean="0">
                <a:latin typeface="Abscissa" pitchFamily="2" charset="0"/>
              </a:rPr>
              <a:t>.</a:t>
            </a:r>
          </a:p>
        </p:txBody>
      </p:sp>
      <p:pic>
        <p:nvPicPr>
          <p:cNvPr id="10" name="Content Placeholder 9" descr="corporate_main_righ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57850" y="2523331"/>
            <a:ext cx="2857500" cy="3124200"/>
          </a:xfrm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bscissa" pitchFamily="2" charset="0"/>
              </a:rPr>
              <a:t>Perbedaan</a:t>
            </a:r>
            <a:r>
              <a:rPr lang="en-US" dirty="0" smtClean="0">
                <a:latin typeface="Abscissa" pitchFamily="2" charset="0"/>
              </a:rPr>
              <a:t>…</a:t>
            </a:r>
            <a:endParaRPr lang="en-US" dirty="0">
              <a:latin typeface="Abscissa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Riset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Sehari-hari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(everyday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research)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Riset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Ilmiah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(scientific research)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Intuisi</a:t>
                      </a:r>
                      <a:endParaRPr lang="en-US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Anggapan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umum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(common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sense)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Tidak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ada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aturan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(casual)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Dilakukan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setiap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saat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Pilih-pilih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(selective)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Kebetulan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Fokus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pada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keputusan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pribadi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Berdasarkan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teori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Terstruktur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Ada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aturan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ketat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sistematis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Terencana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Objektif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tidak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memihak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Pemikiran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ilmiah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Fokus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pada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pengetahuan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tentang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realitas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scissa" pitchFamily="2" charset="0"/>
              </a:rPr>
              <a:t>Research Definitions</a:t>
            </a:r>
            <a:endParaRPr lang="en-US" dirty="0"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err="1" smtClean="0">
                <a:latin typeface="Abscissa" pitchFamily="2" charset="0"/>
              </a:rPr>
              <a:t>Kamus</a:t>
            </a:r>
            <a:r>
              <a:rPr lang="en-US" sz="2600" dirty="0" smtClean="0">
                <a:latin typeface="Abscissa" pitchFamily="2" charset="0"/>
              </a:rPr>
              <a:t> Oxford Advanced Leaner’s Dictionary of Current English (1997)</a:t>
            </a:r>
          </a:p>
          <a:p>
            <a:r>
              <a:rPr lang="en-US" sz="2600" i="1" dirty="0" smtClean="0">
                <a:latin typeface="Abscissa" pitchFamily="2" charset="0"/>
              </a:rPr>
              <a:t>Research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berarti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melakukan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penyelidikan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dalam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aturan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untuk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menemukan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fakta-fakta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baru</a:t>
            </a:r>
            <a:r>
              <a:rPr lang="en-US" sz="2600" dirty="0" smtClean="0">
                <a:latin typeface="Abscissa" pitchFamily="2" charset="0"/>
              </a:rPr>
              <a:t>, </a:t>
            </a:r>
            <a:r>
              <a:rPr lang="en-US" sz="2600" dirty="0" err="1" smtClean="0">
                <a:latin typeface="Abscissa" pitchFamily="2" charset="0"/>
              </a:rPr>
              <a:t>dan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memperoleh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tambahan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informasi</a:t>
            </a:r>
            <a:r>
              <a:rPr lang="en-US" sz="2600" dirty="0" smtClean="0">
                <a:latin typeface="Abscissa" pitchFamily="2" charset="0"/>
              </a:rPr>
              <a:t>.</a:t>
            </a:r>
          </a:p>
          <a:p>
            <a:pPr>
              <a:buNone/>
            </a:pPr>
            <a:endParaRPr lang="en-US" sz="2600" dirty="0" smtClean="0">
              <a:latin typeface="Abscissa" pitchFamily="2" charset="0"/>
            </a:endParaRPr>
          </a:p>
          <a:p>
            <a:pPr>
              <a:buNone/>
            </a:pPr>
            <a:r>
              <a:rPr lang="en-US" sz="2600" dirty="0" smtClean="0">
                <a:latin typeface="Abscissa" pitchFamily="2" charset="0"/>
              </a:rPr>
              <a:t>Webster’s New World Dictionary (1976)</a:t>
            </a:r>
          </a:p>
          <a:p>
            <a:r>
              <a:rPr lang="en-US" sz="2600" dirty="0" smtClean="0">
                <a:latin typeface="Abscissa" pitchFamily="2" charset="0"/>
              </a:rPr>
              <a:t>Research, </a:t>
            </a:r>
            <a:r>
              <a:rPr lang="en-US" sz="2600" dirty="0" err="1" smtClean="0">
                <a:latin typeface="Abscissa" pitchFamily="2" charset="0"/>
              </a:rPr>
              <a:t>yaitu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bahwa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penelitian</a:t>
            </a:r>
            <a:r>
              <a:rPr lang="en-US" sz="2600" dirty="0" smtClean="0">
                <a:latin typeface="Abscissa" pitchFamily="2" charset="0"/>
              </a:rPr>
              <a:t> yang </a:t>
            </a:r>
            <a:r>
              <a:rPr lang="en-US" sz="2600" dirty="0" err="1" smtClean="0">
                <a:latin typeface="Abscissa" pitchFamily="2" charset="0"/>
              </a:rPr>
              <a:t>berarti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penyelidikan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secara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hati-hati</a:t>
            </a:r>
            <a:r>
              <a:rPr lang="en-US" sz="2600" dirty="0" smtClean="0">
                <a:latin typeface="Abscissa" pitchFamily="2" charset="0"/>
              </a:rPr>
              <a:t>, </a:t>
            </a:r>
            <a:r>
              <a:rPr lang="en-US" sz="2600" dirty="0" err="1" smtClean="0">
                <a:latin typeface="Abscissa" pitchFamily="2" charset="0"/>
              </a:rPr>
              <a:t>sistematis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dalam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mencari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fakta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dan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prinsip-prinsip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suatu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penyelidikan</a:t>
            </a:r>
            <a:r>
              <a:rPr lang="en-US" sz="2600" dirty="0" smtClean="0">
                <a:latin typeface="Abscissa" pitchFamily="2" charset="0"/>
              </a:rPr>
              <a:t> yang </a:t>
            </a:r>
            <a:r>
              <a:rPr lang="en-US" sz="2600" dirty="0" err="1" smtClean="0">
                <a:latin typeface="Abscissa" pitchFamily="2" charset="0"/>
              </a:rPr>
              <a:t>cermat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guna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menetapkan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suatu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keputusan</a:t>
            </a:r>
            <a:r>
              <a:rPr lang="en-US" sz="2600" dirty="0" smtClean="0">
                <a:latin typeface="Abscissa" pitchFamily="2" charset="0"/>
              </a:rPr>
              <a:t> </a:t>
            </a:r>
            <a:r>
              <a:rPr lang="en-US" sz="2600" dirty="0" err="1" smtClean="0">
                <a:latin typeface="Abscissa" pitchFamily="2" charset="0"/>
              </a:rPr>
              <a:t>tepat</a:t>
            </a:r>
            <a:r>
              <a:rPr lang="en-US" sz="2600" dirty="0" smtClean="0">
                <a:latin typeface="Abscissa" pitchFamily="2" charset="0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scissa" pitchFamily="2" charset="0"/>
              </a:rPr>
              <a:t>Research from expert…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9530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bscissa" pitchFamily="2" charset="0"/>
              </a:rPr>
              <a:t>Henry </a:t>
            </a:r>
            <a:r>
              <a:rPr lang="en-US" sz="2400" dirty="0" err="1" smtClean="0">
                <a:latin typeface="Abscissa" pitchFamily="2" charset="0"/>
              </a:rPr>
              <a:t>Mannaheim</a:t>
            </a:r>
            <a:r>
              <a:rPr lang="en-US" sz="2400" dirty="0" smtClean="0">
                <a:latin typeface="Abscissa" pitchFamily="2" charset="0"/>
              </a:rPr>
              <a:t> (</a:t>
            </a:r>
            <a:r>
              <a:rPr lang="en-US" sz="2400" dirty="0" err="1" smtClean="0">
                <a:latin typeface="Abscissa" pitchFamily="2" charset="0"/>
              </a:rPr>
              <a:t>Ruslan</a:t>
            </a:r>
            <a:r>
              <a:rPr lang="en-US" sz="2400" dirty="0" smtClean="0">
                <a:latin typeface="Abscissa" pitchFamily="2" charset="0"/>
              </a:rPr>
              <a:t>, 2003 : 4)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Abscissa" pitchFamily="2" charset="0"/>
              </a:rPr>
              <a:t>Riset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dalam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ilmu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pengetahuan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adalah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i="1" dirty="0" smtClean="0">
                <a:latin typeface="Abscissa" pitchFamily="2" charset="0"/>
              </a:rPr>
              <a:t>“an inter-subjective, accurate, systematic analysis of determinate of body empirical data, in order to discover recurring relationship among phenomena”.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bscissa" pitchFamily="2" charset="0"/>
              </a:rPr>
              <a:t>Accurate, Systematic, Analysis, Determine, Data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>
              <a:latin typeface="Abscissa" pitchFamily="2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  <p:pic>
        <p:nvPicPr>
          <p:cNvPr id="8" name="Content Placeholder 7" descr="97_make_a_wish_lo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2739231"/>
            <a:ext cx="3352800" cy="2692400"/>
          </a:xfrm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bscissa" pitchFamily="2" charset="0"/>
              </a:rPr>
              <a:t>Kriteria</a:t>
            </a:r>
            <a:r>
              <a:rPr lang="en-US" dirty="0" smtClean="0">
                <a:latin typeface="Abscissa" pitchFamily="2" charset="0"/>
              </a:rPr>
              <a:t> </a:t>
            </a:r>
            <a:r>
              <a:rPr lang="en-US" dirty="0" err="1" smtClean="0">
                <a:latin typeface="Abscissa" pitchFamily="2" charset="0"/>
              </a:rPr>
              <a:t>Metode</a:t>
            </a:r>
            <a:r>
              <a:rPr lang="en-US" dirty="0" smtClean="0">
                <a:latin typeface="Abscissa" pitchFamily="2" charset="0"/>
              </a:rPr>
              <a:t> </a:t>
            </a:r>
            <a:r>
              <a:rPr lang="en-US" dirty="0" err="1" smtClean="0">
                <a:latin typeface="Abscissa" pitchFamily="2" charset="0"/>
              </a:rPr>
              <a:t>Ilmiah</a:t>
            </a:r>
            <a:r>
              <a:rPr lang="en-US" dirty="0" smtClean="0">
                <a:latin typeface="Abscissa" pitchFamily="2" charset="0"/>
              </a:rPr>
              <a:t/>
            </a:r>
            <a:br>
              <a:rPr lang="en-US" dirty="0" smtClean="0">
                <a:latin typeface="Abscissa" pitchFamily="2" charset="0"/>
              </a:rPr>
            </a:br>
            <a:r>
              <a:rPr lang="en-US" sz="2400" dirty="0" err="1" smtClean="0">
                <a:latin typeface="Abscissa" pitchFamily="2" charset="0"/>
              </a:rPr>
              <a:t>dikutip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oleh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Umar</a:t>
            </a:r>
            <a:r>
              <a:rPr lang="en-US" sz="2400" dirty="0" smtClean="0">
                <a:latin typeface="Abscissa" pitchFamily="2" charset="0"/>
              </a:rPr>
              <a:t> (2000: 4) </a:t>
            </a:r>
            <a:r>
              <a:rPr lang="en-US" sz="2400" dirty="0" err="1" smtClean="0">
                <a:latin typeface="Abscissa" pitchFamily="2" charset="0"/>
              </a:rPr>
              <a:t>menurut</a:t>
            </a:r>
            <a:r>
              <a:rPr lang="en-US" sz="2400" dirty="0" smtClean="0">
                <a:latin typeface="Abscissa" pitchFamily="2" charset="0"/>
              </a:rPr>
              <a:t> M. </a:t>
            </a:r>
            <a:r>
              <a:rPr lang="en-US" sz="2400" dirty="0" err="1" smtClean="0">
                <a:latin typeface="Abscissa" pitchFamily="2" charset="0"/>
              </a:rPr>
              <a:t>Nazir</a:t>
            </a:r>
            <a:r>
              <a:rPr lang="en-US" sz="2400" dirty="0">
                <a:latin typeface="Abscissa" pitchFamily="2" charset="0"/>
              </a:rPr>
              <a:t> </a:t>
            </a:r>
            <a:r>
              <a:rPr lang="en-US" sz="2400" dirty="0" smtClean="0">
                <a:latin typeface="Abscissa" pitchFamily="2" charset="0"/>
              </a:rPr>
              <a:t>(1988)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Berdasarkan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fakta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Bebas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dari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prasangka</a:t>
            </a:r>
            <a:r>
              <a:rPr lang="en-US" sz="2400" dirty="0" smtClean="0">
                <a:latin typeface="Abscissa" pitchFamily="2" charset="0"/>
              </a:rPr>
              <a:t>, </a:t>
            </a:r>
            <a:r>
              <a:rPr lang="en-US" sz="2400" dirty="0" err="1" smtClean="0">
                <a:latin typeface="Abscissa" pitchFamily="2" charset="0"/>
              </a:rPr>
              <a:t>yaitu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tidak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berdasarkan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sudut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pandang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subjektif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Menggunakan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analisis</a:t>
            </a:r>
            <a:r>
              <a:rPr lang="en-US" sz="2400" dirty="0" smtClean="0">
                <a:latin typeface="Abscissa" pitchFamily="2" charset="0"/>
              </a:rPr>
              <a:t>, </a:t>
            </a:r>
            <a:r>
              <a:rPr lang="en-US" sz="2400" dirty="0" err="1" smtClean="0">
                <a:latin typeface="Abscissa" pitchFamily="2" charset="0"/>
              </a:rPr>
              <a:t>identifikasi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masalah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dan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pemecahan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permasalahan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melalui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analisis</a:t>
            </a:r>
            <a:r>
              <a:rPr lang="en-US" sz="2400" dirty="0" smtClean="0">
                <a:latin typeface="Abscissa" pitchFamily="2" charset="0"/>
              </a:rPr>
              <a:t> yang </a:t>
            </a:r>
            <a:r>
              <a:rPr lang="en-US" sz="2400" dirty="0" err="1" smtClean="0">
                <a:latin typeface="Abscissa" pitchFamily="2" charset="0"/>
              </a:rPr>
              <a:t>logis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dan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sistematis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Menggunakan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hipotesis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Menggunakan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teknik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kuantifikasi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bscissa" pitchFamily="2" charset="0"/>
              </a:rPr>
              <a:t>Menggunakan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tolok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ukur</a:t>
            </a:r>
            <a:r>
              <a:rPr lang="en-US" sz="2400" dirty="0" smtClean="0">
                <a:latin typeface="Abscissa" pitchFamily="2" charset="0"/>
              </a:rPr>
              <a:t> yang </a:t>
            </a:r>
            <a:r>
              <a:rPr lang="en-US" sz="2400" dirty="0" err="1" smtClean="0">
                <a:latin typeface="Abscissa" pitchFamily="2" charset="0"/>
              </a:rPr>
              <a:t>objektif</a:t>
            </a:r>
            <a:r>
              <a:rPr lang="en-US" sz="2400" dirty="0" smtClean="0">
                <a:latin typeface="Abscissa" pitchFamily="2" charset="0"/>
              </a:rPr>
              <a:t>, </a:t>
            </a:r>
            <a:r>
              <a:rPr lang="en-US" sz="2400" dirty="0" err="1" smtClean="0">
                <a:latin typeface="Abscissa" pitchFamily="2" charset="0"/>
              </a:rPr>
              <a:t>sistematis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dan</a:t>
            </a:r>
            <a:r>
              <a:rPr lang="en-US" sz="2400" dirty="0" smtClean="0">
                <a:latin typeface="Abscissa" pitchFamily="2" charset="0"/>
              </a:rPr>
              <a:t> </a:t>
            </a:r>
            <a:r>
              <a:rPr lang="en-US" sz="2400" dirty="0" err="1" smtClean="0">
                <a:latin typeface="Abscissa" pitchFamily="2" charset="0"/>
              </a:rPr>
              <a:t>logis</a:t>
            </a:r>
            <a:r>
              <a:rPr lang="en-US" sz="2400" dirty="0" smtClean="0">
                <a:latin typeface="Abscissa" pitchFamily="2" charset="0"/>
              </a:rPr>
              <a:t>.</a:t>
            </a:r>
          </a:p>
          <a:p>
            <a:endParaRPr lang="en-US" sz="2400" dirty="0" smtClean="0">
              <a:latin typeface="Abscissa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Abscissa" pitchFamily="2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bscissa" pitchFamily="2" charset="0"/>
              </a:rPr>
              <a:t>Peristiwa</a:t>
            </a:r>
            <a:r>
              <a:rPr lang="en-US" dirty="0" smtClean="0">
                <a:latin typeface="Abscissa" pitchFamily="2" charset="0"/>
              </a:rPr>
              <a:t>, </a:t>
            </a:r>
            <a:r>
              <a:rPr lang="en-US" dirty="0" err="1" smtClean="0">
                <a:latin typeface="Abscissa" pitchFamily="2" charset="0"/>
              </a:rPr>
              <a:t>kejadian</a:t>
            </a:r>
            <a:r>
              <a:rPr lang="en-US" dirty="0" smtClean="0">
                <a:latin typeface="Abscissa" pitchFamily="2" charset="0"/>
              </a:rPr>
              <a:t> </a:t>
            </a:r>
            <a:r>
              <a:rPr lang="en-US" dirty="0" err="1" smtClean="0">
                <a:latin typeface="Abscissa" pitchFamily="2" charset="0"/>
              </a:rPr>
              <a:t>dan</a:t>
            </a:r>
            <a:r>
              <a:rPr lang="en-US" dirty="0" smtClean="0">
                <a:latin typeface="Abscissa" pitchFamily="2" charset="0"/>
              </a:rPr>
              <a:t> </a:t>
            </a:r>
            <a:r>
              <a:rPr lang="en-US" dirty="0" err="1" smtClean="0">
                <a:latin typeface="Abscissa" pitchFamily="2" charset="0"/>
              </a:rPr>
              <a:t>fakta</a:t>
            </a:r>
            <a:r>
              <a:rPr lang="en-US" dirty="0" smtClean="0">
                <a:latin typeface="Abscissa" pitchFamily="2" charset="0"/>
              </a:rPr>
              <a:t>…</a:t>
            </a:r>
            <a:endParaRPr lang="en-US" dirty="0"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181600" cy="4623816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800" dirty="0" err="1" smtClean="0">
                <a:latin typeface="Abscissa" pitchFamily="2" charset="0"/>
              </a:rPr>
              <a:t>Adanya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subjek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menimbulkan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peristiwa</a:t>
            </a:r>
            <a:endParaRPr lang="en-US" sz="1800" dirty="0" smtClean="0">
              <a:latin typeface="Abscissa" pitchFamily="2" charset="0"/>
            </a:endParaRPr>
          </a:p>
          <a:p>
            <a:pPr>
              <a:lnSpc>
                <a:spcPct val="160000"/>
              </a:lnSpc>
            </a:pPr>
            <a:r>
              <a:rPr lang="en-US" sz="1800" dirty="0" err="1" smtClean="0">
                <a:latin typeface="Abscissa" pitchFamily="2" charset="0"/>
              </a:rPr>
              <a:t>Terdapat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waktu</a:t>
            </a:r>
            <a:r>
              <a:rPr lang="en-US" sz="1800" dirty="0" smtClean="0">
                <a:latin typeface="Abscissa" pitchFamily="2" charset="0"/>
              </a:rPr>
              <a:t>, </a:t>
            </a:r>
            <a:r>
              <a:rPr lang="en-US" sz="1800" dirty="0" err="1" smtClean="0">
                <a:latin typeface="Abscissa" pitchFamily="2" charset="0"/>
              </a:rPr>
              <a:t>kapan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mana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tempat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kejadian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tersebut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muncul</a:t>
            </a:r>
            <a:r>
              <a:rPr lang="en-US" sz="1800" dirty="0" smtClean="0">
                <a:latin typeface="Abscissa" pitchFamily="2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1800" dirty="0" err="1" smtClean="0">
                <a:latin typeface="Abscissa" pitchFamily="2" charset="0"/>
              </a:rPr>
              <a:t>Akibat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tindak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lanjut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peristiwa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atau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hasil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dari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kejadian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ditimbulkan</a:t>
            </a:r>
            <a:r>
              <a:rPr lang="en-US" sz="1800" dirty="0" smtClean="0">
                <a:latin typeface="Abscissa" pitchFamily="2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1800" dirty="0" err="1" smtClean="0">
                <a:latin typeface="Abscissa" pitchFamily="2" charset="0"/>
              </a:rPr>
              <a:t>Adanya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objek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diakibatkan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oleh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subjek</a:t>
            </a:r>
            <a:r>
              <a:rPr lang="en-US" sz="1800" dirty="0" smtClean="0">
                <a:latin typeface="Abscissa" pitchFamily="2" charset="0"/>
              </a:rPr>
              <a:t> yang </a:t>
            </a:r>
            <a:r>
              <a:rPr lang="en-US" sz="1800" dirty="0" err="1" smtClean="0">
                <a:latin typeface="Abscissa" pitchFamily="2" charset="0"/>
              </a:rPr>
              <a:t>menimbulkan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peristiwa</a:t>
            </a:r>
            <a:r>
              <a:rPr lang="en-US" sz="1800" dirty="0" smtClean="0">
                <a:latin typeface="Abscissa" pitchFamily="2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1800" dirty="0" err="1" smtClean="0">
                <a:latin typeface="Abscissa" pitchFamily="2" charset="0"/>
              </a:rPr>
              <a:t>Sebab-sebab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kejadian</a:t>
            </a:r>
            <a:r>
              <a:rPr lang="en-US" sz="1800" dirty="0" smtClean="0">
                <a:latin typeface="Abscissa" pitchFamily="2" charset="0"/>
              </a:rPr>
              <a:t>, </a:t>
            </a:r>
            <a:r>
              <a:rPr lang="en-US" sz="1800" dirty="0" err="1" smtClean="0">
                <a:latin typeface="Abscissa" pitchFamily="2" charset="0"/>
              </a:rPr>
              <a:t>gejala-gejala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tertentu</a:t>
            </a:r>
            <a:r>
              <a:rPr lang="en-US" sz="1800" dirty="0" smtClean="0">
                <a:latin typeface="Abscissa" pitchFamily="2" charset="0"/>
              </a:rPr>
              <a:t>, </a:t>
            </a:r>
            <a:r>
              <a:rPr lang="en-US" sz="1800" dirty="0" err="1" smtClean="0">
                <a:latin typeface="Abscissa" pitchFamily="2" charset="0"/>
              </a:rPr>
              <a:t>latar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belakang</a:t>
            </a:r>
            <a:r>
              <a:rPr lang="en-US" sz="1800" dirty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dan</a:t>
            </a:r>
            <a:r>
              <a:rPr lang="en-US" sz="1800" dirty="0" smtClean="0">
                <a:latin typeface="Abscissa" pitchFamily="2" charset="0"/>
              </a:rPr>
              <a:t> motif-motif </a:t>
            </a:r>
            <a:r>
              <a:rPr lang="en-US" sz="1800" dirty="0" err="1" smtClean="0">
                <a:latin typeface="Abscissa" pitchFamily="2" charset="0"/>
              </a:rPr>
              <a:t>suatu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kejadian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menimbulkan</a:t>
            </a:r>
            <a:r>
              <a:rPr lang="en-US" sz="1800" dirty="0" smtClean="0">
                <a:latin typeface="Abscissa" pitchFamily="2" charset="0"/>
              </a:rPr>
              <a:t> </a:t>
            </a:r>
            <a:r>
              <a:rPr lang="en-US" sz="1800" dirty="0" err="1" smtClean="0">
                <a:latin typeface="Abscissa" pitchFamily="2" charset="0"/>
              </a:rPr>
              <a:t>peristiwa</a:t>
            </a:r>
            <a:r>
              <a:rPr lang="en-US" sz="1800" dirty="0" smtClean="0">
                <a:latin typeface="Abscissa" pitchFamily="2" charset="0"/>
              </a:rPr>
              <a:t>.</a:t>
            </a:r>
            <a:endParaRPr lang="en-US" sz="1800" dirty="0">
              <a:latin typeface="Abscissa" pitchFamily="2" charset="0"/>
            </a:endParaRPr>
          </a:p>
        </p:txBody>
      </p:sp>
      <p:pic>
        <p:nvPicPr>
          <p:cNvPr id="5" name="Content Placeholder 4" descr="mistake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1752600"/>
            <a:ext cx="3352800" cy="3810000"/>
          </a:xfr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Claire </a:t>
            </a:r>
            <a:r>
              <a:rPr lang="en-US" sz="2400" dirty="0" err="1" smtClean="0"/>
              <a:t>Selltiz</a:t>
            </a:r>
            <a:r>
              <a:rPr lang="en-US" sz="2400" dirty="0" smtClean="0"/>
              <a:t> (1997)</a:t>
            </a:r>
          </a:p>
          <a:p>
            <a:r>
              <a:rPr lang="en-US" sz="2400" i="1" dirty="0" smtClean="0"/>
              <a:t>To discover answer to questions through the application of scientific procedures. These procedures have been developed in order to increase the </a:t>
            </a:r>
            <a:r>
              <a:rPr lang="en-US" sz="2400" i="1" dirty="0" err="1" smtClean="0"/>
              <a:t>likehood</a:t>
            </a:r>
            <a:r>
              <a:rPr lang="en-US" sz="2400" i="1" dirty="0" smtClean="0"/>
              <a:t> the information gathered will be relevant to the question asked and will reliable and unbiased.</a:t>
            </a:r>
          </a:p>
          <a:p>
            <a:endParaRPr lang="en-US" sz="2400" i="1" dirty="0" smtClean="0"/>
          </a:p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dihimpun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diajukan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bias.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490</TotalTime>
  <Words>592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RESEARCH in PUBLIC RELATIONS ~ Introduction ~ Class rules</vt:lpstr>
      <vt:lpstr>Introductions…</vt:lpstr>
      <vt:lpstr>Perbedaan…</vt:lpstr>
      <vt:lpstr>Research Definitions</vt:lpstr>
      <vt:lpstr>Research from expert…</vt:lpstr>
      <vt:lpstr>Kriteria Metode Ilmiah dikutip oleh Umar (2000: 4) menurut M. Nazir (1988)</vt:lpstr>
      <vt:lpstr>Peristiwa, kejadian dan fakta…</vt:lpstr>
      <vt:lpstr>Karakteristik Riset</vt:lpstr>
      <vt:lpstr>Tujuan Research</vt:lpstr>
      <vt:lpstr>Tujuan pokok penelitian</vt:lpstr>
    </vt:vector>
  </TitlesOfParts>
  <Company>YPPI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 ~ Introduction ~ Class rules</dc:title>
  <dc:creator>elizabeth dian </dc:creator>
  <cp:lastModifiedBy>elizabeth dian </cp:lastModifiedBy>
  <cp:revision>11</cp:revision>
  <dcterms:created xsi:type="dcterms:W3CDTF">2010-09-26T07:06:51Z</dcterms:created>
  <dcterms:modified xsi:type="dcterms:W3CDTF">2010-11-11T04:48:38Z</dcterms:modified>
</cp:coreProperties>
</file>