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99D0B7A-9E84-4E96-81F7-3EC9F66B095D}" type="datetimeFigureOut">
              <a:rPr lang="id-ID" smtClean="0"/>
              <a:t>01/12/2010</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ED494CF-1774-482A-B527-132CA9FC3EE7}" type="slidenum">
              <a:rPr lang="id-ID" smtClean="0"/>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9D0B7A-9E84-4E96-81F7-3EC9F66B095D}" type="datetimeFigureOut">
              <a:rPr lang="id-ID" smtClean="0"/>
              <a:t>01/12/2010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D494CF-1774-482A-B527-132CA9FC3EE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9D0B7A-9E84-4E96-81F7-3EC9F66B095D}" type="datetimeFigureOut">
              <a:rPr lang="id-ID" smtClean="0"/>
              <a:t>01/12/2010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D494CF-1774-482A-B527-132CA9FC3EE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9D0B7A-9E84-4E96-81F7-3EC9F66B095D}" type="datetimeFigureOut">
              <a:rPr lang="id-ID" smtClean="0"/>
              <a:t>01/12/2010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D494CF-1774-482A-B527-132CA9FC3EE7}" type="slidenum">
              <a:rPr lang="id-ID" smtClean="0"/>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9D0B7A-9E84-4E96-81F7-3EC9F66B095D}" type="datetimeFigureOut">
              <a:rPr lang="id-ID" smtClean="0"/>
              <a:t>01/12/2010</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ED494CF-1774-482A-B527-132CA9FC3EE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9D0B7A-9E84-4E96-81F7-3EC9F66B095D}" type="datetimeFigureOut">
              <a:rPr lang="id-ID" smtClean="0"/>
              <a:t>01/12/2010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ED494CF-1774-482A-B527-132CA9FC3EE7}" type="slidenum">
              <a:rPr lang="id-ID" smtClean="0"/>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99D0B7A-9E84-4E96-81F7-3EC9F66B095D}" type="datetimeFigureOut">
              <a:rPr lang="id-ID" smtClean="0"/>
              <a:t>01/12/2010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ED494CF-1774-482A-B527-132CA9FC3EE7}" type="slidenum">
              <a:rPr lang="id-ID" smtClean="0"/>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9D0B7A-9E84-4E96-81F7-3EC9F66B095D}" type="datetimeFigureOut">
              <a:rPr lang="id-ID" smtClean="0"/>
              <a:t>01/12/2010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ED494CF-1774-482A-B527-132CA9FC3EE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D0B7A-9E84-4E96-81F7-3EC9F66B095D}" type="datetimeFigureOut">
              <a:rPr lang="id-ID" smtClean="0"/>
              <a:t>01/12/2010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ED494CF-1774-482A-B527-132CA9FC3EE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9D0B7A-9E84-4E96-81F7-3EC9F66B095D}" type="datetimeFigureOut">
              <a:rPr lang="id-ID" smtClean="0"/>
              <a:t>01/12/2010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ED494CF-1774-482A-B527-132CA9FC3EE7}" type="slidenum">
              <a:rPr lang="id-ID" smtClean="0"/>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9D0B7A-9E84-4E96-81F7-3EC9F66B095D}" type="datetimeFigureOut">
              <a:rPr lang="id-ID" smtClean="0"/>
              <a:t>01/12/2010</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1ED494CF-1774-482A-B527-132CA9FC3EE7}" type="slidenum">
              <a:rPr lang="id-ID" smtClean="0"/>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99D0B7A-9E84-4E96-81F7-3EC9F66B095D}" type="datetimeFigureOut">
              <a:rPr lang="id-ID" smtClean="0"/>
              <a:t>01/12/2010</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ED494CF-1774-482A-B527-132CA9FC3EE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DESAIN DAN STRUKTUR ORGANISASI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sz="quarter" idx="1"/>
          </p:nvPr>
        </p:nvSpPr>
        <p:spPr/>
        <p:txBody>
          <a:bodyPr/>
          <a:lstStyle/>
          <a:p>
            <a:r>
              <a:rPr lang="id-ID" b="1" dirty="0" smtClean="0"/>
              <a:t>Pengorganisasian</a:t>
            </a:r>
            <a:r>
              <a:rPr lang="id-ID" dirty="0" smtClean="0"/>
              <a:t> pada dasarnya merupakan proses pengalokasian sumber daya yang dimiliki oleh organisasi berdasarkan suatu desain organisasi tertentu.</a:t>
            </a:r>
          </a:p>
          <a:p>
            <a:endParaRPr lang="id-ID" dirty="0" smtClean="0"/>
          </a:p>
          <a:p>
            <a:r>
              <a:rPr lang="id-ID" b="1" dirty="0" smtClean="0"/>
              <a:t>Desain organisasi </a:t>
            </a:r>
            <a:r>
              <a:rPr lang="id-ID" dirty="0" smtClean="0"/>
              <a:t>menggambarkan suatu struktur organisasi tertentu</a:t>
            </a:r>
          </a:p>
          <a:p>
            <a:endParaRPr lang="id-ID" dirty="0" smtClean="0"/>
          </a:p>
          <a:p>
            <a:r>
              <a:rPr lang="id-ID" b="1" dirty="0" smtClean="0"/>
              <a:t>Struktur organisasi </a:t>
            </a:r>
            <a:r>
              <a:rPr lang="id-ID" dirty="0" smtClean="0"/>
              <a:t>adalah spesifikasi pekerjaan yang harus dilakukan didalam organisasi beserta cara-cara menyatukan pekerjaan satu dengan lainnya.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4 PILAR DALAM PENGORGANISASI</a:t>
            </a:r>
            <a:endParaRPr lang="id-ID" dirty="0"/>
          </a:p>
        </p:txBody>
      </p:sp>
      <p:sp>
        <p:nvSpPr>
          <p:cNvPr id="3" name="Content Placeholder 2"/>
          <p:cNvSpPr>
            <a:spLocks noGrp="1"/>
          </p:cNvSpPr>
          <p:nvPr>
            <p:ph sz="quarter" idx="1"/>
          </p:nvPr>
        </p:nvSpPr>
        <p:spPr/>
        <p:txBody>
          <a:bodyPr/>
          <a:lstStyle/>
          <a:p>
            <a:endParaRPr lang="id-ID" dirty="0" smtClean="0"/>
          </a:p>
          <a:p>
            <a:r>
              <a:rPr lang="id-ID" dirty="0" smtClean="0"/>
              <a:t>Pembagian kerja (Division Of  Work)</a:t>
            </a:r>
          </a:p>
          <a:p>
            <a:r>
              <a:rPr lang="id-ID" dirty="0" smtClean="0"/>
              <a:t>Pengelompokkan pekerjaan (Departmentalization)</a:t>
            </a:r>
          </a:p>
          <a:p>
            <a:r>
              <a:rPr lang="id-ID" dirty="0" smtClean="0"/>
              <a:t>Penentuan relasi antar bagian dalam organisasi (Hierarchy)</a:t>
            </a:r>
          </a:p>
          <a:p>
            <a:r>
              <a:rPr lang="id-ID" dirty="0" smtClean="0"/>
              <a:t>Koordinasi (Coordination)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SECARA DIAGRAM JENIS HIERARKI DIBAGI MENJADI 2 :</a:t>
            </a:r>
            <a:endParaRPr lang="id-ID" b="1" dirty="0"/>
          </a:p>
        </p:txBody>
      </p:sp>
      <p:sp>
        <p:nvSpPr>
          <p:cNvPr id="3" name="Content Placeholder 2"/>
          <p:cNvSpPr>
            <a:spLocks noGrp="1"/>
          </p:cNvSpPr>
          <p:nvPr>
            <p:ph sz="quarter" idx="1"/>
          </p:nvPr>
        </p:nvSpPr>
        <p:spPr/>
        <p:txBody>
          <a:bodyPr/>
          <a:lstStyle/>
          <a:p>
            <a:endParaRPr lang="id-ID" dirty="0" smtClean="0"/>
          </a:p>
          <a:p>
            <a:r>
              <a:rPr lang="id-ID" dirty="0" smtClean="0"/>
              <a:t>HIERARKI HORIZONTAL</a:t>
            </a:r>
          </a:p>
          <a:p>
            <a:pPr>
              <a:buNone/>
            </a:pPr>
            <a:r>
              <a:rPr lang="id-ID" dirty="0" smtClean="0"/>
              <a:t>	</a:t>
            </a:r>
            <a:r>
              <a:rPr lang="id-ID" dirty="0" smtClean="0"/>
              <a:t>Bentuk struktur organisasi yang bagian-bagian organisasinya banyak ke samping, dan meminimalkan jumlah subbagian atau departemen</a:t>
            </a:r>
          </a:p>
          <a:p>
            <a:pPr>
              <a:buNone/>
            </a:pPr>
            <a:endParaRPr lang="id-ID" dirty="0" smtClean="0"/>
          </a:p>
          <a:p>
            <a:r>
              <a:rPr lang="id-ID" dirty="0" smtClean="0"/>
              <a:t>HIERARKI VERTIKAL</a:t>
            </a:r>
          </a:p>
          <a:p>
            <a:pPr>
              <a:buNone/>
            </a:pPr>
            <a:r>
              <a:rPr lang="id-ID" dirty="0" smtClean="0"/>
              <a:t>	</a:t>
            </a:r>
            <a:r>
              <a:rPr lang="id-ID" dirty="0" smtClean="0"/>
              <a:t>Meminimalkan bagian-bagian organisasi ke samping secara horizontal, dan memperbanyak subbagian atau departemen secara vertikal</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normAutofit fontScale="90000"/>
          </a:bodyPr>
          <a:lstStyle/>
          <a:p>
            <a:r>
              <a:rPr lang="id-ID" b="1" dirty="0" smtClean="0"/>
              <a:t>FAKTOR-FAKTOR YANG MEMPENGARUHI STRUKTUR ORGANISASI</a:t>
            </a:r>
            <a:endParaRPr lang="id-ID" b="1" dirty="0"/>
          </a:p>
        </p:txBody>
      </p:sp>
      <p:sp>
        <p:nvSpPr>
          <p:cNvPr id="3" name="Content Placeholder 2"/>
          <p:cNvSpPr>
            <a:spLocks noGrp="1"/>
          </p:cNvSpPr>
          <p:nvPr>
            <p:ph sz="quarter" idx="1"/>
          </p:nvPr>
        </p:nvSpPr>
        <p:spPr>
          <a:xfrm>
            <a:off x="395536" y="1447800"/>
            <a:ext cx="8291264" cy="4572000"/>
          </a:xfrm>
        </p:spPr>
        <p:txBody>
          <a:bodyPr/>
          <a:lstStyle/>
          <a:p>
            <a:endParaRPr lang="id-ID" dirty="0" smtClean="0"/>
          </a:p>
          <a:p>
            <a:r>
              <a:rPr lang="id-ID" dirty="0" smtClean="0"/>
              <a:t>STRATEGI ORGANISASI</a:t>
            </a:r>
          </a:p>
          <a:p>
            <a:r>
              <a:rPr lang="id-ID" dirty="0" smtClean="0"/>
              <a:t>SKALA ORGANISASI</a:t>
            </a:r>
          </a:p>
          <a:p>
            <a:r>
              <a:rPr lang="id-ID" dirty="0" smtClean="0"/>
              <a:t>TEKNOLOGI</a:t>
            </a:r>
          </a:p>
          <a:p>
            <a:r>
              <a:rPr lang="id-ID" dirty="0" smtClean="0"/>
              <a:t>LINGKUNGAN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BEBERAPA PENDEKATAN DALAM PROSES DEPARTEMENTALISASI</a:t>
            </a:r>
            <a:endParaRPr lang="id-ID" b="1" dirty="0"/>
          </a:p>
        </p:txBody>
      </p:sp>
      <p:sp>
        <p:nvSpPr>
          <p:cNvPr id="3" name="Content Placeholder 2"/>
          <p:cNvSpPr>
            <a:spLocks noGrp="1"/>
          </p:cNvSpPr>
          <p:nvPr>
            <p:ph sz="quarter" idx="1"/>
          </p:nvPr>
        </p:nvSpPr>
        <p:spPr/>
        <p:txBody>
          <a:bodyPr/>
          <a:lstStyle/>
          <a:p>
            <a:pPr>
              <a:buNone/>
            </a:pPr>
            <a:r>
              <a:rPr lang="id-ID" dirty="0" smtClean="0"/>
              <a:t>	Departementalisasi merupakan proses penentuan bagian-bagian dalam organisasi yang akan bertanggung jawab dalam melakukan bermacam jenis pekerjaan yang telah dikategorikan berdasarkan faktor-faktor tertentu.</a:t>
            </a:r>
          </a:p>
          <a:p>
            <a:pPr>
              <a:buNone/>
            </a:pPr>
            <a:endParaRPr lang="id-ID" dirty="0" smtClean="0"/>
          </a:p>
          <a:p>
            <a:pPr marL="514350" indent="-514350">
              <a:buAutoNum type="arabicPeriod"/>
            </a:pPr>
            <a:r>
              <a:rPr lang="id-ID" dirty="0" smtClean="0"/>
              <a:t>Pendekatan Fungsional</a:t>
            </a:r>
          </a:p>
          <a:p>
            <a:pPr marL="514350" indent="-514350">
              <a:buAutoNum type="arabicPeriod"/>
            </a:pPr>
            <a:r>
              <a:rPr lang="id-ID" dirty="0" smtClean="0"/>
              <a:t>Pendekatan Produk</a:t>
            </a:r>
          </a:p>
          <a:p>
            <a:pPr marL="514350" indent="-514350">
              <a:buAutoNum type="arabicPeriod"/>
            </a:pPr>
            <a:r>
              <a:rPr lang="id-ID" dirty="0" smtClean="0"/>
              <a:t>Pendekatan Pelanggan</a:t>
            </a:r>
          </a:p>
          <a:p>
            <a:pPr marL="514350" indent="-514350">
              <a:buAutoNum type="arabicPeriod"/>
            </a:pPr>
            <a:r>
              <a:rPr lang="id-ID" dirty="0" smtClean="0"/>
              <a:t>Pendekatan Geofrafis</a:t>
            </a:r>
          </a:p>
          <a:p>
            <a:pPr marL="514350" indent="-514350">
              <a:buAutoNum type="arabicPeriod"/>
            </a:pPr>
            <a:r>
              <a:rPr lang="id-ID" dirty="0" smtClean="0"/>
              <a:t>Pendekatan Matriks</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STRUKTUR ORGANISASI FORMAL &amp; INFORMAL</a:t>
            </a:r>
            <a:endParaRPr lang="id-ID" b="1" dirty="0"/>
          </a:p>
        </p:txBody>
      </p:sp>
      <p:sp>
        <p:nvSpPr>
          <p:cNvPr id="3" name="Content Placeholder 2"/>
          <p:cNvSpPr>
            <a:spLocks noGrp="1"/>
          </p:cNvSpPr>
          <p:nvPr>
            <p:ph sz="quarter" idx="1"/>
          </p:nvPr>
        </p:nvSpPr>
        <p:spPr/>
        <p:txBody>
          <a:bodyPr/>
          <a:lstStyle/>
          <a:p>
            <a:pPr>
              <a:buNone/>
            </a:pPr>
            <a:endParaRPr lang="id-ID" dirty="0" smtClean="0"/>
          </a:p>
          <a:p>
            <a:pPr>
              <a:buNone/>
            </a:pPr>
            <a:r>
              <a:rPr lang="id-ID" dirty="0" smtClean="0"/>
              <a:t>	Organisasi informal merupakan potensi laten yang jika ditangani dengan baik dapat memberikan sisi positif bagi pencapaian tujuan organisasi, akan tetapi jika tidak terakomodasi dengan baik dapat menyebabkan konflik internal organisasi yang akan menghambat pencapaian tujuan organisasi. </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56</TotalTime>
  <Words>108</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DESAIN DAN STRUKTUR ORGANISASI</vt:lpstr>
      <vt:lpstr>DEFINISI</vt:lpstr>
      <vt:lpstr>4 PILAR DALAM PENGORGANISASI</vt:lpstr>
      <vt:lpstr>SECARA DIAGRAM JENIS HIERARKI DIBAGI MENJADI 2 :</vt:lpstr>
      <vt:lpstr>FAKTOR-FAKTOR YANG MEMPENGARUHI STRUKTUR ORGANISASI</vt:lpstr>
      <vt:lpstr>BEBERAPA PENDEKATAN DALAM PROSES DEPARTEMENTALISASI</vt:lpstr>
      <vt:lpstr>STRUKTUR ORGANISASI FORMAL &amp; INFORMAL</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DESAIN DAN STRUKTUR ORGANISASI</dc:title>
  <dc:creator>juli abdul ghapur</dc:creator>
  <cp:lastModifiedBy>juli abdul ghapur</cp:lastModifiedBy>
  <cp:revision>1</cp:revision>
  <dcterms:created xsi:type="dcterms:W3CDTF">2010-12-01T01:44:01Z</dcterms:created>
  <dcterms:modified xsi:type="dcterms:W3CDTF">2010-12-01T02:40:59Z</dcterms:modified>
</cp:coreProperties>
</file>