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5DCF2B-047E-41CA-8F2A-5EBF3A25F4F6}" type="datetimeFigureOut">
              <a:rPr lang="id-ID" smtClean="0"/>
              <a:t>29/12/2010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A68EAD-A8DD-4B0B-BF9A-69440A7B5DE5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</a:t>
            </a:r>
            <a:br>
              <a:rPr lang="id-ID" dirty="0" smtClean="0"/>
            </a:br>
            <a:r>
              <a:rPr lang="id-ID" dirty="0" smtClean="0"/>
              <a:t>SUMBER DAYA MANUSIA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/>
          <a:lstStyle/>
          <a:p>
            <a:pPr algn="ctr"/>
            <a:r>
              <a:rPr lang="id-ID" dirty="0" smtClean="0"/>
              <a:t>PENGEMBANGAN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r>
              <a:rPr lang="id-ID" dirty="0" smtClean="0"/>
              <a:t>On The Job</a:t>
            </a:r>
          </a:p>
          <a:p>
            <a:pPr marL="550863" indent="-100013">
              <a:buFont typeface="+mj-lt"/>
              <a:buAutoNum type="arabicPeriod"/>
              <a:tabLst>
                <a:tab pos="804863" algn="l"/>
              </a:tabLst>
            </a:pPr>
            <a:r>
              <a:rPr lang="id-ID" dirty="0" smtClean="0"/>
              <a:t> </a:t>
            </a:r>
            <a:r>
              <a:rPr lang="id-ID" dirty="0" smtClean="0"/>
              <a:t>Coaching : Program berupa bimbingan yang 	diberikan atasan kepada bawahan mengenai 	berbagai hal yang terkait dengan pekerjaan</a:t>
            </a:r>
          </a:p>
          <a:p>
            <a:pPr marL="550863" indent="-100013">
              <a:buFont typeface="+mj-lt"/>
              <a:buAutoNum type="arabicPeriod"/>
              <a:tabLst>
                <a:tab pos="804863" algn="l"/>
              </a:tabLst>
            </a:pPr>
            <a:r>
              <a:rPr lang="id-ID" dirty="0" smtClean="0"/>
              <a:t> </a:t>
            </a:r>
            <a:r>
              <a:rPr lang="id-ID" dirty="0" smtClean="0"/>
              <a:t>Planned Progression : Program berupa 	pemindahan tenaga kerja kepada bagian-	bagian lain melalui tingkatan-tingkatan 	organisasi yang berbeda-beda</a:t>
            </a:r>
          </a:p>
          <a:p>
            <a:pPr marL="550863" indent="-100013">
              <a:buFont typeface="+mj-lt"/>
              <a:buAutoNum type="arabicPeriod"/>
              <a:tabLst>
                <a:tab pos="804863" algn="l"/>
              </a:tabLst>
            </a:pPr>
            <a:r>
              <a:rPr lang="id-ID" dirty="0" smtClean="0"/>
              <a:t> Performance Appraisal : Penilaian Kinerja 	para tenaga kerja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/>
          <a:lstStyle/>
          <a:p>
            <a:pPr algn="ctr"/>
            <a:r>
              <a:rPr lang="id-ID" dirty="0" smtClean="0"/>
              <a:t>PENGEMBANGAN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/>
          <a:lstStyle/>
          <a:p>
            <a:r>
              <a:rPr lang="id-ID" dirty="0" smtClean="0"/>
              <a:t>On The Job</a:t>
            </a:r>
          </a:p>
          <a:p>
            <a:pPr marL="965200" indent="-514350">
              <a:buFont typeface="+mj-lt"/>
              <a:buAutoNum type="arabicPeriod" startAt="4"/>
            </a:pPr>
            <a:r>
              <a:rPr lang="id-ID" dirty="0" smtClean="0"/>
              <a:t>Job Rotation : Program pemindahan tenaga kerja ke bagian yang berbeda-beda dan tugas yang berbeda-beda, agar tenaga kerja lebih dinamis dan tidak monoton</a:t>
            </a:r>
          </a:p>
          <a:p>
            <a:pPr marL="965200" indent="-514350">
              <a:buFont typeface="+mj-lt"/>
              <a:buAutoNum type="arabicPeriod" startAt="4"/>
            </a:pPr>
            <a:r>
              <a:rPr lang="id-ID" dirty="0" smtClean="0"/>
              <a:t>Temporary Task : Pemberian tugas pada suatu kegiatan atau proyek atau jabatan tertentu untuk periode waktu tertentu</a:t>
            </a:r>
            <a:r>
              <a:rPr lang="id-ID" dirty="0" smtClean="0"/>
              <a:t>	</a:t>
            </a:r>
            <a:endParaRPr lang="id-ID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/>
          <a:lstStyle/>
          <a:p>
            <a:pPr algn="ctr"/>
            <a:r>
              <a:rPr lang="id-ID" dirty="0" smtClean="0"/>
              <a:t>PENGEMBANGAN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Off The Job</a:t>
            </a:r>
          </a:p>
          <a:p>
            <a:pPr marL="550863" indent="-100013">
              <a:buFont typeface="+mj-lt"/>
              <a:buAutoNum type="arabicPeriod"/>
              <a:tabLst>
                <a:tab pos="804863" algn="l"/>
              </a:tabLst>
            </a:pPr>
            <a:r>
              <a:rPr lang="id-ID" dirty="0" smtClean="0"/>
              <a:t> </a:t>
            </a:r>
            <a:r>
              <a:rPr lang="id-ID" dirty="0" smtClean="0"/>
              <a:t>Executive Development Programme : 	Program pengiriman manajer atau tenaga 	kerja untuk berpartisipasi dalam berbagai 	program-program khusus diluar perusahaan 	yang terkait dengan analisa kasus, simulasi 	atau metode pembelajaran</a:t>
            </a:r>
          </a:p>
          <a:p>
            <a:pPr marL="550863" indent="-100013">
              <a:buFont typeface="+mj-lt"/>
              <a:buAutoNum type="arabicPeriod"/>
              <a:tabLst>
                <a:tab pos="804863" algn="l"/>
              </a:tabLst>
            </a:pPr>
            <a:r>
              <a:rPr lang="id-ID" dirty="0" smtClean="0"/>
              <a:t> Laboratory Training : Program yang ditujukan 	kepada tenaga kerja untuk mengikuti program-	program berupa simulasi atas dunia nyata yang 	terkait dengan kegiatan perusahaan dimana 	metode yang digunakan role playing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/>
          <a:lstStyle/>
          <a:p>
            <a:pPr algn="ctr"/>
            <a:r>
              <a:rPr lang="id-ID" dirty="0" smtClean="0"/>
              <a:t>PENGEMBANGAN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r>
              <a:rPr lang="id-ID" dirty="0" smtClean="0"/>
              <a:t>Off The Job</a:t>
            </a:r>
          </a:p>
          <a:p>
            <a:pPr marL="965200" indent="-514350">
              <a:buFont typeface="+mj-lt"/>
              <a:buAutoNum type="arabicPeriod" startAt="3"/>
              <a:tabLst>
                <a:tab pos="804863" algn="l"/>
              </a:tabLst>
            </a:pPr>
            <a:r>
              <a:rPr lang="id-ID" dirty="0" smtClean="0"/>
              <a:t>Organizational Development : Program yang ditujukan kepada tenaga kerja dengan mengajak mereka untuk berpikir mengenai bagaimana cara memajukan persatuan mereka 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PEMELIHARAAN TENAGA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5313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Pemberian kompensasi : Penghargaan yang diberikan perusahaan sebagai balasan atas prestasi kerja yang diberikan oleh tenaga kerja</a:t>
            </a:r>
          </a:p>
          <a:p>
            <a:r>
              <a:rPr lang="id-ID" dirty="0" smtClean="0"/>
              <a:t>Pemberian benefit : Penghargaan selain kompensasi yang diprogramkan bagi tenaga kerja dengan tujuan agar kebutuhan tenaga kerja tetap dapat terpelihara sehingga tenaga kerja dapat tetap memberikan kinerja yang terbaik bagi perusahaan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PEMANFAATAN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PROMOSI : Proses pemindahan tenaga kerja ke posisi yang lebih tinggi secara spiritual dalam organisasi perusahaan</a:t>
            </a:r>
          </a:p>
          <a:p>
            <a:r>
              <a:rPr lang="id-ID" dirty="0" smtClean="0"/>
              <a:t>DEMOSI : Penurunan tenaga kerja kepada bagian kerja yang lebih rendah yang biasanya disebabkan karena adanya penurunan kualitas tenaga kerja dalam pekerjaannya.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PEMANFAATAN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TRANSFER : Upaya untuk memindahkan tenaga kerja, kebagian yang lain, yang diharapkan tenaga kerja tersebut bisa lebih produktif setelah mengalami proses transfer</a:t>
            </a:r>
          </a:p>
          <a:p>
            <a:r>
              <a:rPr lang="id-ID" dirty="0" smtClean="0"/>
              <a:t>SEPARASI : Upaya perusahaan untuk melakukan pemindahan lingkungan kerja tertentu dari tenaga kerja ke lingkungan yang lain 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080120"/>
          </a:xfrm>
        </p:spPr>
        <p:txBody>
          <a:bodyPr/>
          <a:lstStyle/>
          <a:p>
            <a:pPr algn="ctr"/>
            <a:r>
              <a:rPr lang="id-ID" dirty="0" smtClean="0"/>
              <a:t>KERAGAMAN TENAGA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/>
          </a:bodyPr>
          <a:lstStyle/>
          <a:p>
            <a:r>
              <a:rPr lang="id-ID" dirty="0" smtClean="0"/>
              <a:t>Keragaman : Akibat adanya perbedaan antara suatu anggota organisasi dengan anggota lainnya, antara satu tenaga kerja dengan tenaga kerja lainnya</a:t>
            </a:r>
          </a:p>
          <a:p>
            <a:r>
              <a:rPr lang="id-ID" dirty="0" smtClean="0"/>
              <a:t>Dampak Keragaman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1.  Keragaman sebagai keunggulan kompetitif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2.  Keragaman sebagai sumber konflik</a:t>
            </a:r>
          </a:p>
          <a:p>
            <a:r>
              <a:rPr lang="id-ID" dirty="0" smtClean="0"/>
              <a:t>Mengelola Keragaman Dalam Organisasi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1.  Strategi Individual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2.  Peran Organisasi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MANAJEMEN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Proses serta upaya untuk merekrut, mengembangkan, memotivasi, serta mengevaluasi keseluruhan sumber daya manusia yang diperlukan perusahaan dalam pencapaian tujuannya.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PROSES MANAJEMEN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HUMAN RESOURCE PLANNING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Merencanakan kebutuhan dan pemanfaatan sumber daya manusia bagi perusahaan.</a:t>
            </a:r>
          </a:p>
          <a:p>
            <a:r>
              <a:rPr lang="id-ID" dirty="0" smtClean="0"/>
              <a:t>PERSONNEL PROCUREMENT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Mencari &amp; mendapatkan sumber daya manusia, termasuk didalamnya rekrutmen, seleksi &amp; penempatan serta kontrak tenaga kerja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PROSES MANAJEMEN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925144"/>
          </a:xfrm>
        </p:spPr>
        <p:txBody>
          <a:bodyPr>
            <a:normAutofit/>
          </a:bodyPr>
          <a:lstStyle/>
          <a:p>
            <a:r>
              <a:rPr lang="id-ID" dirty="0" smtClean="0"/>
              <a:t>PERSONNEL DEVELOPMENT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Mengembangkan sumber daya manusia, termasuk didalamnya program orientasi tenaga kerja, pendidikan &amp; pelatihan</a:t>
            </a:r>
          </a:p>
          <a:p>
            <a:r>
              <a:rPr lang="id-ID" dirty="0" smtClean="0"/>
              <a:t>PERSONNEL MAINTENANCE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Memelihara sumber daya manusia, termasuk didalamnya pemberian penghargaan, insentif, jaminan kesehatan &amp; keselamatan tenaga kerja dll.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PROSES MANAJEMEN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PERSONNEL UTILIZATION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Memanfaatkan &amp; mengoptimalkan sumber daya manusia termasuk didalmnya promosi, demosi, transfer dan juga separasi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PERENCANAAN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87727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Perencanaan strategis untuk mendapatkan dan memelihara kualifikasi sumber daya manusia yang diperlukan bagi organisasi perusahaan mencapai tujuan perusahaan.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Langkah strategis sehubungan dengan perencanaan sumber daya manusia (Cesto, Husted &amp; Douglas) :</a:t>
            </a:r>
          </a:p>
          <a:p>
            <a:pPr marL="450850" indent="-414338" defTabSz="355600">
              <a:buNone/>
              <a:tabLst>
                <a:tab pos="900113" algn="l"/>
              </a:tabLst>
            </a:pPr>
            <a:r>
              <a:rPr lang="id-ID" dirty="0" smtClean="0"/>
              <a:t>	</a:t>
            </a:r>
            <a:r>
              <a:rPr lang="id-ID" dirty="0" smtClean="0"/>
              <a:t>1. 	Representasi &amp; refleksi dari rencana   	strategis perusahaan</a:t>
            </a:r>
          </a:p>
          <a:p>
            <a:pPr marL="450850" indent="-414338" defTabSz="355600">
              <a:buNone/>
              <a:tabLst>
                <a:tab pos="900113" algn="l"/>
              </a:tabLst>
            </a:pPr>
            <a:r>
              <a:rPr lang="id-ID" dirty="0" smtClean="0"/>
              <a:t>	</a:t>
            </a:r>
            <a:r>
              <a:rPr lang="id-ID" dirty="0" smtClean="0"/>
              <a:t>2. 	Analisa dari kualifikasi tugas yang akan 	diemban oleh tenaga kerja</a:t>
            </a:r>
          </a:p>
          <a:p>
            <a:pPr marL="450850" indent="-414338" defTabSz="355600">
              <a:buNone/>
              <a:tabLst>
                <a:tab pos="900113" algn="l"/>
              </a:tabLst>
            </a:pPr>
            <a:r>
              <a:rPr lang="id-ID" dirty="0" smtClean="0"/>
              <a:t>	</a:t>
            </a:r>
            <a:r>
              <a:rPr lang="id-ID" dirty="0" smtClean="0"/>
              <a:t>3. 	Analisa ketersediaan tenaga kerja</a:t>
            </a:r>
          </a:p>
          <a:p>
            <a:pPr marL="450850" indent="-414338" defTabSz="355600">
              <a:buNone/>
              <a:tabLst>
                <a:tab pos="900113" algn="l"/>
              </a:tabLst>
            </a:pPr>
            <a:r>
              <a:rPr lang="id-ID" dirty="0" smtClean="0"/>
              <a:t>	</a:t>
            </a:r>
            <a:r>
              <a:rPr lang="id-ID" dirty="0" smtClean="0"/>
              <a:t>4. 	Melakukan tindakan inisiatif</a:t>
            </a:r>
          </a:p>
          <a:p>
            <a:pPr marL="450850" indent="-414338" defTabSz="355600">
              <a:buNone/>
              <a:tabLst>
                <a:tab pos="900113" algn="l"/>
              </a:tabLst>
            </a:pPr>
            <a:r>
              <a:rPr lang="id-ID" dirty="0" smtClean="0"/>
              <a:t>	</a:t>
            </a:r>
            <a:r>
              <a:rPr lang="id-ID" dirty="0" smtClean="0"/>
              <a:t>5.	Evaluasi dan modifikasi tindakan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80728"/>
          </a:xfrm>
        </p:spPr>
        <p:txBody>
          <a:bodyPr/>
          <a:lstStyle/>
          <a:p>
            <a:pPr algn="ctr"/>
            <a:r>
              <a:rPr lang="id-ID" dirty="0" smtClean="0"/>
              <a:t>PENYEDIAAN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REKRUTMEN : Upaya perusahaan untuk mendapatkan tenaga kerja yang diperlukan sesuai dengan kualifikasi yang telah ditetapkan dalam perencanaan tenaga kerja</a:t>
            </a:r>
          </a:p>
          <a:p>
            <a:pPr marL="419100" indent="31750">
              <a:buFont typeface="Courier New" pitchFamily="49" charset="0"/>
              <a:buChar char="o"/>
            </a:pPr>
            <a:r>
              <a:rPr lang="id-ID" dirty="0" smtClean="0"/>
              <a:t>	</a:t>
            </a:r>
            <a:r>
              <a:rPr lang="id-ID" sz="2400" dirty="0" smtClean="0"/>
              <a:t>Rekrutmen Internal</a:t>
            </a:r>
          </a:p>
          <a:p>
            <a:pPr marL="419100" indent="31750">
              <a:buNone/>
              <a:tabLst>
                <a:tab pos="900113" algn="l"/>
              </a:tabLst>
            </a:pPr>
            <a:r>
              <a:rPr lang="id-ID" sz="2400" dirty="0" smtClean="0"/>
              <a:t>	</a:t>
            </a:r>
            <a:r>
              <a:rPr lang="id-ID" sz="2400" dirty="0" smtClean="0"/>
              <a:t>Proses untuk mendapatkan tenaga kerja yang 	dibutuhkan dengan mempertimbangkan 	tenaga kerja 	yang sudah ada atau yang sudah dimiliki oleh	perusahaan</a:t>
            </a:r>
          </a:p>
          <a:p>
            <a:pPr marL="419100" indent="31750">
              <a:buFont typeface="Courier New" pitchFamily="49" charset="0"/>
              <a:buChar char="o"/>
            </a:pPr>
            <a:r>
              <a:rPr lang="id-ID" sz="2400" dirty="0" smtClean="0"/>
              <a:t> </a:t>
            </a:r>
            <a:r>
              <a:rPr lang="id-ID" sz="2400" dirty="0" smtClean="0"/>
              <a:t>  	Rekrutmen Eksternal</a:t>
            </a:r>
          </a:p>
          <a:p>
            <a:pPr marL="419100" indent="31750">
              <a:buNone/>
              <a:tabLst>
                <a:tab pos="900113" algn="l"/>
              </a:tabLst>
            </a:pPr>
            <a:r>
              <a:rPr lang="id-ID" sz="2400" dirty="0" smtClean="0"/>
              <a:t>	</a:t>
            </a:r>
            <a:r>
              <a:rPr lang="id-ID" sz="2400" dirty="0" smtClean="0"/>
              <a:t>Perusahaan mendapatkan tenaga kerja yang akan 	ditempatkan pada suatu jabatan tertentu yang 	diperolehnya dari luar perusahaan (outsourcing)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SELEKSI : Upaya untuk memperoleh tenaga kerja yang memenuhi syarat kualifikasi dari sekian banyak pendaftar atau calon tenaga kerja yang dimiliki oleh perusahaan dari proses rekrutmen tadi.</a:t>
            </a:r>
          </a:p>
          <a:p>
            <a:pPr marL="419100" indent="31750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id-ID" sz="2400" dirty="0" smtClean="0"/>
              <a:t>  	Seleksi Administrasi</a:t>
            </a:r>
          </a:p>
          <a:p>
            <a:pPr marL="419100" indent="31750">
              <a:buNone/>
              <a:tabLst>
                <a:tab pos="804863" algn="l"/>
              </a:tabLst>
            </a:pPr>
            <a:r>
              <a:rPr lang="id-ID" sz="2400" dirty="0" smtClean="0"/>
              <a:t>	</a:t>
            </a:r>
            <a:r>
              <a:rPr lang="id-ID" sz="2400" dirty="0" smtClean="0"/>
              <a:t>Proses bagaimana perusahaan melakukan validasi &amp; 	verifikasi atas segala persyaratan administrasi yang 	dipersyaratkan kepada calon tenaga kerja yang akan 	ditempatkan pada suatu jabatan tertentu</a:t>
            </a:r>
          </a:p>
          <a:p>
            <a:pPr marL="419100" indent="31750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id-ID" sz="2400" dirty="0" smtClean="0"/>
              <a:t> </a:t>
            </a:r>
            <a:r>
              <a:rPr lang="id-ID" sz="2400" dirty="0" smtClean="0"/>
              <a:t> 	Seleksi Kualifikasi</a:t>
            </a:r>
          </a:p>
          <a:p>
            <a:pPr marL="419100" indent="31750">
              <a:buNone/>
              <a:tabLst>
                <a:tab pos="804863" algn="l"/>
              </a:tabLst>
            </a:pPr>
            <a:r>
              <a:rPr lang="id-ID" sz="2400" dirty="0" smtClean="0"/>
              <a:t>	</a:t>
            </a:r>
            <a:r>
              <a:rPr lang="id-ID" sz="2400" dirty="0" smtClean="0"/>
              <a:t>Perusahaan melakukan seleksi atas calon-calon tenaga 	kerja dari sisi kualifikasinya</a:t>
            </a:r>
          </a:p>
          <a:p>
            <a:pPr marL="419100" indent="31750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id-ID" sz="2400" dirty="0" smtClean="0"/>
              <a:t> </a:t>
            </a:r>
            <a:r>
              <a:rPr lang="id-ID" sz="2400" dirty="0" smtClean="0"/>
              <a:t> 	Seleksi Sikap &amp; Perilaku</a:t>
            </a:r>
          </a:p>
          <a:p>
            <a:pPr marL="419100" indent="31750">
              <a:buNone/>
              <a:tabLst>
                <a:tab pos="804863" algn="l"/>
              </a:tabLst>
            </a:pPr>
            <a:r>
              <a:rPr lang="id-ID" sz="2400" dirty="0" smtClean="0"/>
              <a:t>	</a:t>
            </a:r>
            <a:r>
              <a:rPr lang="id-ID" sz="2400" dirty="0" smtClean="0"/>
              <a:t>Calon tenaga kerja diuji dari sisi sikap &amp; perilakunya sebagai 	pribadi, tenaga kerja, maupun ketika bekerja secara tim</a:t>
            </a:r>
            <a:r>
              <a:rPr lang="id-ID" sz="2400" dirty="0" smtClean="0"/>
              <a:t>	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/>
          <a:lstStyle/>
          <a:p>
            <a:r>
              <a:rPr lang="id-ID" dirty="0" smtClean="0"/>
              <a:t>PENEMPATAN : Proses pemilihan tenaga kerja yang di sesuaikan dengan kualifikasi yang dipersyaratkan serta menempatkannya pada tugas yang telah ditetapkan.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128</TotalTime>
  <Words>407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MANAJEMEN  SUMBER DAYA MANUSIA</vt:lpstr>
      <vt:lpstr>DEFINISI MANAJEMEN SDM</vt:lpstr>
      <vt:lpstr>PROSES MANAJEMEN SDM</vt:lpstr>
      <vt:lpstr>PROSES MANAJEMEN SDM</vt:lpstr>
      <vt:lpstr>PROSES MANAJEMEN SDM</vt:lpstr>
      <vt:lpstr>PERENCANAAN SDM</vt:lpstr>
      <vt:lpstr>PENYEDIAAN SDM</vt:lpstr>
      <vt:lpstr>Slide 8</vt:lpstr>
      <vt:lpstr>Slide 9</vt:lpstr>
      <vt:lpstr>PENGEMBANGAN SDM</vt:lpstr>
      <vt:lpstr>PENGEMBANGAN SDM</vt:lpstr>
      <vt:lpstr>PENGEMBANGAN SDM</vt:lpstr>
      <vt:lpstr>PENGEMBANGAN SDM</vt:lpstr>
      <vt:lpstr>PEMELIHARAAN TENAGA KERJA</vt:lpstr>
      <vt:lpstr>PEMANFAATAN SDM</vt:lpstr>
      <vt:lpstr>PEMANFAATAN SDM</vt:lpstr>
      <vt:lpstr>KERAGAMAN TENAGA KERJA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 SUMBER DAYA MANUSIA</dc:title>
  <dc:creator>juli abdul ghapur</dc:creator>
  <cp:lastModifiedBy>juli abdul ghapur</cp:lastModifiedBy>
  <cp:revision>1</cp:revision>
  <dcterms:created xsi:type="dcterms:W3CDTF">2010-12-29T01:56:06Z</dcterms:created>
  <dcterms:modified xsi:type="dcterms:W3CDTF">2010-12-29T04:05:06Z</dcterms:modified>
</cp:coreProperties>
</file>