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  <p:sldId id="279" r:id="rId5"/>
    <p:sldId id="280" r:id="rId6"/>
    <p:sldId id="281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70" r:id="rId16"/>
    <p:sldId id="271" r:id="rId17"/>
    <p:sldId id="272" r:id="rId18"/>
    <p:sldId id="277" r:id="rId19"/>
    <p:sldId id="278" r:id="rId20"/>
    <p:sldId id="282" r:id="rId21"/>
    <p:sldId id="283" r:id="rId22"/>
    <p:sldId id="284" r:id="rId23"/>
    <p:sldId id="285" r:id="rId24"/>
    <p:sldId id="286" r:id="rId25"/>
    <p:sldId id="28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05511B-7EE4-475A-A55C-1C95F326B6F5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79B9B2-FD67-4250-BE49-BDEE20CC7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FC99-A2C8-4848-98A0-87F0B8E1C83A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68206-F732-4D4F-AEF3-A72504E06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6A1D5-87AF-41B6-9946-1578EFD663F8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7D35-DC9C-47A3-971F-63676A350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26B1-8383-44EF-B276-6289BEE6A454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B88EC-096E-495C-87AC-E54E71206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C788-5466-442D-8EC4-F0ED1A8FA9D1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7D9946-2C87-409F-A9C5-BAC4272C3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65C8B3-0864-476C-9A85-A86A4F2946FC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0DE1F9-8FB9-4D12-8609-C9D73603A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5AD77B-6144-42AF-903F-CB8E20CDAF14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291CB2-8DF2-4C81-9CC1-BE528E44D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5DCF5-C24F-4858-A621-1883538E789D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C56C7-785A-42F3-8D18-D7A994095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81779-48EF-4C5B-88BC-85395CEB9BFE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AE4985-33F3-450D-A496-83D89862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D31B-6A52-4CB2-9CB4-FF5271545B08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D2648-FB68-4E54-910F-FFD797890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76572D-68EF-450A-9B9A-422E8C0AAFFA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FE07F657-FC93-406E-A805-A3FE1A5E4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37441E-E01D-4C2B-A3CF-214B808F2044}" type="datetimeFigureOut">
              <a:rPr lang="en-US"/>
              <a:pPr>
                <a:defRPr/>
              </a:pPr>
              <a:t>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0B6D8C-AFBE-4B76-BC57-4CF127C79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  <a:endParaRPr lang="en-SG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Forward Error Correction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smtClean="0"/>
              <a:t>Error Correcting codes dinyatakan sebagai penerusan koreksi kesalahan untuk mengindikasikan bahwa pesawat penerima sedang mengoreksi kesalahan.</a:t>
            </a:r>
          </a:p>
          <a:p>
            <a:r>
              <a:rPr lang="en-US" sz="2800" smtClean="0"/>
              <a:t>Kode pendeteksi yang paling banyak digunakan  merupakan kode Hamming.</a:t>
            </a:r>
          </a:p>
          <a:p>
            <a:r>
              <a:rPr lang="en-US" sz="2800" smtClean="0"/>
              <a:t>Posisi bit-bit Hamming dinyatakan dalam 2</a:t>
            </a:r>
            <a:r>
              <a:rPr lang="en-US" sz="2800" baseline="30000" smtClean="0"/>
              <a:t>n</a:t>
            </a:r>
            <a:r>
              <a:rPr lang="en-US" sz="2800" smtClean="0"/>
              <a:t> dengan n bilangan bulat sehingga bit-bit Hamming akan berada dalam posisi 1, 2, 4, 8, 16, dst..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Error Correction(cont’d)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/>
            <a:r>
              <a:rPr lang="en-US" altLang="ko-KR" smtClean="0">
                <a:solidFill>
                  <a:srgbClr val="000000"/>
                </a:solidFill>
                <a:cs typeface="맑은 고딕"/>
              </a:rPr>
              <a:t>Hamming Code</a:t>
            </a:r>
          </a:p>
          <a:p>
            <a:pPr algn="just">
              <a:buFont typeface="Wingdings" pitchFamily="2" charset="2"/>
              <a:buNone/>
            </a:pPr>
            <a:r>
              <a:rPr lang="en-US" altLang="ko-KR" smtClean="0">
                <a:solidFill>
                  <a:srgbClr val="000000"/>
                </a:solidFill>
                <a:cs typeface="맑은 고딕"/>
              </a:rPr>
              <a:t>	~ developed by R.W.Hamming</a:t>
            </a:r>
          </a:p>
          <a:p>
            <a:pPr algn="just"/>
            <a:r>
              <a:rPr lang="en-US" altLang="ko-KR" smtClean="0">
                <a:solidFill>
                  <a:srgbClr val="000000"/>
                </a:solidFill>
                <a:cs typeface="맑은 고딕"/>
              </a:rPr>
              <a:t>positions of redundancy bits in Hamming code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0"/>
            <a:ext cx="82296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Hamming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paritas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mengindentifikasi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bit </a:t>
            </a:r>
            <a:r>
              <a:rPr lang="en-US" sz="2000" dirty="0" err="1" smtClean="0"/>
              <a:t>eror</a:t>
            </a:r>
            <a:r>
              <a:rPr lang="en-US" sz="2000" dirty="0" smtClean="0"/>
              <a:t>,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:</a:t>
            </a:r>
            <a:endParaRPr lang="en-SG" sz="2000" dirty="0"/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5257800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en-US" sz="1600" dirty="0" err="1" smtClean="0"/>
              <a:t>Tandai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bit 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bit redundancy (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1, 2, 4, 8, 16, 32, 64, </a:t>
            </a:r>
            <a:r>
              <a:rPr lang="en-US" sz="1600" dirty="0" err="1" smtClean="0"/>
              <a:t>dst</a:t>
            </a:r>
            <a:r>
              <a:rPr lang="en-US" sz="1600" dirty="0" smtClean="0"/>
              <a:t>)</a:t>
            </a:r>
            <a:endParaRPr lang="en-SG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err="1" smtClean="0"/>
              <a:t>Posisi</a:t>
            </a:r>
            <a:r>
              <a:rPr lang="en-US" sz="1600" dirty="0" smtClean="0"/>
              <a:t> </a:t>
            </a:r>
            <a:r>
              <a:rPr lang="en-US" sz="1600" dirty="0" smtClean="0"/>
              <a:t>bit </a:t>
            </a:r>
            <a:r>
              <a:rPr lang="en-US" sz="1600" dirty="0" err="1" smtClean="0"/>
              <a:t>sisanya</a:t>
            </a:r>
            <a:r>
              <a:rPr lang="en-US" sz="1600" dirty="0" smtClean="0"/>
              <a:t> </a:t>
            </a:r>
            <a:r>
              <a:rPr lang="en-US" sz="1600" dirty="0" err="1" smtClean="0"/>
              <a:t>selain</a:t>
            </a:r>
            <a:r>
              <a:rPr lang="en-US" sz="1600" dirty="0" smtClean="0"/>
              <a:t> no 1 </a:t>
            </a:r>
            <a:r>
              <a:rPr lang="en-US" sz="1600" dirty="0" err="1" smtClean="0"/>
              <a:t>diatas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bit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dipakai</a:t>
            </a:r>
            <a:r>
              <a:rPr lang="en-US" sz="1600" dirty="0" smtClean="0"/>
              <a:t> (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3, 5, 6, 7, 9, 10, 11, 12, 13, 14, 15, 17, </a:t>
            </a:r>
            <a:r>
              <a:rPr lang="en-US" sz="1600" dirty="0" err="1" smtClean="0"/>
              <a:t>dst</a:t>
            </a:r>
            <a:r>
              <a:rPr lang="en-US" sz="1600" dirty="0" smtClean="0"/>
              <a:t>)</a:t>
            </a:r>
            <a:endParaRPr lang="en-SG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smtClean="0"/>
              <a:t>bit </a:t>
            </a:r>
            <a:r>
              <a:rPr lang="en-US" sz="1600" dirty="0" err="1" smtClean="0"/>
              <a:t>paritas</a:t>
            </a:r>
            <a:r>
              <a:rPr lang="en-US" sz="1600" dirty="0" smtClean="0"/>
              <a:t>: (no.1)</a:t>
            </a:r>
            <a:endParaRPr lang="en-SG" sz="1600" dirty="0" smtClean="0"/>
          </a:p>
          <a:p>
            <a:pPr lvl="1"/>
            <a:r>
              <a:rPr lang="en-US" sz="1600" b="1" dirty="0" err="1" smtClean="0"/>
              <a:t>Posisi</a:t>
            </a:r>
            <a:r>
              <a:rPr lang="en-US" sz="1600" b="1" dirty="0" smtClean="0"/>
              <a:t> 1 (r1)</a:t>
            </a:r>
            <a:r>
              <a:rPr lang="en-US" sz="1600" dirty="0" smtClean="0"/>
              <a:t>: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bit </a:t>
            </a:r>
            <a:r>
              <a:rPr lang="en-US" sz="1600" dirty="0" err="1" smtClean="0"/>
              <a:t>dari</a:t>
            </a:r>
            <a:r>
              <a:rPr lang="en-US" sz="1600" dirty="0" smtClean="0"/>
              <a:t> bit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, </a:t>
            </a:r>
            <a:r>
              <a:rPr lang="en-US" sz="1600" dirty="0" err="1" smtClean="0"/>
              <a:t>lalu</a:t>
            </a:r>
            <a:r>
              <a:rPr lang="en-US" sz="1600" dirty="0" smtClean="0"/>
              <a:t> </a:t>
            </a:r>
            <a:r>
              <a:rPr lang="en-US" sz="1600" dirty="0" err="1" smtClean="0"/>
              <a:t>lompati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bit,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1 bit </a:t>
            </a:r>
            <a:r>
              <a:rPr lang="en-US" sz="1600" dirty="0" err="1" smtClean="0"/>
              <a:t>berikutnya</a:t>
            </a:r>
            <a:r>
              <a:rPr lang="en-US" sz="1600" dirty="0" smtClean="0"/>
              <a:t>, </a:t>
            </a:r>
            <a:r>
              <a:rPr lang="en-US" sz="1600" dirty="0" err="1" smtClean="0"/>
              <a:t>lompati</a:t>
            </a:r>
            <a:r>
              <a:rPr lang="en-US" sz="1600" dirty="0" smtClean="0"/>
              <a:t> 1 bit,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seterusnya</a:t>
            </a:r>
            <a:r>
              <a:rPr lang="en-US" sz="1600" dirty="0" smtClean="0"/>
              <a:t>. (1, 3, 5, 7, 9, 11, 13, 15, 17, </a:t>
            </a:r>
            <a:r>
              <a:rPr lang="en-US" sz="1600" dirty="0" err="1" smtClean="0"/>
              <a:t>dst</a:t>
            </a:r>
            <a:r>
              <a:rPr lang="en-US" sz="1600" dirty="0" smtClean="0"/>
              <a:t>)</a:t>
            </a:r>
            <a:endParaRPr lang="en-SG" sz="1600" dirty="0" smtClean="0"/>
          </a:p>
          <a:p>
            <a:pPr lvl="1"/>
            <a:r>
              <a:rPr lang="en-US" sz="1600" b="1" dirty="0" err="1" smtClean="0"/>
              <a:t>Posisi</a:t>
            </a:r>
            <a:r>
              <a:rPr lang="en-US" sz="1600" b="1" dirty="0" smtClean="0"/>
              <a:t> 2 (r2)</a:t>
            </a:r>
            <a:r>
              <a:rPr lang="en-US" sz="1600" dirty="0" smtClean="0"/>
              <a:t>: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bit </a:t>
            </a:r>
            <a:r>
              <a:rPr lang="en-US" sz="1600" dirty="0" err="1" smtClean="0"/>
              <a:t>dari</a:t>
            </a:r>
            <a:r>
              <a:rPr lang="en-US" sz="1600" dirty="0" smtClean="0"/>
              <a:t> bit </a:t>
            </a:r>
            <a:r>
              <a:rPr lang="en-US" sz="1600" dirty="0" err="1" smtClean="0"/>
              <a:t>kedua</a:t>
            </a:r>
            <a:r>
              <a:rPr lang="en-US" sz="1600" dirty="0" smtClean="0"/>
              <a:t>, </a:t>
            </a:r>
            <a:r>
              <a:rPr lang="en-US" sz="1600" dirty="0" err="1" smtClean="0"/>
              <a:t>lompati</a:t>
            </a:r>
            <a:r>
              <a:rPr lang="en-US" sz="1600" dirty="0" smtClean="0"/>
              <a:t> 2 bit,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bit </a:t>
            </a:r>
            <a:r>
              <a:rPr lang="en-US" sz="1600" dirty="0" err="1" smtClean="0"/>
              <a:t>berikutnya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seterusnya</a:t>
            </a:r>
            <a:r>
              <a:rPr lang="en-US" sz="1600" dirty="0" smtClean="0"/>
              <a:t> (2, 3, 6, 7, 10, 11, 14, 15)</a:t>
            </a:r>
            <a:endParaRPr lang="en-SG" sz="1600" dirty="0" smtClean="0"/>
          </a:p>
          <a:p>
            <a:pPr lvl="1"/>
            <a:r>
              <a:rPr lang="en-US" sz="1600" b="1" dirty="0" err="1" smtClean="0"/>
              <a:t>Posisi</a:t>
            </a:r>
            <a:r>
              <a:rPr lang="en-US" sz="1600" b="1" dirty="0" smtClean="0"/>
              <a:t> 4 (r4)</a:t>
            </a:r>
            <a:r>
              <a:rPr lang="en-US" sz="1600" dirty="0" smtClean="0"/>
              <a:t>: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4 bit </a:t>
            </a:r>
            <a:r>
              <a:rPr lang="en-US" sz="1600" dirty="0" err="1" smtClean="0"/>
              <a:t>dari</a:t>
            </a:r>
            <a:r>
              <a:rPr lang="en-US" sz="1600" dirty="0" smtClean="0"/>
              <a:t> bit </a:t>
            </a:r>
            <a:r>
              <a:rPr lang="en-US" sz="1600" dirty="0" err="1" smtClean="0"/>
              <a:t>keempat</a:t>
            </a:r>
            <a:r>
              <a:rPr lang="en-US" sz="1600" dirty="0" smtClean="0"/>
              <a:t>, </a:t>
            </a:r>
            <a:r>
              <a:rPr lang="en-US" sz="1600" dirty="0" err="1" smtClean="0"/>
              <a:t>lompati</a:t>
            </a:r>
            <a:r>
              <a:rPr lang="en-US" sz="1600" dirty="0" smtClean="0"/>
              <a:t> 4 bit </a:t>
            </a:r>
            <a:r>
              <a:rPr lang="en-US" sz="1600" dirty="0" err="1" smtClean="0"/>
              <a:t>berikutnya</a:t>
            </a:r>
            <a:r>
              <a:rPr lang="en-US" sz="1600" dirty="0" smtClean="0"/>
              <a:t>, </a:t>
            </a:r>
            <a:r>
              <a:rPr lang="en-US" sz="1600" dirty="0" err="1" smtClean="0"/>
              <a:t>cek</a:t>
            </a:r>
            <a:r>
              <a:rPr lang="en-US" sz="1600" dirty="0" smtClean="0"/>
              <a:t> 4 bit,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seterusnya</a:t>
            </a:r>
            <a:r>
              <a:rPr lang="en-US" sz="1600" dirty="0" smtClean="0"/>
              <a:t> (4,5,6,7,12,13,14,15,20,21,22,23, …)</a:t>
            </a:r>
            <a:endParaRPr lang="en-SG" sz="1600" dirty="0" smtClean="0"/>
          </a:p>
          <a:p>
            <a:pPr lvl="1"/>
            <a:r>
              <a:rPr lang="en-US" sz="1600" b="1" dirty="0" err="1" smtClean="0"/>
              <a:t>Posisi</a:t>
            </a:r>
            <a:r>
              <a:rPr lang="en-US" sz="1600" b="1" dirty="0" smtClean="0"/>
              <a:t> 8 (r8)</a:t>
            </a:r>
            <a:r>
              <a:rPr lang="en-US" sz="1600" dirty="0" smtClean="0"/>
              <a:t>: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8 bit </a:t>
            </a:r>
            <a:r>
              <a:rPr lang="en-US" sz="1600" dirty="0" err="1" smtClean="0"/>
              <a:t>dari</a:t>
            </a:r>
            <a:r>
              <a:rPr lang="en-US" sz="1600" dirty="0" smtClean="0"/>
              <a:t> bit </a:t>
            </a:r>
            <a:r>
              <a:rPr lang="en-US" sz="1600" dirty="0" err="1" smtClean="0"/>
              <a:t>kedelapan</a:t>
            </a:r>
            <a:r>
              <a:rPr lang="en-US" sz="1600" dirty="0" smtClean="0"/>
              <a:t>, </a:t>
            </a:r>
            <a:r>
              <a:rPr lang="en-US" sz="1600" dirty="0" err="1" smtClean="0"/>
              <a:t>lompati</a:t>
            </a:r>
            <a:r>
              <a:rPr lang="en-US" sz="1600" dirty="0" smtClean="0"/>
              <a:t> 8 bit </a:t>
            </a:r>
            <a:r>
              <a:rPr lang="en-US" sz="1600" dirty="0" err="1" smtClean="0"/>
              <a:t>berikutnya</a:t>
            </a:r>
            <a:r>
              <a:rPr lang="en-US" sz="1600" dirty="0" smtClean="0"/>
              <a:t>,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8 bit </a:t>
            </a:r>
            <a:r>
              <a:rPr lang="en-US" sz="1600" dirty="0" err="1" smtClean="0"/>
              <a:t>berikutnya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seterusnya</a:t>
            </a:r>
            <a:r>
              <a:rPr lang="en-US" sz="1600" dirty="0" smtClean="0"/>
              <a:t> (8-15, 24-31, 40-47, …)</a:t>
            </a:r>
            <a:endParaRPr lang="en-SG" sz="1600" dirty="0" smtClean="0"/>
          </a:p>
          <a:p>
            <a:pPr lvl="1"/>
            <a:r>
              <a:rPr lang="en-US" sz="1600" b="1" dirty="0" err="1" smtClean="0"/>
              <a:t>Posisi</a:t>
            </a:r>
            <a:r>
              <a:rPr lang="en-US" sz="1600" b="1" dirty="0" smtClean="0"/>
              <a:t> 16 (r16)</a:t>
            </a:r>
            <a:r>
              <a:rPr lang="en-US" sz="1600" dirty="0" smtClean="0"/>
              <a:t>: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16 bit </a:t>
            </a:r>
            <a:r>
              <a:rPr lang="en-US" sz="1600" dirty="0" err="1" smtClean="0"/>
              <a:t>dari</a:t>
            </a:r>
            <a:r>
              <a:rPr lang="en-US" sz="1600" dirty="0" smtClean="0"/>
              <a:t> bit </a:t>
            </a:r>
            <a:r>
              <a:rPr lang="en-US" sz="1600" dirty="0" err="1" smtClean="0"/>
              <a:t>ke-enambelas</a:t>
            </a:r>
            <a:r>
              <a:rPr lang="en-US" sz="1600" dirty="0" smtClean="0"/>
              <a:t>, </a:t>
            </a:r>
            <a:r>
              <a:rPr lang="en-US" sz="1600" dirty="0" err="1" smtClean="0"/>
              <a:t>lompati</a:t>
            </a:r>
            <a:r>
              <a:rPr lang="en-US" sz="1600" dirty="0" smtClean="0"/>
              <a:t> 16 bit </a:t>
            </a:r>
            <a:r>
              <a:rPr lang="en-US" sz="1600" dirty="0" err="1" smtClean="0"/>
              <a:t>berikutnya</a:t>
            </a:r>
            <a:r>
              <a:rPr lang="en-US" sz="1600" dirty="0" smtClean="0"/>
              <a:t>,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16 bit,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seterusnya</a:t>
            </a:r>
            <a:r>
              <a:rPr lang="en-US" sz="1600" dirty="0" smtClean="0"/>
              <a:t> (16-31, 48-63, 80-95, …)</a:t>
            </a:r>
            <a:endParaRPr lang="en-SG" sz="1600" dirty="0" smtClean="0"/>
          </a:p>
          <a:p>
            <a:pPr lvl="1"/>
            <a:r>
              <a:rPr lang="en-US" sz="1600" b="1" dirty="0" err="1" smtClean="0"/>
              <a:t>Posisi</a:t>
            </a:r>
            <a:r>
              <a:rPr lang="en-US" sz="1600" b="1" dirty="0" smtClean="0"/>
              <a:t> 32 (r32)</a:t>
            </a:r>
            <a:r>
              <a:rPr lang="en-US" sz="1600" dirty="0" smtClean="0"/>
              <a:t>: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32 bit </a:t>
            </a:r>
            <a:r>
              <a:rPr lang="en-US" sz="1600" dirty="0" err="1" smtClean="0"/>
              <a:t>dari</a:t>
            </a:r>
            <a:r>
              <a:rPr lang="en-US" sz="1600" dirty="0" smtClean="0"/>
              <a:t> bit </a:t>
            </a:r>
            <a:r>
              <a:rPr lang="en-US" sz="1600" dirty="0" err="1" smtClean="0"/>
              <a:t>keenambelas</a:t>
            </a:r>
            <a:r>
              <a:rPr lang="en-US" sz="1600" dirty="0" smtClean="0"/>
              <a:t>, </a:t>
            </a:r>
            <a:r>
              <a:rPr lang="en-US" sz="1600" dirty="0" err="1" smtClean="0"/>
              <a:t>lompati</a:t>
            </a:r>
            <a:r>
              <a:rPr lang="en-US" sz="1600" dirty="0" smtClean="0"/>
              <a:t> 32 bit </a:t>
            </a:r>
            <a:r>
              <a:rPr lang="en-US" sz="1600" dirty="0" err="1" smtClean="0"/>
              <a:t>berikutnya</a:t>
            </a:r>
            <a:r>
              <a:rPr lang="en-US" sz="1600" dirty="0" smtClean="0"/>
              <a:t>, </a:t>
            </a:r>
            <a:r>
              <a:rPr lang="en-US" sz="1600" dirty="0" err="1" smtClean="0"/>
              <a:t>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32 bit,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seterusnya</a:t>
            </a:r>
            <a:r>
              <a:rPr lang="en-US" sz="1600" dirty="0" smtClean="0"/>
              <a:t> (32-63, 96-127, 160-191, </a:t>
            </a:r>
            <a:r>
              <a:rPr lang="en-US" sz="1600" dirty="0" smtClean="0"/>
              <a:t>…)</a:t>
            </a:r>
            <a:endParaRPr lang="en-SG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/>
              <a:t>bit </a:t>
            </a:r>
            <a:r>
              <a:rPr lang="en-US" sz="1600" dirty="0" err="1" smtClean="0"/>
              <a:t>paritas</a:t>
            </a:r>
            <a:r>
              <a:rPr lang="en-US" sz="1600" dirty="0" smtClean="0"/>
              <a:t> 1 </a:t>
            </a:r>
            <a:r>
              <a:rPr lang="en-US" sz="1600" dirty="0" err="1" smtClean="0"/>
              <a:t>jika</a:t>
            </a:r>
            <a:r>
              <a:rPr lang="en-US" sz="1600" dirty="0" smtClean="0"/>
              <a:t> total bit 1 </a:t>
            </a:r>
            <a:r>
              <a:rPr lang="en-US" sz="1600" dirty="0" err="1" smtClean="0"/>
              <a:t>ganjil</a:t>
            </a:r>
            <a:r>
              <a:rPr lang="en-US" sz="1600" dirty="0" smtClean="0"/>
              <a:t>, set bit </a:t>
            </a:r>
            <a:r>
              <a:rPr lang="en-US" sz="1600" dirty="0" err="1" smtClean="0"/>
              <a:t>paritas</a:t>
            </a:r>
            <a:r>
              <a:rPr lang="en-US" sz="1600" dirty="0" smtClean="0"/>
              <a:t> 0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bit 1 </a:t>
            </a:r>
            <a:r>
              <a:rPr lang="en-US" sz="1600" dirty="0" err="1" smtClean="0"/>
              <a:t>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genap</a:t>
            </a:r>
            <a:r>
              <a:rPr lang="en-US" sz="1600" dirty="0" smtClean="0"/>
              <a:t>.</a:t>
            </a:r>
            <a:endParaRPr lang="en-SG" sz="1600" dirty="0" smtClean="0"/>
          </a:p>
          <a:p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1475" y="1943100"/>
            <a:ext cx="6096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Example: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A byte of data: </a:t>
            </a:r>
            <a:r>
              <a:rPr lang="en-US" sz="2000" b="1" dirty="0" smtClean="0">
                <a:solidFill>
                  <a:srgbClr val="00B0F0"/>
                </a:solidFill>
              </a:rPr>
              <a:t>10011010 </a:t>
            </a:r>
            <a:r>
              <a:rPr lang="en-US" sz="2000" dirty="0" smtClean="0"/>
              <a:t> 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Create the data word, leaving spaces for the parity bits: _ _ </a:t>
            </a:r>
            <a:r>
              <a:rPr lang="en-US" sz="2000" b="1" dirty="0" smtClean="0">
                <a:solidFill>
                  <a:srgbClr val="00B0F0"/>
                </a:solidFill>
              </a:rPr>
              <a:t>1</a:t>
            </a:r>
            <a:r>
              <a:rPr lang="en-US" sz="2000" dirty="0" smtClean="0"/>
              <a:t> _ 0 0 </a:t>
            </a:r>
            <a:r>
              <a:rPr lang="en-US" sz="2000" b="1" dirty="0" smtClean="0">
                <a:solidFill>
                  <a:srgbClr val="00B0F0"/>
                </a:solidFill>
              </a:rPr>
              <a:t>1</a:t>
            </a:r>
            <a:r>
              <a:rPr lang="en-US" sz="2000" dirty="0" smtClean="0"/>
              <a:t> _ </a:t>
            </a:r>
            <a:r>
              <a:rPr lang="en-US" sz="2000" b="1" dirty="0" smtClean="0">
                <a:solidFill>
                  <a:srgbClr val="00B0F0"/>
                </a:solidFill>
              </a:rPr>
              <a:t>1 0 1 0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Calculate the parity for each parity bit (a ? represents the bit position being set):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Position 1 checks bits 1,3,5,7,9,11: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?</a:t>
            </a:r>
            <a:r>
              <a:rPr lang="en-US" sz="2000" dirty="0" smtClean="0"/>
              <a:t> _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_ </a:t>
            </a:r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 0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_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0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0. Even parity so set position 1 to a 0: </a:t>
            </a:r>
            <a:r>
              <a:rPr lang="en-US" sz="2000" b="1" dirty="0" smtClean="0"/>
              <a:t>0</a:t>
            </a:r>
            <a:r>
              <a:rPr lang="en-US" sz="2000" dirty="0" smtClean="0"/>
              <a:t> _ </a:t>
            </a:r>
            <a:r>
              <a:rPr lang="en-US" sz="2000" b="1" dirty="0" smtClean="0"/>
              <a:t>1</a:t>
            </a:r>
            <a:r>
              <a:rPr lang="en-US" sz="2000" dirty="0" smtClean="0"/>
              <a:t> _ </a:t>
            </a:r>
            <a:r>
              <a:rPr lang="en-US" sz="2000" b="1" dirty="0" smtClean="0"/>
              <a:t>0</a:t>
            </a:r>
            <a:r>
              <a:rPr lang="en-US" sz="2000" dirty="0" smtClean="0"/>
              <a:t> 0 </a:t>
            </a:r>
            <a:r>
              <a:rPr lang="en-US" sz="2000" b="1" dirty="0" smtClean="0"/>
              <a:t>1</a:t>
            </a:r>
            <a:r>
              <a:rPr lang="en-US" sz="2000" dirty="0" smtClean="0"/>
              <a:t> _ </a:t>
            </a:r>
            <a:r>
              <a:rPr lang="en-US" sz="2000" b="1" dirty="0" smtClean="0"/>
              <a:t>1</a:t>
            </a:r>
            <a:r>
              <a:rPr lang="en-US" sz="2000" dirty="0" smtClean="0"/>
              <a:t> 0 </a:t>
            </a:r>
            <a:r>
              <a:rPr lang="en-US" sz="2000" b="1" dirty="0" smtClean="0"/>
              <a:t>1</a:t>
            </a:r>
            <a:r>
              <a:rPr lang="en-US" sz="2000" dirty="0" smtClean="0"/>
              <a:t> 0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Position 2 checks bits 2,3,6,7,10,11:</a:t>
            </a:r>
            <a:br>
              <a:rPr lang="en-US" sz="2000" dirty="0" smtClean="0"/>
            </a:br>
            <a:r>
              <a:rPr lang="en-US" sz="2000" dirty="0" smtClean="0"/>
              <a:t>0 </a:t>
            </a:r>
            <a:r>
              <a:rPr lang="en-US" sz="2000" b="1" dirty="0" smtClean="0"/>
              <a:t>? 1 </a:t>
            </a:r>
            <a:r>
              <a:rPr lang="en-US" sz="2000" dirty="0" smtClean="0"/>
              <a:t>_ 0 </a:t>
            </a:r>
            <a:r>
              <a:rPr lang="en-US" sz="2000" b="1" dirty="0" smtClean="0"/>
              <a:t>0 1</a:t>
            </a:r>
            <a:r>
              <a:rPr lang="en-US" sz="2000" dirty="0" smtClean="0"/>
              <a:t> _ 1 </a:t>
            </a:r>
            <a:r>
              <a:rPr lang="en-US" sz="2000" b="1" dirty="0" smtClean="0"/>
              <a:t>0 1</a:t>
            </a:r>
            <a:r>
              <a:rPr lang="en-US" sz="2000" dirty="0" smtClean="0"/>
              <a:t> 0. Odd parity so set position 2 to a 1: 0 </a:t>
            </a:r>
            <a:r>
              <a:rPr lang="en-US" sz="2000" b="1" dirty="0" smtClean="0"/>
              <a:t>1 1</a:t>
            </a:r>
            <a:r>
              <a:rPr lang="en-US" sz="2000" dirty="0" smtClean="0"/>
              <a:t> _ 0 </a:t>
            </a:r>
            <a:r>
              <a:rPr lang="en-US" sz="2000" b="1" dirty="0" smtClean="0"/>
              <a:t>0 1</a:t>
            </a:r>
            <a:r>
              <a:rPr lang="en-US" sz="2000" dirty="0" smtClean="0"/>
              <a:t> _ 1 </a:t>
            </a:r>
            <a:r>
              <a:rPr lang="en-US" sz="2000" b="1" dirty="0" smtClean="0"/>
              <a:t>0 1</a:t>
            </a:r>
            <a:r>
              <a:rPr lang="en-US" sz="2000" dirty="0" smtClean="0"/>
              <a:t> 0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Position 4 checks bits 4,5,6,7,12:</a:t>
            </a:r>
            <a:br>
              <a:rPr lang="en-US" sz="2000" dirty="0" smtClean="0"/>
            </a:br>
            <a:r>
              <a:rPr lang="en-US" sz="2000" dirty="0" smtClean="0"/>
              <a:t>0 1 1 </a:t>
            </a:r>
            <a:r>
              <a:rPr lang="en-US" sz="2000" b="1" dirty="0" smtClean="0"/>
              <a:t>? 0 0 1</a:t>
            </a:r>
            <a:r>
              <a:rPr lang="en-US" sz="2000" dirty="0" smtClean="0"/>
              <a:t> _ 1 0 1 </a:t>
            </a:r>
            <a:r>
              <a:rPr lang="en-US" sz="2000" b="1" dirty="0" smtClean="0"/>
              <a:t>0</a:t>
            </a:r>
            <a:r>
              <a:rPr lang="en-US" sz="2000" dirty="0" smtClean="0"/>
              <a:t>. Odd parity so set position 4 to a 1: 0 1 1 </a:t>
            </a:r>
            <a:r>
              <a:rPr lang="en-US" sz="2000" b="1" dirty="0" smtClean="0"/>
              <a:t>1 0 0 1 </a:t>
            </a:r>
            <a:r>
              <a:rPr lang="en-US" sz="2000" dirty="0" smtClean="0"/>
              <a:t>_ 1 0 1 </a:t>
            </a:r>
            <a:r>
              <a:rPr lang="en-US" sz="2000" b="1" dirty="0" smtClean="0"/>
              <a:t>0</a:t>
            </a:r>
            <a:r>
              <a:rPr lang="en-US" sz="2000" dirty="0" smtClean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Position 8 checks bits 8,9,10,11,12:</a:t>
            </a:r>
            <a:br>
              <a:rPr lang="en-US" sz="2000" dirty="0" smtClean="0"/>
            </a:br>
            <a:r>
              <a:rPr lang="en-US" sz="2000" dirty="0" smtClean="0"/>
              <a:t>0 1 1 1 0 0 1 </a:t>
            </a:r>
            <a:r>
              <a:rPr lang="en-US" sz="2000" b="1" dirty="0" smtClean="0"/>
              <a:t>? 1 0 1 0</a:t>
            </a:r>
            <a:r>
              <a:rPr lang="en-US" sz="2000" dirty="0" smtClean="0"/>
              <a:t>. Even parity so set position 8 to a 0: 0 1 1 1 0 0 1 </a:t>
            </a:r>
            <a:r>
              <a:rPr lang="en-US" sz="2000" b="1" dirty="0" smtClean="0"/>
              <a:t>0 1 0 1 0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Code word: 011100101010.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Error Correction(cont’d)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0988" y="1676400"/>
            <a:ext cx="2884487" cy="4622800"/>
          </a:xfrm>
        </p:spPr>
        <p:txBody>
          <a:bodyPr/>
          <a:lstStyle/>
          <a:p>
            <a:pPr algn="just"/>
            <a:r>
              <a:rPr lang="en-US" altLang="ko-KR" smtClean="0">
                <a:solidFill>
                  <a:srgbClr val="000000"/>
                </a:solidFill>
                <a:cs typeface="HY얕은샘물M"/>
              </a:rPr>
              <a:t>Calculating the r values</a:t>
            </a:r>
            <a:endParaRPr lang="en-US" altLang="ko-KR" smtClean="0">
              <a:cs typeface="HY얕은샘물M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448425" y="2832100"/>
            <a:ext cx="2747963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b="1">
                <a:solidFill>
                  <a:schemeClr val="bg1"/>
                </a:solidFill>
                <a:cs typeface="HY얕은샘물M"/>
              </a:rPr>
              <a:t>Calculating Even Parity</a:t>
            </a:r>
            <a:endParaRPr lang="en-US" altLang="ko-KR">
              <a:cs typeface="HY얕은샘물M"/>
            </a:endParaRP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6613" y="1524000"/>
            <a:ext cx="54864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Contoh</a:t>
            </a:r>
            <a:r>
              <a:rPr lang="en-US" altLang="ko-K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Error Correction(cont’d)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ko-KR" smtClean="0">
                <a:solidFill>
                  <a:srgbClr val="000000"/>
                </a:solidFill>
                <a:cs typeface="HY얕은샘물M"/>
              </a:rPr>
              <a:t>Error Detection and Correction</a:t>
            </a:r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2743200"/>
            <a:ext cx="85820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Error Correction(cont’d)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280988" y="1714500"/>
            <a:ext cx="3165475" cy="5334000"/>
          </a:xfrm>
        </p:spPr>
        <p:txBody>
          <a:bodyPr/>
          <a:lstStyle/>
          <a:p>
            <a:r>
              <a:rPr lang="en-US" altLang="ko-KR" smtClean="0">
                <a:solidFill>
                  <a:srgbClr val="000000"/>
                </a:solidFill>
                <a:cs typeface="HY얕은샘물M"/>
              </a:rPr>
              <a:t>Error detection using Hamming Code</a:t>
            </a:r>
            <a:endParaRPr lang="en-US" altLang="ko-KR" smtClean="0">
              <a:cs typeface="HY얕은샘물M"/>
            </a:endParaRPr>
          </a:p>
        </p:txBody>
      </p:sp>
      <p:pic>
        <p:nvPicPr>
          <p:cNvPr id="19460" name="Picture 10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9575" y="1600200"/>
            <a:ext cx="40211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Automatic repeat request (</a:t>
            </a:r>
            <a:r>
              <a:rPr lang="en-US" dirty="0" err="1" smtClean="0"/>
              <a:t>arq</a:t>
            </a:r>
            <a:r>
              <a:rPr lang="en-US" dirty="0" smtClean="0"/>
              <a:t>)</a:t>
            </a:r>
            <a:endParaRPr lang="en-S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 ARQ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mentransmisi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frame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acknowledgment (ACK)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lain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balasan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balasan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frame </a:t>
            </a:r>
            <a:r>
              <a:rPr lang="en-US" dirty="0" err="1" smtClean="0"/>
              <a:t>ditransmisi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error </a:t>
            </a:r>
            <a:r>
              <a:rPr lang="en-US" dirty="0" err="1" smtClean="0"/>
              <a:t>dideteksi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frame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Negative Acknowledgment (NAK),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mentransmisi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frame yang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  <a:endParaRPr lang="en-SG" dirty="0" smtClean="0"/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terdeteksi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err="1" smtClean="0"/>
              <a:t>Penerima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Forward Error Correction (FEC)</a:t>
            </a:r>
          </a:p>
          <a:p>
            <a:pPr lvl="1"/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penerima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mendeteksi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kesalahan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penerima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meminta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pengirim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mengirim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kembali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blok</a:t>
            </a:r>
            <a:r>
              <a:rPr lang="en-US" sz="2400" dirty="0" smtClean="0">
                <a:sym typeface="Wingdings" pitchFamily="2" charset="2"/>
              </a:rPr>
              <a:t> data yang </a:t>
            </a:r>
            <a:r>
              <a:rPr lang="en-US" sz="2400" dirty="0" err="1" smtClean="0">
                <a:sym typeface="Wingdings" pitchFamily="2" charset="2"/>
              </a:rPr>
              <a:t>salah</a:t>
            </a:r>
            <a:r>
              <a:rPr lang="en-US" sz="2400" dirty="0" smtClean="0">
                <a:sym typeface="Wingdings" pitchFamily="2" charset="2"/>
              </a:rPr>
              <a:t>  Automatic Repeat Request (ARQ)</a:t>
            </a:r>
          </a:p>
          <a:p>
            <a:pPr lvl="1"/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juga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keduanya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sehingga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eror</a:t>
            </a:r>
            <a:r>
              <a:rPr lang="en-US" sz="2400" dirty="0" smtClean="0">
                <a:sym typeface="Wingdings" pitchFamily="2" charset="2"/>
              </a:rPr>
              <a:t> minor </a:t>
            </a:r>
            <a:r>
              <a:rPr lang="en-US" sz="2400" dirty="0" err="1" smtClean="0">
                <a:sym typeface="Wingdings" pitchFamily="2" charset="2"/>
              </a:rPr>
              <a:t>dikerjakan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menggunakan</a:t>
            </a:r>
            <a:r>
              <a:rPr lang="en-US" sz="2400" dirty="0" smtClean="0">
                <a:sym typeface="Wingdings" pitchFamily="2" charset="2"/>
              </a:rPr>
              <a:t> FEC </a:t>
            </a:r>
            <a:r>
              <a:rPr lang="en-US" sz="2400" dirty="0" err="1" smtClean="0">
                <a:sym typeface="Wingdings" pitchFamily="2" charset="2"/>
              </a:rPr>
              <a:t>sedangkan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eror</a:t>
            </a:r>
            <a:r>
              <a:rPr lang="en-US" sz="2400" dirty="0" smtClean="0">
                <a:sym typeface="Wingdings" pitchFamily="2" charset="2"/>
              </a:rPr>
              <a:t> major </a:t>
            </a:r>
            <a:r>
              <a:rPr lang="en-US" sz="2400" dirty="0" err="1" smtClean="0">
                <a:sym typeface="Wingdings" pitchFamily="2" charset="2"/>
              </a:rPr>
              <a:t>menggunakan</a:t>
            </a:r>
            <a:r>
              <a:rPr lang="en-US" sz="2400" dirty="0" smtClean="0">
                <a:sym typeface="Wingdings" pitchFamily="2" charset="2"/>
              </a:rPr>
              <a:t> ARQ, </a:t>
            </a:r>
            <a:r>
              <a:rPr lang="en-US" sz="2400" dirty="0" err="1" smtClean="0">
                <a:sym typeface="Wingdings" pitchFamily="2" charset="2"/>
              </a:rPr>
              <a:t>teknik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Hybrid Automatic Repeat Request</a:t>
            </a: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43400" y="304800"/>
            <a:ext cx="4575175" cy="5334000"/>
          </a:xfrm>
        </p:spPr>
        <p:txBody>
          <a:bodyPr/>
          <a:lstStyle/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acknowledgment </a:t>
            </a:r>
            <a:r>
              <a:rPr lang="en-US" sz="2400" dirty="0" err="1" smtClean="0"/>
              <a:t>rusak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habis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 frame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frame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label 0 </a:t>
            </a:r>
            <a:r>
              <a:rPr lang="en-US" sz="2400" dirty="0" err="1" smtClean="0"/>
              <a:t>atau</a:t>
            </a:r>
            <a:r>
              <a:rPr lang="en-US" sz="2400" dirty="0" smtClean="0"/>
              <a:t> 1 </a:t>
            </a:r>
            <a:r>
              <a:rPr lang="en-US" sz="2400" dirty="0" err="1" smtClean="0"/>
              <a:t>dan</a:t>
            </a:r>
            <a:r>
              <a:rPr lang="en-US" sz="2400" dirty="0" smtClean="0"/>
              <a:t> positive acknowledgment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ACK0 </a:t>
            </a:r>
            <a:r>
              <a:rPr lang="en-US" sz="2400" dirty="0" err="1" smtClean="0"/>
              <a:t>atau</a:t>
            </a:r>
            <a:r>
              <a:rPr lang="en-US" sz="2400" dirty="0" smtClean="0"/>
              <a:t> ACK1 : ACK0 </a:t>
            </a:r>
            <a:r>
              <a:rPr lang="en-US" sz="2400" dirty="0" err="1" smtClean="0"/>
              <a:t>mengakui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frame 1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mengindikasi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receiver </a:t>
            </a:r>
            <a:r>
              <a:rPr lang="en-US" sz="2400" dirty="0" err="1" smtClean="0"/>
              <a:t>siap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frame 0.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ACK1 </a:t>
            </a:r>
            <a:r>
              <a:rPr lang="en-US" sz="2400" dirty="0" err="1" smtClean="0"/>
              <a:t>mengakui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frame 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mengindikasi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receiver </a:t>
            </a:r>
            <a:r>
              <a:rPr lang="en-US" sz="2400" dirty="0" err="1" smtClean="0"/>
              <a:t>siap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frame 1.  </a:t>
            </a:r>
            <a:endParaRPr lang="en-SG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365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Back N ARQ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err="1" smtClean="0"/>
              <a:t>Teknik</a:t>
            </a:r>
            <a:r>
              <a:rPr lang="en-US" sz="2200" dirty="0" smtClean="0"/>
              <a:t> Go-back-N ARQ yang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kejadian</a:t>
            </a:r>
            <a:r>
              <a:rPr lang="en-US" sz="2200" dirty="0" smtClean="0"/>
              <a:t> :  </a:t>
            </a:r>
            <a:endParaRPr lang="en-SG" sz="2200" dirty="0" smtClean="0"/>
          </a:p>
          <a:p>
            <a:pPr lvl="0">
              <a:buNone/>
            </a:pPr>
            <a:r>
              <a:rPr lang="en-US" sz="2200" dirty="0" smtClean="0"/>
              <a:t>	Frame </a:t>
            </a:r>
            <a:r>
              <a:rPr lang="en-US" sz="2200" dirty="0" smtClean="0"/>
              <a:t>yang </a:t>
            </a:r>
            <a:r>
              <a:rPr lang="en-US" sz="2200" dirty="0" err="1" smtClean="0"/>
              <a:t>rusak</a:t>
            </a:r>
            <a:r>
              <a:rPr lang="en-US" sz="2200" dirty="0" smtClean="0"/>
              <a:t>. </a:t>
            </a:r>
            <a:r>
              <a:rPr lang="en-US" sz="2200" dirty="0" err="1" smtClean="0"/>
              <a:t>Ada</a:t>
            </a:r>
            <a:r>
              <a:rPr lang="en-US" sz="2200" dirty="0" smtClean="0"/>
              <a:t> 3 </a:t>
            </a:r>
            <a:r>
              <a:rPr lang="en-US" sz="2200" dirty="0" err="1" smtClean="0"/>
              <a:t>kasus</a:t>
            </a:r>
            <a:r>
              <a:rPr lang="en-US" sz="2200" dirty="0" smtClean="0"/>
              <a:t> : </a:t>
            </a:r>
            <a:endParaRPr lang="en-SG" sz="2200" dirty="0" smtClean="0"/>
          </a:p>
          <a:p>
            <a:pPr lvl="1"/>
            <a:r>
              <a:rPr lang="en-US" sz="2200" dirty="0" smtClean="0"/>
              <a:t>A </a:t>
            </a:r>
            <a:r>
              <a:rPr lang="en-US" sz="2200" dirty="0" err="1" smtClean="0"/>
              <a:t>mentransmisi</a:t>
            </a:r>
            <a:r>
              <a:rPr lang="en-US" sz="2200" dirty="0" smtClean="0"/>
              <a:t> frame </a:t>
            </a:r>
            <a:r>
              <a:rPr lang="en-US" sz="2200" dirty="0" err="1" smtClean="0"/>
              <a:t>i</a:t>
            </a:r>
            <a:r>
              <a:rPr lang="en-US" sz="2200" dirty="0" smtClean="0"/>
              <a:t>. B </a:t>
            </a:r>
            <a:r>
              <a:rPr lang="en-US" sz="2200" dirty="0" err="1" smtClean="0"/>
              <a:t>mendeteksi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error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menerima</a:t>
            </a:r>
            <a:r>
              <a:rPr lang="en-US" sz="2200" dirty="0" smtClean="0"/>
              <a:t> frame (i-1)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sukses</a:t>
            </a:r>
            <a:r>
              <a:rPr lang="en-US" sz="2200" dirty="0" smtClean="0"/>
              <a:t>. B </a:t>
            </a:r>
            <a:r>
              <a:rPr lang="en-US" sz="2200" dirty="0" err="1" smtClean="0"/>
              <a:t>mengirim</a:t>
            </a:r>
            <a:r>
              <a:rPr lang="en-US" sz="2200" dirty="0" smtClean="0"/>
              <a:t> A </a:t>
            </a:r>
            <a:r>
              <a:rPr lang="en-US" sz="2200" dirty="0" err="1" smtClean="0"/>
              <a:t>NAKi</a:t>
            </a:r>
            <a:r>
              <a:rPr lang="en-US" sz="2200" dirty="0" smtClean="0"/>
              <a:t>, </a:t>
            </a:r>
            <a:r>
              <a:rPr lang="en-US" sz="2200" dirty="0" err="1" smtClean="0"/>
              <a:t>mengindikasi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frame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ditolak</a:t>
            </a:r>
            <a:r>
              <a:rPr lang="en-US" sz="2200" dirty="0" smtClean="0"/>
              <a:t>. </a:t>
            </a:r>
            <a:r>
              <a:rPr lang="en-US" sz="2200" dirty="0" err="1" smtClean="0"/>
              <a:t>Ketika</a:t>
            </a:r>
            <a:r>
              <a:rPr lang="en-US" sz="2200" dirty="0" smtClean="0"/>
              <a:t> A </a:t>
            </a:r>
            <a:r>
              <a:rPr lang="en-US" sz="2200" dirty="0" err="1" smtClean="0"/>
              <a:t>menerima</a:t>
            </a:r>
            <a:r>
              <a:rPr lang="en-US" sz="2200" dirty="0" smtClean="0"/>
              <a:t> NAK </a:t>
            </a:r>
            <a:r>
              <a:rPr lang="en-US" sz="2200" dirty="0" err="1" smtClean="0"/>
              <a:t>ini</a:t>
            </a:r>
            <a:r>
              <a:rPr lang="en-US" sz="2200" dirty="0" smtClean="0"/>
              <a:t>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mentransmisi</a:t>
            </a:r>
            <a:r>
              <a:rPr lang="en-US" sz="2200" dirty="0" smtClean="0"/>
              <a:t> </a:t>
            </a:r>
            <a:r>
              <a:rPr lang="en-US" sz="2200" dirty="0" err="1" smtClean="0"/>
              <a:t>ulang</a:t>
            </a:r>
            <a:r>
              <a:rPr lang="en-US" sz="2200" dirty="0" smtClean="0"/>
              <a:t> frame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frame </a:t>
            </a:r>
            <a:r>
              <a:rPr lang="en-US" sz="2200" dirty="0" err="1" smtClean="0"/>
              <a:t>berikutnya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ditransmisi</a:t>
            </a:r>
            <a:r>
              <a:rPr lang="en-US" sz="2200" dirty="0" smtClean="0"/>
              <a:t>.  </a:t>
            </a:r>
            <a:endParaRPr lang="en-SG" sz="2200" dirty="0" smtClean="0"/>
          </a:p>
          <a:p>
            <a:pPr lvl="1"/>
            <a:r>
              <a:rPr lang="en-US" sz="2200" dirty="0" smtClean="0"/>
              <a:t>Frame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hilang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transmisi</a:t>
            </a:r>
            <a:r>
              <a:rPr lang="en-US" sz="2200" dirty="0" smtClean="0"/>
              <a:t>. A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mengirim</a:t>
            </a:r>
            <a:r>
              <a:rPr lang="en-US" sz="2200" dirty="0" smtClean="0"/>
              <a:t> frame (i+1). B </a:t>
            </a:r>
            <a:r>
              <a:rPr lang="en-US" sz="2200" dirty="0" err="1" smtClean="0"/>
              <a:t>menerima</a:t>
            </a:r>
            <a:r>
              <a:rPr lang="en-US" sz="2200" dirty="0" smtClean="0"/>
              <a:t> frame (i+1) </a:t>
            </a:r>
            <a:r>
              <a:rPr lang="en-US" sz="2200" dirty="0" err="1" smtClean="0"/>
              <a:t>diluar</a:t>
            </a:r>
            <a:r>
              <a:rPr lang="en-US" sz="2200" dirty="0" smtClean="0"/>
              <a:t> </a:t>
            </a:r>
            <a:r>
              <a:rPr lang="en-US" sz="2200" dirty="0" err="1" smtClean="0"/>
              <a:t>permintaan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mengirim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NAKi</a:t>
            </a:r>
            <a:r>
              <a:rPr lang="en-US" sz="2200" dirty="0" smtClean="0"/>
              <a:t>. </a:t>
            </a:r>
            <a:endParaRPr lang="en-SG" sz="2200" dirty="0" smtClean="0"/>
          </a:p>
          <a:p>
            <a:pPr lvl="1"/>
            <a:r>
              <a:rPr lang="en-US" sz="2200" dirty="0" smtClean="0"/>
              <a:t>Frame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hilang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transmisi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A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segera</a:t>
            </a:r>
            <a:r>
              <a:rPr lang="en-US" sz="2200" dirty="0" smtClean="0"/>
              <a:t> </a:t>
            </a:r>
            <a:r>
              <a:rPr lang="en-US" sz="2200" dirty="0" err="1" smtClean="0"/>
              <a:t>mengirim</a:t>
            </a:r>
            <a:r>
              <a:rPr lang="en-US" sz="2200" dirty="0" smtClean="0"/>
              <a:t> frame -frame </a:t>
            </a:r>
            <a:r>
              <a:rPr lang="en-US" sz="2200" dirty="0" err="1" smtClean="0"/>
              <a:t>tambahan</a:t>
            </a:r>
            <a:r>
              <a:rPr lang="en-US" sz="2200" dirty="0" smtClean="0"/>
              <a:t>. B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menerima</a:t>
            </a:r>
            <a:r>
              <a:rPr lang="en-US" sz="2200" dirty="0" smtClean="0"/>
              <a:t> </a:t>
            </a:r>
            <a:r>
              <a:rPr lang="en-US" sz="2200" dirty="0" err="1" smtClean="0"/>
              <a:t>apapun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mengembalikan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ACK </a:t>
            </a:r>
            <a:r>
              <a:rPr lang="en-US" sz="2200" dirty="0" err="1" smtClean="0"/>
              <a:t>atau</a:t>
            </a:r>
            <a:r>
              <a:rPr lang="en-US" sz="2200" dirty="0" smtClean="0"/>
              <a:t> NAK. A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kehabisan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mentransmisi</a:t>
            </a:r>
            <a:r>
              <a:rPr lang="en-US" sz="2200" dirty="0" smtClean="0"/>
              <a:t> </a:t>
            </a:r>
            <a:r>
              <a:rPr lang="en-US" sz="2200" dirty="0" err="1" smtClean="0"/>
              <a:t>ulang</a:t>
            </a:r>
            <a:r>
              <a:rPr lang="en-US" sz="2200" dirty="0" smtClean="0"/>
              <a:t> frame </a:t>
            </a:r>
            <a:r>
              <a:rPr lang="en-US" sz="2200" dirty="0" err="1" smtClean="0"/>
              <a:t>i</a:t>
            </a:r>
            <a:r>
              <a:rPr lang="en-US" sz="2200" dirty="0" smtClean="0"/>
              <a:t>. </a:t>
            </a:r>
            <a:endParaRPr lang="en-SG" sz="2200" dirty="0" smtClean="0"/>
          </a:p>
          <a:p>
            <a:endParaRPr lang="en-SG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r="50000" b="9550"/>
          <a:stretch>
            <a:fillRect/>
          </a:stretch>
        </p:blipFill>
        <p:spPr bwMode="auto">
          <a:xfrm>
            <a:off x="457200" y="381000"/>
            <a:ext cx="3657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959225" y="381000"/>
            <a:ext cx="4956175" cy="4495800"/>
          </a:xfrm>
        </p:spPr>
        <p:txBody>
          <a:bodyPr/>
          <a:lstStyle/>
          <a:p>
            <a:pPr lvl="0"/>
            <a:r>
              <a:rPr lang="en-US" sz="2000" dirty="0" smtClean="0"/>
              <a:t>ACK </a:t>
            </a:r>
            <a:r>
              <a:rPr lang="en-US" sz="2000" dirty="0" err="1" smtClean="0"/>
              <a:t>rusak</a:t>
            </a:r>
            <a:r>
              <a:rPr lang="en-US" sz="2000" dirty="0" smtClean="0"/>
              <a:t>. </a:t>
            </a:r>
            <a:r>
              <a:rPr lang="en-US" sz="2000" dirty="0" err="1" smtClean="0"/>
              <a:t>Ada</a:t>
            </a:r>
            <a:r>
              <a:rPr lang="en-US" sz="2000" dirty="0" smtClean="0"/>
              <a:t> 2 </a:t>
            </a:r>
            <a:r>
              <a:rPr lang="en-US" sz="2000" dirty="0" err="1" smtClean="0"/>
              <a:t>kasus</a:t>
            </a:r>
            <a:r>
              <a:rPr lang="en-US" sz="2000" dirty="0" smtClean="0"/>
              <a:t> : </a:t>
            </a:r>
            <a:endParaRPr lang="en-SG" sz="2000" dirty="0" smtClean="0"/>
          </a:p>
          <a:p>
            <a:pPr lvl="1"/>
            <a:r>
              <a:rPr lang="en-US" sz="2000" dirty="0" smtClean="0"/>
              <a:t>B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frame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mengirim</a:t>
            </a:r>
            <a:r>
              <a:rPr lang="en-US" sz="2000" dirty="0" smtClean="0"/>
              <a:t> ACK (i+1), yang </a:t>
            </a:r>
            <a:r>
              <a:rPr lang="en-US" sz="2000" dirty="0" err="1" smtClean="0"/>
              <a:t>hilang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transmisi</a:t>
            </a:r>
            <a:r>
              <a:rPr lang="en-US" sz="2000" dirty="0" smtClean="0"/>
              <a:t>.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ACK </a:t>
            </a:r>
            <a:r>
              <a:rPr lang="en-US" sz="2000" dirty="0" err="1" smtClean="0"/>
              <a:t>dikomulatif</a:t>
            </a:r>
            <a:r>
              <a:rPr lang="en-US" sz="2000" dirty="0" smtClean="0"/>
              <a:t> (</a:t>
            </a:r>
            <a:r>
              <a:rPr lang="en-US" sz="2000" dirty="0" err="1" smtClean="0"/>
              <a:t>contoh</a:t>
            </a:r>
            <a:r>
              <a:rPr lang="en-US" sz="2000" dirty="0" smtClean="0"/>
              <a:t>, ACK6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frame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5 </a:t>
            </a:r>
            <a:r>
              <a:rPr lang="en-US" sz="2000" dirty="0" err="1" smtClean="0"/>
              <a:t>diakui</a:t>
            </a:r>
            <a:r>
              <a:rPr lang="en-US" sz="2000" dirty="0" smtClean="0"/>
              <a:t>),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A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ACK yang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frame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ACK yang </a:t>
            </a:r>
            <a:r>
              <a:rPr lang="en-US" sz="2000" dirty="0" err="1" smtClean="0"/>
              <a:t>hilang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waktunya</a:t>
            </a:r>
            <a:r>
              <a:rPr lang="en-US" sz="2000" dirty="0" smtClean="0"/>
              <a:t> </a:t>
            </a:r>
            <a:r>
              <a:rPr lang="en-US" sz="2000" dirty="0" err="1" smtClean="0"/>
              <a:t>habis</a:t>
            </a:r>
            <a:r>
              <a:rPr lang="en-US" sz="2000" dirty="0" smtClean="0"/>
              <a:t>. </a:t>
            </a:r>
            <a:endParaRPr lang="en-SG" sz="2000" dirty="0" smtClean="0"/>
          </a:p>
          <a:p>
            <a:pPr lvl="1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A </a:t>
            </a:r>
            <a:r>
              <a:rPr lang="en-US" sz="2000" dirty="0" err="1" smtClean="0"/>
              <a:t>habis</a:t>
            </a:r>
            <a:r>
              <a:rPr lang="en-US" sz="2000" dirty="0" smtClean="0"/>
              <a:t>, A </a:t>
            </a:r>
            <a:r>
              <a:rPr lang="en-US" sz="2000" dirty="0" err="1" smtClean="0"/>
              <a:t>mentransmisi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r>
              <a:rPr lang="en-US" sz="2000" dirty="0" smtClean="0"/>
              <a:t> frame I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frame -frame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. </a:t>
            </a:r>
            <a:endParaRPr lang="en-SG" sz="2000" dirty="0" smtClean="0"/>
          </a:p>
          <a:p>
            <a:pPr lvl="0"/>
            <a:r>
              <a:rPr lang="en-US" sz="2000" dirty="0" smtClean="0"/>
              <a:t>NAK </a:t>
            </a:r>
            <a:r>
              <a:rPr lang="en-US" sz="2000" dirty="0" err="1" smtClean="0"/>
              <a:t>rusak</a:t>
            </a:r>
            <a:r>
              <a:rPr lang="en-US" sz="2000" dirty="0" smtClean="0"/>
              <a:t>.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NAK </a:t>
            </a:r>
            <a:r>
              <a:rPr lang="en-US" sz="2000" dirty="0" err="1" smtClean="0"/>
              <a:t>hilang</a:t>
            </a:r>
            <a:r>
              <a:rPr lang="en-US" sz="2000" dirty="0" smtClean="0"/>
              <a:t>, A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kehabisan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(time out)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serangkaian</a:t>
            </a:r>
            <a:r>
              <a:rPr lang="en-US" sz="2000" dirty="0" smtClean="0"/>
              <a:t> frame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mentransmisi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r>
              <a:rPr lang="en-US" sz="2000" dirty="0" smtClean="0"/>
              <a:t> frame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frame-frame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. </a:t>
            </a:r>
            <a:endParaRPr lang="en-S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Reject ARQ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mentransmisi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frame-frame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NAK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. </a:t>
            </a:r>
            <a:r>
              <a:rPr lang="en-US" dirty="0" err="1" smtClean="0"/>
              <a:t>Ukuran</a:t>
            </a:r>
            <a:r>
              <a:rPr lang="en-US" dirty="0" smtClean="0"/>
              <a:t> window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go-back-N. </a:t>
            </a:r>
            <a:r>
              <a:rPr lang="en-US" dirty="0" err="1" smtClean="0"/>
              <a:t>Untuk</a:t>
            </a:r>
            <a:r>
              <a:rPr lang="en-US" dirty="0" smtClean="0"/>
              <a:t> go-back-N, </a:t>
            </a:r>
            <a:r>
              <a:rPr lang="en-US" dirty="0" err="1" smtClean="0"/>
              <a:t>ukuran</a:t>
            </a:r>
            <a:r>
              <a:rPr lang="en-US" dirty="0" smtClean="0"/>
              <a:t> window 2</a:t>
            </a:r>
            <a:r>
              <a:rPr lang="en-US" baseline="30000" dirty="0" smtClean="0"/>
              <a:t>n</a:t>
            </a:r>
            <a:r>
              <a:rPr lang="en-US" dirty="0" smtClean="0"/>
              <a:t>-1 </a:t>
            </a:r>
            <a:r>
              <a:rPr lang="en-US" dirty="0" err="1" smtClean="0"/>
              <a:t>sedangkan</a:t>
            </a:r>
            <a:r>
              <a:rPr lang="en-US" dirty="0" smtClean="0"/>
              <a:t> selective -reject 2</a:t>
            </a:r>
            <a:r>
              <a:rPr lang="en-US" baseline="30000" dirty="0" smtClean="0"/>
              <a:t>n</a:t>
            </a:r>
            <a:r>
              <a:rPr lang="en-US" dirty="0" smtClean="0"/>
              <a:t>.  </a:t>
            </a:r>
            <a:endParaRPr lang="en-SG" dirty="0" smtClean="0"/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385175" cy="990600"/>
          </a:xfrm>
        </p:spPr>
        <p:txBody>
          <a:bodyPr/>
          <a:lstStyle/>
          <a:p>
            <a:r>
              <a:rPr lang="en-US" sz="2800" dirty="0" err="1" smtClean="0"/>
              <a:t>Skenario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3 bit </a:t>
            </a:r>
            <a:r>
              <a:rPr lang="en-US" sz="2800" dirty="0" err="1" smtClean="0"/>
              <a:t>penomoran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mengizinkan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windowsebesar</a:t>
            </a:r>
            <a:r>
              <a:rPr lang="en-US" sz="2800" dirty="0" smtClean="0"/>
              <a:t> </a:t>
            </a:r>
            <a:r>
              <a:rPr lang="en-US" sz="2800" dirty="0" smtClean="0"/>
              <a:t>7 : </a:t>
            </a:r>
            <a:endParaRPr lang="en-S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lvl="1"/>
            <a:r>
              <a:rPr lang="en-US" sz="2400" dirty="0" err="1" smtClean="0"/>
              <a:t>Stasiun</a:t>
            </a:r>
            <a:r>
              <a:rPr lang="en-US" sz="2400" dirty="0" smtClean="0"/>
              <a:t> A </a:t>
            </a:r>
            <a:r>
              <a:rPr lang="en-US" sz="2400" dirty="0" err="1" smtClean="0"/>
              <a:t>mengirim</a:t>
            </a:r>
            <a:r>
              <a:rPr lang="en-US" sz="2400" dirty="0" smtClean="0"/>
              <a:t> frame 0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6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stasiun</a:t>
            </a:r>
            <a:r>
              <a:rPr lang="en-US" sz="2400" dirty="0" smtClean="0"/>
              <a:t> B. </a:t>
            </a:r>
            <a:endParaRPr lang="en-SG" sz="2400" dirty="0" smtClean="0"/>
          </a:p>
          <a:p>
            <a:pPr lvl="1"/>
            <a:r>
              <a:rPr lang="en-US" sz="2400" dirty="0" err="1" smtClean="0"/>
              <a:t>Stasiun</a:t>
            </a:r>
            <a:r>
              <a:rPr lang="en-US" sz="2400" dirty="0" smtClean="0"/>
              <a:t> B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mengakui</a:t>
            </a:r>
            <a:r>
              <a:rPr lang="en-US" sz="2400" dirty="0" smtClean="0"/>
              <a:t> </a:t>
            </a:r>
            <a:r>
              <a:rPr lang="en-US" sz="2400" dirty="0" err="1" smtClean="0"/>
              <a:t>ketujuh</a:t>
            </a:r>
            <a:r>
              <a:rPr lang="en-US" sz="2400" dirty="0" smtClean="0"/>
              <a:t> frame-frame. </a:t>
            </a:r>
            <a:endParaRPr lang="en-SG" sz="2400" dirty="0" smtClean="0"/>
          </a:p>
          <a:p>
            <a:pPr lvl="1"/>
            <a:r>
              <a:rPr lang="en-US" sz="2400" dirty="0" err="1" smtClean="0"/>
              <a:t>Karena</a:t>
            </a:r>
            <a:r>
              <a:rPr lang="en-US" sz="2400" dirty="0" smtClean="0"/>
              <a:t> noise, </a:t>
            </a:r>
            <a:r>
              <a:rPr lang="en-US" sz="2400" dirty="0" err="1" smtClean="0"/>
              <a:t>ketujuh</a:t>
            </a:r>
            <a:r>
              <a:rPr lang="en-US" sz="2400" dirty="0" smtClean="0"/>
              <a:t> acknowledgment </a:t>
            </a:r>
            <a:r>
              <a:rPr lang="en-US" sz="2400" dirty="0" err="1" smtClean="0"/>
              <a:t>hilang</a:t>
            </a:r>
            <a:r>
              <a:rPr lang="en-US" sz="2400" dirty="0" smtClean="0"/>
              <a:t>.  </a:t>
            </a:r>
            <a:endParaRPr lang="en-SG" sz="2400" dirty="0" smtClean="0"/>
          </a:p>
          <a:p>
            <a:pPr lvl="1"/>
            <a:r>
              <a:rPr lang="en-US" sz="2400" dirty="0" err="1" smtClean="0"/>
              <a:t>Stasiun</a:t>
            </a:r>
            <a:r>
              <a:rPr lang="en-US" sz="2400" dirty="0" smtClean="0"/>
              <a:t> A </a:t>
            </a:r>
            <a:r>
              <a:rPr lang="en-US" sz="2400" dirty="0" err="1" smtClean="0"/>
              <a:t>kehabisan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 frame 0.  </a:t>
            </a:r>
            <a:endParaRPr lang="en-SG" sz="2400" dirty="0" smtClean="0"/>
          </a:p>
          <a:p>
            <a:pPr lvl="1"/>
            <a:r>
              <a:rPr lang="en-US" sz="2400" dirty="0" err="1" smtClean="0"/>
              <a:t>Stasiun</a:t>
            </a:r>
            <a:r>
              <a:rPr lang="en-US" sz="2400" dirty="0" smtClean="0"/>
              <a:t> B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memajukan</a:t>
            </a:r>
            <a:r>
              <a:rPr lang="en-US" sz="2400" dirty="0" smtClean="0"/>
              <a:t> window </a:t>
            </a:r>
            <a:r>
              <a:rPr lang="en-US" sz="2400" dirty="0" err="1" smtClean="0"/>
              <a:t>penerimanya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frame 7,0,1,2,3,4 </a:t>
            </a:r>
            <a:r>
              <a:rPr lang="en-US" sz="2400" dirty="0" err="1" smtClean="0"/>
              <a:t>dan</a:t>
            </a:r>
            <a:r>
              <a:rPr lang="en-US" sz="2400" dirty="0" smtClean="0"/>
              <a:t> 5.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frame 7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frame </a:t>
            </a:r>
            <a:r>
              <a:rPr lang="en-US" sz="2400" dirty="0" err="1" smtClean="0"/>
              <a:t>nol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. </a:t>
            </a:r>
            <a:endParaRPr lang="en-SG" sz="2400" dirty="0" smtClean="0"/>
          </a:p>
          <a:p>
            <a:r>
              <a:rPr lang="en-US" sz="2400" dirty="0" smtClean="0"/>
              <a:t>Problem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skenario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window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. Yang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memakai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window max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setengah</a:t>
            </a:r>
            <a:r>
              <a:rPr lang="en-US" sz="2400" dirty="0" smtClean="0"/>
              <a:t> range </a:t>
            </a:r>
            <a:r>
              <a:rPr lang="en-US" sz="2400" dirty="0" err="1" smtClean="0"/>
              <a:t>penomoran</a:t>
            </a:r>
            <a:r>
              <a:rPr lang="en-US" sz="2400" dirty="0" smtClean="0"/>
              <a:t>.  </a:t>
            </a:r>
            <a:endParaRPr lang="en-SG" sz="2400" dirty="0" smtClean="0"/>
          </a:p>
          <a:p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l="50000" b="9550"/>
          <a:stretch>
            <a:fillRect/>
          </a:stretch>
        </p:blipFill>
        <p:spPr bwMode="auto">
          <a:xfrm>
            <a:off x="2819400" y="381000"/>
            <a:ext cx="3657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Error </a:t>
            </a:r>
            <a:r>
              <a:rPr lang="en-US" dirty="0" err="1" smtClean="0"/>
              <a:t>Corection</a:t>
            </a:r>
            <a:r>
              <a:rPr lang="en-US" dirty="0" smtClean="0"/>
              <a:t> (FEC)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Forward Error </a:t>
            </a:r>
            <a:r>
              <a:rPr lang="en-US" dirty="0" err="1" smtClean="0"/>
              <a:t>Corection</a:t>
            </a:r>
            <a:r>
              <a:rPr lang="en-US" dirty="0" smtClean="0"/>
              <a:t> (FEC) </a:t>
            </a:r>
            <a:r>
              <a:rPr lang="en-US" dirty="0" err="1" smtClean="0"/>
              <a:t>atau</a:t>
            </a:r>
            <a:r>
              <a:rPr lang="en-US" dirty="0" smtClean="0"/>
              <a:t> Error </a:t>
            </a:r>
            <a:r>
              <a:rPr lang="en-US" dirty="0" err="1" smtClean="0"/>
              <a:t>Corecting</a:t>
            </a:r>
            <a:r>
              <a:rPr lang="en-US" dirty="0" smtClean="0"/>
              <a:t> Code (ECC)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penerusan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mengoreksi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pendeteksi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Hamming.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bit-bit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paritas</a:t>
            </a:r>
            <a:r>
              <a:rPr lang="en-US" dirty="0" smtClean="0"/>
              <a:t> yang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data.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Control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eror-eror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frame-frame. 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eror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Frame </a:t>
            </a:r>
            <a:r>
              <a:rPr lang="en-US" dirty="0" err="1" smtClean="0"/>
              <a:t>hilang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frame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yang lain</a:t>
            </a:r>
          </a:p>
          <a:p>
            <a:pPr lvl="1"/>
            <a:r>
              <a:rPr lang="en-US" dirty="0" smtClean="0"/>
              <a:t>Frame </a:t>
            </a:r>
            <a:r>
              <a:rPr lang="en-US" dirty="0" err="1" smtClean="0"/>
              <a:t>rusak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frame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bit-</a:t>
            </a:r>
            <a:r>
              <a:rPr lang="en-US" dirty="0" err="1" smtClean="0"/>
              <a:t>bitnya</a:t>
            </a:r>
            <a:r>
              <a:rPr lang="en-US" dirty="0" smtClean="0"/>
              <a:t> </a:t>
            </a:r>
            <a:r>
              <a:rPr lang="en-US" dirty="0" err="1" smtClean="0"/>
              <a:t>eror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eror</a:t>
            </a:r>
            <a:r>
              <a:rPr lang="en-US" dirty="0" smtClean="0"/>
              <a:t> control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err="1" smtClean="0"/>
              <a:t>Deteksi</a:t>
            </a:r>
            <a:r>
              <a:rPr lang="en-US" sz="2200" dirty="0" smtClean="0"/>
              <a:t> </a:t>
            </a:r>
            <a:r>
              <a:rPr lang="en-US" sz="2200" dirty="0" err="1" smtClean="0"/>
              <a:t>eror</a:t>
            </a:r>
            <a:r>
              <a:rPr lang="en-US" sz="2200" dirty="0" smtClean="0"/>
              <a:t> :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dibahas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bab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sebelumnya</a:t>
            </a:r>
            <a:r>
              <a:rPr lang="en-US" sz="2200" dirty="0" smtClean="0"/>
              <a:t>;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 CRC.</a:t>
            </a:r>
          </a:p>
          <a:p>
            <a:r>
              <a:rPr lang="en-US" sz="2200" dirty="0" err="1" smtClean="0"/>
              <a:t>Positif</a:t>
            </a:r>
            <a:r>
              <a:rPr lang="en-US" sz="2200" dirty="0" smtClean="0"/>
              <a:t> Acknowledgment :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mengembalikan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positif</a:t>
            </a:r>
            <a:r>
              <a:rPr lang="en-US" sz="2200" dirty="0" smtClean="0"/>
              <a:t> Acknowledgment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penerimaan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sukses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frame </a:t>
            </a:r>
            <a:r>
              <a:rPr lang="en-US" sz="2200" dirty="0" err="1" smtClean="0">
                <a:sym typeface="Wingdings" pitchFamily="2" charset="2"/>
              </a:rPr>
              <a:t>bebas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eror</a:t>
            </a:r>
            <a:endParaRPr lang="en-US" sz="2200" dirty="0" smtClean="0">
              <a:sym typeface="Wingdings" pitchFamily="2" charset="2"/>
            </a:endParaRPr>
          </a:p>
          <a:p>
            <a:r>
              <a:rPr lang="en-US" sz="2200" dirty="0" err="1" smtClean="0">
                <a:sym typeface="Wingdings" pitchFamily="2" charset="2"/>
              </a:rPr>
              <a:t>Transmisi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ulang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setelah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waktu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habis</a:t>
            </a:r>
            <a:r>
              <a:rPr lang="en-US" sz="2200" dirty="0" smtClean="0">
                <a:sym typeface="Wingdings" pitchFamily="2" charset="2"/>
              </a:rPr>
              <a:t>: </a:t>
            </a:r>
            <a:r>
              <a:rPr lang="en-US" sz="2200" dirty="0" err="1" smtClean="0">
                <a:sym typeface="Wingdings" pitchFamily="2" charset="2"/>
              </a:rPr>
              <a:t>sumber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mentransmisi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ulang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suatu</a:t>
            </a:r>
            <a:r>
              <a:rPr lang="en-US" sz="2200" dirty="0" smtClean="0">
                <a:sym typeface="Wingdings" pitchFamily="2" charset="2"/>
              </a:rPr>
              <a:t> frame yang </a:t>
            </a:r>
            <a:r>
              <a:rPr lang="en-US" sz="2200" dirty="0" err="1" smtClean="0">
                <a:sym typeface="Wingdings" pitchFamily="2" charset="2"/>
              </a:rPr>
              <a:t>belum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diakui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setelah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suatu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waktu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tidak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ditentukan</a:t>
            </a:r>
            <a:r>
              <a:rPr lang="en-US" sz="2200" dirty="0" smtClean="0">
                <a:sym typeface="Wingdings" pitchFamily="2" charset="2"/>
              </a:rPr>
              <a:t>.</a:t>
            </a:r>
          </a:p>
          <a:p>
            <a:r>
              <a:rPr lang="en-US" sz="2200" dirty="0" smtClean="0">
                <a:sym typeface="Wingdings" pitchFamily="2" charset="2"/>
              </a:rPr>
              <a:t>Negative Acknowledgment </a:t>
            </a:r>
            <a:r>
              <a:rPr lang="en-US" sz="2200" dirty="0" err="1" smtClean="0">
                <a:sym typeface="Wingdings" pitchFamily="2" charset="2"/>
              </a:rPr>
              <a:t>dan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transmisi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ulang</a:t>
            </a:r>
            <a:r>
              <a:rPr lang="en-US" sz="2200" dirty="0" smtClean="0">
                <a:sym typeface="Wingdings" pitchFamily="2" charset="2"/>
              </a:rPr>
              <a:t> : </a:t>
            </a:r>
            <a:r>
              <a:rPr lang="en-US" sz="2200" dirty="0" err="1" smtClean="0">
                <a:sym typeface="Wingdings" pitchFamily="2" charset="2"/>
              </a:rPr>
              <a:t>tujuan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mengembalikan</a:t>
            </a:r>
            <a:r>
              <a:rPr lang="en-US" sz="2200" dirty="0" smtClean="0">
                <a:sym typeface="Wingdings" pitchFamily="2" charset="2"/>
              </a:rPr>
              <a:t> negative acknowledgment </a:t>
            </a:r>
            <a:r>
              <a:rPr lang="en-US" sz="2200" dirty="0" err="1" smtClean="0">
                <a:sym typeface="Wingdings" pitchFamily="2" charset="2"/>
              </a:rPr>
              <a:t>dari</a:t>
            </a:r>
            <a:r>
              <a:rPr lang="en-US" sz="2200" dirty="0" smtClean="0">
                <a:sym typeface="Wingdings" pitchFamily="2" charset="2"/>
              </a:rPr>
              <a:t> frame-frame </a:t>
            </a:r>
            <a:r>
              <a:rPr lang="en-US" sz="2200" dirty="0" err="1" smtClean="0">
                <a:sym typeface="Wingdings" pitchFamily="2" charset="2"/>
              </a:rPr>
              <a:t>dimana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suatu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eror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dideteksi</a:t>
            </a:r>
            <a:r>
              <a:rPr lang="en-US" sz="2200" dirty="0" smtClean="0">
                <a:sym typeface="Wingdings" pitchFamily="2" charset="2"/>
              </a:rPr>
              <a:t>  </a:t>
            </a:r>
            <a:r>
              <a:rPr lang="en-US" sz="2200" dirty="0" err="1" smtClean="0">
                <a:sym typeface="Wingdings" pitchFamily="2" charset="2"/>
              </a:rPr>
              <a:t>sumber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mentransmisi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ulang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beberapa</a:t>
            </a:r>
            <a:r>
              <a:rPr lang="en-US" sz="2200" dirty="0" smtClean="0">
                <a:sym typeface="Wingdings" pitchFamily="2" charset="2"/>
              </a:rPr>
              <a:t> frame.</a:t>
            </a:r>
          </a:p>
          <a:p>
            <a:r>
              <a:rPr lang="en-US" sz="2200" dirty="0" err="1" smtClean="0">
                <a:sym typeface="Wingdings" pitchFamily="2" charset="2"/>
              </a:rPr>
              <a:t>Mekanisme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ini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dinyatakan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sebagai</a:t>
            </a:r>
            <a:r>
              <a:rPr lang="en-US" sz="2200" dirty="0" smtClean="0">
                <a:sym typeface="Wingdings" pitchFamily="2" charset="2"/>
              </a:rPr>
              <a:t> Automatic Repeat Request (ARQ)</a:t>
            </a:r>
            <a:r>
              <a:rPr lang="en-SG" sz="2200" dirty="0" smtClean="0">
                <a:sym typeface="Wingdings" pitchFamily="2" charset="2"/>
              </a:rPr>
              <a:t>.</a:t>
            </a:r>
            <a:endParaRPr lang="en-US" sz="22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Repeat Request (ARQ)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ARQ,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Stop and wait ARQ</a:t>
            </a:r>
          </a:p>
          <a:p>
            <a:pPr lvl="1"/>
            <a:r>
              <a:rPr lang="en-US" dirty="0" smtClean="0"/>
              <a:t>Go Back N ARQ</a:t>
            </a:r>
          </a:p>
          <a:p>
            <a:pPr lvl="1"/>
            <a:r>
              <a:rPr lang="en-US" dirty="0" smtClean="0"/>
              <a:t>Selective Reject ARQ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Kode Hamming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Kode Hamming merupakan kode non-trivial untuk koreksi kesalahan yang pertama kali diperkenalkan.</a:t>
            </a:r>
          </a:p>
          <a:p>
            <a:r>
              <a:rPr lang="en-US" smtClean="0"/>
              <a:t>Kode ini dan variansinya telah lama digunakan untuk kontrol kesalahan pada sistem komunikasi digital.</a:t>
            </a:r>
          </a:p>
          <a:p>
            <a:r>
              <a:rPr lang="en-US" smtClean="0"/>
              <a:t>Kode Hamming biner dapat direpresentasikan dalam bentuk persamaan:</a:t>
            </a:r>
          </a:p>
          <a:p>
            <a:pPr>
              <a:buFont typeface="Arial" pitchFamily="34" charset="0"/>
              <a:buNone/>
            </a:pPr>
            <a:r>
              <a:rPr lang="en-US" smtClean="0"/>
              <a:t>	(n,k) = (2</a:t>
            </a:r>
            <a:r>
              <a:rPr lang="en-US" baseline="30000" smtClean="0"/>
              <a:t>m</a:t>
            </a:r>
            <a:r>
              <a:rPr lang="en-US" smtClean="0"/>
              <a:t>-1, 2</a:t>
            </a:r>
            <a:r>
              <a:rPr lang="en-US" baseline="30000" smtClean="0"/>
              <a:t>m</a:t>
            </a:r>
            <a:r>
              <a:rPr lang="en-US" smtClean="0"/>
              <a:t>-1-m)</a:t>
            </a:r>
          </a:p>
          <a:p>
            <a:pPr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m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paritas</a:t>
            </a:r>
            <a:r>
              <a:rPr lang="en-US" dirty="0" smtClean="0"/>
              <a:t> = 3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k = </a:t>
            </a:r>
            <a:r>
              <a:rPr lang="en-US" dirty="0" err="1" smtClean="0"/>
              <a:t>jumlah</a:t>
            </a:r>
            <a:r>
              <a:rPr lang="en-US" dirty="0" smtClean="0"/>
              <a:t> data = 4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n = </a:t>
            </a:r>
            <a:r>
              <a:rPr lang="en-US" dirty="0" err="1" smtClean="0"/>
              <a:t>jumlah</a:t>
            </a:r>
            <a:r>
              <a:rPr lang="en-US" dirty="0" smtClean="0"/>
              <a:t> bit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n </a:t>
            </a:r>
            <a:r>
              <a:rPr lang="en-US" dirty="0" err="1" smtClean="0"/>
              <a:t>sandi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	 </a:t>
            </a:r>
            <a:r>
              <a:rPr lang="en-US" dirty="0" smtClean="0"/>
              <a:t>  =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Hamming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C (7,4)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dmin</a:t>
            </a:r>
            <a:r>
              <a:rPr lang="en-US" dirty="0" smtClean="0"/>
              <a:t> 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505</TotalTime>
  <Words>1231</Words>
  <Application>Microsoft Office PowerPoint</Application>
  <PresentationFormat>On-screen Show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ERROR CORRECTION</vt:lpstr>
      <vt:lpstr>Error Correction</vt:lpstr>
      <vt:lpstr>Forward Error Corection (FEC)</vt:lpstr>
      <vt:lpstr>Error Control</vt:lpstr>
      <vt:lpstr>Teknik-teknik eror control</vt:lpstr>
      <vt:lpstr>Automatic Repeat Request (ARQ)</vt:lpstr>
      <vt:lpstr>Kode Hamming</vt:lpstr>
      <vt:lpstr>Slide 8</vt:lpstr>
      <vt:lpstr> </vt:lpstr>
      <vt:lpstr>Forward Error Correction</vt:lpstr>
      <vt:lpstr>Error Correction(cont’d)</vt:lpstr>
      <vt:lpstr>Kunci dari kode Hamming adalah menggunakan paritas tambahan untuk dapat mengindentifikasi satu bit eror, menggunakan langkah-langkah berikut ini:</vt:lpstr>
      <vt:lpstr>Slide 13</vt:lpstr>
      <vt:lpstr>Slide 14</vt:lpstr>
      <vt:lpstr>Error Correction(cont’d)</vt:lpstr>
      <vt:lpstr>Contoh Error Correction(cont’d)</vt:lpstr>
      <vt:lpstr>Error Correction(cont’d)</vt:lpstr>
      <vt:lpstr>Automatic repeat request (arq)</vt:lpstr>
      <vt:lpstr>Stop and Wait ARQ</vt:lpstr>
      <vt:lpstr>Slide 20</vt:lpstr>
      <vt:lpstr>Go Back N ARQ</vt:lpstr>
      <vt:lpstr>Slide 22</vt:lpstr>
      <vt:lpstr>Selective Reject ARQ</vt:lpstr>
      <vt:lpstr>Skenario dari teknik ini untuk 3 bit penomoran yang mengizinkan ukuran windowsebesar 7 : </vt:lpstr>
      <vt:lpstr>Slide 25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 Hamming</dc:title>
  <dc:creator>Universitas Komputer Indonesia</dc:creator>
  <cp:lastModifiedBy>HP Mini</cp:lastModifiedBy>
  <cp:revision>10</cp:revision>
  <dcterms:created xsi:type="dcterms:W3CDTF">2009-03-24T02:42:38Z</dcterms:created>
  <dcterms:modified xsi:type="dcterms:W3CDTF">2011-01-12T04:26:01Z</dcterms:modified>
</cp:coreProperties>
</file>