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  <p:sldId id="285" r:id="rId7"/>
    <p:sldId id="261" r:id="rId8"/>
    <p:sldId id="262" r:id="rId9"/>
    <p:sldId id="286" r:id="rId10"/>
    <p:sldId id="263" r:id="rId11"/>
    <p:sldId id="264" r:id="rId12"/>
    <p:sldId id="265" r:id="rId13"/>
    <p:sldId id="266" r:id="rId14"/>
    <p:sldId id="267" r:id="rId15"/>
    <p:sldId id="28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5" d="100"/>
          <a:sy n="55" d="100"/>
        </p:scale>
        <p:origin x="-1500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F04343-ECB5-4EA8-A494-1DF76FBB9140}" type="datetimeFigureOut">
              <a:rPr lang="en-US" smtClean="0"/>
              <a:pPr/>
              <a:t>12/30/2010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A4DF4B-436A-40AC-9B43-9A6BB8DAD3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F04343-ECB5-4EA8-A494-1DF76FBB9140}" type="datetimeFigureOut">
              <a:rPr lang="en-US" smtClean="0"/>
              <a:pPr/>
              <a:t>12/30/2010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A4DF4B-436A-40AC-9B43-9A6BB8DAD3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F04343-ECB5-4EA8-A494-1DF76FBB9140}" type="datetimeFigureOut">
              <a:rPr lang="en-US" smtClean="0"/>
              <a:pPr/>
              <a:t>12/30/2010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A4DF4B-436A-40AC-9B43-9A6BB8DAD3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F04343-ECB5-4EA8-A494-1DF76FBB9140}" type="datetimeFigureOut">
              <a:rPr lang="en-US" smtClean="0"/>
              <a:pPr/>
              <a:t>12/30/2010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A4DF4B-436A-40AC-9B43-9A6BB8DAD3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F04343-ECB5-4EA8-A494-1DF76FBB9140}" type="datetimeFigureOut">
              <a:rPr lang="en-US" smtClean="0"/>
              <a:pPr/>
              <a:t>12/30/2010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A4DF4B-436A-40AC-9B43-9A6BB8DAD3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F04343-ECB5-4EA8-A494-1DF76FBB9140}" type="datetimeFigureOut">
              <a:rPr lang="en-US" smtClean="0"/>
              <a:pPr/>
              <a:t>12/30/2010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A4DF4B-436A-40AC-9B43-9A6BB8DAD3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F04343-ECB5-4EA8-A494-1DF76FBB9140}" type="datetimeFigureOut">
              <a:rPr lang="en-US" smtClean="0"/>
              <a:pPr/>
              <a:t>12/30/2010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A4DF4B-436A-40AC-9B43-9A6BB8DAD3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F04343-ECB5-4EA8-A494-1DF76FBB9140}" type="datetimeFigureOut">
              <a:rPr lang="en-US" smtClean="0"/>
              <a:pPr/>
              <a:t>12/30/2010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A4DF4B-436A-40AC-9B43-9A6BB8DAD3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F04343-ECB5-4EA8-A494-1DF76FBB9140}" type="datetimeFigureOut">
              <a:rPr lang="en-US" smtClean="0"/>
              <a:pPr/>
              <a:t>12/30/2010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A4DF4B-436A-40AC-9B43-9A6BB8DAD3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F04343-ECB5-4EA8-A494-1DF76FBB9140}" type="datetimeFigureOut">
              <a:rPr lang="en-US" smtClean="0"/>
              <a:pPr/>
              <a:t>12/30/2010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A4DF4B-436A-40AC-9B43-9A6BB8DAD3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F04343-ECB5-4EA8-A494-1DF76FBB9140}" type="datetimeFigureOut">
              <a:rPr lang="en-US" smtClean="0"/>
              <a:pPr/>
              <a:t>12/30/2010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A4DF4B-436A-40AC-9B43-9A6BB8DAD3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2F04343-ECB5-4EA8-A494-1DF76FBB9140}" type="datetimeFigureOut">
              <a:rPr lang="en-US" smtClean="0"/>
              <a:pPr/>
              <a:t>12/30/2010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1A4DF4B-436A-40AC-9B43-9A6BB8DAD3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359898"/>
            <a:ext cx="7620000" cy="1472184"/>
          </a:xfrm>
        </p:spPr>
        <p:txBody>
          <a:bodyPr/>
          <a:lstStyle/>
          <a:p>
            <a:pPr algn="ctr"/>
            <a:r>
              <a:rPr lang="en-US" dirty="0" smtClean="0"/>
              <a:t>JUDUL PENELITIAN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2362200"/>
            <a:ext cx="7772400" cy="17526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SISTEM INFORMASI PENGOLAHAN DATA KEJUARAAN DI KOMITE OLAHRAGA NASIONAL INDONESIA (KONI) PROPINSI JAWA BARAT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447800"/>
            <a:ext cx="7498080" cy="685800"/>
          </a:xfrm>
        </p:spPr>
        <p:txBody>
          <a:bodyPr>
            <a:normAutofit/>
          </a:bodyPr>
          <a:lstStyle/>
          <a:p>
            <a:pPr lvl="1"/>
            <a:r>
              <a:rPr lang="en-US" sz="2200" b="1" dirty="0" smtClean="0"/>
              <a:t>1.4.  </a:t>
            </a:r>
            <a:r>
              <a:rPr lang="en-US" sz="2200" b="1" dirty="0" err="1" smtClean="0"/>
              <a:t>Kegunaan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Penelitian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590800"/>
            <a:ext cx="7696200" cy="2286000"/>
          </a:xfrm>
        </p:spPr>
        <p:txBody>
          <a:bodyPr>
            <a:noAutofit/>
          </a:bodyPr>
          <a:lstStyle/>
          <a:p>
            <a:pPr marL="344488" lvl="2" indent="-292100">
              <a:buNone/>
            </a:pPr>
            <a:r>
              <a:rPr lang="en-US" sz="2000" b="1" dirty="0" smtClean="0"/>
              <a:t>1.4.1. </a:t>
            </a:r>
            <a:r>
              <a:rPr lang="en-US" sz="2000" b="1" dirty="0" err="1" smtClean="0"/>
              <a:t>Kegunaan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Praktis</a:t>
            </a:r>
            <a:endParaRPr lang="en-US" sz="2000" dirty="0" smtClean="0"/>
          </a:p>
          <a:p>
            <a:r>
              <a:rPr lang="en-US" sz="2000" dirty="0" smtClean="0"/>
              <a:t>KONI JABAR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penelitian</a:t>
            </a:r>
            <a:r>
              <a:rPr lang="en-US" sz="2000" dirty="0" smtClean="0"/>
              <a:t> </a:t>
            </a:r>
            <a:r>
              <a:rPr lang="en-US" sz="2000" dirty="0" err="1" smtClean="0"/>
              <a:t>ini</a:t>
            </a:r>
            <a:r>
              <a:rPr lang="en-US" sz="2000" dirty="0" smtClean="0"/>
              <a:t>,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mengembangkan</a:t>
            </a:r>
            <a:r>
              <a:rPr lang="en-US" sz="2000" dirty="0" smtClean="0"/>
              <a:t> </a:t>
            </a:r>
            <a:r>
              <a:rPr lang="en-US" sz="2000" dirty="0" err="1" smtClean="0"/>
              <a:t>sistem</a:t>
            </a:r>
            <a:r>
              <a:rPr lang="en-US" sz="2000" dirty="0" smtClean="0"/>
              <a:t> </a:t>
            </a:r>
            <a:r>
              <a:rPr lang="en-US" sz="2000" dirty="0" err="1" smtClean="0"/>
              <a:t>informasi</a:t>
            </a:r>
            <a:r>
              <a:rPr lang="en-US" sz="2000" dirty="0" smtClean="0"/>
              <a:t> </a:t>
            </a:r>
            <a:r>
              <a:rPr lang="en-US" sz="2000" dirty="0" err="1" smtClean="0"/>
              <a:t>pengolahan</a:t>
            </a:r>
            <a:r>
              <a:rPr lang="en-US" sz="2000" dirty="0" smtClean="0"/>
              <a:t> data yang </a:t>
            </a:r>
            <a:r>
              <a:rPr lang="en-US" sz="2000" dirty="0" err="1" smtClean="0"/>
              <a:t>sedang</a:t>
            </a:r>
            <a:r>
              <a:rPr lang="en-US" sz="2000" dirty="0" smtClean="0"/>
              <a:t> </a:t>
            </a:r>
            <a:r>
              <a:rPr lang="en-US" sz="2000" dirty="0" err="1" smtClean="0"/>
              <a:t>berjalan</a:t>
            </a:r>
            <a:r>
              <a:rPr lang="en-US" sz="2000" dirty="0" smtClean="0"/>
              <a:t> </a:t>
            </a:r>
            <a:r>
              <a:rPr lang="en-US" sz="2000" dirty="0" err="1" smtClean="0"/>
              <a:t>menjadi</a:t>
            </a:r>
            <a:r>
              <a:rPr lang="en-US" sz="2000" dirty="0" smtClean="0"/>
              <a:t> </a:t>
            </a:r>
            <a:r>
              <a:rPr lang="en-US" sz="2000" dirty="0" err="1" smtClean="0"/>
              <a:t>sistem</a:t>
            </a:r>
            <a:r>
              <a:rPr lang="en-US" sz="2000" dirty="0" smtClean="0"/>
              <a:t> </a:t>
            </a:r>
            <a:r>
              <a:rPr lang="en-US" sz="2000" dirty="0" err="1" smtClean="0"/>
              <a:t>informasi</a:t>
            </a:r>
            <a:r>
              <a:rPr lang="en-US" sz="2000" dirty="0" smtClean="0"/>
              <a:t> </a:t>
            </a:r>
            <a:r>
              <a:rPr lang="en-US" sz="2000" dirty="0" err="1" smtClean="0"/>
              <a:t>pengolahan</a:t>
            </a:r>
            <a:r>
              <a:rPr lang="en-US" sz="2000" dirty="0" smtClean="0"/>
              <a:t> data </a:t>
            </a:r>
            <a:r>
              <a:rPr lang="en-US" sz="2000" dirty="0" err="1" smtClean="0"/>
              <a:t>berbasis</a:t>
            </a:r>
            <a:r>
              <a:rPr lang="en-US" sz="2000" dirty="0" smtClean="0"/>
              <a:t> </a:t>
            </a:r>
            <a:r>
              <a:rPr lang="en-US" sz="2000" dirty="0" err="1" smtClean="0"/>
              <a:t>komputer</a:t>
            </a:r>
            <a:r>
              <a:rPr lang="en-US" sz="2000" dirty="0" smtClean="0"/>
              <a:t> yang </a:t>
            </a:r>
            <a:r>
              <a:rPr lang="en-US" sz="2000" dirty="0" err="1" smtClean="0"/>
              <a:t>terintegrasi</a:t>
            </a:r>
            <a:r>
              <a:rPr lang="en-US" sz="2000" dirty="0" smtClean="0"/>
              <a:t>, </a:t>
            </a:r>
            <a:r>
              <a:rPr lang="en-US" sz="2000" dirty="0" err="1" smtClean="0"/>
              <a:t>sehingga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memberikan</a:t>
            </a:r>
            <a:r>
              <a:rPr lang="en-US" sz="2000" dirty="0" smtClean="0"/>
              <a:t> </a:t>
            </a:r>
            <a:r>
              <a:rPr lang="en-US" sz="2000" dirty="0" err="1" smtClean="0"/>
              <a:t>informasi</a:t>
            </a:r>
            <a:r>
              <a:rPr lang="en-US" sz="2000" dirty="0" smtClean="0"/>
              <a:t> </a:t>
            </a:r>
            <a:r>
              <a:rPr lang="en-US" sz="2000" dirty="0" err="1" smtClean="0"/>
              <a:t>secara</a:t>
            </a:r>
            <a:r>
              <a:rPr lang="en-US" sz="2000" dirty="0" smtClean="0"/>
              <a:t> </a:t>
            </a:r>
            <a:r>
              <a:rPr lang="en-US" sz="2000" dirty="0" err="1" smtClean="0"/>
              <a:t>cepat</a:t>
            </a:r>
            <a:r>
              <a:rPr lang="en-US" sz="2000" dirty="0" smtClean="0"/>
              <a:t>, </a:t>
            </a:r>
            <a:r>
              <a:rPr lang="en-US" sz="2000" dirty="0" err="1" smtClean="0"/>
              <a:t>sesuai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sebenarnya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tepat</a:t>
            </a:r>
            <a:r>
              <a:rPr lang="en-US" sz="2000" dirty="0" smtClean="0"/>
              <a:t> </a:t>
            </a:r>
            <a:r>
              <a:rPr lang="en-US" sz="2000" dirty="0" err="1" smtClean="0"/>
              <a:t>waktu</a:t>
            </a:r>
            <a:r>
              <a:rPr lang="en-US" sz="2000" dirty="0" smtClean="0"/>
              <a:t> agar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membantu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proses</a:t>
            </a:r>
            <a:r>
              <a:rPr lang="en-US" sz="2000" dirty="0" smtClean="0"/>
              <a:t> </a:t>
            </a:r>
            <a:r>
              <a:rPr lang="en-US" sz="2000" dirty="0" err="1" smtClean="0"/>
              <a:t>pengambilan</a:t>
            </a:r>
            <a:r>
              <a:rPr lang="en-US" sz="2000" dirty="0" smtClean="0"/>
              <a:t> </a:t>
            </a:r>
            <a:r>
              <a:rPr lang="en-US" sz="2000" dirty="0" err="1" smtClean="0"/>
              <a:t>keputusan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7790688" cy="48006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 smtClean="0"/>
              <a:t>1.4.2.   </a:t>
            </a:r>
            <a:r>
              <a:rPr lang="id-ID" b="1" dirty="0" smtClean="0"/>
              <a:t>Kegunaan </a:t>
            </a:r>
            <a:r>
              <a:rPr lang="en-US" b="1" dirty="0" err="1" smtClean="0"/>
              <a:t>Akademis</a:t>
            </a:r>
            <a:endParaRPr lang="en-US" dirty="0" smtClean="0"/>
          </a:p>
          <a:p>
            <a:pPr marL="596646" indent="-514350">
              <a:buNone/>
            </a:pP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id-ID" dirty="0" smtClean="0"/>
              <a:t>a</a:t>
            </a:r>
            <a:r>
              <a:rPr lang="en-US" dirty="0" err="1" smtClean="0"/>
              <a:t>kademis</a:t>
            </a:r>
            <a:r>
              <a:rPr lang="en-US" dirty="0" smtClean="0"/>
              <a:t> </a:t>
            </a:r>
            <a:r>
              <a:rPr lang="en-US" dirty="0" err="1" smtClean="0"/>
              <a:t>diharapkan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manfaat</a:t>
            </a:r>
            <a:r>
              <a:rPr lang="en-US" dirty="0" smtClean="0"/>
              <a:t>, </a:t>
            </a:r>
            <a:r>
              <a:rPr lang="en-US" dirty="0" err="1" smtClean="0"/>
              <a:t>diantaranya</a:t>
            </a:r>
            <a:r>
              <a:rPr lang="en-US" dirty="0" smtClean="0"/>
              <a:t>:</a:t>
            </a:r>
          </a:p>
          <a:p>
            <a:pPr marL="596646" lvl="0" indent="-514350">
              <a:buFont typeface="+mj-lt"/>
              <a:buAutoNum type="arabicPeriod"/>
            </a:pP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p</a:t>
            </a:r>
            <a:r>
              <a:rPr lang="id-ID" dirty="0" smtClean="0"/>
              <a:t>e</a:t>
            </a:r>
            <a:r>
              <a:rPr lang="en-US" dirty="0" err="1" smtClean="0"/>
              <a:t>ngetahuan</a:t>
            </a:r>
            <a:r>
              <a:rPr lang="en-US" dirty="0" smtClean="0"/>
              <a:t>, </a:t>
            </a:r>
            <a:r>
              <a:rPr lang="id-ID" dirty="0" smtClean="0"/>
              <a:t>hasil penelitian ini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karya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mendukung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.</a:t>
            </a:r>
          </a:p>
          <a:p>
            <a:pPr marL="596646" lvl="0" indent="-514350">
              <a:buFont typeface="+mj-lt"/>
              <a:buAutoNum type="arabicPeriod"/>
            </a:pP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peneliti</a:t>
            </a:r>
            <a:r>
              <a:rPr lang="en-US" dirty="0" smtClean="0"/>
              <a:t>, </a:t>
            </a:r>
            <a:r>
              <a:rPr lang="id-ID" dirty="0" smtClean="0"/>
              <a:t>hasil penelitian ini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menambah</a:t>
            </a:r>
            <a:r>
              <a:rPr lang="en-US" dirty="0" smtClean="0"/>
              <a:t> </a:t>
            </a:r>
            <a:r>
              <a:rPr lang="en-US" dirty="0" err="1" smtClean="0"/>
              <a:t>wawasan</a:t>
            </a:r>
            <a:r>
              <a:rPr lang="en-US" dirty="0" smtClean="0"/>
              <a:t> </a:t>
            </a:r>
            <a:r>
              <a:rPr lang="id-ID" dirty="0" smtClean="0"/>
              <a:t>pengetahuan, khususnya pada bidang keilmuan sistem informasi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mengaplikasikan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diperoleh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lapangan</a:t>
            </a:r>
            <a:r>
              <a:rPr lang="id-ID" dirty="0" smtClean="0"/>
              <a:t>.</a:t>
            </a:r>
            <a:endParaRPr lang="en-US" dirty="0" smtClean="0"/>
          </a:p>
          <a:p>
            <a:pPr marL="596646" lvl="0" indent="-514350">
              <a:buFont typeface="+mj-lt"/>
              <a:buAutoNum type="arabicPeriod"/>
            </a:pP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peneliti</a:t>
            </a:r>
            <a:r>
              <a:rPr lang="en-US" dirty="0" smtClean="0"/>
              <a:t> lain, </a:t>
            </a:r>
            <a:r>
              <a:rPr lang="id-ID" dirty="0" smtClean="0"/>
              <a:t>hasil penelitian ini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dijadikan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acuan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id-ID" dirty="0" smtClean="0"/>
              <a:t> pada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ataupun</a:t>
            </a:r>
            <a:r>
              <a:rPr lang="en-US" dirty="0" smtClean="0"/>
              <a:t> </a:t>
            </a:r>
            <a:r>
              <a:rPr lang="en-US" dirty="0" err="1" smtClean="0"/>
              <a:t>pembuatan</a:t>
            </a:r>
            <a:r>
              <a:rPr lang="en-US" dirty="0" smtClean="0"/>
              <a:t> </a:t>
            </a:r>
            <a:r>
              <a:rPr lang="id-ID" dirty="0" smtClean="0"/>
              <a:t>aplikasi program komputer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l" rtl="0">
              <a:spcBef>
                <a:spcPct val="0"/>
              </a:spcBef>
            </a:pPr>
            <a:r>
              <a:rPr lang="en-US" sz="2400" b="1" dirty="0" smtClean="0"/>
              <a:t>1.5.  </a:t>
            </a:r>
            <a:r>
              <a:rPr lang="en-US" sz="2400" b="1" dirty="0" err="1" smtClean="0"/>
              <a:t>Batasan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Masalah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err="1" smtClean="0"/>
              <a:t>Batasan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:</a:t>
            </a:r>
          </a:p>
          <a:p>
            <a:pPr marL="596646" lvl="0" indent="-514350">
              <a:buFont typeface="+mj-lt"/>
              <a:buAutoNum type="arabicPeriod"/>
            </a:pP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dibangun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mencakup</a:t>
            </a:r>
            <a:r>
              <a:rPr lang="en-US" dirty="0" smtClean="0"/>
              <a:t> </a:t>
            </a:r>
            <a:r>
              <a:rPr lang="en-US" dirty="0" err="1" smtClean="0"/>
              <a:t>pengolahan</a:t>
            </a:r>
            <a:r>
              <a:rPr lang="en-US" dirty="0" smtClean="0"/>
              <a:t> data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KONI </a:t>
            </a:r>
            <a:r>
              <a:rPr lang="en-US" dirty="0" err="1" smtClean="0"/>
              <a:t>jabar</a:t>
            </a:r>
            <a:r>
              <a:rPr lang="en-US" dirty="0" smtClean="0"/>
              <a:t>,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membahas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pengolahan</a:t>
            </a:r>
            <a:r>
              <a:rPr lang="en-US" dirty="0" smtClean="0"/>
              <a:t> data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diadakannya</a:t>
            </a:r>
            <a:r>
              <a:rPr lang="en-US" dirty="0" smtClean="0"/>
              <a:t> </a:t>
            </a:r>
            <a:r>
              <a:rPr lang="en-US" dirty="0" err="1" smtClean="0"/>
              <a:t>kejuaraan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.</a:t>
            </a:r>
          </a:p>
          <a:p>
            <a:pPr marL="596646" lvl="0" indent="-514350">
              <a:buFont typeface="+mj-lt"/>
              <a:buAutoNum type="arabicPeriod"/>
            </a:pPr>
            <a:r>
              <a:rPr lang="en-US" dirty="0" smtClean="0"/>
              <a:t>Data yang </a:t>
            </a:r>
            <a:r>
              <a:rPr lang="en-US" dirty="0" err="1" smtClean="0"/>
              <a:t>diolah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membahas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asal</a:t>
            </a:r>
            <a:r>
              <a:rPr lang="en-US" dirty="0" smtClean="0"/>
              <a:t> </a:t>
            </a:r>
            <a:r>
              <a:rPr lang="en-US" dirty="0" err="1" smtClean="0"/>
              <a:t>mulanya</a:t>
            </a:r>
            <a:r>
              <a:rPr lang="en-US" dirty="0" smtClean="0"/>
              <a:t> </a:t>
            </a:r>
            <a:r>
              <a:rPr lang="en-US" dirty="0" err="1" smtClean="0"/>
              <a:t>atlet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pelatih</a:t>
            </a:r>
            <a:r>
              <a:rPr lang="en-US" dirty="0" smtClean="0"/>
              <a:t>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mengolah</a:t>
            </a:r>
            <a:r>
              <a:rPr lang="en-US" dirty="0" smtClean="0"/>
              <a:t> data </a:t>
            </a:r>
            <a:r>
              <a:rPr lang="en-US" dirty="0" err="1" smtClean="0"/>
              <a:t>atlet</a:t>
            </a:r>
            <a:r>
              <a:rPr lang="en-US" dirty="0" smtClean="0"/>
              <a:t>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diolah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data </a:t>
            </a:r>
            <a:r>
              <a:rPr lang="en-US" dirty="0" err="1" smtClean="0"/>
              <a:t>kontingen</a:t>
            </a:r>
            <a:r>
              <a:rPr lang="en-US" dirty="0" smtClean="0"/>
              <a:t>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siap</a:t>
            </a:r>
            <a:r>
              <a:rPr lang="en-US" dirty="0" smtClean="0"/>
              <a:t> </a:t>
            </a:r>
            <a:r>
              <a:rPr lang="en-US" dirty="0" err="1" smtClean="0"/>
              <a:t>mengikuti</a:t>
            </a:r>
            <a:r>
              <a:rPr lang="en-US" dirty="0" smtClean="0"/>
              <a:t> </a:t>
            </a:r>
            <a:r>
              <a:rPr lang="en-US" dirty="0" err="1" smtClean="0"/>
              <a:t>kejuaraan</a:t>
            </a:r>
            <a:r>
              <a:rPr lang="en-US" dirty="0" smtClean="0"/>
              <a:t> </a:t>
            </a:r>
            <a:r>
              <a:rPr lang="en-US" dirty="0" err="1" smtClean="0"/>
              <a:t>hingga</a:t>
            </a:r>
            <a:r>
              <a:rPr lang="en-US" dirty="0" smtClean="0"/>
              <a:t> </a:t>
            </a:r>
            <a:r>
              <a:rPr lang="en-US" dirty="0" err="1" smtClean="0"/>
              <a:t>menghasilkan</a:t>
            </a:r>
            <a:r>
              <a:rPr lang="en-US" dirty="0" smtClean="0"/>
              <a:t> data </a:t>
            </a:r>
            <a:r>
              <a:rPr lang="en-US" dirty="0" err="1" smtClean="0"/>
              <a:t>perolehan</a:t>
            </a:r>
            <a:r>
              <a:rPr lang="en-US" dirty="0" smtClean="0"/>
              <a:t> </a:t>
            </a:r>
            <a:r>
              <a:rPr lang="en-US" dirty="0" err="1" smtClean="0"/>
              <a:t>medali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data </a:t>
            </a:r>
            <a:r>
              <a:rPr lang="en-US" dirty="0" err="1" smtClean="0"/>
              <a:t>bantuan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yang </a:t>
            </a:r>
            <a:r>
              <a:rPr lang="en-US" dirty="0" err="1" smtClean="0"/>
              <a:t>diterima</a:t>
            </a:r>
            <a:r>
              <a:rPr lang="en-US" dirty="0" smtClean="0"/>
              <a:t> </a:t>
            </a:r>
            <a:r>
              <a:rPr lang="en-US" dirty="0" err="1" smtClean="0"/>
              <a:t>altet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pelatih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perolehan</a:t>
            </a:r>
            <a:r>
              <a:rPr lang="en-US" dirty="0" smtClean="0"/>
              <a:t> </a:t>
            </a:r>
            <a:r>
              <a:rPr lang="en-US" dirty="0" err="1" smtClean="0"/>
              <a:t>medali</a:t>
            </a:r>
            <a:r>
              <a:rPr lang="en-US" dirty="0" smtClean="0"/>
              <a:t> yang </a:t>
            </a:r>
            <a:r>
              <a:rPr lang="en-US" dirty="0" err="1" smtClean="0"/>
              <a:t>berguna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pengambilan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r>
              <a:rPr lang="en-US" dirty="0" smtClean="0"/>
              <a:t>.</a:t>
            </a:r>
          </a:p>
          <a:p>
            <a:pPr marL="596646" lvl="0" indent="-514350">
              <a:buFont typeface="+mj-lt"/>
              <a:buAutoNum type="arabicPeriod"/>
            </a:pP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data </a:t>
            </a:r>
            <a:r>
              <a:rPr lang="en-US" dirty="0" err="1" smtClean="0"/>
              <a:t>kejuaraan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berlaku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Koni</a:t>
            </a:r>
            <a:r>
              <a:rPr lang="en-US" dirty="0" smtClean="0"/>
              <a:t> </a:t>
            </a:r>
            <a:r>
              <a:rPr lang="en-US" dirty="0" err="1" smtClean="0"/>
              <a:t>Provinsi</a:t>
            </a:r>
            <a:r>
              <a:rPr lang="en-US" dirty="0" smtClean="0"/>
              <a:t> </a:t>
            </a:r>
            <a:r>
              <a:rPr lang="en-US" dirty="0" err="1" smtClean="0"/>
              <a:t>Jawa</a:t>
            </a:r>
            <a:r>
              <a:rPr lang="en-US" dirty="0" smtClean="0"/>
              <a:t> Barat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diadakan</a:t>
            </a:r>
            <a:r>
              <a:rPr lang="en-US" dirty="0" smtClean="0"/>
              <a:t> </a:t>
            </a:r>
            <a:r>
              <a:rPr lang="en-US" dirty="0" err="1" smtClean="0"/>
              <a:t>nya</a:t>
            </a:r>
            <a:r>
              <a:rPr lang="en-US" dirty="0" smtClean="0"/>
              <a:t> event </a:t>
            </a:r>
            <a:r>
              <a:rPr lang="en-US" dirty="0" err="1" smtClean="0"/>
              <a:t>kejuaraan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655638"/>
            <a:ext cx="7498080" cy="1143000"/>
          </a:xfrm>
        </p:spPr>
        <p:txBody>
          <a:bodyPr>
            <a:normAutofit/>
          </a:bodyPr>
          <a:lstStyle/>
          <a:p>
            <a:pPr lvl="1" algn="l" rtl="0">
              <a:spcBef>
                <a:spcPct val="0"/>
              </a:spcBef>
            </a:pPr>
            <a:r>
              <a:rPr lang="en-US" sz="2800" b="1" dirty="0" smtClean="0"/>
              <a:t>1.6.  </a:t>
            </a:r>
            <a:r>
              <a:rPr lang="en-US" sz="2800" b="1" dirty="0" err="1" smtClean="0"/>
              <a:t>Lokasi</a:t>
            </a:r>
            <a:r>
              <a:rPr lang="en-US" sz="2800" b="1" dirty="0" smtClean="0"/>
              <a:t> </a:t>
            </a:r>
            <a:r>
              <a:rPr lang="en-US" sz="2800" b="1" dirty="0" err="1"/>
              <a:t>dan</a:t>
            </a:r>
            <a:r>
              <a:rPr lang="en-US" sz="2800" b="1" dirty="0"/>
              <a:t> </a:t>
            </a:r>
            <a:r>
              <a:rPr lang="en-US" sz="2800" b="1" dirty="0" err="1"/>
              <a:t>Waktu</a:t>
            </a:r>
            <a:r>
              <a:rPr lang="en-US" sz="2800" b="1" dirty="0"/>
              <a:t> </a:t>
            </a:r>
            <a:r>
              <a:rPr lang="en-US" sz="2800" b="1" dirty="0" err="1" smtClean="0"/>
              <a:t>Penelitian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828800"/>
            <a:ext cx="7498080" cy="4800600"/>
          </a:xfrm>
        </p:spPr>
        <p:txBody>
          <a:bodyPr/>
          <a:lstStyle/>
          <a:p>
            <a:r>
              <a:rPr lang="en-US" sz="2800" dirty="0" err="1" smtClean="0"/>
              <a:t>Penelitian</a:t>
            </a:r>
            <a:r>
              <a:rPr lang="en-US" sz="2800" dirty="0" smtClean="0"/>
              <a:t> </a:t>
            </a:r>
            <a:r>
              <a:rPr lang="en-US" sz="2800" dirty="0" err="1" smtClean="0"/>
              <a:t>ini</a:t>
            </a:r>
            <a:r>
              <a:rPr lang="en-US" sz="2800" dirty="0" smtClean="0"/>
              <a:t> </a:t>
            </a:r>
            <a:r>
              <a:rPr lang="en-US" sz="2800" dirty="0" err="1" smtClean="0"/>
              <a:t>dilakukan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kantor</a:t>
            </a:r>
            <a:r>
              <a:rPr lang="en-US" sz="2800" dirty="0" smtClean="0"/>
              <a:t> </a:t>
            </a:r>
            <a:r>
              <a:rPr lang="en-US" sz="2800" dirty="0" err="1" smtClean="0"/>
              <a:t>Komite</a:t>
            </a:r>
            <a:r>
              <a:rPr lang="en-US" sz="2800" dirty="0" smtClean="0"/>
              <a:t> </a:t>
            </a:r>
            <a:r>
              <a:rPr lang="en-US" sz="2800" dirty="0" err="1" smtClean="0"/>
              <a:t>Olahraga</a:t>
            </a:r>
            <a:r>
              <a:rPr lang="en-US" sz="2800" dirty="0" smtClean="0"/>
              <a:t> </a:t>
            </a:r>
            <a:r>
              <a:rPr lang="en-US" sz="2800" dirty="0" err="1" smtClean="0"/>
              <a:t>Nasional</a:t>
            </a:r>
            <a:r>
              <a:rPr lang="en-US" sz="2800" dirty="0" smtClean="0"/>
              <a:t> Indonesia </a:t>
            </a:r>
            <a:r>
              <a:rPr lang="en-US" sz="2800" dirty="0" err="1" smtClean="0"/>
              <a:t>Propinsi</a:t>
            </a:r>
            <a:r>
              <a:rPr lang="en-US" sz="2800" dirty="0" smtClean="0"/>
              <a:t> </a:t>
            </a:r>
            <a:r>
              <a:rPr lang="en-US" sz="2800" dirty="0" err="1" smtClean="0"/>
              <a:t>Jawa</a:t>
            </a:r>
            <a:r>
              <a:rPr lang="en-US" sz="2800" dirty="0" smtClean="0"/>
              <a:t> Barat </a:t>
            </a:r>
            <a:r>
              <a:rPr lang="en-US" sz="2800" dirty="0" err="1" smtClean="0"/>
              <a:t>Jln</a:t>
            </a:r>
            <a:r>
              <a:rPr lang="en-US" sz="2800" dirty="0" smtClean="0"/>
              <a:t>. </a:t>
            </a:r>
            <a:r>
              <a:rPr lang="en-US" sz="2800" dirty="0" err="1" smtClean="0"/>
              <a:t>Padjajaran</a:t>
            </a:r>
            <a:r>
              <a:rPr lang="en-US" sz="2800" dirty="0" smtClean="0"/>
              <a:t> 37A Bandung </a:t>
            </a:r>
            <a:r>
              <a:rPr lang="en-US" sz="2800" dirty="0" err="1" smtClean="0"/>
              <a:t>telpon</a:t>
            </a:r>
            <a:r>
              <a:rPr lang="en-US" sz="2800" dirty="0" smtClean="0"/>
              <a:t> 022-4233952. </a:t>
            </a:r>
            <a:r>
              <a:rPr lang="en-US" sz="2800" dirty="0" err="1" smtClean="0"/>
              <a:t>Penelitian</a:t>
            </a:r>
            <a:r>
              <a:rPr lang="en-US" sz="2800" dirty="0" smtClean="0"/>
              <a:t> </a:t>
            </a:r>
            <a:r>
              <a:rPr lang="en-US" sz="2800" dirty="0" err="1" smtClean="0"/>
              <a:t>ini</a:t>
            </a:r>
            <a:r>
              <a:rPr lang="en-US" sz="2800" dirty="0" smtClean="0"/>
              <a:t> </a:t>
            </a:r>
            <a:r>
              <a:rPr lang="en-US" sz="2800" dirty="0" err="1" smtClean="0"/>
              <a:t>dilakukan</a:t>
            </a:r>
            <a:r>
              <a:rPr lang="en-US" sz="2800" dirty="0" smtClean="0"/>
              <a:t> </a:t>
            </a:r>
            <a:r>
              <a:rPr lang="en-US" sz="2800" dirty="0" err="1" smtClean="0"/>
              <a:t>selama</a:t>
            </a:r>
            <a:r>
              <a:rPr lang="en-US" sz="2800" dirty="0" smtClean="0"/>
              <a:t> 5 </a:t>
            </a:r>
            <a:r>
              <a:rPr lang="en-US" sz="2800" dirty="0" err="1" smtClean="0"/>
              <a:t>bulan</a:t>
            </a:r>
            <a:r>
              <a:rPr lang="en-US" sz="2800" dirty="0" smtClean="0"/>
              <a:t>,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tahapan</a:t>
            </a:r>
            <a:r>
              <a:rPr lang="en-US" sz="2800" dirty="0" smtClean="0"/>
              <a:t> – </a:t>
            </a:r>
            <a:r>
              <a:rPr lang="en-US" sz="2800" dirty="0" err="1" smtClean="0"/>
              <a:t>tahapan</a:t>
            </a:r>
            <a:r>
              <a:rPr lang="en-US" sz="2800" dirty="0" smtClean="0"/>
              <a:t> </a:t>
            </a:r>
            <a:r>
              <a:rPr lang="en-US" sz="2800" dirty="0" err="1" smtClean="0"/>
              <a:t>penelitian</a:t>
            </a:r>
            <a:r>
              <a:rPr lang="en-US" sz="2800" dirty="0" smtClean="0"/>
              <a:t> </a:t>
            </a:r>
            <a:r>
              <a:rPr lang="en-US" sz="2800" dirty="0" err="1" smtClean="0"/>
              <a:t>seperti</a:t>
            </a:r>
            <a:r>
              <a:rPr lang="en-US" sz="2800" dirty="0" smtClean="0"/>
              <a:t> </a:t>
            </a:r>
            <a:r>
              <a:rPr lang="en-US" sz="2800" dirty="0" err="1" smtClean="0"/>
              <a:t>terlihat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tabel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bawah</a:t>
            </a:r>
            <a:r>
              <a:rPr lang="en-US" sz="2800" dirty="0" smtClean="0"/>
              <a:t> </a:t>
            </a:r>
            <a:r>
              <a:rPr lang="en-US" sz="2800" dirty="0" err="1" smtClean="0"/>
              <a:t>ini</a:t>
            </a:r>
            <a:r>
              <a:rPr lang="en-US" sz="2800" dirty="0" smtClean="0"/>
              <a:t> :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19205" y="480846"/>
          <a:ext cx="7696194" cy="5753313"/>
        </p:xfrm>
        <a:graphic>
          <a:graphicData uri="http://schemas.openxmlformats.org/drawingml/2006/table">
            <a:tbl>
              <a:tblPr/>
              <a:tblGrid>
                <a:gridCol w="2436273"/>
                <a:gridCol w="250164"/>
                <a:gridCol w="250164"/>
                <a:gridCol w="298015"/>
                <a:gridCol w="298015"/>
                <a:gridCol w="250164"/>
                <a:gridCol w="250164"/>
                <a:gridCol w="315400"/>
                <a:gridCol w="315400"/>
                <a:gridCol w="280631"/>
                <a:gridCol w="250164"/>
                <a:gridCol w="250164"/>
                <a:gridCol w="250164"/>
                <a:gridCol w="250164"/>
                <a:gridCol w="250164"/>
                <a:gridCol w="250164"/>
                <a:gridCol w="250164"/>
                <a:gridCol w="250164"/>
                <a:gridCol w="250164"/>
                <a:gridCol w="250164"/>
                <a:gridCol w="250164"/>
              </a:tblGrid>
              <a:tr h="254145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latin typeface="Times New Roman"/>
                          <a:ea typeface="Times New Roman"/>
                        </a:rPr>
                        <a:t>Kegiatan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</a:rPr>
                        <a:t>Februari 2010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</a:rPr>
                        <a:t>Maret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</a:rPr>
                        <a:t>2010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</a:rPr>
                        <a:t>April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</a:rPr>
                        <a:t>2010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</a:rPr>
                        <a:t>Mei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</a:rPr>
                        <a:t>2010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</a:rPr>
                        <a:t>Juni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</a:rPr>
                        <a:t>2010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307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319">
                <a:tc>
                  <a:txBody>
                    <a:bodyPr/>
                    <a:lstStyle/>
                    <a:p>
                      <a:pPr marL="293688" lvl="1" indent="-241300" algn="just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latin typeface="Times New Roman"/>
                          <a:ea typeface="Times New Roman"/>
                        </a:rPr>
                        <a:t>Mendengarkan</a:t>
                      </a:r>
                      <a:r>
                        <a:rPr lang="en-GB" sz="1400" b="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GB" sz="1400" b="0" dirty="0" err="1">
                          <a:latin typeface="Times New Roman"/>
                          <a:ea typeface="Times New Roman"/>
                        </a:rPr>
                        <a:t>Pelanggan</a:t>
                      </a:r>
                      <a:endParaRPr lang="en-US" sz="1400" b="1" dirty="0">
                        <a:latin typeface="Tahoma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67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lphaLcParenR"/>
                      </a:pPr>
                      <a:r>
                        <a:rPr lang="en-US" sz="1400" dirty="0" err="1">
                          <a:latin typeface="Calibri"/>
                          <a:ea typeface="Times New Roman"/>
                          <a:cs typeface="Times New Roman"/>
                        </a:rPr>
                        <a:t>Observasi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118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lphaLcParenR"/>
                      </a:pPr>
                      <a:r>
                        <a:rPr lang="en-US" sz="1400" dirty="0" err="1">
                          <a:latin typeface="Calibri"/>
                          <a:ea typeface="Times New Roman"/>
                          <a:cs typeface="Times New Roman"/>
                        </a:rPr>
                        <a:t>Wawancara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GB" sz="1400" b="1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281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lphaLcParenR"/>
                        <a:tabLst>
                          <a:tab pos="1084580" algn="l"/>
                        </a:tabLst>
                      </a:pPr>
                      <a:r>
                        <a:rPr lang="en-US" sz="1400" dirty="0" err="1">
                          <a:latin typeface="Calibri"/>
                          <a:ea typeface="Times New Roman"/>
                          <a:cs typeface="Times New Roman"/>
                        </a:rPr>
                        <a:t>Studi</a:t>
                      </a: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Calibri"/>
                          <a:ea typeface="Times New Roman"/>
                          <a:cs typeface="Times New Roman"/>
                        </a:rPr>
                        <a:t>Pustaka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124">
                <a:tc>
                  <a:txBody>
                    <a:bodyPr/>
                    <a:lstStyle/>
                    <a:p>
                      <a:pPr marL="344488" lvl="1" indent="-2921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None/>
                        <a:tabLst>
                          <a:tab pos="90170" algn="l"/>
                        </a:tabLs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  <a:r>
                        <a:rPr lang="en-US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Membangun</a:t>
                      </a: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en-US" sz="14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Memperbaiki</a:t>
                      </a: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Market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576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lphaLcParenR"/>
                        <a:tabLst>
                          <a:tab pos="95250" algn="l"/>
                        </a:tabLs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Menganalisis proses sistem</a:t>
                      </a: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576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lphaLcParenR"/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Merancang Proses sistem</a:t>
                      </a: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124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Menganalisis dan merancang Database 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57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lphaLcParenR"/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Implementasi sistem Database</a:t>
                      </a: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166">
                <a:tc>
                  <a:txBody>
                    <a:bodyPr/>
                    <a:lstStyle/>
                    <a:p>
                      <a:pPr marL="293688" lvl="1" indent="-2413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400" dirty="0" err="1">
                          <a:latin typeface="Times New Roman"/>
                          <a:ea typeface="Times New Roman"/>
                          <a:cs typeface="Times New Roman"/>
                        </a:rPr>
                        <a:t>Uji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  <a:cs typeface="Times New Roman"/>
                        </a:rPr>
                        <a:t>Pelanggan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  <a:cs typeface="Times New Roman"/>
                        </a:rPr>
                        <a:t>Mengendalikab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 Market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indent="-180340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864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lphaLcParenR"/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Mengevaluasi Prototype yang telah dibuat</a:t>
                      </a: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23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lphaLcParenR"/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Perbaikan untuk memenuhi semua kebutuhan sistem</a:t>
                      </a: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41321" marR="413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5250" algn="l"/>
              </a:tabLst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Tabel 1.1 Jadwal Penelitian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47800" y="1981200"/>
          <a:ext cx="6738940" cy="4501706"/>
        </p:xfrm>
        <a:graphic>
          <a:graphicData uri="http://schemas.openxmlformats.org/drawingml/2006/table">
            <a:tbl>
              <a:tblPr/>
              <a:tblGrid>
                <a:gridCol w="474886"/>
                <a:gridCol w="1746658"/>
                <a:gridCol w="238297"/>
                <a:gridCol w="307480"/>
                <a:gridCol w="307480"/>
                <a:gridCol w="298940"/>
                <a:gridCol w="307480"/>
                <a:gridCol w="307480"/>
                <a:gridCol w="307480"/>
                <a:gridCol w="230610"/>
                <a:gridCol w="307480"/>
                <a:gridCol w="307480"/>
                <a:gridCol w="307480"/>
                <a:gridCol w="239151"/>
                <a:gridCol w="230610"/>
                <a:gridCol w="230610"/>
                <a:gridCol w="294669"/>
                <a:gridCol w="294669"/>
              </a:tblGrid>
              <a:tr h="597504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Kegiatan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2009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975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Maret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April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Mei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Juni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37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7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Pra Penelitian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75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Pengumpulan Data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5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Pengolahan Data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75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Penyusunan Skripsi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75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Presentasi Laporan Skripsi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295400" y="76200"/>
            <a:ext cx="7315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457200" algn="l"/>
                <a:tab pos="800100" algn="l"/>
              </a:tabLst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1.7		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Lokasi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Dan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Waktu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Penelitian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457200" algn="l"/>
                <a:tab pos="800100" algn="l"/>
              </a:tabLst>
            </a:pP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Penelitian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dilaksanakan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Kantor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Pelayanan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Pajak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Pratama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Karawang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Utara yang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berlokasi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Jalan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Jend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A.Yani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No.17,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Karawang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Utara. </a:t>
            </a:r>
            <a:r>
              <a:rPr kumimoji="0" lang="fi-FI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Pelaksanaan yaitu dimulai dari bulan Maret-Juni 2009.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0" y="12192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indent="4572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800100" algn="l"/>
              </a:tabLst>
            </a:pPr>
            <a:r>
              <a:rPr lang="sv-SE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Tabel 1.1 </a:t>
            </a:r>
            <a:endParaRPr lang="en-US" dirty="0" smtClean="0">
              <a:latin typeface="Arial" pitchFamily="34" charset="0"/>
            </a:endParaRPr>
          </a:p>
          <a:p>
            <a:pPr lvl="0" indent="4572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800100" algn="l"/>
              </a:tabLst>
            </a:pPr>
            <a:r>
              <a:rPr lang="sv-SE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Waktu Penelitian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3600" b="1" dirty="0" smtClean="0"/>
              <a:t>BAB II</a:t>
            </a:r>
          </a:p>
          <a:p>
            <a:pPr algn="ctr">
              <a:buNone/>
            </a:pPr>
            <a:r>
              <a:rPr lang="en-US" sz="3600" b="1" dirty="0" smtClean="0"/>
              <a:t>LANDASAN TEORI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TEORI-TEOR YANG DISUSUN HARUS SESUAI DENGAN KERNAGKA  TEMA PENELITIAN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209800"/>
            <a:ext cx="7498080" cy="2057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/>
              <a:t>	</a:t>
            </a:r>
            <a:r>
              <a:rPr lang="en-US" sz="2400" b="1" dirty="0" smtClean="0"/>
              <a:t>SISTEM INFORMASI PENGOLAHAN DATA KEJUARAAN DI KOMITE OLAHRAGA NASIONAL INDONESIA (KONI) PROPINSI JAWA BARAT</a:t>
            </a:r>
            <a:endParaRPr lang="en-US" sz="2400" dirty="0" smtClean="0"/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b="1" dirty="0" smtClean="0"/>
              <a:t>BAB III</a:t>
            </a:r>
            <a:endParaRPr lang="en-US" dirty="0" smtClean="0"/>
          </a:p>
          <a:p>
            <a:pPr algn="ctr">
              <a:buNone/>
            </a:pPr>
            <a:r>
              <a:rPr lang="en-US" b="1" dirty="0" smtClean="0"/>
              <a:t>OBJEK DAN METODE PENELITIAN</a:t>
            </a:r>
            <a:endParaRPr lang="en-US" dirty="0" smtClean="0"/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3.1 	</a:t>
            </a:r>
            <a:r>
              <a:rPr lang="en-US" b="1" dirty="0" err="1" smtClean="0"/>
              <a:t>Objek</a:t>
            </a:r>
            <a:r>
              <a:rPr lang="en-US" b="1" dirty="0" smtClean="0"/>
              <a:t> </a:t>
            </a:r>
            <a:r>
              <a:rPr lang="en-US" b="1" dirty="0" err="1" smtClean="0"/>
              <a:t>Penelitian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dilaksanakan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id-ID" dirty="0" smtClean="0"/>
              <a:t>Komite Olahraga Nasional Indonesia (KONI)</a:t>
            </a:r>
            <a:r>
              <a:rPr lang="en-US" dirty="0" smtClean="0"/>
              <a:t> </a:t>
            </a:r>
            <a:r>
              <a:rPr lang="en-US" dirty="0" err="1" smtClean="0"/>
              <a:t>Jawa</a:t>
            </a:r>
            <a:r>
              <a:rPr lang="en-US" dirty="0" smtClean="0"/>
              <a:t> Barat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Pembinaan</a:t>
            </a:r>
            <a:r>
              <a:rPr lang="en-US" dirty="0" smtClean="0"/>
              <a:t> </a:t>
            </a:r>
            <a:r>
              <a:rPr lang="en-US" dirty="0" err="1" smtClean="0"/>
              <a:t>Prestasi</a:t>
            </a:r>
            <a:r>
              <a:rPr lang="en-US" dirty="0" smtClean="0"/>
              <a:t> (BINPRES).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590800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BAB-I</a:t>
            </a:r>
            <a:br>
              <a:rPr lang="en-US" dirty="0" smtClean="0"/>
            </a:br>
            <a:r>
              <a:rPr lang="en-US" dirty="0" smtClean="0"/>
              <a:t>PENDAHULUAN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b="1" dirty="0" smtClean="0"/>
              <a:t>3.1.1</a:t>
            </a:r>
            <a:r>
              <a:rPr lang="en-US" b="1" dirty="0" smtClean="0"/>
              <a:t>.  </a:t>
            </a:r>
            <a:r>
              <a:rPr lang="id-ID" b="1" dirty="0" smtClean="0"/>
              <a:t>Sejarah </a:t>
            </a:r>
            <a:r>
              <a:rPr lang="en-US" b="1" dirty="0" err="1" smtClean="0"/>
              <a:t>Singkat</a:t>
            </a:r>
            <a:r>
              <a:rPr lang="en-US" b="1" dirty="0" smtClean="0"/>
              <a:t> </a:t>
            </a:r>
            <a:r>
              <a:rPr lang="id-ID" b="1" dirty="0" smtClean="0"/>
              <a:t>Perusahaan</a:t>
            </a: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3.1.2.  </a:t>
            </a:r>
            <a:r>
              <a:rPr lang="id-ID" b="1" dirty="0" smtClean="0"/>
              <a:t>Visi dan Misi Perusahaan</a:t>
            </a:r>
            <a:endParaRPr lang="en-US" b="1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3.1.3.  </a:t>
            </a:r>
            <a:r>
              <a:rPr lang="en-US" b="1" dirty="0" err="1" smtClean="0"/>
              <a:t>Struktur</a:t>
            </a:r>
            <a:r>
              <a:rPr lang="en-US" b="1" dirty="0" smtClean="0"/>
              <a:t> </a:t>
            </a:r>
            <a:r>
              <a:rPr lang="en-US" b="1" dirty="0" err="1" smtClean="0"/>
              <a:t>Organisasi</a:t>
            </a:r>
            <a:endParaRPr lang="en-US" b="1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3.1.4.  </a:t>
            </a:r>
            <a:r>
              <a:rPr lang="en-US" b="1" dirty="0" err="1" smtClean="0"/>
              <a:t>Deskripsi</a:t>
            </a:r>
            <a:r>
              <a:rPr lang="en-US" b="1" dirty="0" smtClean="0"/>
              <a:t> </a:t>
            </a:r>
            <a:r>
              <a:rPr lang="en-US" b="1" dirty="0" err="1" smtClean="0"/>
              <a:t>Tugas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304800"/>
            <a:ext cx="7498080" cy="1143000"/>
          </a:xfrm>
        </p:spPr>
        <p:txBody>
          <a:bodyPr>
            <a:normAutofit/>
          </a:bodyPr>
          <a:lstStyle/>
          <a:p>
            <a:pPr lvl="1" algn="l" rtl="0">
              <a:spcBef>
                <a:spcPct val="0"/>
              </a:spcBef>
            </a:pPr>
            <a:r>
              <a:rPr lang="en-US" sz="3200" b="1" dirty="0" smtClean="0"/>
              <a:t>3.2. </a:t>
            </a:r>
            <a:r>
              <a:rPr lang="en-US" sz="3200" b="1" dirty="0" err="1" smtClean="0"/>
              <a:t>Metode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Penelitian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3.2.1  </a:t>
            </a:r>
            <a:r>
              <a:rPr lang="en-US" b="1" dirty="0" err="1" smtClean="0"/>
              <a:t>Desain</a:t>
            </a:r>
            <a:r>
              <a:rPr lang="en-US" b="1" dirty="0" smtClean="0"/>
              <a:t> </a:t>
            </a:r>
            <a:r>
              <a:rPr lang="en-US" b="1" dirty="0" err="1" smtClean="0"/>
              <a:t>Penelitian</a:t>
            </a:r>
            <a:endParaRPr lang="en-US" b="1" dirty="0" smtClean="0"/>
          </a:p>
          <a:p>
            <a:pPr marL="120650" indent="-38100">
              <a:buNone/>
            </a:pPr>
            <a:r>
              <a:rPr lang="en-US" dirty="0" err="1" smtClean="0"/>
              <a:t>Metodologi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deskriftif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penleitian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. </a:t>
            </a:r>
          </a:p>
          <a:p>
            <a:pPr marL="120650" indent="-38100">
              <a:buNone/>
            </a:pP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deskriftif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metoda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meneliti</a:t>
            </a:r>
            <a:r>
              <a:rPr lang="en-US" dirty="0" smtClean="0"/>
              <a:t> status </a:t>
            </a:r>
            <a:r>
              <a:rPr lang="en-US" dirty="0" err="1" smtClean="0"/>
              <a:t>sekelompok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,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obyek</a:t>
            </a:r>
            <a:r>
              <a:rPr lang="en-US" dirty="0" smtClean="0"/>
              <a:t>, </a:t>
            </a:r>
            <a:r>
              <a:rPr lang="en-US" dirty="0" err="1" smtClean="0"/>
              <a:t>suatu</a:t>
            </a:r>
            <a:r>
              <a:rPr lang="en-US" dirty="0" smtClean="0"/>
              <a:t> set </a:t>
            </a:r>
            <a:r>
              <a:rPr lang="en-US" dirty="0" err="1" smtClean="0"/>
              <a:t>kondisi,suatu</a:t>
            </a:r>
            <a:r>
              <a:rPr lang="en-US" dirty="0" smtClean="0"/>
              <a:t> 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pemikiran</a:t>
            </a:r>
            <a:r>
              <a:rPr lang="en-US" dirty="0" smtClean="0"/>
              <a:t> </a:t>
            </a:r>
            <a:r>
              <a:rPr lang="en-US" dirty="0" err="1" smtClean="0"/>
              <a:t>ataupun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peristiwa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sekarang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8001000" cy="4800600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Adapun</a:t>
            </a:r>
            <a:r>
              <a:rPr lang="en-US" dirty="0" smtClean="0"/>
              <a:t> unit-unit </a:t>
            </a:r>
            <a:r>
              <a:rPr lang="en-US" dirty="0" err="1" smtClean="0"/>
              <a:t>analisis</a:t>
            </a:r>
            <a:r>
              <a:rPr lang="en-US" dirty="0" smtClean="0"/>
              <a:t> yang </a:t>
            </a:r>
            <a:r>
              <a:rPr lang="en-US" dirty="0" err="1" smtClean="0"/>
              <a:t>terlibat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:</a:t>
            </a:r>
          </a:p>
          <a:p>
            <a:pPr>
              <a:buNone/>
            </a:pPr>
            <a:r>
              <a:rPr lang="en-US" dirty="0" smtClean="0"/>
              <a:t>1.  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endParaRPr lang="en-US" dirty="0" smtClean="0"/>
          </a:p>
          <a:p>
            <a:pPr marL="596646" indent="-514350">
              <a:buAutoNum type="arabicPeriod" startAt="2"/>
            </a:pPr>
            <a:r>
              <a:rPr lang="en-US" dirty="0" err="1" smtClean="0"/>
              <a:t>Analsis</a:t>
            </a:r>
            <a:r>
              <a:rPr lang="en-US" dirty="0" smtClean="0"/>
              <a:t> </a:t>
            </a:r>
            <a:r>
              <a:rPr lang="en-US" dirty="0" err="1" smtClean="0"/>
              <a:t>Prosedur</a:t>
            </a:r>
            <a:endParaRPr lang="en-US" dirty="0" smtClean="0"/>
          </a:p>
          <a:p>
            <a:pPr marL="596646" indent="-514350">
              <a:buAutoNum type="arabicPeriod" startAt="2"/>
            </a:pP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Aliran</a:t>
            </a:r>
            <a:r>
              <a:rPr lang="en-US" dirty="0" smtClean="0"/>
              <a:t> Data</a:t>
            </a:r>
          </a:p>
          <a:p>
            <a:pPr marL="596646" indent="-514350">
              <a:buFont typeface="Wingdings 2"/>
              <a:buAutoNum type="arabicPeriod" startAt="2"/>
            </a:pP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Dokumen</a:t>
            </a:r>
            <a:endParaRPr lang="en-US" dirty="0" smtClean="0"/>
          </a:p>
          <a:p>
            <a:pPr marL="596646" indent="-514350">
              <a:buAutoNum type="arabicPeriod" startAt="2"/>
            </a:pPr>
            <a:endParaRPr lang="en-US" dirty="0" smtClean="0"/>
          </a:p>
          <a:p>
            <a:pPr marL="596646" indent="-514350">
              <a:buAutoNum type="arabicPeriod" startAt="2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l" rtl="0">
              <a:spcBef>
                <a:spcPct val="0"/>
              </a:spcBef>
            </a:pPr>
            <a:r>
              <a:rPr lang="en-US" sz="2800" b="1" dirty="0" smtClean="0"/>
              <a:t>3.2.2. </a:t>
            </a:r>
            <a:r>
              <a:rPr lang="en-US" sz="2800" b="1" dirty="0" err="1" smtClean="0"/>
              <a:t>Jenis</a:t>
            </a:r>
            <a:r>
              <a:rPr lang="en-US" sz="2800" b="1" dirty="0" smtClean="0"/>
              <a:t> </a:t>
            </a:r>
            <a:r>
              <a:rPr lang="en-US" sz="2800" b="1" dirty="0" err="1"/>
              <a:t>dan</a:t>
            </a:r>
            <a:r>
              <a:rPr lang="en-US" sz="2800" b="1" dirty="0"/>
              <a:t> </a:t>
            </a:r>
            <a:r>
              <a:rPr lang="en-US" sz="2800" b="1" dirty="0" err="1"/>
              <a:t>Metode</a:t>
            </a:r>
            <a:r>
              <a:rPr lang="en-US" sz="2800" b="1" dirty="0"/>
              <a:t> </a:t>
            </a:r>
            <a:r>
              <a:rPr lang="en-US" sz="2800" b="1" dirty="0" err="1"/>
              <a:t>Pengumpulan</a:t>
            </a:r>
            <a:r>
              <a:rPr lang="en-US" sz="2800" b="1" dirty="0"/>
              <a:t> </a:t>
            </a:r>
            <a:r>
              <a:rPr lang="en-US" sz="2800" b="1" dirty="0" smtClean="0"/>
              <a:t>Data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AutoNum type="arabicPeriod"/>
            </a:pPr>
            <a:r>
              <a:rPr lang="en-US" dirty="0" smtClean="0"/>
              <a:t>Data Primer </a:t>
            </a:r>
          </a:p>
          <a:p>
            <a:pPr marL="1380744" lvl="3" indent="-457200">
              <a:buAutoNum type="alphaLcPeriod"/>
            </a:pPr>
            <a:r>
              <a:rPr lang="en-US" dirty="0" err="1" smtClean="0"/>
              <a:t>wawancara</a:t>
            </a:r>
            <a:r>
              <a:rPr lang="en-US" dirty="0" smtClean="0"/>
              <a:t> </a:t>
            </a:r>
          </a:p>
          <a:p>
            <a:pPr marL="1380744" lvl="3" indent="-457200">
              <a:buAutoNum type="alphaLcPeriod"/>
            </a:pPr>
            <a:r>
              <a:rPr lang="en-US" dirty="0" err="1" smtClean="0"/>
              <a:t>Observasi</a:t>
            </a:r>
            <a:endParaRPr lang="en-US" dirty="0" smtClean="0"/>
          </a:p>
          <a:p>
            <a:pPr marL="596646" indent="-514350">
              <a:buAutoNum type="arabicPeriod"/>
            </a:pPr>
            <a:endParaRPr lang="en-US" dirty="0" smtClean="0"/>
          </a:p>
          <a:p>
            <a:pPr marL="596646" indent="-514350">
              <a:buAutoNum type="arabicPeriod"/>
            </a:pPr>
            <a:r>
              <a:rPr lang="en-US" dirty="0" smtClean="0"/>
              <a:t>Data </a:t>
            </a:r>
            <a:r>
              <a:rPr lang="en-US" dirty="0" err="1" smtClean="0"/>
              <a:t>Sekunder</a:t>
            </a:r>
            <a:endParaRPr lang="en-US" dirty="0" smtClean="0"/>
          </a:p>
          <a:p>
            <a:pPr marL="1380744" lvl="3" indent="-457200">
              <a:buAutoNum type="alphaLcPeriod"/>
            </a:pPr>
            <a:r>
              <a:rPr lang="en-US" dirty="0" err="1" smtClean="0"/>
              <a:t>Dokumentasi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200" b="1" dirty="0" smtClean="0"/>
              <a:t>3.2.3 </a:t>
            </a:r>
            <a:r>
              <a:rPr lang="en-US" sz="2200" b="1" dirty="0" err="1" smtClean="0"/>
              <a:t>Metode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Pendekatan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dan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Pengembangan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Sistem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b="1" dirty="0" smtClean="0"/>
              <a:t>3.2.3.1. </a:t>
            </a:r>
            <a:r>
              <a:rPr lang="en-US" sz="2400" b="1" dirty="0" err="1" smtClean="0"/>
              <a:t>Metode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Pendekatan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Sistem</a:t>
            </a:r>
            <a:endParaRPr lang="en-US" sz="2400" b="1" dirty="0" smtClean="0"/>
          </a:p>
          <a:p>
            <a:pPr>
              <a:buNone/>
            </a:pPr>
            <a:r>
              <a:rPr lang="en-US" sz="2400" dirty="0" smtClean="0"/>
              <a:t>		a. 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Terstruktur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	b. 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Objek</a:t>
            </a:r>
            <a:r>
              <a:rPr lang="en-US" sz="2400" dirty="0" smtClean="0"/>
              <a:t> Oriented</a:t>
            </a:r>
          </a:p>
          <a:p>
            <a:pPr>
              <a:buNone/>
            </a:pPr>
            <a:r>
              <a:rPr lang="en-US" sz="2400" b="1" dirty="0" smtClean="0"/>
              <a:t>3.2.3.2. </a:t>
            </a:r>
            <a:r>
              <a:rPr lang="en-US" sz="2400" b="1" dirty="0" err="1" smtClean="0"/>
              <a:t>Metode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Pengembangan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Sistem</a:t>
            </a:r>
            <a:endParaRPr lang="en-US" sz="2400" b="1" dirty="0" smtClean="0"/>
          </a:p>
          <a:p>
            <a:pPr>
              <a:buNone/>
            </a:pPr>
            <a:r>
              <a:rPr lang="en-US" sz="2400" dirty="0" smtClean="0"/>
              <a:t>		a.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Prototive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	b.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Waterfall</a:t>
            </a:r>
          </a:p>
          <a:p>
            <a:pPr>
              <a:buNone/>
            </a:pPr>
            <a:r>
              <a:rPr lang="en-US" sz="2400" dirty="0" smtClean="0"/>
              <a:t>		c.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SDLC</a:t>
            </a:r>
          </a:p>
          <a:p>
            <a:pPr>
              <a:buNone/>
            </a:pPr>
            <a:r>
              <a:rPr lang="en-US" sz="2400" dirty="0" smtClean="0"/>
              <a:t>		d.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Spirall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	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685800"/>
            <a:ext cx="7498080" cy="4800600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3.2.3.3.  </a:t>
            </a:r>
            <a:r>
              <a:rPr lang="en-US" sz="2400" dirty="0" err="1" smtClean="0"/>
              <a:t>Alat</a:t>
            </a:r>
            <a:r>
              <a:rPr lang="en-US" sz="2400" dirty="0" smtClean="0"/>
              <a:t> Bantu </a:t>
            </a:r>
            <a:r>
              <a:rPr lang="en-US" sz="2400" dirty="0" err="1" smtClean="0"/>
              <a:t>Analisis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Perancangan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	a. </a:t>
            </a:r>
            <a:r>
              <a:rPr lang="id-ID" sz="2400" dirty="0" smtClean="0"/>
              <a:t>Flow Map Diagram (Diagram Alir Dokumen)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	b. </a:t>
            </a:r>
            <a:r>
              <a:rPr lang="id-ID" sz="2400" dirty="0" smtClean="0"/>
              <a:t>Diagram Konteks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	c. </a:t>
            </a:r>
            <a:r>
              <a:rPr lang="id-ID" sz="2400" dirty="0" smtClean="0"/>
              <a:t>Data Flow Diagram (Diagram Alir Data)</a:t>
            </a:r>
            <a:endParaRPr lang="en-US" sz="2400" dirty="0" smtClean="0"/>
          </a:p>
          <a:p>
            <a:pPr lvl="3">
              <a:buNone/>
            </a:pPr>
            <a:r>
              <a:rPr lang="en-US" sz="2400" dirty="0" smtClean="0"/>
              <a:t>d. </a:t>
            </a:r>
            <a:r>
              <a:rPr lang="id-ID" sz="2400" dirty="0" smtClean="0"/>
              <a:t>Kamus Data</a:t>
            </a:r>
            <a:endParaRPr lang="en-US" sz="2400" dirty="0" smtClean="0"/>
          </a:p>
          <a:p>
            <a:pPr lvl="3">
              <a:buNone/>
            </a:pPr>
            <a:r>
              <a:rPr lang="en-US" sz="2400" dirty="0" smtClean="0"/>
              <a:t>e. </a:t>
            </a:r>
            <a:r>
              <a:rPr lang="en-US" sz="2400" dirty="0" err="1" smtClean="0"/>
              <a:t>Perancangan</a:t>
            </a:r>
            <a:r>
              <a:rPr lang="en-US" sz="2400" dirty="0" smtClean="0"/>
              <a:t> Basis data</a:t>
            </a:r>
          </a:p>
          <a:p>
            <a:pPr lvl="3">
              <a:buNone/>
            </a:pPr>
            <a:r>
              <a:rPr lang="en-US" sz="2400" dirty="0" smtClean="0"/>
              <a:t>		</a:t>
            </a:r>
            <a:r>
              <a:rPr lang="en-US" dirty="0" smtClean="0"/>
              <a:t>1. </a:t>
            </a:r>
            <a:r>
              <a:rPr lang="en-US" b="1" dirty="0" err="1" smtClean="0"/>
              <a:t>Normalisasi</a:t>
            </a:r>
            <a:endParaRPr lang="en-US" b="1" dirty="0" smtClean="0"/>
          </a:p>
          <a:p>
            <a:pPr lvl="3">
              <a:buNone/>
            </a:pPr>
            <a:r>
              <a:rPr lang="en-US" b="1" dirty="0" smtClean="0"/>
              <a:t>		2. </a:t>
            </a:r>
            <a:r>
              <a:rPr lang="en-US" b="1" dirty="0" err="1" smtClean="0"/>
              <a:t>Relasi</a:t>
            </a:r>
            <a:r>
              <a:rPr lang="en-US" b="1" dirty="0" smtClean="0"/>
              <a:t> </a:t>
            </a:r>
            <a:r>
              <a:rPr lang="en-US" b="1" dirty="0" err="1" smtClean="0"/>
              <a:t>Tabel</a:t>
            </a:r>
            <a:endParaRPr lang="en-US" b="1" dirty="0" smtClean="0"/>
          </a:p>
          <a:p>
            <a:pPr lvl="3">
              <a:buNone/>
            </a:pPr>
            <a:r>
              <a:rPr lang="en-US" b="1" dirty="0" smtClean="0"/>
              <a:t>		3. </a:t>
            </a:r>
            <a:r>
              <a:rPr lang="id-ID" b="1" dirty="0" smtClean="0"/>
              <a:t>Model Entity-Relationship Diagram (E-R </a:t>
            </a:r>
            <a:r>
              <a:rPr lang="en-US" b="1" dirty="0" smtClean="0"/>
              <a:t>		    </a:t>
            </a:r>
            <a:r>
              <a:rPr lang="id-ID" b="1" dirty="0" smtClean="0"/>
              <a:t>Diagram)</a:t>
            </a:r>
            <a:endParaRPr lang="en-US" dirty="0" smtClean="0"/>
          </a:p>
          <a:p>
            <a:pPr lvl="3">
              <a:buNone/>
            </a:pPr>
            <a:endParaRPr lang="en-US" sz="2400" dirty="0" smtClean="0"/>
          </a:p>
          <a:p>
            <a:pPr lvl="3">
              <a:buNone/>
            </a:pPr>
            <a:endParaRPr lang="en-US" sz="2400" dirty="0" smtClean="0"/>
          </a:p>
          <a:p>
            <a:pPr lvl="3"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b="1" dirty="0" smtClean="0"/>
              <a:t>3.2.4 </a:t>
            </a:r>
            <a:r>
              <a:rPr lang="en-US" sz="3100" b="1" dirty="0" err="1" smtClean="0"/>
              <a:t>Pengujian</a:t>
            </a:r>
            <a:r>
              <a:rPr lang="en-US" sz="3100" b="1" dirty="0" smtClean="0"/>
              <a:t> Software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590800" y="1219200"/>
            <a:ext cx="16229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/>
              <a:t>Black Box</a:t>
            </a:r>
            <a:r>
              <a:rPr lang="en-US" sz="2400" b="1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362200"/>
            <a:ext cx="7498080" cy="1905000"/>
          </a:xfrm>
        </p:spPr>
        <p:txBody>
          <a:bodyPr/>
          <a:lstStyle/>
          <a:p>
            <a:pPr algn="ctr">
              <a:buNone/>
            </a:pPr>
            <a:r>
              <a:rPr lang="id-ID" sz="2800" b="1" dirty="0" smtClean="0"/>
              <a:t>BAB IV</a:t>
            </a:r>
            <a:endParaRPr lang="en-US" sz="2800" dirty="0" smtClean="0"/>
          </a:p>
          <a:p>
            <a:pPr algn="ctr">
              <a:buNone/>
            </a:pPr>
            <a:r>
              <a:rPr lang="id-ID" sz="2800" b="1" dirty="0" smtClean="0"/>
              <a:t>ANALISIS DAN PERANCANGAN</a:t>
            </a:r>
            <a:r>
              <a:rPr lang="en-US" sz="2800" b="1" dirty="0" smtClean="0"/>
              <a:t> </a:t>
            </a:r>
            <a:r>
              <a:rPr lang="id-ID" sz="2800" b="1" dirty="0" smtClean="0"/>
              <a:t>SISTEM</a:t>
            </a: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sz="3100" b="1" dirty="0" smtClean="0"/>
              <a:t>4.1 Analisis Sistem Yang Berjalan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sz="2800" b="1" dirty="0" smtClean="0"/>
              <a:t>4.1.1 Analisis Dokumen</a:t>
            </a:r>
            <a:endParaRPr lang="en-US" sz="2800" dirty="0" smtClean="0"/>
          </a:p>
          <a:p>
            <a:pPr>
              <a:buNone/>
            </a:pPr>
            <a:r>
              <a:rPr lang="id-ID" sz="2800" b="1" dirty="0" smtClean="0"/>
              <a:t>4.1.2 Analisis Prosedur yang sedang </a:t>
            </a:r>
            <a:r>
              <a:rPr lang="en-US" sz="2800" b="1" dirty="0" smtClean="0"/>
              <a:t>	 	</a:t>
            </a:r>
            <a:r>
              <a:rPr lang="id-ID" sz="2800" b="1" dirty="0" smtClean="0"/>
              <a:t>berjalan </a:t>
            </a:r>
            <a:endParaRPr lang="en-US" sz="2800" dirty="0" smtClean="0"/>
          </a:p>
          <a:p>
            <a:pPr>
              <a:buNone/>
            </a:pPr>
            <a:r>
              <a:rPr lang="en-US" sz="2800" b="1" dirty="0" smtClean="0"/>
              <a:t>		</a:t>
            </a:r>
            <a:r>
              <a:rPr lang="id-ID" sz="2800" b="1" dirty="0" smtClean="0"/>
              <a:t>4.1.2.1 Flow Map</a:t>
            </a:r>
            <a:endParaRPr lang="en-US" sz="2800" dirty="0" smtClean="0"/>
          </a:p>
          <a:p>
            <a:pPr>
              <a:buNone/>
            </a:pPr>
            <a:r>
              <a:rPr lang="en-US" sz="2800" b="1" dirty="0" smtClean="0"/>
              <a:t>		</a:t>
            </a:r>
            <a:r>
              <a:rPr lang="id-ID" sz="2800" b="1" dirty="0" smtClean="0"/>
              <a:t>4.1.2.2 Diagram Kontek</a:t>
            </a:r>
            <a:endParaRPr lang="en-US" sz="2800" dirty="0" smtClean="0"/>
          </a:p>
          <a:p>
            <a:pPr>
              <a:buNone/>
            </a:pPr>
            <a:r>
              <a:rPr lang="en-US" sz="2800" b="1" dirty="0" smtClean="0"/>
              <a:t>		</a:t>
            </a:r>
            <a:r>
              <a:rPr lang="id-ID" sz="2800" b="1" dirty="0" smtClean="0"/>
              <a:t>4.1.2.3 Data Flow Diagram</a:t>
            </a:r>
            <a:endParaRPr lang="en-US" sz="2800" b="1" dirty="0" smtClean="0"/>
          </a:p>
          <a:p>
            <a:pPr>
              <a:buNone/>
            </a:pPr>
            <a:r>
              <a:rPr lang="id-ID" sz="2800" b="1" dirty="0" smtClean="0"/>
              <a:t>4.1.3 Evaluasi Sistem yang sedang berjalan</a:t>
            </a:r>
            <a:endParaRPr lang="en-US" sz="28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381000"/>
            <a:ext cx="7498080" cy="62484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id-ID" b="1" dirty="0" smtClean="0"/>
              <a:t>4.2 Perancangan Sistem </a:t>
            </a:r>
            <a:endParaRPr lang="en-US" sz="2800" dirty="0" smtClean="0"/>
          </a:p>
          <a:p>
            <a:pPr>
              <a:buNone/>
            </a:pPr>
            <a:r>
              <a:rPr lang="en-US" b="1" dirty="0" smtClean="0"/>
              <a:t>		</a:t>
            </a:r>
            <a:r>
              <a:rPr lang="id-ID" b="1" dirty="0" smtClean="0"/>
              <a:t>4.2.1 </a:t>
            </a:r>
            <a:r>
              <a:rPr lang="en-US" b="1" dirty="0" smtClean="0"/>
              <a:t> </a:t>
            </a:r>
            <a:r>
              <a:rPr lang="id-ID" b="1" dirty="0" smtClean="0"/>
              <a:t>Tujuan Perancangan Sistem</a:t>
            </a:r>
            <a:endParaRPr lang="en-US" sz="2800" dirty="0" smtClean="0"/>
          </a:p>
          <a:p>
            <a:pPr>
              <a:buNone/>
            </a:pPr>
            <a:r>
              <a:rPr lang="en-US" b="1" dirty="0" smtClean="0"/>
              <a:t>		4.2.2  </a:t>
            </a:r>
            <a:r>
              <a:rPr lang="id-ID" b="1" dirty="0" smtClean="0"/>
              <a:t>Gambaran </a:t>
            </a:r>
            <a:r>
              <a:rPr lang="en-US" b="1" dirty="0" smtClean="0"/>
              <a:t>U</a:t>
            </a:r>
            <a:r>
              <a:rPr lang="id-ID" b="1" dirty="0" smtClean="0"/>
              <a:t>mum </a:t>
            </a:r>
            <a:r>
              <a:rPr lang="en-US" b="1" dirty="0" smtClean="0"/>
              <a:t>S</a:t>
            </a:r>
            <a:r>
              <a:rPr lang="id-ID" b="1" dirty="0" smtClean="0"/>
              <a:t>istem yang </a:t>
            </a:r>
            <a:r>
              <a:rPr lang="en-US" b="1" dirty="0" smtClean="0"/>
              <a:t>D</a:t>
            </a:r>
            <a:r>
              <a:rPr lang="id-ID" b="1" dirty="0" smtClean="0"/>
              <a:t>iusulkan</a:t>
            </a:r>
            <a:endParaRPr lang="en-US" sz="2800" dirty="0" smtClean="0"/>
          </a:p>
          <a:p>
            <a:pPr>
              <a:buNone/>
            </a:pPr>
            <a:r>
              <a:rPr lang="en-US" b="1" dirty="0" smtClean="0"/>
              <a:t>		</a:t>
            </a:r>
            <a:r>
              <a:rPr lang="id-ID" b="1" dirty="0" smtClean="0"/>
              <a:t>4.2.3 </a:t>
            </a:r>
            <a:r>
              <a:rPr lang="en-US" b="1" dirty="0" smtClean="0"/>
              <a:t> </a:t>
            </a:r>
            <a:r>
              <a:rPr lang="id-ID" b="1" dirty="0" smtClean="0"/>
              <a:t>Perancangan Prosedur yang Diusulkan </a:t>
            </a:r>
            <a:endParaRPr lang="en-US" sz="2800" dirty="0" smtClean="0"/>
          </a:p>
          <a:p>
            <a:pPr>
              <a:buNone/>
            </a:pPr>
            <a:r>
              <a:rPr lang="en-US" b="1" dirty="0" smtClean="0"/>
              <a:t>			</a:t>
            </a:r>
            <a:r>
              <a:rPr lang="id-ID" b="1" dirty="0" smtClean="0"/>
              <a:t>4.2.3.1 Flow Map </a:t>
            </a:r>
            <a:endParaRPr lang="en-US" sz="2800" dirty="0" smtClean="0"/>
          </a:p>
          <a:p>
            <a:pPr>
              <a:buNone/>
            </a:pPr>
            <a:r>
              <a:rPr lang="en-US" b="1" dirty="0" smtClean="0"/>
              <a:t>			</a:t>
            </a:r>
            <a:r>
              <a:rPr lang="id-ID" b="1" dirty="0" smtClean="0"/>
              <a:t>4.</a:t>
            </a:r>
            <a:r>
              <a:rPr lang="en-US" b="1" dirty="0" smtClean="0"/>
              <a:t>2</a:t>
            </a:r>
            <a:r>
              <a:rPr lang="id-ID" b="1" dirty="0" smtClean="0"/>
              <a:t>.</a:t>
            </a:r>
            <a:r>
              <a:rPr lang="en-US" b="1" dirty="0" smtClean="0"/>
              <a:t>3</a:t>
            </a:r>
            <a:r>
              <a:rPr lang="id-ID" b="1" dirty="0" smtClean="0"/>
              <a:t>.2 Diagram Kontek</a:t>
            </a:r>
            <a:endParaRPr lang="en-US" sz="2800" dirty="0" smtClean="0"/>
          </a:p>
          <a:p>
            <a:pPr>
              <a:buNone/>
            </a:pPr>
            <a:r>
              <a:rPr lang="en-US" b="1" dirty="0" smtClean="0"/>
              <a:t>			</a:t>
            </a:r>
            <a:r>
              <a:rPr lang="id-ID" b="1" dirty="0" smtClean="0"/>
              <a:t>4.</a:t>
            </a:r>
            <a:r>
              <a:rPr lang="en-US" b="1" dirty="0" smtClean="0"/>
              <a:t>2</a:t>
            </a:r>
            <a:r>
              <a:rPr lang="id-ID" b="1" dirty="0" smtClean="0"/>
              <a:t>.</a:t>
            </a:r>
            <a:r>
              <a:rPr lang="en-US" b="1" dirty="0" smtClean="0"/>
              <a:t>3</a:t>
            </a:r>
            <a:r>
              <a:rPr lang="id-ID" b="1" dirty="0" smtClean="0"/>
              <a:t>.3 Data Flow Diagram</a:t>
            </a:r>
            <a:endParaRPr lang="en-US" sz="2800" dirty="0" smtClean="0"/>
          </a:p>
          <a:p>
            <a:pPr>
              <a:buNone/>
            </a:pPr>
            <a:r>
              <a:rPr lang="en-US" b="1" dirty="0" smtClean="0"/>
              <a:t>			4.2.3.4 </a:t>
            </a:r>
            <a:r>
              <a:rPr lang="en-US" b="1" dirty="0" err="1" smtClean="0"/>
              <a:t>Kamus</a:t>
            </a:r>
            <a:r>
              <a:rPr lang="en-US" b="1" dirty="0" smtClean="0"/>
              <a:t> Data</a:t>
            </a:r>
            <a:endParaRPr lang="en-US" sz="2800" dirty="0" smtClean="0"/>
          </a:p>
          <a:p>
            <a:pPr>
              <a:buNone/>
            </a:pPr>
            <a:r>
              <a:rPr lang="en-US" b="1" dirty="0" smtClean="0"/>
              <a:t>		</a:t>
            </a:r>
            <a:r>
              <a:rPr lang="id-ID" b="1" dirty="0" smtClean="0"/>
              <a:t>4.2.4. </a:t>
            </a:r>
            <a:r>
              <a:rPr lang="en-US" b="1" dirty="0" smtClean="0"/>
              <a:t>   </a:t>
            </a:r>
            <a:r>
              <a:rPr lang="id-ID" b="1" dirty="0" smtClean="0"/>
              <a:t>Perancangan Basis Data</a:t>
            </a:r>
            <a:endParaRPr lang="en-US" sz="2800" dirty="0" smtClean="0"/>
          </a:p>
          <a:p>
            <a:pPr>
              <a:buNone/>
            </a:pPr>
            <a:r>
              <a:rPr lang="en-US" sz="2800" b="1" dirty="0" smtClean="0"/>
              <a:t>				a. </a:t>
            </a:r>
            <a:r>
              <a:rPr lang="id-ID" b="1" dirty="0" smtClean="0"/>
              <a:t>Normalisasi</a:t>
            </a:r>
            <a:endParaRPr lang="en-US" sz="1800" dirty="0" smtClean="0"/>
          </a:p>
          <a:p>
            <a:pPr>
              <a:buNone/>
            </a:pPr>
            <a:r>
              <a:rPr lang="en-US" b="1" dirty="0" smtClean="0"/>
              <a:t>			</a:t>
            </a:r>
            <a:r>
              <a:rPr lang="id-ID" b="1" dirty="0" smtClean="0"/>
              <a:t>4.2.4.2. Relasi Tabel</a:t>
            </a:r>
            <a:endParaRPr lang="en-US" sz="2800" dirty="0" smtClean="0"/>
          </a:p>
          <a:p>
            <a:pPr>
              <a:buNone/>
            </a:pPr>
            <a:r>
              <a:rPr lang="en-US" b="1" dirty="0" smtClean="0"/>
              <a:t>			</a:t>
            </a:r>
            <a:r>
              <a:rPr lang="id-ID" b="1" dirty="0" smtClean="0"/>
              <a:t>4.2.4.3. Entity Relationship Diagram</a:t>
            </a:r>
            <a:endParaRPr lang="en-US" sz="2800" dirty="0" smtClean="0"/>
          </a:p>
          <a:p>
            <a:pPr>
              <a:buNone/>
            </a:pPr>
            <a:r>
              <a:rPr lang="en-US" b="1" dirty="0" smtClean="0"/>
              <a:t>			</a:t>
            </a:r>
            <a:r>
              <a:rPr lang="id-ID" b="1" dirty="0" smtClean="0"/>
              <a:t>4.2.4.4. Struktur File</a:t>
            </a:r>
            <a:endParaRPr lang="en-US" sz="2800" dirty="0" smtClean="0"/>
          </a:p>
          <a:p>
            <a:pPr>
              <a:buNone/>
            </a:pPr>
            <a:r>
              <a:rPr lang="en-US" b="1" dirty="0" smtClean="0"/>
              <a:t>			</a:t>
            </a:r>
            <a:r>
              <a:rPr lang="id-ID" b="1" dirty="0" smtClean="0"/>
              <a:t>4.2.4.5. Kodifikasi</a:t>
            </a:r>
            <a:endParaRPr lang="en-US" sz="2800" dirty="0" smtClean="0"/>
          </a:p>
          <a:p>
            <a:pPr>
              <a:buNone/>
            </a:pPr>
            <a:r>
              <a:rPr lang="en-US" b="1" dirty="0" smtClean="0"/>
              <a:t>		</a:t>
            </a:r>
            <a:r>
              <a:rPr lang="id-ID" b="1" dirty="0" smtClean="0"/>
              <a:t>4.2.5. </a:t>
            </a:r>
            <a:r>
              <a:rPr lang="en-US" b="1" dirty="0" smtClean="0"/>
              <a:t>   </a:t>
            </a:r>
            <a:r>
              <a:rPr lang="id-ID" b="1" dirty="0" smtClean="0"/>
              <a:t>Perancangan Antar Muka</a:t>
            </a:r>
            <a:endParaRPr lang="en-US" sz="2800" dirty="0" smtClean="0"/>
          </a:p>
          <a:p>
            <a:pPr>
              <a:buNone/>
            </a:pPr>
            <a:r>
              <a:rPr lang="en-US" b="1" dirty="0" smtClean="0"/>
              <a:t>			</a:t>
            </a:r>
            <a:r>
              <a:rPr lang="id-ID" b="1" dirty="0" smtClean="0"/>
              <a:t>4.2.5.1. Struktur Menu</a:t>
            </a:r>
            <a:endParaRPr lang="en-US" sz="2800" dirty="0" smtClean="0"/>
          </a:p>
          <a:p>
            <a:pPr>
              <a:buNone/>
            </a:pPr>
            <a:r>
              <a:rPr lang="en-US" b="1" dirty="0" smtClean="0"/>
              <a:t>			</a:t>
            </a:r>
            <a:r>
              <a:rPr lang="id-ID" b="1" dirty="0" smtClean="0"/>
              <a:t>4.2.5.2. Perancangan Input</a:t>
            </a:r>
            <a:endParaRPr lang="en-US" sz="2800" dirty="0" smtClean="0"/>
          </a:p>
          <a:p>
            <a:pPr>
              <a:buNone/>
            </a:pPr>
            <a:r>
              <a:rPr lang="en-US" b="1" dirty="0" smtClean="0"/>
              <a:t>			</a:t>
            </a:r>
            <a:r>
              <a:rPr lang="id-ID" b="1" dirty="0" smtClean="0"/>
              <a:t>4.2.5.3. Perancangan Output</a:t>
            </a:r>
            <a:endParaRPr lang="en-US" sz="2800" dirty="0" smtClean="0"/>
          </a:p>
          <a:p>
            <a:pPr>
              <a:buNone/>
            </a:pPr>
            <a:r>
              <a:rPr lang="en-US" b="1" dirty="0" smtClean="0"/>
              <a:t>		</a:t>
            </a:r>
            <a:r>
              <a:rPr lang="id-ID" b="1" dirty="0" smtClean="0"/>
              <a:t>4.2.6	Perancangan Arsitektur Jaringan</a:t>
            </a:r>
            <a:endParaRPr lang="en-US" sz="28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-152400"/>
            <a:ext cx="7498080" cy="1143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1.1.   LATR BELAKANG PENELITIAN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685800"/>
            <a:ext cx="7943088" cy="6172200"/>
          </a:xfrm>
        </p:spPr>
        <p:txBody>
          <a:bodyPr>
            <a:noAutofit/>
          </a:bodyPr>
          <a:lstStyle/>
          <a:p>
            <a:pPr algn="just"/>
            <a:r>
              <a:rPr lang="id-ID" sz="1600" dirty="0" smtClean="0"/>
              <a:t>Berdasarkan hasil observasi di lapangan terhadap sistem informasi </a:t>
            </a:r>
            <a:r>
              <a:rPr lang="en-US" sz="1600" dirty="0" err="1" smtClean="0"/>
              <a:t>pengolahan</a:t>
            </a:r>
            <a:r>
              <a:rPr lang="en-US" sz="1600" dirty="0" smtClean="0"/>
              <a:t> data </a:t>
            </a:r>
            <a:r>
              <a:rPr lang="en-US" sz="1600" dirty="0" err="1" smtClean="0"/>
              <a:t>kejuaraan</a:t>
            </a:r>
            <a:r>
              <a:rPr lang="id-ID" sz="1600" dirty="0" smtClean="0"/>
              <a:t> yang sedang berjalan di KONI Jawa Barat, ditemukan permasalahan dalam sistem pengolahan data. Pengolahan </a:t>
            </a:r>
            <a:r>
              <a:rPr lang="en-US" sz="1600" dirty="0" smtClean="0"/>
              <a:t>data </a:t>
            </a:r>
            <a:r>
              <a:rPr lang="en-US" sz="1600" dirty="0" err="1" smtClean="0"/>
              <a:t>kejuaraan</a:t>
            </a:r>
            <a:r>
              <a:rPr lang="id-ID" sz="1600" dirty="0" smtClean="0"/>
              <a:t> yang dikembangkan secara umum sudah menggunakan komputer, tetapi hanya sebatas </a:t>
            </a:r>
            <a:r>
              <a:rPr lang="en-US" sz="1600" dirty="0" err="1" smtClean="0"/>
              <a:t>menggunakan</a:t>
            </a:r>
            <a:r>
              <a:rPr lang="en-US" sz="1600" dirty="0" smtClean="0"/>
              <a:t> </a:t>
            </a:r>
            <a:r>
              <a:rPr lang="en-US" sz="1600" dirty="0" err="1" smtClean="0"/>
              <a:t>Ms.Excel</a:t>
            </a:r>
            <a:r>
              <a:rPr lang="id-ID" sz="1600" dirty="0" smtClean="0"/>
              <a:t> saja sehingga informasi yang dihasilkan </a:t>
            </a:r>
            <a:r>
              <a:rPr lang="en-US" sz="1600" dirty="0" err="1" smtClean="0">
                <a:solidFill>
                  <a:srgbClr val="FF0000"/>
                </a:solidFill>
              </a:rPr>
              <a:t>masih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belum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sakurat</a:t>
            </a:r>
            <a:r>
              <a:rPr lang="en-US" sz="1600" dirty="0" smtClean="0">
                <a:solidFill>
                  <a:srgbClr val="FF0000"/>
                </a:solidFill>
              </a:rPr>
              <a:t>, </a:t>
            </a:r>
            <a:r>
              <a:rPr lang="en-US" sz="1600" dirty="0" err="1" smtClean="0">
                <a:solidFill>
                  <a:srgbClr val="FF0000"/>
                </a:solidFill>
              </a:rPr>
              <a:t>memerlukan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waktu</a:t>
            </a:r>
            <a:r>
              <a:rPr lang="en-US" sz="1600" dirty="0" smtClean="0">
                <a:solidFill>
                  <a:srgbClr val="FF0000"/>
                </a:solidFill>
              </a:rPr>
              <a:t> yang lama, </a:t>
            </a:r>
            <a:r>
              <a:rPr lang="en-US" sz="1600" dirty="0" err="1" smtClean="0">
                <a:solidFill>
                  <a:srgbClr val="FF0000"/>
                </a:solidFill>
              </a:rPr>
              <a:t>melibatkan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banyak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tenaga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kerja</a:t>
            </a:r>
            <a:r>
              <a:rPr lang="en-US" sz="1600" dirty="0" smtClean="0"/>
              <a:t>.</a:t>
            </a:r>
            <a:r>
              <a:rPr lang="id-ID" sz="1600" dirty="0" smtClean="0"/>
              <a:t>  Kondisi ini dapat dilihat apabila atasan membutuhkan informasi </a:t>
            </a:r>
            <a:r>
              <a:rPr lang="en-US" sz="1600" dirty="0" err="1" smtClean="0"/>
              <a:t>daftar</a:t>
            </a:r>
            <a:r>
              <a:rPr lang="en-US" sz="1600" dirty="0" smtClean="0"/>
              <a:t> </a:t>
            </a:r>
            <a:r>
              <a:rPr lang="en-US" sz="1600" dirty="0" err="1" smtClean="0"/>
              <a:t>kontingen</a:t>
            </a:r>
            <a:r>
              <a:rPr lang="id-ID" sz="1600" dirty="0" smtClean="0"/>
              <a:t> untuk satu cabang olahraga atau beberapa cabang olahraga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hasil</a:t>
            </a:r>
            <a:r>
              <a:rPr lang="en-US" sz="1600" dirty="0" smtClean="0"/>
              <a:t> </a:t>
            </a:r>
            <a:r>
              <a:rPr lang="en-US" sz="1600" dirty="0" err="1" smtClean="0"/>
              <a:t>perolehan</a:t>
            </a:r>
            <a:r>
              <a:rPr lang="en-US" sz="1600" dirty="0" smtClean="0"/>
              <a:t> </a:t>
            </a:r>
            <a:r>
              <a:rPr lang="en-US" sz="1600" dirty="0" err="1" smtClean="0"/>
              <a:t>medalinya</a:t>
            </a:r>
            <a:r>
              <a:rPr lang="en-US" sz="1600" dirty="0" smtClean="0"/>
              <a:t> </a:t>
            </a:r>
            <a:r>
              <a:rPr lang="en-US" sz="1600" dirty="0" err="1" smtClean="0"/>
              <a:t>maka</a:t>
            </a:r>
            <a:r>
              <a:rPr lang="en-US" sz="1600" dirty="0" smtClean="0"/>
              <a:t> </a:t>
            </a:r>
            <a:r>
              <a:rPr lang="id-ID" sz="1600" dirty="0" smtClean="0"/>
              <a:t>bagian yang mengelola data harus mencari data </a:t>
            </a:r>
            <a:r>
              <a:rPr lang="en-US" sz="1600" dirty="0" err="1" smtClean="0"/>
              <a:t>pada</a:t>
            </a:r>
            <a:r>
              <a:rPr lang="en-US" sz="1600" dirty="0" smtClean="0"/>
              <a:t> </a:t>
            </a:r>
            <a:r>
              <a:rPr lang="en-US" sz="1600" dirty="0" err="1" smtClean="0"/>
              <a:t>beberapa</a:t>
            </a:r>
            <a:r>
              <a:rPr lang="en-US" sz="1600" dirty="0" smtClean="0"/>
              <a:t> </a:t>
            </a:r>
            <a:r>
              <a:rPr lang="en-US" sz="1600" dirty="0" err="1" smtClean="0"/>
              <a:t>dokumen</a:t>
            </a:r>
            <a:r>
              <a:rPr lang="en-US" sz="1600" dirty="0" smtClean="0"/>
              <a:t> </a:t>
            </a:r>
            <a:r>
              <a:rPr lang="en-US" sz="1600" dirty="0" err="1" smtClean="0"/>
              <a:t>atau</a:t>
            </a:r>
            <a:r>
              <a:rPr lang="id-ID" sz="1600" dirty="0" smtClean="0"/>
              <a:t> file </a:t>
            </a:r>
            <a:r>
              <a:rPr lang="en-US" sz="1600" dirty="0" err="1" smtClean="0"/>
              <a:t>biodata</a:t>
            </a:r>
            <a:r>
              <a:rPr lang="en-US" sz="1600" dirty="0" smtClean="0"/>
              <a:t> </a:t>
            </a:r>
            <a:r>
              <a:rPr lang="en-US" sz="1600" dirty="0" err="1" smtClean="0"/>
              <a:t>peserta</a:t>
            </a:r>
            <a:r>
              <a:rPr lang="en-US" sz="1600" dirty="0" smtClean="0"/>
              <a:t> </a:t>
            </a:r>
            <a:r>
              <a:rPr lang="en-US" sz="1600" dirty="0" err="1" smtClean="0"/>
              <a:t>kejuaraan</a:t>
            </a:r>
            <a:r>
              <a:rPr lang="id-ID" sz="1600" dirty="0" smtClean="0"/>
              <a:t> tertentu pada komputer, yang selanjutnya dicetak untuk dijadikan laporan kepada atasannya. </a:t>
            </a:r>
            <a:endParaRPr lang="en-US" sz="1600" dirty="0" smtClean="0"/>
          </a:p>
          <a:p>
            <a:pPr algn="just"/>
            <a:r>
              <a:rPr lang="id-ID" sz="1600" dirty="0" smtClean="0"/>
              <a:t>Selain itu, permasalahan yang muncul dalam sistem informasi </a:t>
            </a:r>
            <a:r>
              <a:rPr lang="en-US" sz="1600" dirty="0" err="1" smtClean="0"/>
              <a:t>pengolahan</a:t>
            </a:r>
            <a:r>
              <a:rPr lang="en-US" sz="1600" dirty="0" smtClean="0"/>
              <a:t> data </a:t>
            </a:r>
            <a:r>
              <a:rPr lang="en-US" sz="1600" dirty="0" err="1" smtClean="0"/>
              <a:t>kejuaraan</a:t>
            </a:r>
            <a:r>
              <a:rPr lang="id-ID" sz="1600" dirty="0" smtClean="0"/>
              <a:t> adalah tentang pencarian </a:t>
            </a:r>
            <a:r>
              <a:rPr lang="en-US" sz="1600" dirty="0" err="1" smtClean="0"/>
              <a:t>biodata</a:t>
            </a:r>
            <a:r>
              <a:rPr lang="en-US" sz="1600" dirty="0" smtClean="0"/>
              <a:t> </a:t>
            </a:r>
            <a:r>
              <a:rPr lang="en-US" sz="1600" dirty="0" err="1" smtClean="0"/>
              <a:t>peserta</a:t>
            </a:r>
            <a:r>
              <a:rPr lang="en-US" sz="1600" dirty="0" smtClean="0"/>
              <a:t> </a:t>
            </a:r>
            <a:r>
              <a:rPr lang="en-US" sz="1600" dirty="0" err="1" smtClean="0"/>
              <a:t>kejuaraan</a:t>
            </a:r>
            <a:r>
              <a:rPr lang="en-US" sz="1600" dirty="0" smtClean="0"/>
              <a:t> </a:t>
            </a:r>
            <a:r>
              <a:rPr lang="id-ID" sz="1600" dirty="0" smtClean="0"/>
              <a:t>yang masih</a:t>
            </a:r>
            <a:r>
              <a:rPr lang="en-US" sz="1600" dirty="0" smtClean="0"/>
              <a:t> </a:t>
            </a:r>
            <a:r>
              <a:rPr lang="en-US" sz="1600" dirty="0" err="1" smtClean="0"/>
              <a:t>membutuhkan</a:t>
            </a:r>
            <a:r>
              <a:rPr lang="en-US" sz="1600" dirty="0" smtClean="0"/>
              <a:t> </a:t>
            </a:r>
            <a:r>
              <a:rPr lang="en-US" sz="1600" dirty="0" err="1" smtClean="0"/>
              <a:t>waktu</a:t>
            </a:r>
            <a:r>
              <a:rPr lang="en-US" sz="1600" dirty="0" smtClean="0"/>
              <a:t> yang </a:t>
            </a:r>
            <a:r>
              <a:rPr lang="en-US" sz="1600" dirty="0" err="1" smtClean="0"/>
              <a:t>cukup</a:t>
            </a:r>
            <a:r>
              <a:rPr lang="en-US" sz="1600" dirty="0" smtClean="0"/>
              <a:t> </a:t>
            </a:r>
            <a:r>
              <a:rPr lang="en-US" sz="1600" dirty="0" err="1" smtClean="0"/>
              <a:t>banyak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dirasakan</a:t>
            </a:r>
            <a:r>
              <a:rPr lang="en-US" sz="1600" dirty="0" smtClean="0"/>
              <a:t>  </a:t>
            </a:r>
            <a:r>
              <a:rPr lang="id-ID" sz="1600" dirty="0" smtClean="0"/>
              <a:t>cukup sulit</a:t>
            </a:r>
            <a:r>
              <a:rPr lang="en-US" sz="1600" dirty="0" smtClean="0"/>
              <a:t> </a:t>
            </a:r>
            <a:r>
              <a:rPr lang="en-US" sz="1600" dirty="0" err="1" smtClean="0"/>
              <a:t>dalam</a:t>
            </a:r>
            <a:r>
              <a:rPr lang="en-US" sz="1600" dirty="0" smtClean="0"/>
              <a:t> </a:t>
            </a:r>
            <a:r>
              <a:rPr lang="en-US" sz="1600" dirty="0" err="1" smtClean="0"/>
              <a:t>mencarinya</a:t>
            </a:r>
            <a:r>
              <a:rPr lang="id-ID" sz="1600" dirty="0" smtClean="0"/>
              <a:t>, sebab pengurutan </a:t>
            </a:r>
            <a:r>
              <a:rPr lang="en-US" sz="1600" dirty="0" err="1" smtClean="0"/>
              <a:t>biodatanya</a:t>
            </a:r>
            <a:r>
              <a:rPr lang="id-ID" sz="1600" dirty="0" smtClean="0"/>
              <a:t> yang masih </a:t>
            </a:r>
            <a:r>
              <a:rPr lang="en-US" sz="1600" dirty="0" err="1" smtClean="0"/>
              <a:t>dibuat</a:t>
            </a:r>
            <a:r>
              <a:rPr lang="en-US" sz="1600" dirty="0" smtClean="0"/>
              <a:t> </a:t>
            </a:r>
            <a:r>
              <a:rPr lang="en-US" sz="1600" dirty="0" err="1" smtClean="0"/>
              <a:t>secara</a:t>
            </a:r>
            <a:r>
              <a:rPr lang="en-US" sz="1600" dirty="0" smtClean="0"/>
              <a:t> </a:t>
            </a:r>
            <a:r>
              <a:rPr lang="en-US" sz="1600" dirty="0" err="1" smtClean="0"/>
              <a:t>sederhana</a:t>
            </a:r>
            <a:r>
              <a:rPr lang="id-ID" sz="1600" dirty="0" smtClean="0"/>
              <a:t>. Tidak itu saja, </a:t>
            </a:r>
            <a:r>
              <a:rPr lang="en-US" sz="1600" dirty="0" err="1" smtClean="0"/>
              <a:t>pembuatan</a:t>
            </a:r>
            <a:r>
              <a:rPr lang="en-US" sz="1600" dirty="0" smtClean="0"/>
              <a:t> </a:t>
            </a:r>
            <a:r>
              <a:rPr lang="en-US" sz="1600" dirty="0" err="1" smtClean="0"/>
              <a:t>daftar</a:t>
            </a:r>
            <a:r>
              <a:rPr lang="en-US" sz="1600" dirty="0" smtClean="0"/>
              <a:t> </a:t>
            </a:r>
            <a:r>
              <a:rPr lang="en-US" sz="1600" dirty="0" err="1" smtClean="0"/>
              <a:t>kontingen</a:t>
            </a:r>
            <a:r>
              <a:rPr lang="id-ID" sz="1600" dirty="0" smtClean="0"/>
              <a:t> dilakukan secara manual, sehingga bila atasan atau bidang lain yang membutuhkan informasi tentang </a:t>
            </a:r>
            <a:r>
              <a:rPr lang="en-US" sz="1600" dirty="0" err="1" smtClean="0"/>
              <a:t>daftar</a:t>
            </a:r>
            <a:r>
              <a:rPr lang="en-US" sz="1600" dirty="0" smtClean="0"/>
              <a:t> </a:t>
            </a:r>
            <a:r>
              <a:rPr lang="en-US" sz="1600" dirty="0" err="1" smtClean="0"/>
              <a:t>kontingen</a:t>
            </a:r>
            <a:r>
              <a:rPr lang="en-US" sz="1600" dirty="0" smtClean="0"/>
              <a:t> yang </a:t>
            </a:r>
            <a:r>
              <a:rPr lang="en-US" sz="1600" dirty="0" err="1" smtClean="0"/>
              <a:t>siap</a:t>
            </a:r>
            <a:r>
              <a:rPr lang="en-US" sz="1600" dirty="0" smtClean="0"/>
              <a:t> </a:t>
            </a:r>
            <a:r>
              <a:rPr lang="en-US" sz="1600" dirty="0" err="1" smtClean="0"/>
              <a:t>mengikuti</a:t>
            </a:r>
            <a:r>
              <a:rPr lang="en-US" sz="1600" dirty="0" smtClean="0"/>
              <a:t> </a:t>
            </a:r>
            <a:r>
              <a:rPr lang="en-US" sz="1600" dirty="0" err="1" smtClean="0"/>
              <a:t>kejuaraan</a:t>
            </a:r>
            <a:r>
              <a:rPr lang="en-US" sz="1600" dirty="0" smtClean="0"/>
              <a:t> </a:t>
            </a:r>
            <a:r>
              <a:rPr lang="id-ID" sz="1600" dirty="0" smtClean="0"/>
              <a:t>akan </a:t>
            </a:r>
            <a:r>
              <a:rPr lang="en-US" sz="1600" dirty="0" err="1" smtClean="0"/>
              <a:t>memerlukan</a:t>
            </a:r>
            <a:r>
              <a:rPr lang="id-ID" sz="1600" dirty="0" smtClean="0"/>
              <a:t> waktu</a:t>
            </a:r>
            <a:r>
              <a:rPr lang="en-US" sz="1600" dirty="0" smtClean="0"/>
              <a:t> yang lama</a:t>
            </a:r>
            <a:r>
              <a:rPr lang="id-ID" sz="1600" dirty="0" smtClean="0"/>
              <a:t>.</a:t>
            </a:r>
            <a:r>
              <a:rPr lang="en-US" sz="1600" dirty="0" smtClean="0"/>
              <a:t> </a:t>
            </a:r>
            <a:r>
              <a:rPr lang="en-US" sz="1600" dirty="0" err="1" smtClean="0"/>
              <a:t>Terlebih</a:t>
            </a:r>
            <a:r>
              <a:rPr lang="en-US" sz="1600" dirty="0" smtClean="0"/>
              <a:t> </a:t>
            </a:r>
            <a:r>
              <a:rPr lang="en-US" sz="1600" dirty="0" err="1" smtClean="0"/>
              <a:t>lagi</a:t>
            </a:r>
            <a:r>
              <a:rPr lang="en-US" sz="1600" dirty="0" smtClean="0"/>
              <a:t> </a:t>
            </a:r>
            <a:r>
              <a:rPr lang="en-US" sz="1600" dirty="0" err="1" smtClean="0"/>
              <a:t>pada</a:t>
            </a:r>
            <a:r>
              <a:rPr lang="en-US" sz="1600" dirty="0" smtClean="0"/>
              <a:t> </a:t>
            </a:r>
            <a:r>
              <a:rPr lang="en-US" sz="1600" dirty="0" err="1" smtClean="0"/>
              <a:t>saat</a:t>
            </a:r>
            <a:r>
              <a:rPr lang="en-US" sz="1600" dirty="0" smtClean="0"/>
              <a:t> </a:t>
            </a:r>
            <a:r>
              <a:rPr lang="en-US" sz="1600" dirty="0" err="1" smtClean="0"/>
              <a:t>mengolah</a:t>
            </a:r>
            <a:r>
              <a:rPr lang="en-US" sz="1600" dirty="0" smtClean="0"/>
              <a:t> data </a:t>
            </a:r>
            <a:r>
              <a:rPr lang="en-US" sz="1600" dirty="0" err="1" smtClean="0"/>
              <a:t>dana</a:t>
            </a:r>
            <a:r>
              <a:rPr lang="en-US" sz="1600" dirty="0" smtClean="0"/>
              <a:t> </a:t>
            </a:r>
            <a:r>
              <a:rPr lang="en-US" sz="1600" dirty="0" err="1" smtClean="0"/>
              <a:t>bantuan</a:t>
            </a:r>
            <a:r>
              <a:rPr lang="en-US" sz="1600" dirty="0" smtClean="0"/>
              <a:t> </a:t>
            </a:r>
            <a:r>
              <a:rPr lang="en-US" sz="1600" dirty="0" err="1" smtClean="0"/>
              <a:t>sosial</a:t>
            </a:r>
            <a:r>
              <a:rPr lang="en-US" sz="1600" dirty="0" smtClean="0"/>
              <a:t> </a:t>
            </a:r>
            <a:r>
              <a:rPr lang="en-US" sz="1600" dirty="0" err="1" smtClean="0"/>
              <a:t>atlet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pelatih</a:t>
            </a:r>
            <a:r>
              <a:rPr lang="en-US" sz="1600" dirty="0" smtClean="0"/>
              <a:t> </a:t>
            </a:r>
            <a:r>
              <a:rPr lang="en-US" sz="1600" dirty="0" err="1" smtClean="0"/>
              <a:t>akan</a:t>
            </a:r>
            <a:r>
              <a:rPr lang="en-US" sz="1600" dirty="0" smtClean="0"/>
              <a:t> </a:t>
            </a:r>
            <a:r>
              <a:rPr lang="en-US" sz="1600" dirty="0" err="1" smtClean="0"/>
              <a:t>banyak</a:t>
            </a:r>
            <a:r>
              <a:rPr lang="en-US" sz="1600" dirty="0" smtClean="0"/>
              <a:t> </a:t>
            </a:r>
            <a:r>
              <a:rPr lang="en-US" sz="1600" dirty="0" err="1" smtClean="0"/>
              <a:t>mengalami</a:t>
            </a:r>
            <a:r>
              <a:rPr lang="en-US" sz="1600" dirty="0" smtClean="0"/>
              <a:t> </a:t>
            </a:r>
            <a:r>
              <a:rPr lang="en-US" sz="1600" dirty="0" err="1" smtClean="0"/>
              <a:t>kesulitan</a:t>
            </a:r>
            <a:r>
              <a:rPr lang="en-US" sz="1600" dirty="0" smtClean="0"/>
              <a:t> </a:t>
            </a:r>
            <a:r>
              <a:rPr lang="en-US" sz="1600" dirty="0" err="1" smtClean="0"/>
              <a:t>karena</a:t>
            </a:r>
            <a:r>
              <a:rPr lang="en-US" sz="1600" dirty="0" smtClean="0"/>
              <a:t> data </a:t>
            </a:r>
            <a:r>
              <a:rPr lang="en-US" sz="1600" dirty="0" err="1" smtClean="0"/>
              <a:t>nya</a:t>
            </a:r>
            <a:r>
              <a:rPr lang="en-US" sz="1600" dirty="0" smtClean="0"/>
              <a:t> </a:t>
            </a:r>
            <a:r>
              <a:rPr lang="en-US" sz="1600" dirty="0" err="1" smtClean="0"/>
              <a:t>didapatkan</a:t>
            </a:r>
            <a:r>
              <a:rPr lang="en-US" sz="1600" dirty="0" smtClean="0"/>
              <a:t> </a:t>
            </a:r>
            <a:r>
              <a:rPr lang="en-US" sz="1600" dirty="0" err="1" smtClean="0"/>
              <a:t>dari</a:t>
            </a:r>
            <a:r>
              <a:rPr lang="en-US" sz="1600" dirty="0" smtClean="0"/>
              <a:t> </a:t>
            </a:r>
            <a:r>
              <a:rPr lang="en-US" sz="1600" dirty="0" err="1" smtClean="0"/>
              <a:t>biodata</a:t>
            </a:r>
            <a:r>
              <a:rPr lang="en-US" sz="1600" dirty="0" smtClean="0"/>
              <a:t> </a:t>
            </a:r>
            <a:r>
              <a:rPr lang="en-US" sz="1600" dirty="0" err="1" smtClean="0"/>
              <a:t>peserta</a:t>
            </a:r>
            <a:r>
              <a:rPr lang="en-US" sz="1600" dirty="0" smtClean="0"/>
              <a:t> </a:t>
            </a:r>
            <a:r>
              <a:rPr lang="en-US" sz="1600" dirty="0" err="1" smtClean="0"/>
              <a:t>kejuaraan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data </a:t>
            </a:r>
            <a:r>
              <a:rPr lang="en-US" sz="1600" dirty="0" err="1" smtClean="0"/>
              <a:t>perolehan</a:t>
            </a:r>
            <a:r>
              <a:rPr lang="en-US" sz="1600" dirty="0" smtClean="0"/>
              <a:t> </a:t>
            </a:r>
            <a:r>
              <a:rPr lang="en-US" sz="1600" dirty="0" err="1" smtClean="0"/>
              <a:t>medali</a:t>
            </a:r>
            <a:r>
              <a:rPr lang="en-US" sz="1600" dirty="0" smtClean="0"/>
              <a:t>, yang </a:t>
            </a:r>
            <a:r>
              <a:rPr lang="en-US" sz="1600" dirty="0" err="1" smtClean="0"/>
              <a:t>apabila</a:t>
            </a:r>
            <a:r>
              <a:rPr lang="en-US" sz="1600" dirty="0" smtClean="0"/>
              <a:t> </a:t>
            </a:r>
            <a:r>
              <a:rPr lang="en-US" sz="1600" dirty="0" err="1" smtClean="0"/>
              <a:t>masih</a:t>
            </a:r>
            <a:r>
              <a:rPr lang="en-US" sz="1600" dirty="0" smtClean="0"/>
              <a:t> </a:t>
            </a:r>
            <a:r>
              <a:rPr lang="en-US" sz="1600" dirty="0" err="1" smtClean="0"/>
              <a:t>menggunakan</a:t>
            </a:r>
            <a:r>
              <a:rPr lang="en-US" sz="1600" dirty="0" smtClean="0"/>
              <a:t> </a:t>
            </a:r>
            <a:r>
              <a:rPr lang="en-US" sz="1600" dirty="0" err="1" smtClean="0"/>
              <a:t>sistem</a:t>
            </a:r>
            <a:r>
              <a:rPr lang="en-US" sz="1600" dirty="0" smtClean="0"/>
              <a:t> yang </a:t>
            </a:r>
            <a:r>
              <a:rPr lang="en-US" sz="1600" dirty="0" err="1" smtClean="0"/>
              <a:t>sederhana</a:t>
            </a:r>
            <a:r>
              <a:rPr lang="en-US" sz="1600" dirty="0" smtClean="0"/>
              <a:t> </a:t>
            </a:r>
            <a:r>
              <a:rPr lang="en-US" sz="1600" dirty="0" err="1" smtClean="0"/>
              <a:t>maka</a:t>
            </a:r>
            <a:r>
              <a:rPr lang="en-US" sz="1600" dirty="0" smtClean="0"/>
              <a:t> </a:t>
            </a:r>
            <a:r>
              <a:rPr lang="en-US" sz="1600" dirty="0" err="1" smtClean="0"/>
              <a:t>pengambilan</a:t>
            </a:r>
            <a:r>
              <a:rPr lang="en-US" sz="1600" dirty="0" smtClean="0"/>
              <a:t> </a:t>
            </a:r>
            <a:r>
              <a:rPr lang="en-US" sz="1600" dirty="0" err="1" smtClean="0"/>
              <a:t>keputusan</a:t>
            </a:r>
            <a:r>
              <a:rPr lang="en-US" sz="1600" dirty="0" smtClean="0"/>
              <a:t> </a:t>
            </a:r>
            <a:r>
              <a:rPr lang="en-US" sz="1600" dirty="0" err="1" smtClean="0"/>
              <a:t>akan</a:t>
            </a:r>
            <a:r>
              <a:rPr lang="en-US" sz="1600" dirty="0" smtClean="0"/>
              <a:t> </a:t>
            </a:r>
            <a:r>
              <a:rPr lang="en-US" sz="1600" dirty="0" err="1" smtClean="0"/>
              <a:t>dirasa</a:t>
            </a:r>
            <a:r>
              <a:rPr lang="en-US" sz="1600" dirty="0" smtClean="0"/>
              <a:t> </a:t>
            </a:r>
            <a:r>
              <a:rPr lang="en-US" sz="1600" dirty="0" err="1" smtClean="0"/>
              <a:t>cukup</a:t>
            </a:r>
            <a:r>
              <a:rPr lang="en-US" sz="1600" dirty="0" smtClean="0"/>
              <a:t> lama.</a:t>
            </a:r>
            <a:r>
              <a:rPr lang="id-ID" sz="1600" dirty="0" smtClean="0"/>
              <a:t> Kenyataan ini berakibat terhadap kesibukan tersendiri pada bagian pegolahan data yang harus mengumpulkan informasi dengan cepat.</a:t>
            </a:r>
            <a:endParaRPr lang="en-US" sz="1600" dirty="0" smtClean="0"/>
          </a:p>
          <a:p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590800"/>
            <a:ext cx="8153400" cy="1752600"/>
          </a:xfrm>
        </p:spPr>
        <p:txBody>
          <a:bodyPr/>
          <a:lstStyle/>
          <a:p>
            <a:pPr algn="ctr">
              <a:buNone/>
            </a:pPr>
            <a:r>
              <a:rPr lang="en-US" sz="2400" b="1" dirty="0" smtClean="0"/>
              <a:t>BAB V</a:t>
            </a:r>
            <a:endParaRPr lang="en-US" sz="2400" dirty="0" smtClean="0"/>
          </a:p>
          <a:p>
            <a:pPr algn="ctr">
              <a:buNone/>
            </a:pPr>
            <a:r>
              <a:rPr lang="en-US" sz="2400" b="1" dirty="0" smtClean="0"/>
              <a:t>PENGUJIAN DAN IMPLEMENTASI SISTEM</a:t>
            </a:r>
            <a:endParaRPr lang="en-US" sz="24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5.1. </a:t>
            </a:r>
            <a:r>
              <a:rPr lang="en-US" b="1" dirty="0" err="1" smtClean="0"/>
              <a:t>Pengujian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 smtClean="0"/>
              <a:t>5.1. </a:t>
            </a:r>
            <a:r>
              <a:rPr lang="en-US" b="1" dirty="0" err="1" smtClean="0"/>
              <a:t>Pengujian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	5.1.1. </a:t>
            </a:r>
            <a:r>
              <a:rPr lang="en-US" b="1" dirty="0" err="1" smtClean="0"/>
              <a:t>Rencana</a:t>
            </a:r>
            <a:r>
              <a:rPr lang="en-US" b="1" dirty="0" smtClean="0"/>
              <a:t> </a:t>
            </a:r>
            <a:r>
              <a:rPr lang="en-US" b="1" dirty="0" err="1" smtClean="0"/>
              <a:t>Pengujian</a:t>
            </a:r>
            <a:r>
              <a:rPr lang="en-US" b="1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	5.1.2. </a:t>
            </a:r>
            <a:r>
              <a:rPr lang="en-US" b="1" dirty="0" err="1" smtClean="0"/>
              <a:t>Kasus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Hasil</a:t>
            </a:r>
            <a:r>
              <a:rPr lang="en-US" b="1" dirty="0" smtClean="0"/>
              <a:t> </a:t>
            </a:r>
            <a:r>
              <a:rPr lang="en-US" b="1" dirty="0" err="1" smtClean="0"/>
              <a:t>Pengujian</a:t>
            </a:r>
            <a:r>
              <a:rPr lang="en-US" b="1" dirty="0" smtClean="0"/>
              <a:t>	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	5.1.3. </a:t>
            </a:r>
            <a:r>
              <a:rPr lang="en-US" b="1" dirty="0" err="1" smtClean="0"/>
              <a:t>Kesimpulan</a:t>
            </a:r>
            <a:r>
              <a:rPr lang="en-US" b="1" dirty="0" smtClean="0"/>
              <a:t> </a:t>
            </a:r>
            <a:r>
              <a:rPr lang="en-US" b="1" dirty="0" err="1" smtClean="0"/>
              <a:t>Hasil</a:t>
            </a:r>
            <a:r>
              <a:rPr lang="en-US" b="1" dirty="0" smtClean="0"/>
              <a:t> </a:t>
            </a:r>
            <a:r>
              <a:rPr lang="en-US" b="1" dirty="0" err="1" smtClean="0"/>
              <a:t>Pengujian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5.2. </a:t>
            </a:r>
            <a:r>
              <a:rPr lang="en-US" b="1" dirty="0" err="1" smtClean="0"/>
              <a:t>Implementasi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	5.2.1. </a:t>
            </a:r>
            <a:r>
              <a:rPr lang="en-US" b="1" dirty="0" err="1" smtClean="0"/>
              <a:t>Batasan</a:t>
            </a:r>
            <a:r>
              <a:rPr lang="en-US" b="1" dirty="0" smtClean="0"/>
              <a:t> </a:t>
            </a:r>
            <a:r>
              <a:rPr lang="en-US" b="1" dirty="0" err="1" smtClean="0"/>
              <a:t>Implementasi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	5.2.2. </a:t>
            </a:r>
            <a:r>
              <a:rPr lang="en-US" b="1" dirty="0" err="1" smtClean="0"/>
              <a:t>Implementasi</a:t>
            </a:r>
            <a:r>
              <a:rPr lang="en-US" b="1" dirty="0" smtClean="0"/>
              <a:t> </a:t>
            </a:r>
            <a:r>
              <a:rPr lang="en-US" b="1" dirty="0" err="1" smtClean="0"/>
              <a:t>Perangkat</a:t>
            </a:r>
            <a:r>
              <a:rPr lang="en-US" b="1" dirty="0" smtClean="0"/>
              <a:t> </a:t>
            </a:r>
            <a:r>
              <a:rPr lang="en-US" b="1" dirty="0" err="1" smtClean="0"/>
              <a:t>Lunak</a:t>
            </a:r>
            <a:r>
              <a:rPr lang="id-ID" b="1" dirty="0" smtClean="0"/>
              <a:t>	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	5.2.3. </a:t>
            </a:r>
            <a:r>
              <a:rPr lang="en-US" b="1" dirty="0" err="1" smtClean="0"/>
              <a:t>Implementasi</a:t>
            </a:r>
            <a:r>
              <a:rPr lang="en-US" b="1" dirty="0" smtClean="0"/>
              <a:t> </a:t>
            </a:r>
            <a:r>
              <a:rPr lang="en-US" b="1" dirty="0" err="1" smtClean="0"/>
              <a:t>Perangkat</a:t>
            </a:r>
            <a:r>
              <a:rPr lang="en-US" b="1" dirty="0" smtClean="0"/>
              <a:t> </a:t>
            </a:r>
            <a:r>
              <a:rPr lang="en-US" b="1" dirty="0" err="1" smtClean="0"/>
              <a:t>Keras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	5.2.4. </a:t>
            </a:r>
            <a:r>
              <a:rPr lang="en-US" b="1" dirty="0" err="1" smtClean="0"/>
              <a:t>Implementasi</a:t>
            </a:r>
            <a:r>
              <a:rPr lang="en-US" b="1" dirty="0" smtClean="0"/>
              <a:t> Basis Data (</a:t>
            </a:r>
            <a:r>
              <a:rPr lang="en-US" b="1" dirty="0" err="1" smtClean="0"/>
              <a:t>Sintaks</a:t>
            </a:r>
            <a:r>
              <a:rPr lang="en-US" b="1" dirty="0" smtClean="0"/>
              <a:t> SQL) 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	5.2.5. </a:t>
            </a:r>
            <a:r>
              <a:rPr lang="en-US" b="1" dirty="0" err="1" smtClean="0"/>
              <a:t>Implementasi</a:t>
            </a:r>
            <a:r>
              <a:rPr lang="en-US" b="1" dirty="0" smtClean="0"/>
              <a:t> </a:t>
            </a:r>
            <a:r>
              <a:rPr lang="en-US" b="1" dirty="0" err="1" smtClean="0"/>
              <a:t>Antar</a:t>
            </a:r>
            <a:r>
              <a:rPr lang="en-US" b="1" dirty="0" smtClean="0"/>
              <a:t> </a:t>
            </a:r>
            <a:r>
              <a:rPr lang="en-US" b="1" dirty="0" err="1" smtClean="0"/>
              <a:t>Muka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	5.2.6. </a:t>
            </a:r>
            <a:r>
              <a:rPr lang="en-US" b="1" dirty="0" err="1" smtClean="0"/>
              <a:t>Implementasi</a:t>
            </a:r>
            <a:r>
              <a:rPr lang="en-US" b="1" dirty="0" smtClean="0"/>
              <a:t> </a:t>
            </a:r>
            <a:r>
              <a:rPr lang="en-US" b="1" dirty="0" err="1" smtClean="0"/>
              <a:t>Instalasi</a:t>
            </a:r>
            <a:r>
              <a:rPr lang="en-US" b="1" dirty="0" smtClean="0"/>
              <a:t> Program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	5.2.7. </a:t>
            </a:r>
            <a:r>
              <a:rPr lang="en-US" b="1" dirty="0" err="1" smtClean="0"/>
              <a:t>Penggunaan</a:t>
            </a:r>
            <a:r>
              <a:rPr lang="en-US" b="1" dirty="0" smtClean="0"/>
              <a:t> Program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143000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/>
              <a:t>BAB VI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1" dirty="0" smtClean="0"/>
              <a:t>KESIMPULAN DAN SARAN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514600"/>
            <a:ext cx="7498080" cy="19050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6.1. </a:t>
            </a:r>
            <a:r>
              <a:rPr lang="en-US" b="1" dirty="0" err="1" smtClean="0"/>
              <a:t>Kesimpulan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6.2. Saran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rtl="0">
              <a:spcBef>
                <a:spcPct val="0"/>
              </a:spcBef>
            </a:pPr>
            <a:r>
              <a:rPr lang="en-US" sz="2000" b="1" dirty="0" smtClean="0"/>
              <a:t>1.2. </a:t>
            </a:r>
            <a:r>
              <a:rPr lang="en-US" sz="2000" b="1" dirty="0" err="1" smtClean="0"/>
              <a:t>Identifikasi</a:t>
            </a:r>
            <a:r>
              <a:rPr lang="en-US" sz="2000" b="1" dirty="0" smtClean="0"/>
              <a:t> </a:t>
            </a:r>
            <a:r>
              <a:rPr lang="en-US" sz="2000" b="1" dirty="0" err="1"/>
              <a:t>dan</a:t>
            </a:r>
            <a:r>
              <a:rPr lang="en-US" sz="2000" b="1" dirty="0"/>
              <a:t> </a:t>
            </a:r>
            <a:r>
              <a:rPr lang="en-US" sz="2000" b="1" dirty="0" err="1"/>
              <a:t>Rumusan</a:t>
            </a:r>
            <a:r>
              <a:rPr lang="en-US" sz="2000" b="1" dirty="0"/>
              <a:t> </a:t>
            </a:r>
            <a:r>
              <a:rPr lang="en-US" sz="2000" b="1" dirty="0" err="1"/>
              <a:t>Masalah</a:t>
            </a:r>
            <a:r>
              <a:rPr lang="en-US" sz="1600" dirty="0"/>
              <a:t/>
            </a:r>
            <a:br>
              <a:rPr lang="en-US" sz="1600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dirty="0" smtClean="0"/>
              <a:t>1.2.1. </a:t>
            </a:r>
            <a:r>
              <a:rPr lang="en-US" sz="2000" dirty="0" err="1" smtClean="0"/>
              <a:t>Identifikasi</a:t>
            </a:r>
            <a:r>
              <a:rPr lang="en-US" sz="2000" dirty="0" smtClean="0"/>
              <a:t> </a:t>
            </a:r>
            <a:r>
              <a:rPr lang="en-US" sz="2000" dirty="0" err="1" smtClean="0"/>
              <a:t>Masalah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</a:t>
            </a:r>
            <a:r>
              <a:rPr lang="en-US" sz="2000" dirty="0" err="1" smtClean="0"/>
              <a:t>Berdasarkan</a:t>
            </a:r>
            <a:r>
              <a:rPr lang="en-US" sz="2000" dirty="0" smtClean="0"/>
              <a:t> </a:t>
            </a:r>
            <a:r>
              <a:rPr lang="en-US" sz="2000" dirty="0" err="1" smtClean="0"/>
              <a:t>latar</a:t>
            </a:r>
            <a:r>
              <a:rPr lang="en-US" sz="2000" dirty="0" smtClean="0"/>
              <a:t> </a:t>
            </a:r>
            <a:r>
              <a:rPr lang="en-US" sz="2000" dirty="0" err="1" smtClean="0"/>
              <a:t>belakang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atas</a:t>
            </a:r>
            <a:r>
              <a:rPr lang="id-ID" sz="2000" dirty="0" smtClean="0"/>
              <a:t>,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diidentifikasi</a:t>
            </a:r>
            <a:r>
              <a:rPr lang="en-US" sz="2000" dirty="0" smtClean="0"/>
              <a:t> </a:t>
            </a:r>
            <a:r>
              <a:rPr lang="en-US" sz="2000" dirty="0" err="1" smtClean="0"/>
              <a:t>beberapa</a:t>
            </a:r>
            <a:r>
              <a:rPr lang="en-US" sz="2000" dirty="0" smtClean="0"/>
              <a:t> </a:t>
            </a:r>
            <a:r>
              <a:rPr lang="en-US" sz="2000" dirty="0" err="1" smtClean="0"/>
              <a:t>permasalahan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berikut</a:t>
            </a:r>
            <a:r>
              <a:rPr lang="en-US" sz="2000" dirty="0" smtClean="0"/>
              <a:t> : </a:t>
            </a:r>
          </a:p>
          <a:p>
            <a:pPr marL="539496" lvl="0" indent="-457200">
              <a:buAutoNum type="arabicPeriod"/>
            </a:pPr>
            <a:r>
              <a:rPr lang="en-US" sz="2000" dirty="0" err="1" smtClean="0"/>
              <a:t>Pengolahan</a:t>
            </a:r>
            <a:r>
              <a:rPr lang="en-US" sz="2000" dirty="0" smtClean="0"/>
              <a:t> data </a:t>
            </a:r>
            <a:r>
              <a:rPr lang="en-US" sz="2000" dirty="0" err="1" smtClean="0"/>
              <a:t>kejuaraan</a:t>
            </a:r>
            <a:r>
              <a:rPr lang="id-ID" sz="2000" dirty="0" smtClean="0"/>
              <a:t> di KONI Ja</a:t>
            </a:r>
            <a:r>
              <a:rPr lang="en-US" sz="2000" dirty="0" err="1" smtClean="0"/>
              <a:t>wa</a:t>
            </a:r>
            <a:r>
              <a:rPr lang="en-US" sz="2000" dirty="0" smtClean="0"/>
              <a:t> Barat</a:t>
            </a:r>
            <a:r>
              <a:rPr lang="id-ID" sz="2000" dirty="0" smtClean="0"/>
              <a:t> umumnya </a:t>
            </a:r>
            <a:r>
              <a:rPr lang="en-US" sz="2000" dirty="0" err="1" smtClean="0"/>
              <a:t>telah</a:t>
            </a:r>
            <a:r>
              <a:rPr lang="en-US" sz="2000" dirty="0" smtClean="0"/>
              <a:t> </a:t>
            </a:r>
            <a:r>
              <a:rPr lang="en-US" sz="2000" dirty="0" err="1" smtClean="0"/>
              <a:t>menggunakan</a:t>
            </a:r>
            <a:r>
              <a:rPr lang="en-US" sz="2000" dirty="0" smtClean="0"/>
              <a:t> </a:t>
            </a:r>
            <a:r>
              <a:rPr lang="en-US" sz="2000" dirty="0" err="1" smtClean="0"/>
              <a:t>komputer</a:t>
            </a:r>
            <a:r>
              <a:rPr lang="en-US" sz="2000" dirty="0" smtClean="0"/>
              <a:t>, </a:t>
            </a:r>
            <a:r>
              <a:rPr lang="en-US" sz="2000" dirty="0" err="1" smtClean="0"/>
              <a:t>tetapi</a:t>
            </a:r>
            <a:r>
              <a:rPr lang="en-US" sz="2000" dirty="0" smtClean="0"/>
              <a:t> </a:t>
            </a:r>
            <a:r>
              <a:rPr lang="en-US" sz="2000" dirty="0" err="1" smtClean="0"/>
              <a:t>penggunaannya</a:t>
            </a:r>
            <a:r>
              <a:rPr lang="en-US" sz="2000" dirty="0" smtClean="0"/>
              <a:t> </a:t>
            </a:r>
            <a:r>
              <a:rPr lang="en-US" sz="2000" dirty="0" err="1" smtClean="0"/>
              <a:t>belum</a:t>
            </a:r>
            <a:r>
              <a:rPr lang="en-US" sz="2000" dirty="0" smtClean="0"/>
              <a:t> optimal </a:t>
            </a:r>
            <a:r>
              <a:rPr lang="en-US" sz="2000" dirty="0" err="1" smtClean="0"/>
              <a:t>karena</a:t>
            </a:r>
            <a:r>
              <a:rPr lang="en-US" sz="2000" dirty="0" smtClean="0"/>
              <a:t> </a:t>
            </a:r>
            <a:r>
              <a:rPr lang="en-US" sz="2000" dirty="0" err="1" smtClean="0"/>
              <a:t>belum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mengolah</a:t>
            </a:r>
            <a:r>
              <a:rPr lang="en-US" sz="2000" dirty="0" smtClean="0"/>
              <a:t> </a:t>
            </a:r>
            <a:r>
              <a:rPr lang="en-US" sz="2000" dirty="0" err="1" smtClean="0"/>
              <a:t>informasi</a:t>
            </a:r>
            <a:r>
              <a:rPr lang="en-US" sz="2000" dirty="0" smtClean="0"/>
              <a:t> </a:t>
            </a:r>
            <a:r>
              <a:rPr lang="en-US" sz="2000" dirty="0" err="1" smtClean="0"/>
              <a:t>secara</a:t>
            </a:r>
            <a:r>
              <a:rPr lang="en-US" sz="2000" dirty="0" smtClean="0"/>
              <a:t> </a:t>
            </a:r>
            <a:r>
              <a:rPr lang="en-US" sz="2000" dirty="0" err="1" smtClean="0"/>
              <a:t>otomatis</a:t>
            </a:r>
            <a:r>
              <a:rPr lang="en-US" sz="2000" dirty="0" smtClean="0"/>
              <a:t>. </a:t>
            </a:r>
          </a:p>
          <a:p>
            <a:pPr marL="539496" lvl="0" indent="-457200">
              <a:buAutoNum type="arabicPeriod"/>
            </a:pPr>
            <a:r>
              <a:rPr lang="en-US" sz="2000" dirty="0" err="1" smtClean="0"/>
              <a:t>Belum</a:t>
            </a:r>
            <a:r>
              <a:rPr lang="en-US" sz="2000" dirty="0" smtClean="0"/>
              <a:t> </a:t>
            </a:r>
            <a:r>
              <a:rPr lang="en-US" sz="2000" dirty="0" err="1" smtClean="0"/>
              <a:t>adanya</a:t>
            </a:r>
            <a:r>
              <a:rPr lang="en-US" sz="2000" dirty="0" smtClean="0"/>
              <a:t> </a:t>
            </a:r>
            <a:r>
              <a:rPr lang="en-US" sz="2000" dirty="0" err="1" smtClean="0"/>
              <a:t>suatu</a:t>
            </a:r>
            <a:r>
              <a:rPr lang="en-US" sz="2000" dirty="0" smtClean="0"/>
              <a:t> </a:t>
            </a:r>
            <a:r>
              <a:rPr lang="en-US" sz="2000" dirty="0" err="1" smtClean="0"/>
              <a:t>sistem</a:t>
            </a:r>
            <a:r>
              <a:rPr lang="en-US" sz="2000" dirty="0" smtClean="0"/>
              <a:t> yang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melakukan</a:t>
            </a:r>
            <a:r>
              <a:rPr lang="en-US" sz="2000" dirty="0" smtClean="0"/>
              <a:t> </a:t>
            </a:r>
            <a:r>
              <a:rPr lang="en-US" sz="2000" dirty="0" err="1" smtClean="0"/>
              <a:t>verifikasi</a:t>
            </a:r>
            <a:r>
              <a:rPr lang="en-US" sz="2000" dirty="0" smtClean="0"/>
              <a:t> data.</a:t>
            </a:r>
          </a:p>
          <a:p>
            <a:pPr marL="539496" lvl="0" indent="-457200">
              <a:buAutoNum type="arabicPeriod"/>
            </a:pPr>
            <a:r>
              <a:rPr lang="en-US" sz="2000" dirty="0" err="1" smtClean="0"/>
              <a:t>Masih</a:t>
            </a:r>
            <a:r>
              <a:rPr lang="en-US" sz="2000" dirty="0" smtClean="0"/>
              <a:t> </a:t>
            </a:r>
            <a:r>
              <a:rPr lang="en-US" sz="2000" dirty="0" err="1" smtClean="0"/>
              <a:t>sulitnya</a:t>
            </a:r>
            <a:r>
              <a:rPr lang="en-US" sz="2000" dirty="0" smtClean="0"/>
              <a:t> </a:t>
            </a:r>
            <a:r>
              <a:rPr lang="en-US" sz="2000" dirty="0" err="1" smtClean="0"/>
              <a:t>mendapatkan</a:t>
            </a:r>
            <a:r>
              <a:rPr lang="en-US" sz="2000" dirty="0" smtClean="0"/>
              <a:t> </a:t>
            </a:r>
            <a:r>
              <a:rPr lang="en-US" sz="2000" dirty="0" err="1" smtClean="0"/>
              <a:t>informasi</a:t>
            </a:r>
            <a:r>
              <a:rPr lang="en-US" sz="2000" dirty="0" smtClean="0"/>
              <a:t> data </a:t>
            </a:r>
            <a:r>
              <a:rPr lang="en-US" sz="2000" dirty="0" err="1" smtClean="0"/>
              <a:t>dikarenakan</a:t>
            </a:r>
            <a:r>
              <a:rPr lang="en-US" sz="2000" dirty="0" smtClean="0"/>
              <a:t> </a:t>
            </a:r>
            <a:r>
              <a:rPr lang="en-US" sz="2000" dirty="0" err="1" smtClean="0"/>
              <a:t>banyak</a:t>
            </a:r>
            <a:r>
              <a:rPr lang="en-US" sz="2000" dirty="0" smtClean="0"/>
              <a:t> data yang </a:t>
            </a:r>
            <a:r>
              <a:rPr lang="en-US" sz="2000" dirty="0" err="1" smtClean="0"/>
              <a:t>belum</a:t>
            </a:r>
            <a:r>
              <a:rPr lang="en-US" sz="2000" dirty="0" smtClean="0"/>
              <a:t> </a:t>
            </a:r>
            <a:r>
              <a:rPr lang="en-US" sz="2000" dirty="0" err="1" smtClean="0"/>
              <a:t>terintegrasi</a:t>
            </a:r>
            <a:r>
              <a:rPr lang="en-US" sz="2000" dirty="0" smtClean="0"/>
              <a:t>. </a:t>
            </a:r>
            <a:r>
              <a:rPr lang="en-US" sz="2000" dirty="0" err="1" smtClean="0"/>
              <a:t>Sehingga</a:t>
            </a:r>
            <a:r>
              <a:rPr lang="en-US" sz="2000" dirty="0" smtClean="0"/>
              <a:t> </a:t>
            </a:r>
            <a:r>
              <a:rPr lang="en-US" sz="2000" dirty="0" err="1" smtClean="0"/>
              <a:t>Kurang</a:t>
            </a:r>
            <a:r>
              <a:rPr lang="en-US" sz="2000" dirty="0" smtClean="0"/>
              <a:t> </a:t>
            </a:r>
            <a:r>
              <a:rPr lang="en-US" sz="2000" i="1" dirty="0" err="1" smtClean="0"/>
              <a:t>efektifitas</a:t>
            </a:r>
            <a:r>
              <a:rPr lang="en-US" sz="2000" i="1" dirty="0" smtClean="0"/>
              <a:t> </a:t>
            </a:r>
            <a:r>
              <a:rPr lang="en-US" sz="2000" dirty="0" smtClean="0"/>
              <a:t>(</a:t>
            </a:r>
            <a:r>
              <a:rPr lang="en-US" sz="2000" dirty="0" err="1" smtClean="0"/>
              <a:t>memerlukan</a:t>
            </a:r>
            <a:r>
              <a:rPr lang="en-US" sz="2000" dirty="0" smtClean="0"/>
              <a:t> </a:t>
            </a:r>
            <a:r>
              <a:rPr lang="en-US" sz="2000" dirty="0" err="1" smtClean="0"/>
              <a:t>banyak</a:t>
            </a:r>
            <a:r>
              <a:rPr lang="en-US" sz="2000" dirty="0" smtClean="0"/>
              <a:t> </a:t>
            </a:r>
            <a:r>
              <a:rPr lang="en-US" sz="2000" dirty="0" err="1" smtClean="0"/>
              <a:t>waktu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hasilnya</a:t>
            </a:r>
            <a:r>
              <a:rPr lang="en-US" sz="2000" dirty="0" smtClean="0"/>
              <a:t> </a:t>
            </a:r>
            <a:r>
              <a:rPr lang="en-US" sz="2000" dirty="0" err="1" smtClean="0"/>
              <a:t>kurang</a:t>
            </a:r>
            <a:r>
              <a:rPr lang="en-US" sz="2000" dirty="0" smtClean="0"/>
              <a:t> </a:t>
            </a:r>
            <a:r>
              <a:rPr lang="en-US" sz="2000" dirty="0" err="1" smtClean="0"/>
              <a:t>tepat</a:t>
            </a:r>
            <a:r>
              <a:rPr lang="en-US" sz="2000" dirty="0" smtClean="0"/>
              <a:t>)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i="1" dirty="0" err="1" smtClean="0"/>
              <a:t>efisien</a:t>
            </a:r>
            <a:r>
              <a:rPr lang="en-US" sz="2000" i="1" dirty="0" smtClean="0"/>
              <a:t> </a:t>
            </a:r>
            <a:r>
              <a:rPr lang="en-US" sz="2000" dirty="0" smtClean="0"/>
              <a:t>(</a:t>
            </a:r>
            <a:r>
              <a:rPr lang="en-US" sz="2000" dirty="0" err="1" smtClean="0"/>
              <a:t>memerlukan</a:t>
            </a:r>
            <a:r>
              <a:rPr lang="en-US" sz="2000" dirty="0" smtClean="0"/>
              <a:t> </a:t>
            </a:r>
            <a:r>
              <a:rPr lang="en-US" sz="2000" dirty="0" err="1" smtClean="0"/>
              <a:t>banyak</a:t>
            </a:r>
            <a:r>
              <a:rPr lang="en-US" sz="2000" dirty="0" smtClean="0"/>
              <a:t> </a:t>
            </a:r>
            <a:r>
              <a:rPr lang="en-US" sz="2000" dirty="0" err="1" smtClean="0"/>
              <a:t>tenaga</a:t>
            </a:r>
            <a:r>
              <a:rPr lang="en-US" sz="2000" dirty="0" smtClean="0"/>
              <a:t>)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pengolahan</a:t>
            </a:r>
            <a:r>
              <a:rPr lang="en-US" sz="2000" dirty="0" smtClean="0"/>
              <a:t> data </a:t>
            </a:r>
            <a:r>
              <a:rPr lang="en-US" sz="2000" dirty="0" err="1" smtClean="0"/>
              <a:t>kejuaraan</a:t>
            </a:r>
            <a:r>
              <a:rPr lang="en-US" sz="2000" dirty="0" smtClean="0"/>
              <a:t>.</a:t>
            </a:r>
          </a:p>
          <a:p>
            <a:pPr marL="539496" lvl="0" indent="-457200">
              <a:buAutoNum type="arabicPeriod"/>
            </a:pP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pembuatan</a:t>
            </a:r>
            <a:r>
              <a:rPr lang="en-US" sz="2000" dirty="0" smtClean="0"/>
              <a:t> </a:t>
            </a:r>
            <a:r>
              <a:rPr lang="en-US" sz="2000" dirty="0" err="1" smtClean="0"/>
              <a:t>laporan</a:t>
            </a:r>
            <a:r>
              <a:rPr lang="en-US" sz="2000" dirty="0" smtClean="0"/>
              <a:t> </a:t>
            </a:r>
            <a:r>
              <a:rPr lang="en-US" sz="2000" dirty="0" err="1" smtClean="0"/>
              <a:t>masih</a:t>
            </a:r>
            <a:r>
              <a:rPr lang="en-US" sz="2000" dirty="0" smtClean="0"/>
              <a:t> </a:t>
            </a:r>
            <a:r>
              <a:rPr lang="en-US" sz="2000" dirty="0" err="1" smtClean="0"/>
              <a:t>sering</a:t>
            </a:r>
            <a:r>
              <a:rPr lang="en-US" sz="2000" dirty="0" smtClean="0"/>
              <a:t> </a:t>
            </a:r>
            <a:r>
              <a:rPr lang="en-US" sz="2000" dirty="0" err="1" smtClean="0"/>
              <a:t>terlambat</a:t>
            </a:r>
            <a:r>
              <a:rPr lang="en-US" sz="2000" dirty="0" smtClean="0"/>
              <a:t> </a:t>
            </a:r>
            <a:r>
              <a:rPr lang="en-US" sz="2000" dirty="0" err="1" smtClean="0"/>
              <a:t>sehingga</a:t>
            </a:r>
            <a:r>
              <a:rPr lang="en-US" sz="2000" dirty="0" smtClean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menghambat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pengambilan</a:t>
            </a:r>
            <a:r>
              <a:rPr lang="en-US" sz="2000" dirty="0" smtClean="0"/>
              <a:t> </a:t>
            </a:r>
            <a:r>
              <a:rPr lang="en-US" sz="2000" dirty="0" err="1" smtClean="0"/>
              <a:t>keputusan</a:t>
            </a:r>
            <a:r>
              <a:rPr lang="en-US" sz="2000" dirty="0" smtClean="0"/>
              <a:t>. </a:t>
            </a:r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 algn="l" rtl="0">
              <a:spcBef>
                <a:spcPct val="0"/>
              </a:spcBef>
            </a:pPr>
            <a:r>
              <a:rPr lang="en-US" sz="2000" b="1" dirty="0" smtClean="0"/>
              <a:t>1.2.2.   </a:t>
            </a:r>
            <a:r>
              <a:rPr lang="en-US" sz="2000" b="1" dirty="0" err="1" smtClean="0"/>
              <a:t>Rumusan</a:t>
            </a:r>
            <a:r>
              <a:rPr lang="en-US" sz="2000" b="1" dirty="0" smtClean="0"/>
              <a:t> </a:t>
            </a:r>
            <a:r>
              <a:rPr lang="en-US" sz="2000" b="1" dirty="0" err="1"/>
              <a:t>Masalah</a:t>
            </a:r>
            <a:r>
              <a:rPr lang="en-US" sz="1600" dirty="0"/>
              <a:t/>
            </a:r>
            <a:br>
              <a:rPr lang="en-US" sz="1600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65125" indent="-20638">
              <a:buNone/>
            </a:pP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latar</a:t>
            </a:r>
            <a:r>
              <a:rPr lang="en-US" dirty="0" smtClean="0"/>
              <a:t> </a:t>
            </a:r>
            <a:r>
              <a:rPr lang="en-US" dirty="0" err="1" smtClean="0"/>
              <a:t>belakang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dirumuskan</a:t>
            </a:r>
            <a:r>
              <a:rPr lang="en-US" dirty="0" smtClean="0"/>
              <a:t> </a:t>
            </a:r>
            <a:r>
              <a:rPr lang="en-US" dirty="0" err="1" smtClean="0"/>
              <a:t>masalahnya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 :</a:t>
            </a:r>
          </a:p>
          <a:p>
            <a:pPr marL="596646" lvl="0" indent="-514350">
              <a:buAutoNum type="arabicPeriod"/>
            </a:pP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id-ID" dirty="0" smtClean="0"/>
              <a:t>s</a:t>
            </a:r>
            <a:r>
              <a:rPr lang="en-US" dirty="0" err="1" smtClean="0"/>
              <a:t>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pengolahan</a:t>
            </a:r>
            <a:r>
              <a:rPr lang="en-US" dirty="0" smtClean="0"/>
              <a:t> data </a:t>
            </a:r>
            <a:r>
              <a:rPr lang="en-US" dirty="0" err="1" smtClean="0"/>
              <a:t>kejuaraan</a:t>
            </a:r>
            <a:r>
              <a:rPr lang="en-US" dirty="0" smtClean="0"/>
              <a:t> yang </a:t>
            </a:r>
            <a:r>
              <a:rPr lang="en-US" dirty="0" err="1" smtClean="0"/>
              <a:t>sedang</a:t>
            </a:r>
            <a:r>
              <a:rPr lang="en-US" dirty="0" smtClean="0"/>
              <a:t> </a:t>
            </a:r>
            <a:r>
              <a:rPr lang="en-US" dirty="0" err="1" smtClean="0"/>
              <a:t>berjalan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Komite</a:t>
            </a:r>
            <a:r>
              <a:rPr lang="en-US" dirty="0" smtClean="0"/>
              <a:t> </a:t>
            </a:r>
            <a:r>
              <a:rPr lang="en-US" dirty="0" err="1" smtClean="0"/>
              <a:t>Olahraga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Indonesia (KONI) </a:t>
            </a:r>
            <a:r>
              <a:rPr lang="id-ID" dirty="0" smtClean="0"/>
              <a:t>Ja</a:t>
            </a:r>
            <a:r>
              <a:rPr lang="en-US" dirty="0" err="1" smtClean="0"/>
              <a:t>wa</a:t>
            </a:r>
            <a:r>
              <a:rPr lang="en-US" dirty="0" smtClean="0"/>
              <a:t> Barat.</a:t>
            </a:r>
          </a:p>
          <a:p>
            <a:pPr marL="596646" lvl="0" indent="-514350">
              <a:buAutoNum type="arabicPeriod"/>
            </a:pP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perancangan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pengolahan</a:t>
            </a:r>
            <a:r>
              <a:rPr lang="en-US" dirty="0" smtClean="0"/>
              <a:t> </a:t>
            </a:r>
            <a:r>
              <a:rPr lang="id-ID" dirty="0" smtClean="0"/>
              <a:t>d</a:t>
            </a:r>
            <a:r>
              <a:rPr lang="en-US" dirty="0" err="1" smtClean="0"/>
              <a:t>ata</a:t>
            </a:r>
            <a:r>
              <a:rPr lang="en-US" dirty="0" smtClean="0"/>
              <a:t> </a:t>
            </a:r>
            <a:r>
              <a:rPr lang="en-US" dirty="0" err="1" smtClean="0"/>
              <a:t>kejuaraan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Komite</a:t>
            </a:r>
            <a:r>
              <a:rPr lang="en-US" dirty="0" smtClean="0"/>
              <a:t> </a:t>
            </a:r>
            <a:r>
              <a:rPr lang="en-US" dirty="0" err="1" smtClean="0"/>
              <a:t>Olahraga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Indonesia (KONI) </a:t>
            </a:r>
            <a:r>
              <a:rPr lang="id-ID" dirty="0" smtClean="0"/>
              <a:t>Ja</a:t>
            </a:r>
            <a:r>
              <a:rPr lang="en-US" dirty="0" err="1" smtClean="0"/>
              <a:t>wa</a:t>
            </a:r>
            <a:r>
              <a:rPr lang="en-US" dirty="0" smtClean="0"/>
              <a:t> Barat.</a:t>
            </a:r>
          </a:p>
          <a:p>
            <a:pPr marL="596646" lvl="0" indent="-514350">
              <a:buAutoNum type="arabicPeriod"/>
            </a:pP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pengujian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pengolahan</a:t>
            </a:r>
            <a:r>
              <a:rPr lang="en-US" dirty="0" smtClean="0"/>
              <a:t> data </a:t>
            </a:r>
            <a:r>
              <a:rPr lang="en-US" dirty="0" err="1" smtClean="0"/>
              <a:t>kejuaraan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Komite</a:t>
            </a:r>
            <a:r>
              <a:rPr lang="en-US" dirty="0" smtClean="0"/>
              <a:t> </a:t>
            </a:r>
            <a:r>
              <a:rPr lang="en-US" dirty="0" err="1" smtClean="0"/>
              <a:t>Olahraga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Indonesia (KONI) </a:t>
            </a:r>
            <a:r>
              <a:rPr lang="id-ID" dirty="0" smtClean="0"/>
              <a:t>Ja</a:t>
            </a:r>
            <a:r>
              <a:rPr lang="en-US" dirty="0" err="1" smtClean="0"/>
              <a:t>wa</a:t>
            </a:r>
            <a:r>
              <a:rPr lang="en-US" dirty="0" smtClean="0"/>
              <a:t> Barat.</a:t>
            </a:r>
          </a:p>
          <a:p>
            <a:pPr marL="596646" lvl="0" indent="-514350">
              <a:buAutoNum type="arabicPeriod"/>
            </a:pP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implementasi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pengolahan</a:t>
            </a:r>
            <a:r>
              <a:rPr lang="en-US" dirty="0" smtClean="0"/>
              <a:t> data </a:t>
            </a:r>
            <a:r>
              <a:rPr lang="en-US" dirty="0" err="1" smtClean="0"/>
              <a:t>kejuaraan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Komite</a:t>
            </a:r>
            <a:r>
              <a:rPr lang="en-US" dirty="0" smtClean="0"/>
              <a:t> </a:t>
            </a:r>
            <a:r>
              <a:rPr lang="en-US" dirty="0" err="1" smtClean="0"/>
              <a:t>Olahraga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Indonesia (KONI) </a:t>
            </a:r>
            <a:r>
              <a:rPr lang="id-ID" dirty="0" smtClean="0"/>
              <a:t>Ja</a:t>
            </a:r>
            <a:r>
              <a:rPr lang="en-US" dirty="0" err="1" smtClean="0"/>
              <a:t>wa</a:t>
            </a:r>
            <a:r>
              <a:rPr lang="en-US" dirty="0" smtClean="0"/>
              <a:t> Barat.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1.2.2	</a:t>
            </a:r>
            <a:r>
              <a:rPr lang="en-US" b="1" dirty="0" err="1" smtClean="0"/>
              <a:t>Rumusan</a:t>
            </a:r>
            <a:r>
              <a:rPr lang="en-US" b="1" dirty="0" smtClean="0"/>
              <a:t> </a:t>
            </a:r>
            <a:r>
              <a:rPr lang="en-US" b="1" dirty="0" err="1" smtClean="0"/>
              <a:t>Masalah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96646" indent="-514350">
              <a:buNone/>
            </a:pPr>
            <a:r>
              <a:rPr lang="en-US" dirty="0" err="1" smtClean="0"/>
              <a:t>Adapun</a:t>
            </a:r>
            <a:r>
              <a:rPr lang="en-US" dirty="0" smtClean="0"/>
              <a:t> </a:t>
            </a:r>
            <a:r>
              <a:rPr lang="en-US" dirty="0" err="1" smtClean="0"/>
              <a:t>rumusan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yang </a:t>
            </a:r>
            <a:r>
              <a:rPr lang="en-US" dirty="0" err="1" smtClean="0"/>
              <a:t>dihadapi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 :</a:t>
            </a:r>
          </a:p>
          <a:p>
            <a:pPr marL="596646" lvl="0" indent="-514350">
              <a:buFont typeface="+mj-lt"/>
              <a:buAutoNum type="arabicPeriod"/>
            </a:pP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Perpajakan</a:t>
            </a:r>
            <a:r>
              <a:rPr lang="en-US" dirty="0" smtClean="0"/>
              <a:t> yang </a:t>
            </a:r>
            <a:r>
              <a:rPr lang="en-US" dirty="0" err="1" smtClean="0"/>
              <a:t>berjalan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Kantor </a:t>
            </a:r>
            <a:r>
              <a:rPr lang="en-US" dirty="0" err="1" smtClean="0"/>
              <a:t>Pelayanan</a:t>
            </a:r>
            <a:r>
              <a:rPr lang="en-US" dirty="0" smtClean="0"/>
              <a:t> </a:t>
            </a:r>
            <a:r>
              <a:rPr lang="en-US" dirty="0" err="1" smtClean="0"/>
              <a:t>Pajak</a:t>
            </a:r>
            <a:r>
              <a:rPr lang="en-US" dirty="0" smtClean="0"/>
              <a:t> </a:t>
            </a:r>
            <a:r>
              <a:rPr lang="en-US" dirty="0" err="1" smtClean="0"/>
              <a:t>Pratama</a:t>
            </a:r>
            <a:r>
              <a:rPr lang="en-US" dirty="0" smtClean="0"/>
              <a:t> </a:t>
            </a:r>
            <a:r>
              <a:rPr lang="en-US" dirty="0" err="1" smtClean="0"/>
              <a:t>Karawang</a:t>
            </a:r>
            <a:r>
              <a:rPr lang="en-US" dirty="0" smtClean="0"/>
              <a:t> Utara.</a:t>
            </a:r>
          </a:p>
          <a:p>
            <a:pPr marL="596646" lvl="0" indent="-514350">
              <a:buFont typeface="+mj-lt"/>
              <a:buAutoNum type="arabicPeriod"/>
            </a:pP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tanggapan</a:t>
            </a:r>
            <a:r>
              <a:rPr lang="en-US" dirty="0" smtClean="0"/>
              <a:t> </a:t>
            </a:r>
            <a:r>
              <a:rPr lang="en-US" dirty="0" err="1" smtClean="0"/>
              <a:t>wajib</a:t>
            </a:r>
            <a:r>
              <a:rPr lang="en-US" dirty="0" smtClean="0"/>
              <a:t> </a:t>
            </a:r>
            <a:r>
              <a:rPr lang="en-US" dirty="0" err="1" smtClean="0"/>
              <a:t>pajak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implementasi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Perpajakan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Kantor </a:t>
            </a:r>
            <a:r>
              <a:rPr lang="en-US" dirty="0" err="1" smtClean="0"/>
              <a:t>Pelayanan</a:t>
            </a:r>
            <a:r>
              <a:rPr lang="en-US" dirty="0" smtClean="0"/>
              <a:t> </a:t>
            </a:r>
            <a:r>
              <a:rPr lang="en-US" dirty="0" err="1" smtClean="0"/>
              <a:t>Pajak</a:t>
            </a:r>
            <a:r>
              <a:rPr lang="en-US" dirty="0" smtClean="0"/>
              <a:t> </a:t>
            </a:r>
            <a:r>
              <a:rPr lang="en-US" dirty="0" err="1" smtClean="0"/>
              <a:t>Pratama</a:t>
            </a:r>
            <a:r>
              <a:rPr lang="en-US" dirty="0" smtClean="0"/>
              <a:t> </a:t>
            </a:r>
            <a:r>
              <a:rPr lang="en-US" dirty="0" err="1" smtClean="0"/>
              <a:t>Karawang</a:t>
            </a:r>
            <a:r>
              <a:rPr lang="en-US" dirty="0" smtClean="0"/>
              <a:t> Utara.</a:t>
            </a:r>
          </a:p>
          <a:p>
            <a:pPr marL="596646" lvl="0" indent="-514350">
              <a:buFont typeface="+mj-lt"/>
              <a:buAutoNum type="arabicPeriod"/>
            </a:pP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kualitas</a:t>
            </a:r>
            <a:r>
              <a:rPr lang="en-US" dirty="0" smtClean="0"/>
              <a:t> </a:t>
            </a:r>
            <a:r>
              <a:rPr lang="en-US" dirty="0" err="1" smtClean="0"/>
              <a:t>pelayanan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Kantor </a:t>
            </a:r>
            <a:r>
              <a:rPr lang="en-US" dirty="0" err="1" smtClean="0"/>
              <a:t>Pelayanan</a:t>
            </a:r>
            <a:r>
              <a:rPr lang="en-US" dirty="0" smtClean="0"/>
              <a:t> </a:t>
            </a:r>
            <a:r>
              <a:rPr lang="en-US" dirty="0" err="1" smtClean="0"/>
              <a:t>Pajak</a:t>
            </a:r>
            <a:r>
              <a:rPr lang="en-US" dirty="0" smtClean="0"/>
              <a:t> </a:t>
            </a:r>
            <a:r>
              <a:rPr lang="en-US" dirty="0" err="1" smtClean="0"/>
              <a:t>Pratama</a:t>
            </a:r>
            <a:r>
              <a:rPr lang="en-US" dirty="0" smtClean="0"/>
              <a:t> </a:t>
            </a:r>
            <a:r>
              <a:rPr lang="en-US" dirty="0" err="1" smtClean="0"/>
              <a:t>Karawang</a:t>
            </a:r>
            <a:r>
              <a:rPr lang="en-US" dirty="0" smtClean="0"/>
              <a:t> Utara.</a:t>
            </a:r>
          </a:p>
          <a:p>
            <a:pPr marL="596646" lvl="0" indent="-514350">
              <a:buFont typeface="+mj-lt"/>
              <a:buAutoNum type="arabicPeriod"/>
            </a:pPr>
            <a:r>
              <a:rPr lang="en-US" dirty="0" err="1" smtClean="0"/>
              <a:t>Seberapa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pengaruh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Perpajakan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Kualitas</a:t>
            </a:r>
            <a:r>
              <a:rPr lang="en-US" dirty="0" smtClean="0"/>
              <a:t> </a:t>
            </a:r>
            <a:r>
              <a:rPr lang="en-US" dirty="0" err="1" smtClean="0"/>
              <a:t>Pelayanan</a:t>
            </a:r>
            <a:r>
              <a:rPr lang="en-US" dirty="0" smtClean="0"/>
              <a:t> </a:t>
            </a:r>
            <a:r>
              <a:rPr lang="en-US" dirty="0" err="1" smtClean="0"/>
              <a:t>wajib</a:t>
            </a:r>
            <a:r>
              <a:rPr lang="en-US" dirty="0" smtClean="0"/>
              <a:t> </a:t>
            </a:r>
            <a:r>
              <a:rPr lang="en-US" dirty="0" err="1" smtClean="0"/>
              <a:t>pajak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Kantor </a:t>
            </a:r>
            <a:r>
              <a:rPr lang="en-US" dirty="0" err="1" smtClean="0"/>
              <a:t>Pelayanan</a:t>
            </a:r>
            <a:r>
              <a:rPr lang="en-US" dirty="0" smtClean="0"/>
              <a:t> </a:t>
            </a:r>
            <a:r>
              <a:rPr lang="en-US" dirty="0" err="1" smtClean="0"/>
              <a:t>Pajak</a:t>
            </a:r>
            <a:r>
              <a:rPr lang="en-US" dirty="0" smtClean="0"/>
              <a:t> </a:t>
            </a:r>
            <a:r>
              <a:rPr lang="en-US" dirty="0" err="1" smtClean="0"/>
              <a:t>Pratama</a:t>
            </a:r>
            <a:r>
              <a:rPr lang="en-US" dirty="0" smtClean="0"/>
              <a:t> </a:t>
            </a:r>
            <a:r>
              <a:rPr lang="en-US" dirty="0" err="1" smtClean="0"/>
              <a:t>Karawang</a:t>
            </a:r>
            <a:r>
              <a:rPr lang="en-US" dirty="0" smtClean="0"/>
              <a:t> Utara.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l" rtl="0">
              <a:spcBef>
                <a:spcPct val="0"/>
              </a:spcBef>
            </a:pPr>
            <a:r>
              <a:rPr lang="en-US" sz="2400" b="1" dirty="0" smtClean="0"/>
              <a:t>1.3.  </a:t>
            </a:r>
            <a:r>
              <a:rPr lang="en-US" sz="2400" b="1" dirty="0" err="1" smtClean="0"/>
              <a:t>Maksud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Tujuan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Penelitian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sz="2400" dirty="0" err="1" smtClean="0"/>
              <a:t>Adapun</a:t>
            </a:r>
            <a:r>
              <a:rPr lang="en-US" sz="2400" dirty="0" smtClean="0"/>
              <a:t> </a:t>
            </a:r>
            <a:r>
              <a:rPr lang="en-US" sz="2400" dirty="0" err="1" smtClean="0"/>
              <a:t>maksud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penelitian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membangun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informasi</a:t>
            </a:r>
            <a:r>
              <a:rPr lang="en-US" sz="2400" dirty="0" smtClean="0"/>
              <a:t> </a:t>
            </a:r>
            <a:r>
              <a:rPr lang="en-US" sz="2400" dirty="0" err="1" smtClean="0"/>
              <a:t>pengolahan</a:t>
            </a:r>
            <a:r>
              <a:rPr lang="en-US" sz="2400" dirty="0" smtClean="0"/>
              <a:t> data </a:t>
            </a:r>
            <a:r>
              <a:rPr lang="en-US" sz="2400" dirty="0" err="1" smtClean="0"/>
              <a:t>kejuaraan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Komite</a:t>
            </a:r>
            <a:r>
              <a:rPr lang="en-US" sz="2400" dirty="0" smtClean="0"/>
              <a:t> </a:t>
            </a:r>
            <a:r>
              <a:rPr lang="en-US" sz="2400" dirty="0" err="1" smtClean="0"/>
              <a:t>Olahraga</a:t>
            </a:r>
            <a:r>
              <a:rPr lang="en-US" sz="2400" dirty="0" smtClean="0"/>
              <a:t> </a:t>
            </a:r>
            <a:r>
              <a:rPr lang="en-US" sz="2400" dirty="0" err="1" smtClean="0"/>
              <a:t>Nasional</a:t>
            </a:r>
            <a:r>
              <a:rPr lang="en-US" sz="2400" dirty="0" smtClean="0"/>
              <a:t> Indonesia (KONI) </a:t>
            </a:r>
            <a:r>
              <a:rPr lang="en-US" sz="2400" dirty="0" err="1" smtClean="0"/>
              <a:t>Jawa</a:t>
            </a:r>
            <a:r>
              <a:rPr lang="en-US" sz="2400" dirty="0" smtClean="0"/>
              <a:t> Barat, </a:t>
            </a:r>
            <a:r>
              <a:rPr lang="en-US" sz="2400" dirty="0" err="1" smtClean="0"/>
              <a:t>guna</a:t>
            </a:r>
            <a:r>
              <a:rPr lang="en-US" sz="2400" dirty="0" smtClean="0"/>
              <a:t> </a:t>
            </a:r>
            <a:r>
              <a:rPr lang="it-IT" sz="2400" dirty="0" smtClean="0"/>
              <a:t>untuk membantu pihak intern untuk memberikan kemudahan dalam proses pengolahan data yang dapat bermanfaat untuk menunjang sistem informasi yang ada di KONI Jawa Barat.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200" dirty="0" err="1" smtClean="0"/>
              <a:t>Adapun</a:t>
            </a:r>
            <a:r>
              <a:rPr lang="en-US" sz="2200" dirty="0" smtClean="0"/>
              <a:t> </a:t>
            </a:r>
            <a:r>
              <a:rPr lang="en-US" sz="2200" dirty="0" err="1" smtClean="0"/>
              <a:t>Tujuan</a:t>
            </a:r>
            <a:r>
              <a:rPr lang="en-US" sz="2200" dirty="0" smtClean="0"/>
              <a:t> </a:t>
            </a:r>
            <a:r>
              <a:rPr lang="en-US" sz="2200" dirty="0" err="1" smtClean="0"/>
              <a:t>dari</a:t>
            </a:r>
            <a:r>
              <a:rPr lang="en-US" sz="2200" dirty="0" smtClean="0"/>
              <a:t> </a:t>
            </a:r>
            <a:r>
              <a:rPr lang="en-US" sz="2200" dirty="0" err="1" smtClean="0"/>
              <a:t>penelitian</a:t>
            </a:r>
            <a:r>
              <a:rPr lang="en-US" sz="2200" dirty="0" smtClean="0"/>
              <a:t> </a:t>
            </a:r>
            <a:r>
              <a:rPr lang="en-US" sz="2200" dirty="0" err="1" smtClean="0"/>
              <a:t>ini</a:t>
            </a:r>
            <a:r>
              <a:rPr lang="en-US" sz="2200" dirty="0" smtClean="0"/>
              <a:t> </a:t>
            </a:r>
            <a:r>
              <a:rPr lang="en-US" sz="2200" dirty="0" err="1" smtClean="0"/>
              <a:t>sebagai</a:t>
            </a:r>
            <a:r>
              <a:rPr lang="en-US" sz="2200" dirty="0" smtClean="0"/>
              <a:t> </a:t>
            </a:r>
            <a:r>
              <a:rPr lang="en-US" sz="2200" dirty="0" err="1" smtClean="0"/>
              <a:t>berikut</a:t>
            </a:r>
            <a:r>
              <a:rPr lang="en-US" sz="2200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65138" lvl="3" indent="-465138">
              <a:buFont typeface="+mj-lt"/>
              <a:buAutoNum type="arabicPeriod"/>
            </a:pPr>
            <a:r>
              <a:rPr lang="en-US" dirty="0" smtClean="0"/>
              <a:t>U</a:t>
            </a:r>
            <a:r>
              <a:rPr lang="id-ID" dirty="0" smtClean="0"/>
              <a:t>ntuk mengetahui sistem </a:t>
            </a:r>
            <a:r>
              <a:rPr lang="en-US" dirty="0" err="1" smtClean="0"/>
              <a:t>pengolahan</a:t>
            </a:r>
            <a:r>
              <a:rPr lang="en-US" dirty="0" smtClean="0"/>
              <a:t>  data </a:t>
            </a:r>
            <a:r>
              <a:rPr lang="en-US" dirty="0" err="1" smtClean="0"/>
              <a:t>kejuaraan</a:t>
            </a:r>
            <a:r>
              <a:rPr lang="en-US" dirty="0" smtClean="0"/>
              <a:t> </a:t>
            </a:r>
            <a:r>
              <a:rPr lang="id-ID" dirty="0" smtClean="0"/>
              <a:t>yang s</a:t>
            </a:r>
            <a:r>
              <a:rPr lang="en-US" dirty="0" err="1" smtClean="0"/>
              <a:t>edang</a:t>
            </a:r>
            <a:r>
              <a:rPr lang="id-ID" dirty="0" smtClean="0"/>
              <a:t> berjalan di </a:t>
            </a:r>
            <a:r>
              <a:rPr lang="en-US" dirty="0" err="1" smtClean="0"/>
              <a:t>Komite</a:t>
            </a:r>
            <a:r>
              <a:rPr lang="en-US" dirty="0" smtClean="0"/>
              <a:t> </a:t>
            </a:r>
            <a:r>
              <a:rPr lang="en-US" dirty="0" err="1" smtClean="0"/>
              <a:t>Olahraga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Indonesia (KONI) </a:t>
            </a:r>
            <a:r>
              <a:rPr lang="en-US" dirty="0" err="1" smtClean="0"/>
              <a:t>Jawa</a:t>
            </a:r>
            <a:r>
              <a:rPr lang="en-US" dirty="0" smtClean="0"/>
              <a:t> Barat.</a:t>
            </a:r>
          </a:p>
          <a:p>
            <a:pPr marL="465138" lvl="3" indent="-465138">
              <a:buFont typeface="+mj-lt"/>
              <a:buAutoNum type="arabicPeriod"/>
            </a:pPr>
            <a:r>
              <a:rPr lang="en-US" dirty="0" smtClean="0"/>
              <a:t>U</a:t>
            </a:r>
            <a:r>
              <a:rPr lang="id-ID" dirty="0" smtClean="0"/>
              <a:t>ntuk </a:t>
            </a:r>
            <a:r>
              <a:rPr lang="en-US" dirty="0" err="1" smtClean="0"/>
              <a:t>membuat</a:t>
            </a:r>
            <a:r>
              <a:rPr lang="en-US" dirty="0" smtClean="0"/>
              <a:t> p</a:t>
            </a:r>
            <a:r>
              <a:rPr lang="id-ID" dirty="0" smtClean="0"/>
              <a:t>erancang</a:t>
            </a:r>
            <a:r>
              <a:rPr lang="en-US" dirty="0" smtClean="0"/>
              <a:t>an</a:t>
            </a:r>
            <a:r>
              <a:rPr lang="id-ID" dirty="0" smtClean="0"/>
              <a:t> sistem informasi </a:t>
            </a:r>
            <a:r>
              <a:rPr lang="en-US" dirty="0" err="1" smtClean="0"/>
              <a:t>pengolahan</a:t>
            </a:r>
            <a:r>
              <a:rPr lang="en-US" dirty="0" smtClean="0"/>
              <a:t> </a:t>
            </a:r>
            <a:r>
              <a:rPr lang="id-ID" dirty="0" smtClean="0"/>
              <a:t>data </a:t>
            </a:r>
            <a:r>
              <a:rPr lang="en-US" dirty="0" err="1" smtClean="0"/>
              <a:t>kejuaraan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Komite</a:t>
            </a:r>
            <a:r>
              <a:rPr lang="en-US" dirty="0" smtClean="0"/>
              <a:t> </a:t>
            </a:r>
            <a:r>
              <a:rPr lang="en-US" dirty="0" err="1" smtClean="0"/>
              <a:t>Olahraga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Indonesia (KONI) </a:t>
            </a:r>
            <a:r>
              <a:rPr lang="en-US" dirty="0" err="1" smtClean="0"/>
              <a:t>Jawa</a:t>
            </a:r>
            <a:r>
              <a:rPr lang="en-US" dirty="0" smtClean="0"/>
              <a:t> Barat </a:t>
            </a:r>
          </a:p>
          <a:p>
            <a:pPr marL="465138" lvl="3" indent="-465138">
              <a:buFont typeface="+mj-lt"/>
              <a:buAutoNum type="arabicPeriod"/>
            </a:pPr>
            <a:r>
              <a:rPr lang="en-US" dirty="0" smtClean="0"/>
              <a:t>U</a:t>
            </a:r>
            <a:r>
              <a:rPr lang="id-ID" dirty="0" smtClean="0"/>
              <a:t>ntuk</a:t>
            </a:r>
            <a:r>
              <a:rPr lang="en-US" dirty="0" smtClean="0"/>
              <a:t> </a:t>
            </a:r>
            <a:r>
              <a:rPr lang="en-US" dirty="0" err="1" smtClean="0"/>
              <a:t>mengetahui</a:t>
            </a:r>
            <a:r>
              <a:rPr lang="en-US" dirty="0" smtClean="0"/>
              <a:t>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pengujian</a:t>
            </a:r>
            <a:r>
              <a:rPr lang="en-US" dirty="0" smtClean="0"/>
              <a:t> program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pengolahan</a:t>
            </a:r>
            <a:r>
              <a:rPr lang="en-US" dirty="0" smtClean="0"/>
              <a:t> data </a:t>
            </a:r>
            <a:r>
              <a:rPr lang="en-US" dirty="0" err="1" smtClean="0"/>
              <a:t>kejuaraan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Komite</a:t>
            </a:r>
            <a:r>
              <a:rPr lang="en-US" dirty="0" smtClean="0"/>
              <a:t> </a:t>
            </a:r>
            <a:r>
              <a:rPr lang="en-US" dirty="0" err="1" smtClean="0"/>
              <a:t>Olahraga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Indonesia (KONI) </a:t>
            </a:r>
            <a:r>
              <a:rPr lang="en-US" dirty="0" err="1" smtClean="0"/>
              <a:t>Jawa</a:t>
            </a:r>
            <a:r>
              <a:rPr lang="en-US" dirty="0" smtClean="0"/>
              <a:t> Barat</a:t>
            </a:r>
            <a:r>
              <a:rPr lang="id-ID" dirty="0" smtClean="0"/>
              <a:t>  </a:t>
            </a:r>
            <a:endParaRPr lang="en-US" dirty="0" smtClean="0"/>
          </a:p>
          <a:p>
            <a:pPr marL="465138" lvl="3" indent="-465138">
              <a:buFont typeface="+mj-lt"/>
              <a:buAutoNum type="arabicPeriod"/>
            </a:pP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mengetahui</a:t>
            </a:r>
            <a:r>
              <a:rPr lang="en-US" dirty="0" smtClean="0"/>
              <a:t> </a:t>
            </a:r>
            <a:r>
              <a:rPr lang="en-US" dirty="0" err="1" smtClean="0"/>
              <a:t>implementasi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pengolahan</a:t>
            </a:r>
            <a:r>
              <a:rPr lang="en-US" dirty="0" smtClean="0"/>
              <a:t> data </a:t>
            </a:r>
            <a:r>
              <a:rPr lang="en-US" dirty="0" err="1" smtClean="0"/>
              <a:t>kejuaraan</a:t>
            </a:r>
            <a:r>
              <a:rPr lang="en-US" dirty="0" smtClean="0"/>
              <a:t> </a:t>
            </a:r>
            <a:r>
              <a:rPr lang="en-US" dirty="0" err="1" smtClean="0"/>
              <a:t>Komite</a:t>
            </a:r>
            <a:r>
              <a:rPr lang="en-US" dirty="0" smtClean="0"/>
              <a:t> </a:t>
            </a:r>
            <a:r>
              <a:rPr lang="en-US" dirty="0" err="1" smtClean="0"/>
              <a:t>Olahraga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Indonesia (KONI) </a:t>
            </a:r>
            <a:r>
              <a:rPr lang="en-US" dirty="0" err="1" smtClean="0"/>
              <a:t>Jawa</a:t>
            </a:r>
            <a:r>
              <a:rPr lang="en-US" dirty="0" smtClean="0"/>
              <a:t> Barat.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Tujuan</a:t>
            </a:r>
            <a:r>
              <a:rPr lang="en-US" b="1" dirty="0" smtClean="0"/>
              <a:t> </a:t>
            </a:r>
            <a:r>
              <a:rPr lang="en-US" b="1" dirty="0" err="1" smtClean="0"/>
              <a:t>Penelitian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en-US" dirty="0" smtClean="0"/>
          </a:p>
          <a:p>
            <a:pPr marL="596646" indent="-514350">
              <a:buNone/>
            </a:pPr>
            <a:r>
              <a:rPr lang="en-US" dirty="0" err="1" smtClean="0"/>
              <a:t>Adapun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: </a:t>
            </a:r>
          </a:p>
          <a:p>
            <a:pPr marL="596646" lvl="0" indent="-514350">
              <a:buFont typeface="+mj-lt"/>
              <a:buAutoNum type="arabicPeriod"/>
            </a:pP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mengetahui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Perpajakan</a:t>
            </a:r>
            <a:r>
              <a:rPr lang="en-US" dirty="0" smtClean="0"/>
              <a:t> yang </a:t>
            </a:r>
            <a:r>
              <a:rPr lang="en-US" dirty="0" err="1" smtClean="0"/>
              <a:t>berjalan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Kantor </a:t>
            </a:r>
            <a:r>
              <a:rPr lang="en-US" dirty="0" err="1" smtClean="0"/>
              <a:t>Pelayanan</a:t>
            </a:r>
            <a:r>
              <a:rPr lang="en-US" dirty="0" smtClean="0"/>
              <a:t> </a:t>
            </a:r>
            <a:r>
              <a:rPr lang="en-US" dirty="0" err="1" smtClean="0"/>
              <a:t>Pajak</a:t>
            </a:r>
            <a:r>
              <a:rPr lang="en-US" dirty="0" smtClean="0"/>
              <a:t> </a:t>
            </a:r>
            <a:r>
              <a:rPr lang="en-US" dirty="0" err="1" smtClean="0"/>
              <a:t>Pratama</a:t>
            </a:r>
            <a:r>
              <a:rPr lang="en-US" dirty="0" smtClean="0"/>
              <a:t> </a:t>
            </a:r>
            <a:r>
              <a:rPr lang="en-US" dirty="0" err="1" smtClean="0"/>
              <a:t>Karawang</a:t>
            </a:r>
            <a:r>
              <a:rPr lang="en-US" dirty="0" smtClean="0"/>
              <a:t> Utara.</a:t>
            </a:r>
          </a:p>
          <a:p>
            <a:pPr marL="596646" lvl="0" indent="-514350">
              <a:buFont typeface="+mj-lt"/>
              <a:buAutoNum type="arabicPeriod"/>
            </a:pP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mengetahui</a:t>
            </a:r>
            <a:r>
              <a:rPr lang="en-US" dirty="0" smtClean="0"/>
              <a:t> </a:t>
            </a:r>
            <a:r>
              <a:rPr lang="en-US" dirty="0" err="1" smtClean="0"/>
              <a:t>tanggapan</a:t>
            </a:r>
            <a:r>
              <a:rPr lang="en-US" dirty="0" smtClean="0"/>
              <a:t> </a:t>
            </a:r>
            <a:r>
              <a:rPr lang="en-US" dirty="0" err="1" smtClean="0"/>
              <a:t>wajib</a:t>
            </a:r>
            <a:r>
              <a:rPr lang="en-US" dirty="0" smtClean="0"/>
              <a:t> </a:t>
            </a:r>
            <a:r>
              <a:rPr lang="en-US" dirty="0" err="1" smtClean="0"/>
              <a:t>pajak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Implementasi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Perpajakan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Kantor </a:t>
            </a:r>
            <a:r>
              <a:rPr lang="en-US" dirty="0" err="1" smtClean="0"/>
              <a:t>Pelayanan</a:t>
            </a:r>
            <a:r>
              <a:rPr lang="en-US" dirty="0" smtClean="0"/>
              <a:t> </a:t>
            </a:r>
            <a:r>
              <a:rPr lang="en-US" dirty="0" err="1" smtClean="0"/>
              <a:t>Pajak</a:t>
            </a:r>
            <a:r>
              <a:rPr lang="en-US" dirty="0" smtClean="0"/>
              <a:t> </a:t>
            </a:r>
            <a:r>
              <a:rPr lang="en-US" dirty="0" err="1" smtClean="0"/>
              <a:t>Pratama</a:t>
            </a:r>
            <a:r>
              <a:rPr lang="en-US" dirty="0" smtClean="0"/>
              <a:t> </a:t>
            </a:r>
            <a:r>
              <a:rPr lang="en-US" dirty="0" err="1" smtClean="0"/>
              <a:t>Karawang</a:t>
            </a:r>
            <a:r>
              <a:rPr lang="en-US" dirty="0" smtClean="0"/>
              <a:t> Utara.</a:t>
            </a:r>
          </a:p>
          <a:p>
            <a:pPr marL="596646" lvl="0" indent="-514350">
              <a:buFont typeface="+mj-lt"/>
              <a:buAutoNum type="arabicPeriod"/>
            </a:pP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mengetahui</a:t>
            </a:r>
            <a:r>
              <a:rPr lang="en-US" dirty="0" smtClean="0"/>
              <a:t> </a:t>
            </a:r>
            <a:r>
              <a:rPr lang="en-US" dirty="0" err="1" smtClean="0"/>
              <a:t>kualitas</a:t>
            </a:r>
            <a:r>
              <a:rPr lang="en-US" dirty="0" smtClean="0"/>
              <a:t> </a:t>
            </a:r>
            <a:r>
              <a:rPr lang="en-US" dirty="0" err="1" smtClean="0"/>
              <a:t>pelayanan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Kantor </a:t>
            </a:r>
            <a:r>
              <a:rPr lang="en-US" dirty="0" err="1" smtClean="0"/>
              <a:t>Pelayanan</a:t>
            </a:r>
            <a:r>
              <a:rPr lang="en-US" dirty="0" smtClean="0"/>
              <a:t> </a:t>
            </a:r>
            <a:r>
              <a:rPr lang="en-US" dirty="0" err="1" smtClean="0"/>
              <a:t>Pajak</a:t>
            </a:r>
            <a:r>
              <a:rPr lang="en-US" dirty="0" smtClean="0"/>
              <a:t> </a:t>
            </a:r>
            <a:r>
              <a:rPr lang="en-US" dirty="0" err="1" smtClean="0"/>
              <a:t>Pratama</a:t>
            </a:r>
            <a:r>
              <a:rPr lang="en-US" dirty="0" smtClean="0"/>
              <a:t> </a:t>
            </a:r>
            <a:r>
              <a:rPr lang="en-US" dirty="0" err="1" smtClean="0"/>
              <a:t>Karawang</a:t>
            </a:r>
            <a:r>
              <a:rPr lang="en-US" dirty="0" smtClean="0"/>
              <a:t> Utara.</a:t>
            </a:r>
          </a:p>
          <a:p>
            <a:pPr marL="596646" lvl="0" indent="-514350">
              <a:buFont typeface="+mj-lt"/>
              <a:buAutoNum type="arabicPeriod"/>
            </a:pP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mengetahui</a:t>
            </a:r>
            <a:r>
              <a:rPr lang="en-US" dirty="0" smtClean="0"/>
              <a:t> </a:t>
            </a:r>
            <a:r>
              <a:rPr lang="en-US" dirty="0" err="1" smtClean="0"/>
              <a:t>pengaruh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Perpajakan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Kualitas</a:t>
            </a:r>
            <a:r>
              <a:rPr lang="en-US" dirty="0" smtClean="0"/>
              <a:t> </a:t>
            </a:r>
            <a:r>
              <a:rPr lang="en-US" dirty="0" err="1" smtClean="0"/>
              <a:t>Pelayanan</a:t>
            </a:r>
            <a:r>
              <a:rPr lang="en-US" dirty="0" smtClean="0"/>
              <a:t> </a:t>
            </a:r>
            <a:r>
              <a:rPr lang="en-US" dirty="0" err="1" smtClean="0"/>
              <a:t>Wajib</a:t>
            </a:r>
            <a:r>
              <a:rPr lang="en-US" dirty="0" smtClean="0"/>
              <a:t> </a:t>
            </a:r>
            <a:r>
              <a:rPr lang="en-US" dirty="0" err="1" smtClean="0"/>
              <a:t>Pajak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Kantor </a:t>
            </a:r>
            <a:r>
              <a:rPr lang="en-US" dirty="0" err="1" smtClean="0"/>
              <a:t>Pelayanan</a:t>
            </a:r>
            <a:r>
              <a:rPr lang="en-US" dirty="0" smtClean="0"/>
              <a:t> </a:t>
            </a:r>
            <a:r>
              <a:rPr lang="en-US" dirty="0" err="1" smtClean="0"/>
              <a:t>Pajak</a:t>
            </a:r>
            <a:r>
              <a:rPr lang="en-US" dirty="0" smtClean="0"/>
              <a:t> </a:t>
            </a:r>
            <a:r>
              <a:rPr lang="en-US" dirty="0" err="1" smtClean="0"/>
              <a:t>Pratama</a:t>
            </a:r>
            <a:r>
              <a:rPr lang="en-US" dirty="0" smtClean="0"/>
              <a:t> </a:t>
            </a:r>
            <a:r>
              <a:rPr lang="en-US" dirty="0" err="1" smtClean="0"/>
              <a:t>Karawang</a:t>
            </a:r>
            <a:r>
              <a:rPr lang="en-US" dirty="0" smtClean="0"/>
              <a:t> Utara.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369</TotalTime>
  <Words>1342</Words>
  <Application>Microsoft Office PowerPoint</Application>
  <PresentationFormat>On-screen Show (4:3)</PresentationFormat>
  <Paragraphs>238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Solstice</vt:lpstr>
      <vt:lpstr>JUDUL PENELITIAN</vt:lpstr>
      <vt:lpstr>BAB-I PENDAHULUAN</vt:lpstr>
      <vt:lpstr>1.1.   LATR BELAKANG PENELITIAN</vt:lpstr>
      <vt:lpstr>1.2. Identifikasi dan Rumusan Masalah </vt:lpstr>
      <vt:lpstr>1.2.2.   Rumusan Masalah </vt:lpstr>
      <vt:lpstr>1.2.2 Rumusan Masalah</vt:lpstr>
      <vt:lpstr>1.3.  Maksud dan Tujuan Penelitian</vt:lpstr>
      <vt:lpstr>Adapun Tujuan dari penelitian ini sebagai berikut:</vt:lpstr>
      <vt:lpstr>Tujuan Penelitian</vt:lpstr>
      <vt:lpstr>1.4.  Kegunaan Penelitian</vt:lpstr>
      <vt:lpstr>Slide 11</vt:lpstr>
      <vt:lpstr>1.5.  Batasan Masalah</vt:lpstr>
      <vt:lpstr>1.6.  Lokasi dan Waktu Penelitian</vt:lpstr>
      <vt:lpstr>Slide 14</vt:lpstr>
      <vt:lpstr>Slide 15</vt:lpstr>
      <vt:lpstr>Slide 16</vt:lpstr>
      <vt:lpstr>TEORI-TEOR YANG DISUSUN HARUS SESUAI DENGAN KERNAGKA  TEMA PENELITIAN</vt:lpstr>
      <vt:lpstr>Slide 18</vt:lpstr>
      <vt:lpstr>3.1  Objek Penelitian</vt:lpstr>
      <vt:lpstr>Slide 20</vt:lpstr>
      <vt:lpstr>3.2. Metode Penelitian</vt:lpstr>
      <vt:lpstr>Slide 22</vt:lpstr>
      <vt:lpstr>3.2.2. Jenis dan Metode Pengumpulan Data</vt:lpstr>
      <vt:lpstr>3.2.3 Metode Pendekatan dan Pengembangan Sistem</vt:lpstr>
      <vt:lpstr>Slide 25</vt:lpstr>
      <vt:lpstr>3.2.4 Pengujian Software </vt:lpstr>
      <vt:lpstr>Slide 27</vt:lpstr>
      <vt:lpstr>4.1 Analisis Sistem Yang Berjalan </vt:lpstr>
      <vt:lpstr>Slide 29</vt:lpstr>
      <vt:lpstr>Slide 30</vt:lpstr>
      <vt:lpstr>5.1. Pengujian</vt:lpstr>
      <vt:lpstr>BAB VI KESIMPULAN DAN SARAN</vt:lpstr>
    </vt:vector>
  </TitlesOfParts>
  <Company>SI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JUDUL PENELITIAN</dc:title>
  <dc:creator>sistem informasi</dc:creator>
  <cp:lastModifiedBy>sistem informasi</cp:lastModifiedBy>
  <cp:revision>42</cp:revision>
  <dcterms:created xsi:type="dcterms:W3CDTF">2010-12-16T02:18:34Z</dcterms:created>
  <dcterms:modified xsi:type="dcterms:W3CDTF">2010-12-31T01:59:30Z</dcterms:modified>
</cp:coreProperties>
</file>