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85" r:id="rId7"/>
    <p:sldId id="261" r:id="rId8"/>
    <p:sldId id="262" r:id="rId9"/>
    <p:sldId id="286" r:id="rId10"/>
    <p:sldId id="263" r:id="rId11"/>
    <p:sldId id="264" r:id="rId12"/>
    <p:sldId id="265" r:id="rId13"/>
    <p:sldId id="266" r:id="rId14"/>
    <p:sldId id="267" r:id="rId15"/>
    <p:sldId id="28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F04343-ECB5-4EA8-A494-1DF76FBB9140}" type="datetimeFigureOut">
              <a:rPr lang="en-US" smtClean="0"/>
              <a:pPr/>
              <a:t>12/30/2010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A4DF4B-436A-40AC-9B43-9A6BB8DAD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1472184"/>
          </a:xfrm>
        </p:spPr>
        <p:txBody>
          <a:bodyPr/>
          <a:lstStyle/>
          <a:p>
            <a:pPr algn="ctr"/>
            <a:r>
              <a:rPr lang="en-US" dirty="0" smtClean="0"/>
              <a:t>JUDUL 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SISTEM INFORMASI PENGOLAHAN DATA KEJUARAAN DI KOMITE OLAHRAGA NASIONAL INDONESIA (KONI) PROPINSI JAWA BARAT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7800"/>
            <a:ext cx="7498080" cy="685800"/>
          </a:xfrm>
        </p:spPr>
        <p:txBody>
          <a:bodyPr>
            <a:normAutofit/>
          </a:bodyPr>
          <a:lstStyle/>
          <a:p>
            <a:pPr lvl="1"/>
            <a:r>
              <a:rPr lang="en-US" sz="2200" b="1" dirty="0" smtClean="0"/>
              <a:t>1.4.  </a:t>
            </a:r>
            <a:r>
              <a:rPr lang="en-US" sz="2200" b="1" dirty="0" err="1" smtClean="0"/>
              <a:t>Kegunaan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696200" cy="2286000"/>
          </a:xfrm>
        </p:spPr>
        <p:txBody>
          <a:bodyPr>
            <a:noAutofit/>
          </a:bodyPr>
          <a:lstStyle/>
          <a:p>
            <a:pPr marL="344488" lvl="2" indent="-292100">
              <a:buNone/>
            </a:pPr>
            <a:r>
              <a:rPr lang="en-US" sz="2000" b="1" dirty="0" smtClean="0"/>
              <a:t>1.4.1. </a:t>
            </a:r>
            <a:r>
              <a:rPr lang="en-US" sz="2000" b="1" dirty="0" err="1" smtClean="0"/>
              <a:t>Kegunaan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Praktis</a:t>
            </a:r>
            <a:endParaRPr lang="en-US" sz="2000" dirty="0" smtClean="0"/>
          </a:p>
          <a:p>
            <a:r>
              <a:rPr lang="en-US" sz="2000" dirty="0" smtClean="0"/>
              <a:t>KONI JABAR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,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agar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1.4.2.   </a:t>
            </a:r>
            <a:r>
              <a:rPr lang="id-ID" b="1" dirty="0" smtClean="0"/>
              <a:t>Kegunaan </a:t>
            </a:r>
            <a:r>
              <a:rPr lang="en-US" b="1" dirty="0" err="1" smtClean="0"/>
              <a:t>Akademis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r>
              <a:rPr lang="en-US" dirty="0" err="1" smtClean="0"/>
              <a:t>kademis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p</a:t>
            </a:r>
            <a:r>
              <a:rPr lang="id-ID" dirty="0" smtClean="0"/>
              <a:t>e</a:t>
            </a:r>
            <a:r>
              <a:rPr lang="en-US" dirty="0" err="1" smtClean="0"/>
              <a:t>ngetahuan</a:t>
            </a:r>
            <a:r>
              <a:rPr lang="en-US" dirty="0" smtClean="0"/>
              <a:t>, </a:t>
            </a:r>
            <a:r>
              <a:rPr lang="id-ID" dirty="0" smtClean="0"/>
              <a:t>hasil penelitian ini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, </a:t>
            </a:r>
            <a:r>
              <a:rPr lang="id-ID" dirty="0" smtClean="0"/>
              <a:t>hasil penelitian ini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id-ID" dirty="0" smtClean="0"/>
              <a:t>pengetahuan, khususnya pada bidang keilmuan sistem informasi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mengaplikasikan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id-ID" dirty="0" smtClean="0"/>
              <a:t>.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lain, </a:t>
            </a:r>
            <a:r>
              <a:rPr lang="id-ID" dirty="0" smtClean="0"/>
              <a:t>hasil penelitian ini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id-ID" dirty="0" smtClean="0"/>
              <a:t> pada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id-ID" dirty="0" smtClean="0"/>
              <a:t>aplikasi program komputer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 smtClean="0"/>
              <a:t>1.5.  </a:t>
            </a:r>
            <a:r>
              <a:rPr lang="en-US" sz="2400" b="1" dirty="0" err="1" smtClean="0"/>
              <a:t>Batasan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Masalah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KONI </a:t>
            </a:r>
            <a:r>
              <a:rPr lang="en-US" dirty="0" err="1" smtClean="0"/>
              <a:t>jabar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diadakannya</a:t>
            </a:r>
            <a:r>
              <a:rPr lang="en-US" dirty="0" smtClean="0"/>
              <a:t>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Data yang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mulanya</a:t>
            </a:r>
            <a:r>
              <a:rPr lang="en-US" dirty="0" smtClean="0"/>
              <a:t> </a:t>
            </a:r>
            <a:r>
              <a:rPr lang="en-US" dirty="0" err="1" smtClean="0"/>
              <a:t>atlet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data </a:t>
            </a:r>
            <a:r>
              <a:rPr lang="en-US" dirty="0" err="1" smtClean="0"/>
              <a:t>atlet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data </a:t>
            </a:r>
            <a:r>
              <a:rPr lang="en-US" dirty="0" err="1" smtClean="0"/>
              <a:t>kontingen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data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medali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altet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medali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data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Koni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Barat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event </a:t>
            </a:r>
            <a:r>
              <a:rPr lang="en-US" dirty="0" err="1" smtClean="0"/>
              <a:t>kejuaraan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55638"/>
            <a:ext cx="749808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800" b="1" dirty="0" smtClean="0"/>
              <a:t>1.6.  </a:t>
            </a:r>
            <a:r>
              <a:rPr lang="en-US" sz="2800" b="1" dirty="0" err="1" smtClean="0"/>
              <a:t>Lokasi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 smtClean="0"/>
              <a:t>Penelitian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800600"/>
          </a:xfrm>
        </p:spPr>
        <p:txBody>
          <a:bodyPr/>
          <a:lstStyle/>
          <a:p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kantor</a:t>
            </a:r>
            <a:r>
              <a:rPr lang="en-US" sz="2800" dirty="0" smtClean="0"/>
              <a:t> </a:t>
            </a:r>
            <a:r>
              <a:rPr lang="en-US" sz="2800" dirty="0" err="1" smtClean="0"/>
              <a:t>Komite</a:t>
            </a:r>
            <a:r>
              <a:rPr lang="en-US" sz="2800" dirty="0" smtClean="0"/>
              <a:t> </a:t>
            </a:r>
            <a:r>
              <a:rPr lang="en-US" sz="2800" dirty="0" err="1" smtClean="0"/>
              <a:t>Olahraga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Propinsi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Barat </a:t>
            </a:r>
            <a:r>
              <a:rPr lang="en-US" sz="2800" dirty="0" err="1" smtClean="0"/>
              <a:t>Jln</a:t>
            </a:r>
            <a:r>
              <a:rPr lang="en-US" sz="2800" dirty="0" smtClean="0"/>
              <a:t>. </a:t>
            </a:r>
            <a:r>
              <a:rPr lang="en-US" sz="2800" dirty="0" err="1" smtClean="0"/>
              <a:t>Padjajaran</a:t>
            </a:r>
            <a:r>
              <a:rPr lang="en-US" sz="2800" dirty="0" smtClean="0"/>
              <a:t> 37A Bandung </a:t>
            </a:r>
            <a:r>
              <a:rPr lang="en-US" sz="2800" dirty="0" err="1" smtClean="0"/>
              <a:t>telpon</a:t>
            </a:r>
            <a:r>
              <a:rPr lang="en-US" sz="2800" dirty="0" smtClean="0"/>
              <a:t> 022-4233952.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5 </a:t>
            </a:r>
            <a:r>
              <a:rPr lang="en-US" sz="2800" dirty="0" err="1" smtClean="0"/>
              <a:t>bulan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tahapan</a:t>
            </a:r>
            <a:r>
              <a:rPr lang="en-US" sz="2800" dirty="0" smtClean="0"/>
              <a:t> – </a:t>
            </a:r>
            <a:r>
              <a:rPr lang="en-US" sz="2800" dirty="0" err="1" smtClean="0"/>
              <a:t>tahapan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terlihat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5" y="480846"/>
          <a:ext cx="7696194" cy="5753313"/>
        </p:xfrm>
        <a:graphic>
          <a:graphicData uri="http://schemas.openxmlformats.org/drawingml/2006/table">
            <a:tbl>
              <a:tblPr/>
              <a:tblGrid>
                <a:gridCol w="2436273"/>
                <a:gridCol w="250164"/>
                <a:gridCol w="250164"/>
                <a:gridCol w="298015"/>
                <a:gridCol w="298015"/>
                <a:gridCol w="250164"/>
                <a:gridCol w="250164"/>
                <a:gridCol w="315400"/>
                <a:gridCol w="315400"/>
                <a:gridCol w="280631"/>
                <a:gridCol w="250164"/>
                <a:gridCol w="250164"/>
                <a:gridCol w="250164"/>
                <a:gridCol w="250164"/>
                <a:gridCol w="250164"/>
                <a:gridCol w="250164"/>
                <a:gridCol w="250164"/>
                <a:gridCol w="250164"/>
                <a:gridCol w="250164"/>
                <a:gridCol w="250164"/>
                <a:gridCol w="250164"/>
              </a:tblGrid>
              <a:tr h="25414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Kegiatan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Februari 2010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Maret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April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Mei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Juni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319">
                <a:tc>
                  <a:txBody>
                    <a:bodyPr/>
                    <a:lstStyle/>
                    <a:p>
                      <a:pPr marL="293688" lvl="1" indent="-2413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latin typeface="Times New Roman"/>
                          <a:ea typeface="Times New Roman"/>
                        </a:rPr>
                        <a:t>Mendengarkan</a:t>
                      </a:r>
                      <a:r>
                        <a:rPr lang="en-GB" sz="1400" b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400" b="0" dirty="0" err="1">
                          <a:latin typeface="Times New Roman"/>
                          <a:ea typeface="Times New Roman"/>
                        </a:rPr>
                        <a:t>Pelanggan</a:t>
                      </a:r>
                      <a:endParaRPr lang="en-US" sz="1400" b="1" dirty="0">
                        <a:latin typeface="Tahoma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n-US" sz="1400" dirty="0" err="1">
                          <a:latin typeface="Calibri"/>
                          <a:ea typeface="Times New Roman"/>
                          <a:cs typeface="Times New Roman"/>
                        </a:rPr>
                        <a:t>Observasi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n-US" sz="1400" dirty="0" err="1">
                          <a:latin typeface="Calibri"/>
                          <a:ea typeface="Times New Roman"/>
                          <a:cs typeface="Times New Roman"/>
                        </a:rPr>
                        <a:t>Wawancara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1400" b="1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  <a:tabLst>
                          <a:tab pos="1084580" algn="l"/>
                        </a:tabLst>
                      </a:pPr>
                      <a:r>
                        <a:rPr lang="en-US" sz="1400" dirty="0" err="1">
                          <a:latin typeface="Calibri"/>
                          <a:ea typeface="Times New Roman"/>
                          <a:cs typeface="Times New Roman"/>
                        </a:rPr>
                        <a:t>Studi</a:t>
                      </a: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Times New Roman"/>
                          <a:cs typeface="Times New Roman"/>
                        </a:rPr>
                        <a:t>Pustaka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24">
                <a:tc>
                  <a:txBody>
                    <a:bodyPr/>
                    <a:lstStyle/>
                    <a:p>
                      <a:pPr marL="344488" lvl="1" indent="-2921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90170" algn="l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en-US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Membangun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Memperbaiki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Market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7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  <a:tabLst>
                          <a:tab pos="95250" algn="l"/>
                        </a:tabLs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Menganalisis proses sistem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7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Merancang Proses sistem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Menganalisis dan merancang Database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Implementasi sistem Database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66">
                <a:tc>
                  <a:txBody>
                    <a:bodyPr/>
                    <a:lstStyle/>
                    <a:p>
                      <a:pPr marL="293688" lvl="1" indent="-2413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Uji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Pelanggan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Mengendalikab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Market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indent="-18034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Mengevaluasi Prototype yang telah dibuat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Perbaikan untuk memenuhi semua kebutuhan sistem</a:t>
                      </a: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1321" marR="413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Tabel 1.1 Jadwal Penelitian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981200"/>
          <a:ext cx="6738940" cy="4501706"/>
        </p:xfrm>
        <a:graphic>
          <a:graphicData uri="http://schemas.openxmlformats.org/drawingml/2006/table">
            <a:tbl>
              <a:tblPr/>
              <a:tblGrid>
                <a:gridCol w="474886"/>
                <a:gridCol w="1746658"/>
                <a:gridCol w="238297"/>
                <a:gridCol w="307480"/>
                <a:gridCol w="307480"/>
                <a:gridCol w="298940"/>
                <a:gridCol w="307480"/>
                <a:gridCol w="307480"/>
                <a:gridCol w="307480"/>
                <a:gridCol w="230610"/>
                <a:gridCol w="307480"/>
                <a:gridCol w="307480"/>
                <a:gridCol w="307480"/>
                <a:gridCol w="239151"/>
                <a:gridCol w="230610"/>
                <a:gridCol w="230610"/>
                <a:gridCol w="294669"/>
                <a:gridCol w="294669"/>
              </a:tblGrid>
              <a:tr h="59750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Kegiatan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7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Maret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April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Juni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Pra Penelitian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Pengumpulan Data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Pengolahan Data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Penyusunan Skripsi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Presentasi Laporan Skripsi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95400" y="7620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8001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1.7	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Lokasi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Dan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Penelitian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800100" algn="l"/>
              </a:tabLs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Penelitian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dilaksanakan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Kantor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Pelayanan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Pajak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Pratama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Karawang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Utara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berlokasi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Jalan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Jend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A.Yani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No.17,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Karawang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Utara. </a:t>
            </a: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Pelaksanaan yaitu dimulai dari bulan Maret-Juni 2009.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21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800100" algn="l"/>
              </a:tabLst>
            </a:pPr>
            <a:r>
              <a:rPr lang="sv-SE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Tabel 1.1 </a:t>
            </a:r>
            <a:endParaRPr lang="en-US" dirty="0" smtClean="0">
              <a:latin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800100" algn="l"/>
              </a:tabLst>
            </a:pPr>
            <a:r>
              <a:rPr lang="sv-SE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Waktu Penelitian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/>
              <a:t>BAB II</a:t>
            </a:r>
          </a:p>
          <a:p>
            <a:pPr algn="ctr">
              <a:buNone/>
            </a:pPr>
            <a:r>
              <a:rPr lang="en-US" sz="3600" b="1" dirty="0" smtClean="0"/>
              <a:t>LANDASAN TEORI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TEORI-TEOR YANG DISUSUN HARUS SESUAI DENGAN KERNAGKA  TEMA PENELITIAN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400" b="1" dirty="0" smtClean="0"/>
              <a:t>SISTEM INFORMASI PENGOLAHAN DATA KEJUARAAN DI KOMITE OLAHRAGA NASIONAL INDONESIA (KONI) PROPINSI JAWA BARAT</a:t>
            </a: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BAB III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OBJEK DAN METODE PENELITIAN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3.1 	</a:t>
            </a:r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id-ID" dirty="0" smtClean="0"/>
              <a:t>Komite Olahraga Nasional Indonesia (KONI)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Barat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(BINPRES).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90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BAB-I</a:t>
            </a:r>
            <a:br>
              <a:rPr lang="en-US" dirty="0" smtClean="0"/>
            </a:br>
            <a:r>
              <a:rPr lang="en-US" dirty="0" smtClean="0"/>
              <a:t>PENDAHULUAN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3.1.1</a:t>
            </a:r>
            <a:r>
              <a:rPr lang="en-US" b="1" dirty="0" smtClean="0"/>
              <a:t>.  </a:t>
            </a:r>
            <a:r>
              <a:rPr lang="id-ID" b="1" dirty="0" smtClean="0"/>
              <a:t>Sejarah </a:t>
            </a:r>
            <a:r>
              <a:rPr lang="en-US" b="1" dirty="0" err="1" smtClean="0"/>
              <a:t>Singkat</a:t>
            </a:r>
            <a:r>
              <a:rPr lang="en-US" b="1" dirty="0" smtClean="0"/>
              <a:t> </a:t>
            </a:r>
            <a:r>
              <a:rPr lang="id-ID" b="1" dirty="0" smtClean="0"/>
              <a:t>Perusahaan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3.1.2.  </a:t>
            </a:r>
            <a:r>
              <a:rPr lang="id-ID" b="1" dirty="0" smtClean="0"/>
              <a:t>Visi dan Misi Perusahaan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3.1.3. 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3.1.4.  </a:t>
            </a:r>
            <a:r>
              <a:rPr lang="en-US" b="1" dirty="0" err="1" smtClean="0"/>
              <a:t>Deskripsi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/>
              <a:t>3.2. </a:t>
            </a:r>
            <a:r>
              <a:rPr lang="en-US" sz="3200" b="1" dirty="0" err="1" smtClean="0"/>
              <a:t>Metode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Penelitian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3.2.1 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 smtClean="0"/>
          </a:p>
          <a:p>
            <a:pPr marL="120650" indent="-38100">
              <a:buNone/>
            </a:pP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deskriftif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penleitian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. </a:t>
            </a:r>
          </a:p>
          <a:p>
            <a:pPr marL="120650" indent="-38100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deskriftif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status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set </a:t>
            </a:r>
            <a:r>
              <a:rPr lang="en-US" dirty="0" err="1" smtClean="0"/>
              <a:t>kondisi,suatu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unit-unit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1.  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596646" indent="-514350">
              <a:buAutoNum type="arabicPeriod" startAt="2"/>
            </a:pPr>
            <a:r>
              <a:rPr lang="en-US" dirty="0" err="1" smtClean="0"/>
              <a:t>Analsis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 smtClean="0"/>
          </a:p>
          <a:p>
            <a:pPr marL="596646" indent="-514350">
              <a:buAutoNum type="arabicPeriod" startAt="2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Data</a:t>
            </a:r>
          </a:p>
          <a:p>
            <a:pPr marL="596646" indent="-514350">
              <a:buFont typeface="Wingdings 2"/>
              <a:buAutoNum type="arabicPeriod" startAt="2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marL="596646" indent="-514350">
              <a:buAutoNum type="arabicPeriod" startAt="2"/>
            </a:pPr>
            <a:endParaRPr lang="en-US" dirty="0" smtClean="0"/>
          </a:p>
          <a:p>
            <a:pPr marL="596646" indent="-514350">
              <a:buAutoNum type="arabicPeriod" startAt="2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b="1" dirty="0" smtClean="0"/>
              <a:t>3.2.2. </a:t>
            </a:r>
            <a:r>
              <a:rPr lang="en-US" sz="2800" b="1" dirty="0" err="1" smtClean="0"/>
              <a:t>Jenis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Pengumpulan</a:t>
            </a:r>
            <a:r>
              <a:rPr lang="en-US" sz="2800" b="1" dirty="0"/>
              <a:t> </a:t>
            </a:r>
            <a:r>
              <a:rPr lang="en-US" sz="2800" b="1" dirty="0" smtClean="0"/>
              <a:t>Data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Data Primer </a:t>
            </a:r>
          </a:p>
          <a:p>
            <a:pPr marL="1380744" lvl="3" indent="-457200">
              <a:buAutoNum type="alphaLcPeriod"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</a:p>
          <a:p>
            <a:pPr marL="1380744" lvl="3" indent="-457200">
              <a:buAutoNum type="alphaLcPeriod"/>
            </a:pPr>
            <a:r>
              <a:rPr lang="en-US" dirty="0" err="1" smtClean="0"/>
              <a:t>Observasi</a:t>
            </a:r>
            <a:endParaRPr lang="en-US" dirty="0" smtClean="0"/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Data </a:t>
            </a:r>
            <a:r>
              <a:rPr lang="en-US" dirty="0" err="1" smtClean="0"/>
              <a:t>Sekunder</a:t>
            </a:r>
            <a:endParaRPr lang="en-US" dirty="0" smtClean="0"/>
          </a:p>
          <a:p>
            <a:pPr marL="1380744" lvl="3" indent="-457200">
              <a:buAutoNum type="alphaLcPeriod"/>
            </a:pPr>
            <a:r>
              <a:rPr lang="en-US" dirty="0" err="1" smtClean="0"/>
              <a:t>Dokumentasi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3.2.3 </a:t>
            </a:r>
            <a:r>
              <a:rPr lang="en-US" sz="2200" b="1" dirty="0" err="1" smtClean="0"/>
              <a:t>Metode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Pendekatan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Pengembangan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3.2.3.1.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Pendekatan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		a. 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Terstruktur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b. 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Oriented</a:t>
            </a:r>
          </a:p>
          <a:p>
            <a:pPr>
              <a:buNone/>
            </a:pPr>
            <a:r>
              <a:rPr lang="en-US" sz="2400" b="1" dirty="0" smtClean="0"/>
              <a:t>3.2.3.2.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		a.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Prototive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b.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Waterfall</a:t>
            </a:r>
          </a:p>
          <a:p>
            <a:pPr>
              <a:buNone/>
            </a:pPr>
            <a:r>
              <a:rPr lang="en-US" sz="2400" dirty="0" smtClean="0"/>
              <a:t>		c.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SDLC</a:t>
            </a:r>
          </a:p>
          <a:p>
            <a:pPr>
              <a:buNone/>
            </a:pPr>
            <a:r>
              <a:rPr lang="en-US" sz="2400" dirty="0" smtClean="0"/>
              <a:t>		d.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Spirall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3.2.3.3.  </a:t>
            </a:r>
            <a:r>
              <a:rPr lang="en-US" sz="2400" dirty="0" err="1" smtClean="0"/>
              <a:t>Alat</a:t>
            </a:r>
            <a:r>
              <a:rPr lang="en-US" sz="2400" dirty="0" smtClean="0"/>
              <a:t> Bantu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a. </a:t>
            </a:r>
            <a:r>
              <a:rPr lang="id-ID" sz="2400" dirty="0" smtClean="0"/>
              <a:t>Flow Map Diagram (Diagram Alir Dokumen)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b. </a:t>
            </a:r>
            <a:r>
              <a:rPr lang="id-ID" sz="2400" dirty="0" smtClean="0"/>
              <a:t>Diagram Konteks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c. </a:t>
            </a:r>
            <a:r>
              <a:rPr lang="id-ID" sz="2400" dirty="0" smtClean="0"/>
              <a:t>Data Flow Diagram (Diagram Alir Data)</a:t>
            </a:r>
            <a:endParaRPr lang="en-US" sz="2400" dirty="0" smtClean="0"/>
          </a:p>
          <a:p>
            <a:pPr lvl="3">
              <a:buNone/>
            </a:pPr>
            <a:r>
              <a:rPr lang="en-US" sz="2400" dirty="0" smtClean="0"/>
              <a:t>d. </a:t>
            </a:r>
            <a:r>
              <a:rPr lang="id-ID" sz="2400" dirty="0" smtClean="0"/>
              <a:t>Kamus Data</a:t>
            </a:r>
            <a:endParaRPr lang="en-US" sz="2400" dirty="0" smtClean="0"/>
          </a:p>
          <a:p>
            <a:pPr lvl="3">
              <a:buNone/>
            </a:pPr>
            <a:r>
              <a:rPr lang="en-US" sz="2400" dirty="0" smtClean="0"/>
              <a:t>e.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Basis data</a:t>
            </a:r>
          </a:p>
          <a:p>
            <a:pPr lvl="3">
              <a:buNone/>
            </a:pPr>
            <a:r>
              <a:rPr lang="en-US" sz="2400" dirty="0" smtClean="0"/>
              <a:t>		</a:t>
            </a:r>
            <a:r>
              <a:rPr lang="en-US" dirty="0" smtClean="0"/>
              <a:t>1. </a:t>
            </a:r>
            <a:r>
              <a:rPr lang="en-US" b="1" dirty="0" err="1" smtClean="0"/>
              <a:t>Normalisasi</a:t>
            </a:r>
            <a:endParaRPr lang="en-US" b="1" dirty="0" smtClean="0"/>
          </a:p>
          <a:p>
            <a:pPr lvl="3">
              <a:buNone/>
            </a:pPr>
            <a:r>
              <a:rPr lang="en-US" b="1" dirty="0" smtClean="0"/>
              <a:t>		2. </a:t>
            </a:r>
            <a:r>
              <a:rPr lang="en-US" b="1" dirty="0" err="1" smtClean="0"/>
              <a:t>Relasi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endParaRPr lang="en-US" b="1" dirty="0" smtClean="0"/>
          </a:p>
          <a:p>
            <a:pPr lvl="3">
              <a:buNone/>
            </a:pPr>
            <a:r>
              <a:rPr lang="en-US" b="1" dirty="0" smtClean="0"/>
              <a:t>		3. </a:t>
            </a:r>
            <a:r>
              <a:rPr lang="id-ID" b="1" dirty="0" smtClean="0"/>
              <a:t>Model Entity-Relationship Diagram (E-R </a:t>
            </a:r>
            <a:r>
              <a:rPr lang="en-US" b="1" dirty="0" smtClean="0"/>
              <a:t>		    </a:t>
            </a:r>
            <a:r>
              <a:rPr lang="id-ID" b="1" dirty="0" smtClean="0"/>
              <a:t>Diagram)</a:t>
            </a:r>
            <a:endParaRPr lang="en-US" dirty="0" smtClean="0"/>
          </a:p>
          <a:p>
            <a:pPr lvl="3">
              <a:buNone/>
            </a:pPr>
            <a:endParaRPr lang="en-US" sz="2400" dirty="0" smtClean="0"/>
          </a:p>
          <a:p>
            <a:pPr lvl="3">
              <a:buNone/>
            </a:pPr>
            <a:endParaRPr lang="en-US" sz="2400" dirty="0" smtClean="0"/>
          </a:p>
          <a:p>
            <a:pPr lvl="3"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3.2.4 </a:t>
            </a:r>
            <a:r>
              <a:rPr lang="en-US" sz="3100" b="1" dirty="0" err="1" smtClean="0"/>
              <a:t>Pengujian</a:t>
            </a:r>
            <a:r>
              <a:rPr lang="en-US" sz="3100" b="1" dirty="0" smtClean="0"/>
              <a:t> Software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219200"/>
            <a:ext cx="1622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Black Box</a:t>
            </a:r>
            <a:r>
              <a:rPr lang="en-US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1905000"/>
          </a:xfrm>
        </p:spPr>
        <p:txBody>
          <a:bodyPr/>
          <a:lstStyle/>
          <a:p>
            <a:pPr algn="ctr">
              <a:buNone/>
            </a:pPr>
            <a:r>
              <a:rPr lang="id-ID" sz="2800" b="1" dirty="0" smtClean="0"/>
              <a:t>BAB IV</a:t>
            </a:r>
            <a:endParaRPr lang="en-US" sz="2800" dirty="0" smtClean="0"/>
          </a:p>
          <a:p>
            <a:pPr algn="ctr">
              <a:buNone/>
            </a:pPr>
            <a:r>
              <a:rPr lang="id-ID" sz="2800" b="1" dirty="0" smtClean="0"/>
              <a:t>ANALISIS DAN PERANCANGAN</a:t>
            </a:r>
            <a:r>
              <a:rPr lang="en-US" sz="2800" b="1" dirty="0" smtClean="0"/>
              <a:t> </a:t>
            </a:r>
            <a:r>
              <a:rPr lang="id-ID" sz="2800" b="1" dirty="0" smtClean="0"/>
              <a:t>SISTEM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100" b="1" dirty="0" smtClean="0"/>
              <a:t>4.1 Analisis Sistem Yang Berjalan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800" b="1" dirty="0" smtClean="0"/>
              <a:t>4.1.1 Analisis Dokumen</a:t>
            </a:r>
            <a:endParaRPr lang="en-US" sz="2800" dirty="0" smtClean="0"/>
          </a:p>
          <a:p>
            <a:pPr>
              <a:buNone/>
            </a:pPr>
            <a:r>
              <a:rPr lang="id-ID" sz="2800" b="1" dirty="0" smtClean="0"/>
              <a:t>4.1.2 Analisis Prosedur yang sedang </a:t>
            </a:r>
            <a:r>
              <a:rPr lang="en-US" sz="2800" b="1" dirty="0" smtClean="0"/>
              <a:t>	 	</a:t>
            </a:r>
            <a:r>
              <a:rPr lang="id-ID" sz="2800" b="1" dirty="0" smtClean="0"/>
              <a:t>berjalan 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		</a:t>
            </a:r>
            <a:r>
              <a:rPr lang="id-ID" sz="2800" b="1" dirty="0" smtClean="0"/>
              <a:t>4.1.2.1 Flow Map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		</a:t>
            </a:r>
            <a:r>
              <a:rPr lang="id-ID" sz="2800" b="1" dirty="0" smtClean="0"/>
              <a:t>4.1.2.2 Diagram Kontek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		</a:t>
            </a:r>
            <a:r>
              <a:rPr lang="id-ID" sz="2800" b="1" dirty="0" smtClean="0"/>
              <a:t>4.1.2.3 Data Flow Diagram</a:t>
            </a:r>
            <a:endParaRPr lang="en-US" sz="2800" b="1" dirty="0" smtClean="0"/>
          </a:p>
          <a:p>
            <a:pPr>
              <a:buNone/>
            </a:pPr>
            <a:r>
              <a:rPr lang="id-ID" sz="2800" b="1" dirty="0" smtClean="0"/>
              <a:t>4.1.3 Evaluasi Sistem yang sedang berjalan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248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b="1" dirty="0" smtClean="0"/>
              <a:t>4.2 Perancangan Sistem 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id-ID" b="1" dirty="0" smtClean="0"/>
              <a:t>4.2.1 </a:t>
            </a:r>
            <a:r>
              <a:rPr lang="en-US" b="1" dirty="0" smtClean="0"/>
              <a:t> </a:t>
            </a:r>
            <a:r>
              <a:rPr lang="id-ID" b="1" dirty="0" smtClean="0"/>
              <a:t>Tujuan Perancangan Sistem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4.2.2  </a:t>
            </a:r>
            <a:r>
              <a:rPr lang="id-ID" b="1" dirty="0" smtClean="0"/>
              <a:t>Gambaran </a:t>
            </a:r>
            <a:r>
              <a:rPr lang="en-US" b="1" dirty="0" smtClean="0"/>
              <a:t>U</a:t>
            </a:r>
            <a:r>
              <a:rPr lang="id-ID" b="1" dirty="0" smtClean="0"/>
              <a:t>mum </a:t>
            </a:r>
            <a:r>
              <a:rPr lang="en-US" b="1" dirty="0" smtClean="0"/>
              <a:t>S</a:t>
            </a:r>
            <a:r>
              <a:rPr lang="id-ID" b="1" dirty="0" smtClean="0"/>
              <a:t>istem yang </a:t>
            </a:r>
            <a:r>
              <a:rPr lang="en-US" b="1" dirty="0" smtClean="0"/>
              <a:t>D</a:t>
            </a:r>
            <a:r>
              <a:rPr lang="id-ID" b="1" dirty="0" smtClean="0"/>
              <a:t>iusulkan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id-ID" b="1" dirty="0" smtClean="0"/>
              <a:t>4.2.3 </a:t>
            </a:r>
            <a:r>
              <a:rPr lang="en-US" b="1" dirty="0" smtClean="0"/>
              <a:t> </a:t>
            </a:r>
            <a:r>
              <a:rPr lang="id-ID" b="1" dirty="0" smtClean="0"/>
              <a:t>Perancangan Prosedur yang Diusulkan 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4.2.3.1 Flow Map 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</a:t>
            </a:r>
            <a:r>
              <a:rPr lang="en-US" b="1" dirty="0" smtClean="0"/>
              <a:t>2</a:t>
            </a:r>
            <a:r>
              <a:rPr lang="id-ID" b="1" dirty="0" smtClean="0"/>
              <a:t>.</a:t>
            </a:r>
            <a:r>
              <a:rPr lang="en-US" b="1" dirty="0" smtClean="0"/>
              <a:t>3</a:t>
            </a:r>
            <a:r>
              <a:rPr lang="id-ID" b="1" dirty="0" smtClean="0"/>
              <a:t>.2 Diagram Kontek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</a:t>
            </a:r>
            <a:r>
              <a:rPr lang="en-US" b="1" dirty="0" smtClean="0"/>
              <a:t>2</a:t>
            </a:r>
            <a:r>
              <a:rPr lang="id-ID" b="1" dirty="0" smtClean="0"/>
              <a:t>.</a:t>
            </a:r>
            <a:r>
              <a:rPr lang="en-US" b="1" dirty="0" smtClean="0"/>
              <a:t>3</a:t>
            </a:r>
            <a:r>
              <a:rPr lang="id-ID" b="1" dirty="0" smtClean="0"/>
              <a:t>.3 Data Flow Diagram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4.2.3.4 </a:t>
            </a:r>
            <a:r>
              <a:rPr lang="en-US" b="1" dirty="0" err="1" smtClean="0"/>
              <a:t>Kamus</a:t>
            </a:r>
            <a:r>
              <a:rPr lang="en-US" b="1" dirty="0" smtClean="0"/>
              <a:t> Data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id-ID" b="1" dirty="0" smtClean="0"/>
              <a:t>4.2.4. </a:t>
            </a:r>
            <a:r>
              <a:rPr lang="en-US" b="1" dirty="0" smtClean="0"/>
              <a:t>   </a:t>
            </a:r>
            <a:r>
              <a:rPr lang="id-ID" b="1" dirty="0" smtClean="0"/>
              <a:t>Perancangan Basis Data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				a. </a:t>
            </a:r>
            <a:r>
              <a:rPr lang="id-ID" b="1" dirty="0" smtClean="0"/>
              <a:t>Normalisasi</a:t>
            </a:r>
            <a:endParaRPr lang="en-US" sz="1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4.2.4.2. Relasi Tabel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4.2.4.3. Entity Relationship Diagram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4.2.4.4. Struktur File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4.2.4.5. Kodifikasi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id-ID" b="1" dirty="0" smtClean="0"/>
              <a:t>4.2.5. </a:t>
            </a:r>
            <a:r>
              <a:rPr lang="en-US" b="1" dirty="0" smtClean="0"/>
              <a:t>   </a:t>
            </a:r>
            <a:r>
              <a:rPr lang="id-ID" b="1" dirty="0" smtClean="0"/>
              <a:t>Perancangan Antar Muka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4.2.5.1. Struktur Menu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4.2.5.2. Perancangan Input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id-ID" b="1" dirty="0" smtClean="0"/>
              <a:t>4.2.5.3. Perancangan Output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id-ID" b="1" dirty="0" smtClean="0"/>
              <a:t>4.2.6	Perancangan Arsitektur Jaringan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1.1.   LATR BELAKANG PENELITIAN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6172200"/>
          </a:xfrm>
        </p:spPr>
        <p:txBody>
          <a:bodyPr>
            <a:noAutofit/>
          </a:bodyPr>
          <a:lstStyle/>
          <a:p>
            <a:pPr algn="just"/>
            <a:r>
              <a:rPr lang="id-ID" sz="1600" dirty="0" smtClean="0"/>
              <a:t>Berdasarkan hasil observasi di lapangan terhadap sistem informasi </a:t>
            </a:r>
            <a:r>
              <a:rPr lang="en-US" sz="1600" dirty="0" err="1" smtClean="0"/>
              <a:t>pengolahan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kejuaraan</a:t>
            </a:r>
            <a:r>
              <a:rPr lang="id-ID" sz="1600" dirty="0" smtClean="0"/>
              <a:t> yang sedang berjalan di KONI Jawa Barat, ditemukan permasalahan dalam sistem pengolahan data. Pengolahan </a:t>
            </a:r>
            <a:r>
              <a:rPr lang="en-US" sz="1600" dirty="0" smtClean="0"/>
              <a:t>data </a:t>
            </a:r>
            <a:r>
              <a:rPr lang="en-US" sz="1600" dirty="0" err="1" smtClean="0"/>
              <a:t>kejuaraan</a:t>
            </a:r>
            <a:r>
              <a:rPr lang="id-ID" sz="1600" dirty="0" smtClean="0"/>
              <a:t> yang dikembangkan secara umum sudah menggunakan komputer, tetapi hanya sebatas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Ms.Excel</a:t>
            </a:r>
            <a:r>
              <a:rPr lang="id-ID" sz="1600" dirty="0" smtClean="0"/>
              <a:t> saja sehingga informasi yang dihasilkan </a:t>
            </a:r>
            <a:r>
              <a:rPr lang="en-US" sz="1600" dirty="0" err="1" smtClean="0">
                <a:solidFill>
                  <a:srgbClr val="FF0000"/>
                </a:solidFill>
              </a:rPr>
              <a:t>masih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belum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sakurat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memerlukan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waktu</a:t>
            </a:r>
            <a:r>
              <a:rPr lang="en-US" sz="1600" dirty="0" smtClean="0">
                <a:solidFill>
                  <a:srgbClr val="FF0000"/>
                </a:solidFill>
              </a:rPr>
              <a:t> yang lama, </a:t>
            </a:r>
            <a:r>
              <a:rPr lang="en-US" sz="1600" dirty="0" err="1" smtClean="0">
                <a:solidFill>
                  <a:srgbClr val="FF0000"/>
                </a:solidFill>
              </a:rPr>
              <a:t>melibatkan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banyak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tenaga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kerja</a:t>
            </a:r>
            <a:r>
              <a:rPr lang="en-US" sz="1600" dirty="0" smtClean="0"/>
              <a:t>.</a:t>
            </a:r>
            <a:r>
              <a:rPr lang="id-ID" sz="1600" dirty="0" smtClean="0"/>
              <a:t>  Kondisi ini dapat dilihat apabila atasan membutuhkan informasi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kontingen</a:t>
            </a:r>
            <a:r>
              <a:rPr lang="id-ID" sz="1600" dirty="0" smtClean="0"/>
              <a:t> untuk satu cabang olahraga atau beberapa cabang olahraga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perolehan</a:t>
            </a:r>
            <a:r>
              <a:rPr lang="en-US" sz="1600" dirty="0" smtClean="0"/>
              <a:t> </a:t>
            </a:r>
            <a:r>
              <a:rPr lang="en-US" sz="1600" dirty="0" err="1" smtClean="0"/>
              <a:t>medalinya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id-ID" sz="1600" dirty="0" smtClean="0"/>
              <a:t>bagian yang mengelola data harus mencari data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id-ID" sz="1600" dirty="0" smtClean="0"/>
              <a:t> file </a:t>
            </a:r>
            <a:r>
              <a:rPr lang="en-US" sz="1600" dirty="0" err="1" smtClean="0"/>
              <a:t>biodata</a:t>
            </a:r>
            <a:r>
              <a:rPr lang="en-US" sz="1600" dirty="0" smtClean="0"/>
              <a:t>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kejuaraan</a:t>
            </a:r>
            <a:r>
              <a:rPr lang="id-ID" sz="1600" dirty="0" smtClean="0"/>
              <a:t> tertentu pada komputer, yang selanjutnya dicetak untuk dijadikan laporan kepada atasannya. </a:t>
            </a:r>
            <a:endParaRPr lang="en-US" sz="1600" dirty="0" smtClean="0"/>
          </a:p>
          <a:p>
            <a:pPr algn="just"/>
            <a:r>
              <a:rPr lang="id-ID" sz="1600" dirty="0" smtClean="0"/>
              <a:t>Selain itu, permasalahan yang muncul dalam sistem informasi </a:t>
            </a:r>
            <a:r>
              <a:rPr lang="en-US" sz="1600" dirty="0" err="1" smtClean="0"/>
              <a:t>pengolahan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kejuaraan</a:t>
            </a:r>
            <a:r>
              <a:rPr lang="id-ID" sz="1600" dirty="0" smtClean="0"/>
              <a:t> adalah tentang pencarian </a:t>
            </a:r>
            <a:r>
              <a:rPr lang="en-US" sz="1600" dirty="0" err="1" smtClean="0"/>
              <a:t>biodata</a:t>
            </a:r>
            <a:r>
              <a:rPr lang="en-US" sz="1600" dirty="0" smtClean="0"/>
              <a:t>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kejuaraan</a:t>
            </a:r>
            <a:r>
              <a:rPr lang="en-US" sz="1600" dirty="0" smtClean="0"/>
              <a:t> </a:t>
            </a:r>
            <a:r>
              <a:rPr lang="id-ID" sz="1600" dirty="0" smtClean="0"/>
              <a:t>yang masih</a:t>
            </a:r>
            <a:r>
              <a:rPr lang="en-US" sz="1600" dirty="0" smtClean="0"/>
              <a:t> </a:t>
            </a:r>
            <a:r>
              <a:rPr lang="en-US" sz="1600" dirty="0" err="1" smtClean="0"/>
              <a:t>membutuhkan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dirasakan</a:t>
            </a:r>
            <a:r>
              <a:rPr lang="en-US" sz="1600" dirty="0" smtClean="0"/>
              <a:t>  </a:t>
            </a:r>
            <a:r>
              <a:rPr lang="id-ID" sz="1600" dirty="0" smtClean="0"/>
              <a:t>cukup sulit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mencarinya</a:t>
            </a:r>
            <a:r>
              <a:rPr lang="id-ID" sz="1600" dirty="0" smtClean="0"/>
              <a:t>, sebab pengurutan </a:t>
            </a:r>
            <a:r>
              <a:rPr lang="en-US" sz="1600" dirty="0" err="1" smtClean="0"/>
              <a:t>biodatanya</a:t>
            </a:r>
            <a:r>
              <a:rPr lang="id-ID" sz="1600" dirty="0" smtClean="0"/>
              <a:t> yang masih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sederhana</a:t>
            </a:r>
            <a:r>
              <a:rPr lang="id-ID" sz="1600" dirty="0" smtClean="0"/>
              <a:t>. Tidak itu saja, </a:t>
            </a:r>
            <a:r>
              <a:rPr lang="en-US" sz="1600" dirty="0" err="1" smtClean="0"/>
              <a:t>pembuatan</a:t>
            </a:r>
            <a:r>
              <a:rPr lang="en-US" sz="1600" dirty="0" smtClean="0"/>
              <a:t>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kontingen</a:t>
            </a:r>
            <a:r>
              <a:rPr lang="id-ID" sz="1600" dirty="0" smtClean="0"/>
              <a:t> dilakukan secara manual, sehingga bila atasan atau bidang lain yang membutuhkan informasi tentang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kontingen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siap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kejuaraan</a:t>
            </a:r>
            <a:r>
              <a:rPr lang="en-US" sz="1600" dirty="0" smtClean="0"/>
              <a:t> </a:t>
            </a:r>
            <a:r>
              <a:rPr lang="id-ID" sz="1600" dirty="0" smtClean="0"/>
              <a:t>akan </a:t>
            </a:r>
            <a:r>
              <a:rPr lang="en-US" sz="1600" dirty="0" err="1" smtClean="0"/>
              <a:t>memerlukan</a:t>
            </a:r>
            <a:r>
              <a:rPr lang="id-ID" sz="1600" dirty="0" smtClean="0"/>
              <a:t> waktu</a:t>
            </a:r>
            <a:r>
              <a:rPr lang="en-US" sz="1600" dirty="0" smtClean="0"/>
              <a:t> yang lama</a:t>
            </a:r>
            <a:r>
              <a:rPr lang="id-ID" sz="1600" dirty="0" smtClean="0"/>
              <a:t>.</a:t>
            </a:r>
            <a:r>
              <a:rPr lang="en-US" sz="1600" dirty="0" smtClean="0"/>
              <a:t> </a:t>
            </a:r>
            <a:r>
              <a:rPr lang="en-US" sz="1600" dirty="0" err="1" smtClean="0"/>
              <a:t>Terlebih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mengolah</a:t>
            </a:r>
            <a:r>
              <a:rPr lang="en-US" sz="1600" dirty="0" smtClean="0"/>
              <a:t> data </a:t>
            </a:r>
            <a:r>
              <a:rPr lang="en-US" sz="1600" dirty="0" err="1" smtClean="0"/>
              <a:t>dana</a:t>
            </a:r>
            <a:r>
              <a:rPr lang="en-US" sz="1600" dirty="0" smtClean="0"/>
              <a:t> </a:t>
            </a:r>
            <a:r>
              <a:rPr lang="en-US" sz="1600" dirty="0" err="1" smtClean="0"/>
              <a:t>bantuan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 </a:t>
            </a:r>
            <a:r>
              <a:rPr lang="en-US" sz="1600" dirty="0" err="1" smtClean="0"/>
              <a:t>atlet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pelatih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kesulitan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data </a:t>
            </a:r>
            <a:r>
              <a:rPr lang="en-US" sz="1600" dirty="0" err="1" smtClean="0"/>
              <a:t>nya</a:t>
            </a:r>
            <a:r>
              <a:rPr lang="en-US" sz="1600" dirty="0" smtClean="0"/>
              <a:t> </a:t>
            </a:r>
            <a:r>
              <a:rPr lang="en-US" sz="1600" dirty="0" err="1" smtClean="0"/>
              <a:t>didapatkan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biodata</a:t>
            </a:r>
            <a:r>
              <a:rPr lang="en-US" sz="1600" dirty="0" smtClean="0"/>
              <a:t>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kejuaraan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perolehan</a:t>
            </a:r>
            <a:r>
              <a:rPr lang="en-US" sz="1600" dirty="0" smtClean="0"/>
              <a:t> </a:t>
            </a:r>
            <a:r>
              <a:rPr lang="en-US" sz="1600" dirty="0" err="1" smtClean="0"/>
              <a:t>medali</a:t>
            </a:r>
            <a:r>
              <a:rPr lang="en-US" sz="1600" dirty="0" smtClean="0"/>
              <a:t>, yang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masih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sederhana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pengambilan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dirasa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lama.</a:t>
            </a:r>
            <a:r>
              <a:rPr lang="id-ID" sz="1600" dirty="0" smtClean="0"/>
              <a:t> Kenyataan ini berakibat terhadap kesibukan tersendiri pada bagian pegolahan data yang harus mengumpulkan informasi dengan cepat.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8153400" cy="1752600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/>
              <a:t>BAB V</a:t>
            </a: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PENGUJIAN DAN IMPLEMENTASI SISTEM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5.1. </a:t>
            </a:r>
            <a:r>
              <a:rPr lang="en-US" b="1" dirty="0" err="1" smtClean="0"/>
              <a:t>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5.1. </a:t>
            </a:r>
            <a:r>
              <a:rPr lang="en-US" b="1" dirty="0" err="1" smtClean="0"/>
              <a:t>Pengujian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5.1.1.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Pengujian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5.1.2. </a:t>
            </a:r>
            <a:r>
              <a:rPr lang="en-US" b="1" dirty="0" err="1" smtClean="0"/>
              <a:t>Kasus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Pengujian</a:t>
            </a:r>
            <a:r>
              <a:rPr lang="en-US" b="1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5.1.3. </a:t>
            </a:r>
            <a:r>
              <a:rPr lang="en-US" b="1" dirty="0" err="1" smtClean="0"/>
              <a:t>Kesimpulan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Pengujian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5.2. </a:t>
            </a:r>
            <a:r>
              <a:rPr lang="en-US" b="1" dirty="0" err="1" smtClean="0"/>
              <a:t>Implementasi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5.2.1. </a:t>
            </a:r>
            <a:r>
              <a:rPr lang="en-US" b="1" dirty="0" err="1" smtClean="0"/>
              <a:t>Batasan</a:t>
            </a:r>
            <a:r>
              <a:rPr lang="en-US" b="1" dirty="0" smtClean="0"/>
              <a:t> </a:t>
            </a:r>
            <a:r>
              <a:rPr lang="en-US" b="1" dirty="0" err="1" smtClean="0"/>
              <a:t>Implementasi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5.2.2. 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Lunak</a:t>
            </a:r>
            <a:r>
              <a:rPr lang="id-ID" b="1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5.2.3. 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Keras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5.2.4. </a:t>
            </a:r>
            <a:r>
              <a:rPr lang="en-US" b="1" dirty="0" err="1" smtClean="0"/>
              <a:t>Implementasi</a:t>
            </a:r>
            <a:r>
              <a:rPr lang="en-US" b="1" dirty="0" smtClean="0"/>
              <a:t> Basis Data (</a:t>
            </a:r>
            <a:r>
              <a:rPr lang="en-US" b="1" dirty="0" err="1" smtClean="0"/>
              <a:t>Sintaks</a:t>
            </a:r>
            <a:r>
              <a:rPr lang="en-US" b="1" dirty="0" smtClean="0"/>
              <a:t> SQL)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5.2.5. 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Antar</a:t>
            </a:r>
            <a:r>
              <a:rPr lang="en-US" b="1" dirty="0" smtClean="0"/>
              <a:t> </a:t>
            </a:r>
            <a:r>
              <a:rPr lang="en-US" b="1" dirty="0" err="1" smtClean="0"/>
              <a:t>Muka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5.2.6. 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Instalasi</a:t>
            </a:r>
            <a:r>
              <a:rPr lang="en-US" b="1" dirty="0" smtClean="0"/>
              <a:t> Program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5.2.7. </a:t>
            </a:r>
            <a:r>
              <a:rPr lang="en-US" b="1" dirty="0" err="1" smtClean="0"/>
              <a:t>Penggunaan</a:t>
            </a:r>
            <a:r>
              <a:rPr lang="en-US" b="1" dirty="0" smtClean="0"/>
              <a:t> Program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430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BAB VI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KESIMPULAN DAN SARAN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14600"/>
            <a:ext cx="7498080" cy="1905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6.1. </a:t>
            </a:r>
            <a:r>
              <a:rPr lang="en-US" b="1" dirty="0" err="1" smtClean="0"/>
              <a:t>Kesimpulan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6.2. Saran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2000" b="1" dirty="0" smtClean="0"/>
              <a:t>1.2. </a:t>
            </a:r>
            <a:r>
              <a:rPr lang="en-US" sz="2000" b="1" dirty="0" err="1" smtClean="0"/>
              <a:t>Identifikasi</a:t>
            </a:r>
            <a:r>
              <a:rPr lang="en-US" sz="2000" b="1" dirty="0" smtClean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Rumusan</a:t>
            </a:r>
            <a:r>
              <a:rPr lang="en-US" sz="2000" b="1" dirty="0"/>
              <a:t> </a:t>
            </a:r>
            <a:r>
              <a:rPr lang="en-US" sz="2000" b="1" dirty="0" err="1"/>
              <a:t>Masalah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1.2.1.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id-ID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 </a:t>
            </a:r>
          </a:p>
          <a:p>
            <a:pPr marL="539496" lvl="0" indent="-457200">
              <a:buAutoNum type="arabicPeriod"/>
            </a:pPr>
            <a:r>
              <a:rPr lang="en-US" sz="2000" dirty="0" err="1" smtClean="0"/>
              <a:t>Pengolahan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kejuaraan</a:t>
            </a:r>
            <a:r>
              <a:rPr lang="id-ID" sz="2000" dirty="0" smtClean="0"/>
              <a:t> di KONI Ja</a:t>
            </a:r>
            <a:r>
              <a:rPr lang="en-US" sz="2000" dirty="0" err="1" smtClean="0"/>
              <a:t>wa</a:t>
            </a:r>
            <a:r>
              <a:rPr lang="en-US" sz="2000" dirty="0" smtClean="0"/>
              <a:t> Barat</a:t>
            </a:r>
            <a:r>
              <a:rPr lang="id-ID" sz="2000" dirty="0" smtClean="0"/>
              <a:t> umumnya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penggunaannya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optimal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mengolah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. </a:t>
            </a:r>
          </a:p>
          <a:p>
            <a:pPr marL="539496" lvl="0" indent="-457200">
              <a:buAutoNum type="arabicPeriod"/>
            </a:pP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data.</a:t>
            </a:r>
          </a:p>
          <a:p>
            <a:pPr marL="539496" lvl="0" indent="-457200">
              <a:buAutoNum type="arabicPeriod"/>
            </a:pP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sulitnya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.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efektifitas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efisien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kejuaraan</a:t>
            </a:r>
            <a:r>
              <a:rPr lang="en-US" sz="2000" dirty="0" smtClean="0"/>
              <a:t>.</a:t>
            </a:r>
          </a:p>
          <a:p>
            <a:pPr marL="539496" lvl="0" indent="-457200">
              <a:buAutoNum type="arabicPeriod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terlambat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menghambat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2000" b="1" dirty="0" smtClean="0"/>
              <a:t>1.2.2.   </a:t>
            </a:r>
            <a:r>
              <a:rPr lang="en-US" sz="2000" b="1" dirty="0" err="1" smtClean="0"/>
              <a:t>Rumusan</a:t>
            </a:r>
            <a:r>
              <a:rPr lang="en-US" sz="2000" b="1" dirty="0" smtClean="0"/>
              <a:t> </a:t>
            </a:r>
            <a:r>
              <a:rPr lang="en-US" sz="2000" b="1" dirty="0" err="1"/>
              <a:t>Masalah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125" indent="-20638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id-ID" dirty="0" smtClean="0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kejuaraan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id-ID" dirty="0" smtClean="0"/>
              <a:t>Ja</a:t>
            </a:r>
            <a:r>
              <a:rPr lang="en-US" dirty="0" err="1" smtClean="0"/>
              <a:t>wa</a:t>
            </a:r>
            <a:r>
              <a:rPr lang="en-US" dirty="0" smtClean="0"/>
              <a:t> Barat.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id-ID" dirty="0" smtClean="0"/>
              <a:t>d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id-ID" dirty="0" smtClean="0"/>
              <a:t>Ja</a:t>
            </a:r>
            <a:r>
              <a:rPr lang="en-US" dirty="0" err="1" smtClean="0"/>
              <a:t>wa</a:t>
            </a:r>
            <a:r>
              <a:rPr lang="en-US" dirty="0" smtClean="0"/>
              <a:t> Barat.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id-ID" dirty="0" smtClean="0"/>
              <a:t>Ja</a:t>
            </a:r>
            <a:r>
              <a:rPr lang="en-US" dirty="0" err="1" smtClean="0"/>
              <a:t>wa</a:t>
            </a:r>
            <a:r>
              <a:rPr lang="en-US" dirty="0" smtClean="0"/>
              <a:t> Barat.</a:t>
            </a:r>
          </a:p>
          <a:p>
            <a:pPr marL="596646" lvl="0" indent="-51435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id-ID" dirty="0" smtClean="0"/>
              <a:t>Ja</a:t>
            </a:r>
            <a:r>
              <a:rPr lang="en-US" dirty="0" err="1" smtClean="0"/>
              <a:t>wa</a:t>
            </a:r>
            <a:r>
              <a:rPr lang="en-US" dirty="0" smtClean="0"/>
              <a:t> Barat.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1.2.2	</a:t>
            </a:r>
            <a:r>
              <a:rPr lang="en-US" b="1" dirty="0" err="1" smtClean="0"/>
              <a:t>Rumusan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indent="-51435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 smtClean="0"/>
              <a:t>1.3.  </a:t>
            </a:r>
            <a:r>
              <a:rPr lang="en-US" sz="2400" b="1" dirty="0" err="1" smtClean="0"/>
              <a:t>Maksud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kejuaraan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Komite</a:t>
            </a:r>
            <a:r>
              <a:rPr lang="en-US" sz="2400" dirty="0" smtClean="0"/>
              <a:t> </a:t>
            </a:r>
            <a:r>
              <a:rPr lang="en-US" sz="2400" dirty="0" err="1" smtClean="0"/>
              <a:t>Olahraga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Indonesia (KONI) </a:t>
            </a:r>
            <a:r>
              <a:rPr lang="en-US" sz="2400" dirty="0" err="1" smtClean="0"/>
              <a:t>Jawa</a:t>
            </a:r>
            <a:r>
              <a:rPr lang="en-US" sz="2400" dirty="0" smtClean="0"/>
              <a:t> Barat,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it-IT" sz="2400" dirty="0" smtClean="0"/>
              <a:t>untuk membantu pihak intern untuk memberikan kemudahan dalam proses pengolahan data yang dapat bermanfaat untuk menunjang sistem informasi yang ada di KONI Jawa Barat.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Adapun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lvl="3" indent="-465138">
              <a:buFont typeface="+mj-lt"/>
              <a:buAutoNum type="arabicPeriod"/>
            </a:pPr>
            <a:r>
              <a:rPr lang="en-US" dirty="0" smtClean="0"/>
              <a:t>U</a:t>
            </a:r>
            <a:r>
              <a:rPr lang="id-ID" dirty="0" smtClean="0"/>
              <a:t>ntuk mengetahui sistem </a:t>
            </a:r>
            <a:r>
              <a:rPr lang="en-US" dirty="0" err="1" smtClean="0"/>
              <a:t>pengolahan</a:t>
            </a:r>
            <a:r>
              <a:rPr lang="en-US" dirty="0" smtClean="0"/>
              <a:t>  data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id-ID" dirty="0" smtClean="0"/>
              <a:t>yang s</a:t>
            </a:r>
            <a:r>
              <a:rPr lang="en-US" dirty="0" err="1" smtClean="0"/>
              <a:t>edang</a:t>
            </a:r>
            <a:r>
              <a:rPr lang="id-ID" dirty="0" smtClean="0"/>
              <a:t> berjalan di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en-US" dirty="0" err="1" smtClean="0"/>
              <a:t>Jawa</a:t>
            </a:r>
            <a:r>
              <a:rPr lang="en-US" dirty="0" smtClean="0"/>
              <a:t> Barat.</a:t>
            </a:r>
          </a:p>
          <a:p>
            <a:pPr marL="465138" lvl="3" indent="-465138">
              <a:buFont typeface="+mj-lt"/>
              <a:buAutoNum type="arabicPeriod"/>
            </a:pPr>
            <a:r>
              <a:rPr lang="en-US" dirty="0" smtClean="0"/>
              <a:t>U</a:t>
            </a:r>
            <a:r>
              <a:rPr lang="id-ID" dirty="0" smtClean="0"/>
              <a:t>ntuk </a:t>
            </a:r>
            <a:r>
              <a:rPr lang="en-US" dirty="0" err="1" smtClean="0"/>
              <a:t>membuat</a:t>
            </a:r>
            <a:r>
              <a:rPr lang="en-US" dirty="0" smtClean="0"/>
              <a:t> p</a:t>
            </a:r>
            <a:r>
              <a:rPr lang="id-ID" dirty="0" smtClean="0"/>
              <a:t>erancang</a:t>
            </a:r>
            <a:r>
              <a:rPr lang="en-US" dirty="0" smtClean="0"/>
              <a:t>an</a:t>
            </a:r>
            <a:r>
              <a:rPr lang="id-ID" dirty="0" smtClean="0"/>
              <a:t> sistem informasi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id-ID" dirty="0" smtClean="0"/>
              <a:t>data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en-US" dirty="0" err="1" smtClean="0"/>
              <a:t>Jawa</a:t>
            </a:r>
            <a:r>
              <a:rPr lang="en-US" dirty="0" smtClean="0"/>
              <a:t> Barat </a:t>
            </a:r>
          </a:p>
          <a:p>
            <a:pPr marL="465138" lvl="3" indent="-465138">
              <a:buFont typeface="+mj-lt"/>
              <a:buAutoNum type="arabicPeriod"/>
            </a:pPr>
            <a:r>
              <a:rPr lang="en-US" dirty="0" smtClean="0"/>
              <a:t>U</a:t>
            </a:r>
            <a:r>
              <a:rPr lang="id-ID" dirty="0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program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en-US" dirty="0" err="1" smtClean="0"/>
              <a:t>Jawa</a:t>
            </a:r>
            <a:r>
              <a:rPr lang="en-US" dirty="0" smtClean="0"/>
              <a:t> Barat</a:t>
            </a:r>
            <a:r>
              <a:rPr lang="id-ID" dirty="0" smtClean="0"/>
              <a:t>  </a:t>
            </a:r>
            <a:endParaRPr lang="en-US" dirty="0" smtClean="0"/>
          </a:p>
          <a:p>
            <a:pPr marL="465138" lvl="3" indent="-465138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kejuaraan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(KONI) </a:t>
            </a:r>
            <a:r>
              <a:rPr lang="en-US" dirty="0" err="1" smtClean="0"/>
              <a:t>Jawa</a:t>
            </a:r>
            <a:r>
              <a:rPr lang="en-US" dirty="0" smtClean="0"/>
              <a:t> Barat.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Pratama</a:t>
            </a:r>
            <a:r>
              <a:rPr lang="en-US" dirty="0" smtClean="0"/>
              <a:t> </a:t>
            </a:r>
            <a:r>
              <a:rPr lang="en-US" dirty="0" err="1" smtClean="0"/>
              <a:t>Karawang</a:t>
            </a:r>
            <a:r>
              <a:rPr lang="en-US" dirty="0" smtClean="0"/>
              <a:t> Utara.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369</TotalTime>
  <Words>1342</Words>
  <Application>Microsoft Office PowerPoint</Application>
  <PresentationFormat>On-screen Show (4:3)</PresentationFormat>
  <Paragraphs>238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JUDUL PENELITIAN</vt:lpstr>
      <vt:lpstr>BAB-I PENDAHULUAN</vt:lpstr>
      <vt:lpstr>1.1.   LATR BELAKANG PENELITIAN</vt:lpstr>
      <vt:lpstr>1.2. Identifikasi dan Rumusan Masalah </vt:lpstr>
      <vt:lpstr>1.2.2.   Rumusan Masalah </vt:lpstr>
      <vt:lpstr>1.2.2 Rumusan Masalah</vt:lpstr>
      <vt:lpstr>1.3.  Maksud dan Tujuan Penelitian</vt:lpstr>
      <vt:lpstr>Adapun Tujuan dari penelitian ini sebagai berikut:</vt:lpstr>
      <vt:lpstr>Tujuan Penelitian</vt:lpstr>
      <vt:lpstr>1.4.  Kegunaan Penelitian</vt:lpstr>
      <vt:lpstr>Slide 11</vt:lpstr>
      <vt:lpstr>1.5.  Batasan Masalah</vt:lpstr>
      <vt:lpstr>1.6.  Lokasi dan Waktu Penelitian</vt:lpstr>
      <vt:lpstr>Slide 14</vt:lpstr>
      <vt:lpstr>Slide 15</vt:lpstr>
      <vt:lpstr>Slide 16</vt:lpstr>
      <vt:lpstr>TEORI-TEOR YANG DISUSUN HARUS SESUAI DENGAN KERNAGKA  TEMA PENELITIAN</vt:lpstr>
      <vt:lpstr>Slide 18</vt:lpstr>
      <vt:lpstr>3.1  Objek Penelitian</vt:lpstr>
      <vt:lpstr>Slide 20</vt:lpstr>
      <vt:lpstr>3.2. Metode Penelitian</vt:lpstr>
      <vt:lpstr>Slide 22</vt:lpstr>
      <vt:lpstr>3.2.2. Jenis dan Metode Pengumpulan Data</vt:lpstr>
      <vt:lpstr>3.2.3 Metode Pendekatan dan Pengembangan Sistem</vt:lpstr>
      <vt:lpstr>Slide 25</vt:lpstr>
      <vt:lpstr>3.2.4 Pengujian Software </vt:lpstr>
      <vt:lpstr>Slide 27</vt:lpstr>
      <vt:lpstr>4.1 Analisis Sistem Yang Berjalan </vt:lpstr>
      <vt:lpstr>Slide 29</vt:lpstr>
      <vt:lpstr>Slide 30</vt:lpstr>
      <vt:lpstr>5.1. Pengujian</vt:lpstr>
      <vt:lpstr>BAB VI KESIMPULAN DAN SARAN</vt:lpstr>
    </vt:vector>
  </TitlesOfParts>
  <Company>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 PENELITIAN</dc:title>
  <dc:creator>sistem informasi</dc:creator>
  <cp:lastModifiedBy>sistem informasi</cp:lastModifiedBy>
  <cp:revision>42</cp:revision>
  <dcterms:created xsi:type="dcterms:W3CDTF">2010-12-16T02:18:34Z</dcterms:created>
  <dcterms:modified xsi:type="dcterms:W3CDTF">2010-12-31T01:59:30Z</dcterms:modified>
</cp:coreProperties>
</file>