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56" r:id="rId2"/>
    <p:sldId id="258" r:id="rId3"/>
    <p:sldId id="261" r:id="rId4"/>
    <p:sldId id="263" r:id="rId5"/>
    <p:sldId id="264" r:id="rId6"/>
    <p:sldId id="262" r:id="rId7"/>
    <p:sldId id="266" r:id="rId8"/>
    <p:sldId id="267" r:id="rId9"/>
    <p:sldId id="259" r:id="rId10"/>
    <p:sldId id="268" r:id="rId11"/>
    <p:sldId id="269" r:id="rId12"/>
    <p:sldId id="321" r:id="rId13"/>
    <p:sldId id="272" r:id="rId14"/>
    <p:sldId id="273" r:id="rId15"/>
    <p:sldId id="31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01" r:id="rId30"/>
    <p:sldId id="287" r:id="rId31"/>
    <p:sldId id="302" r:id="rId32"/>
    <p:sldId id="303" r:id="rId33"/>
    <p:sldId id="304" r:id="rId34"/>
    <p:sldId id="305" r:id="rId35"/>
    <p:sldId id="306" r:id="rId36"/>
    <p:sldId id="307" r:id="rId37"/>
    <p:sldId id="288" r:id="rId38"/>
    <p:sldId id="308" r:id="rId39"/>
    <p:sldId id="309" r:id="rId40"/>
    <p:sldId id="310" r:id="rId41"/>
    <p:sldId id="311" r:id="rId42"/>
    <p:sldId id="312" r:id="rId43"/>
    <p:sldId id="289" r:id="rId44"/>
    <p:sldId id="313" r:id="rId45"/>
    <p:sldId id="290" r:id="rId46"/>
    <p:sldId id="291" r:id="rId47"/>
    <p:sldId id="320" r:id="rId48"/>
    <p:sldId id="314" r:id="rId49"/>
    <p:sldId id="315" r:id="rId50"/>
    <p:sldId id="316" r:id="rId51"/>
    <p:sldId id="317" r:id="rId52"/>
    <p:sldId id="318" r:id="rId53"/>
    <p:sldId id="323" r:id="rId54"/>
    <p:sldId id="324" r:id="rId55"/>
    <p:sldId id="325" r:id="rId56"/>
    <p:sldId id="326" r:id="rId57"/>
    <p:sldId id="327" r:id="rId58"/>
    <p:sldId id="334" r:id="rId59"/>
    <p:sldId id="329" r:id="rId60"/>
    <p:sldId id="330" r:id="rId61"/>
    <p:sldId id="331" r:id="rId62"/>
    <p:sldId id="332" r:id="rId63"/>
    <p:sldId id="333" r:id="rId64"/>
  </p:sldIdLst>
  <p:sldSz cx="9144000" cy="6858000" type="screen4x3"/>
  <p:notesSz cx="6858000" cy="9144000"/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6699"/>
    <a:srgbClr val="663300"/>
    <a:srgbClr val="FFE2A7"/>
    <a:srgbClr val="9900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SG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S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SG" smtClean="0"/>
              <a:t>Click to edit Master text styles</a:t>
            </a:r>
          </a:p>
          <a:p>
            <a:pPr lvl="1"/>
            <a:r>
              <a:rPr lang="en-SG" smtClean="0"/>
              <a:t>Second level</a:t>
            </a:r>
          </a:p>
          <a:p>
            <a:pPr lvl="2"/>
            <a:r>
              <a:rPr lang="en-SG" smtClean="0"/>
              <a:t>Third level</a:t>
            </a:r>
          </a:p>
          <a:p>
            <a:pPr lvl="3"/>
            <a:r>
              <a:rPr lang="en-SG" smtClean="0"/>
              <a:t>Fourth level</a:t>
            </a:r>
          </a:p>
          <a:p>
            <a:pPr lvl="4"/>
            <a:r>
              <a:rPr lang="en-SG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SG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BF095A-0196-4D0A-A3F9-8C2DEDDC0393}" type="slidenum">
              <a:rPr lang="en-SG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E09CF-82E1-4C4B-8C7B-BA0EE17C6BC2}" type="slidenum">
              <a:rPr lang="en-US"/>
              <a:pPr/>
              <a:t>42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CB9F8-E49E-4428-9BF8-3C833878E61E}" type="slidenum">
              <a:rPr lang="en-US"/>
              <a:pPr/>
              <a:t>48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5C6A8-F231-4801-9B35-A2456792852D}" type="slidenum">
              <a:rPr lang="en-US"/>
              <a:pPr/>
              <a:t>49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th-TH" dirty="0"/>
              <a:t>Geosynchronous satellites have an orbital radius of 35,784 km.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9F8D7-01F9-4666-A061-76F5F11EEE66}" type="slidenum">
              <a:rPr lang="en-US"/>
              <a:pPr/>
              <a:t>50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185D2-7516-474B-A2B8-A0BB23A0A3F7}" type="slidenum">
              <a:rPr lang="en-US"/>
              <a:pPr/>
              <a:t>51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MPj039884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6477000" cy="48577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8600"/>
            <a:ext cx="4495800" cy="2590800"/>
          </a:xfrm>
        </p:spPr>
        <p:txBody>
          <a:bodyPr/>
          <a:lstStyle>
            <a:lvl1pPr algn="r">
              <a:defRPr sz="4400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971800"/>
            <a:ext cx="4495800" cy="1752600"/>
          </a:xfrm>
        </p:spPr>
        <p:txBody>
          <a:bodyPr/>
          <a:lstStyle>
            <a:lvl1pPr marL="0" indent="0" algn="r">
              <a:buFontTx/>
              <a:buNone/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B89BC-2AB5-4CD3-A44B-376106B46B06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235E1-5DEE-4AC6-8AC6-DB37E2CD36C2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241BD2-09B4-4D69-A216-F03243BA4F19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96A6F-4E45-48F2-BB53-9A7B27093F76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7B572-ED1A-49E6-B2AC-BD83D0F1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BC84-0C20-44C6-981F-5DBF2379E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61A8-E610-4E20-8392-5C47C4E7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8004E1-B92C-47C2-AFC5-6EE292DE5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31C6D-F9D0-45FD-89FC-87A008D7C9E4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10685-98FC-43CA-8168-43B0D3CCA4D2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790D83-49A2-453F-8043-79B57B54A625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E42F4-E30C-486A-B0A4-4F4F09219F3E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3FAC1C-2B16-413A-8080-AEAB2E2BA23E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F3FA2-E290-4598-A7B7-869B105874C5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AF7350-AC6A-4821-A54D-C285213B10F2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5C3E-5C63-443F-85EE-7DE6A1508476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AEC81-A19F-481D-B2A7-76C6289B59B6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8FBD-6339-4AE7-936A-81A0A8B929B1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89264-5F89-4961-8A25-C485585D248C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E3C81-D871-499A-AC8B-7AE9E3F11BAD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FAEAD-7DED-4B7B-BBCB-66E7415ACE3B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82A93-662F-45AE-BA32-90A4FD561FEF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MPj03988430000[1]"/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66FF"/>
                </a:solidFill>
              </a:defRPr>
            </a:lvl1pPr>
          </a:lstStyle>
          <a:p>
            <a:fld id="{EA2E15AB-6416-469C-AEBF-05638184F408}" type="datetime1">
              <a:rPr lang="en-SG"/>
              <a:pPr/>
              <a:t>16/2/2011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66FF"/>
                </a:solidFill>
              </a:defRPr>
            </a:lvl1pPr>
          </a:lstStyle>
          <a:p>
            <a:r>
              <a:rPr lang="en-SG" dirty="0" smtClean="0"/>
              <a:t>Free template from www.brainybetty.com</a:t>
            </a:r>
            <a:endParaRPr lang="en-SG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FF"/>
                </a:solidFill>
              </a:defRPr>
            </a:lvl1pPr>
          </a:lstStyle>
          <a:p>
            <a:fld id="{17E3EF8F-33D6-42E3-8EA7-BD61F6B1C042}" type="slidenum">
              <a:rPr lang="en-SG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•"/>
        <a:defRPr sz="28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–"/>
        <a:defRPr sz="2400" b="1">
          <a:solidFill>
            <a:srgbClr val="0066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rgbClr val="0066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–"/>
        <a:defRPr b="1">
          <a:solidFill>
            <a:srgbClr val="0066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6.png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2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3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SG" sz="4800" dirty="0" err="1" smtClean="0"/>
              <a:t>Komunikasi</a:t>
            </a:r>
            <a:r>
              <a:rPr lang="en-SG" sz="4800" dirty="0" smtClean="0"/>
              <a:t> Data</a:t>
            </a:r>
            <a:endParaRPr lang="en-SG" sz="4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29058" y="5357826"/>
            <a:ext cx="4910142" cy="714380"/>
          </a:xfrm>
        </p:spPr>
        <p:txBody>
          <a:bodyPr/>
          <a:lstStyle/>
          <a:p>
            <a:r>
              <a:rPr lang="en-SG" sz="2400" dirty="0" smtClean="0"/>
              <a:t>1. </a:t>
            </a:r>
            <a:r>
              <a:rPr lang="en-SG" sz="2400" dirty="0" err="1" smtClean="0"/>
              <a:t>Konsep</a:t>
            </a:r>
            <a:r>
              <a:rPr lang="en-SG" sz="2400" dirty="0" smtClean="0"/>
              <a:t> </a:t>
            </a:r>
            <a:r>
              <a:rPr lang="en-SG" sz="2400" dirty="0" err="1" smtClean="0"/>
              <a:t>Komunikasi</a:t>
            </a:r>
            <a:r>
              <a:rPr lang="en-SG" sz="2400" dirty="0" smtClean="0"/>
              <a:t> Data</a:t>
            </a:r>
            <a:endParaRPr lang="en-SG" sz="2400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000372"/>
            <a:ext cx="1857378" cy="1857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607220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66FF"/>
                </a:solidFill>
              </a:rPr>
              <a:t>Dosen</a:t>
            </a:r>
            <a:r>
              <a:rPr lang="en-US" dirty="0" smtClean="0">
                <a:solidFill>
                  <a:srgbClr val="0066FF"/>
                </a:solidFill>
              </a:rPr>
              <a:t> : S. </a:t>
            </a:r>
            <a:r>
              <a:rPr lang="en-US" dirty="0" err="1" smtClean="0">
                <a:solidFill>
                  <a:srgbClr val="0066FF"/>
                </a:solidFill>
              </a:rPr>
              <a:t>Indriani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Lestariningati</a:t>
            </a:r>
            <a:r>
              <a:rPr lang="en-US" dirty="0" smtClean="0">
                <a:solidFill>
                  <a:srgbClr val="0066FF"/>
                </a:solidFill>
              </a:rPr>
              <a:t>, M.T</a:t>
            </a:r>
            <a:endParaRPr lang="en-SG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86766" cy="56769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diatas</a:t>
            </a:r>
            <a:r>
              <a:rPr lang="en-US" sz="1800" dirty="0" smtClean="0"/>
              <a:t>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1800" b="1" dirty="0" err="1" smtClean="0"/>
              <a:t>Sistem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sumber</a:t>
            </a:r>
            <a:r>
              <a:rPr lang="en-US" sz="1800" dirty="0" smtClean="0"/>
              <a:t>,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bertugas</a:t>
            </a:r>
            <a:r>
              <a:rPr lang="en-US" sz="1800" dirty="0" smtClean="0"/>
              <a:t> </a:t>
            </a:r>
            <a:r>
              <a:rPr lang="en-US" sz="1800" dirty="0" err="1" smtClean="0"/>
              <a:t>mengirimkan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,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  </a:t>
            </a:r>
            <a:r>
              <a:rPr lang="en-US" sz="1800" dirty="0" err="1" smtClean="0"/>
              <a:t>pesawat</a:t>
            </a:r>
            <a:r>
              <a:rPr lang="en-US" sz="1800" dirty="0" smtClean="0"/>
              <a:t> </a:t>
            </a:r>
            <a:r>
              <a:rPr lang="en-US" sz="1800" dirty="0" err="1" smtClean="0"/>
              <a:t>telepon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PC (personal Computer) yang </a:t>
            </a:r>
            <a:r>
              <a:rPr lang="en-US" sz="1800" dirty="0" err="1" smtClean="0"/>
              <a:t>terhubung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. </a:t>
            </a:r>
            <a:r>
              <a:rPr lang="en-US" sz="1800" dirty="0" err="1" smtClean="0"/>
              <a:t>Tugas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membangkitkan</a:t>
            </a:r>
            <a:r>
              <a:rPr lang="en-US" sz="1800" dirty="0" smtClean="0"/>
              <a:t> data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menempatkannya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media </a:t>
            </a:r>
            <a:r>
              <a:rPr lang="en-US" sz="1800" dirty="0" err="1" smtClean="0"/>
              <a:t>transmisi</a:t>
            </a:r>
            <a:r>
              <a:rPr lang="en-US" sz="1800" dirty="0" smtClean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1800" b="1" dirty="0" smtClean="0"/>
              <a:t>Transmitter</a:t>
            </a:r>
            <a:r>
              <a:rPr lang="en-US" sz="1800" dirty="0" smtClean="0"/>
              <a:t>, </a:t>
            </a:r>
            <a:r>
              <a:rPr lang="en-US" sz="1800" dirty="0" err="1" smtClean="0"/>
              <a:t>berfungsi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dikirim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media </a:t>
            </a:r>
            <a:r>
              <a:rPr lang="en-US" sz="1800" dirty="0" err="1" smtClean="0"/>
              <a:t>transmisi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 </a:t>
            </a:r>
            <a:r>
              <a:rPr lang="en-US" sz="1800" dirty="0" err="1" smtClean="0"/>
              <a:t>pulsa</a:t>
            </a:r>
            <a:r>
              <a:rPr lang="en-US" sz="1800" dirty="0" smtClean="0"/>
              <a:t> </a:t>
            </a:r>
            <a:r>
              <a:rPr lang="en-US" sz="1800" dirty="0" err="1" smtClean="0"/>
              <a:t>listrik</a:t>
            </a:r>
            <a:r>
              <a:rPr lang="en-US" sz="1800" dirty="0" smtClean="0"/>
              <a:t>, </a:t>
            </a:r>
            <a:r>
              <a:rPr lang="en-US" sz="1800" dirty="0" err="1" smtClean="0"/>
              <a:t>gelombang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elektromagnetik</a:t>
            </a:r>
            <a:r>
              <a:rPr lang="en-US" sz="1800" dirty="0" smtClean="0"/>
              <a:t>, PCM (Pulse Code Modulation)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sebagainya</a:t>
            </a:r>
            <a:r>
              <a:rPr lang="en-US" sz="1800" dirty="0" smtClean="0"/>
              <a:t>.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contoh</a:t>
            </a:r>
            <a:r>
              <a:rPr lang="en-US" sz="1800" dirty="0" smtClean="0"/>
              <a:t>,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modem </a:t>
            </a:r>
            <a:r>
              <a:rPr lang="en-US" sz="1800" dirty="0" err="1" smtClean="0"/>
              <a:t>bertugas</a:t>
            </a:r>
            <a:r>
              <a:rPr lang="en-US" sz="1800" dirty="0" smtClean="0"/>
              <a:t> </a:t>
            </a:r>
            <a:r>
              <a:rPr lang="en-US" sz="1800" dirty="0" err="1" smtClean="0"/>
              <a:t>menyalurkan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i="1" dirty="0" smtClean="0"/>
              <a:t>digital bit stream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alau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dipersiapkan</a:t>
            </a:r>
            <a:r>
              <a:rPr lang="en-US" sz="1800" dirty="0" smtClean="0"/>
              <a:t>,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 PC,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mentransformasikan</a:t>
            </a:r>
            <a:r>
              <a:rPr lang="en-US" sz="1800" dirty="0" smtClean="0"/>
              <a:t> </a:t>
            </a:r>
            <a:r>
              <a:rPr lang="en-US" sz="1800" dirty="0" err="1" smtClean="0"/>
              <a:t>aliran</a:t>
            </a:r>
            <a:r>
              <a:rPr lang="en-US" sz="1800" dirty="0" smtClean="0"/>
              <a:t> bit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sinyal</a:t>
            </a:r>
            <a:r>
              <a:rPr lang="en-US" sz="1800" dirty="0" smtClean="0"/>
              <a:t> analog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melintasi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telepon</a:t>
            </a:r>
            <a:r>
              <a:rPr lang="en-US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Lanjutan</a:t>
            </a:r>
            <a:r>
              <a:rPr lang="en-US" sz="2000" dirty="0" smtClean="0"/>
              <a:t>…</a:t>
            </a:r>
            <a:endParaRPr lang="en-S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534400" cy="48768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,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tunggal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kompleks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.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,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yang lain.</a:t>
            </a:r>
          </a:p>
          <a:p>
            <a:pPr lvl="0">
              <a:lnSpc>
                <a:spcPct val="150000"/>
              </a:lnSpc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,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menggabungkannya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ditangkap</a:t>
            </a:r>
            <a:r>
              <a:rPr lang="en-US" sz="2000" dirty="0" smtClean="0"/>
              <a:t> </a:t>
            </a:r>
            <a:r>
              <a:rPr lang="en-US" sz="2000" dirty="0" err="1" smtClean="0"/>
              <a:t>pleh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modem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pesawat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yang </a:t>
            </a:r>
            <a:r>
              <a:rPr lang="en-US" sz="2000" dirty="0" err="1" smtClean="0"/>
              <a:t>datang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mengubahnya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bit digital agar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diterjemahkan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S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Hal-</a:t>
            </a:r>
            <a:r>
              <a:rPr lang="en-US" sz="3200" dirty="0" err="1" smtClean="0"/>
              <a:t>hal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Komunikasi</a:t>
            </a:r>
            <a:r>
              <a:rPr lang="en-US" sz="3200" dirty="0" smtClean="0"/>
              <a:t> Data</a:t>
            </a:r>
            <a:endParaRPr lang="en-S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4488"/>
            <a:ext cx="8534400" cy="468631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Media </a:t>
            </a:r>
            <a:r>
              <a:rPr lang="en-US" sz="2400" dirty="0" err="1" smtClean="0"/>
              <a:t>Transmisi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Kapasitas</a:t>
            </a:r>
            <a:r>
              <a:rPr lang="en-US" sz="2400" dirty="0" smtClean="0"/>
              <a:t> Data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Mode </a:t>
            </a:r>
            <a:r>
              <a:rPr lang="en-US" sz="2400" dirty="0" err="1" smtClean="0"/>
              <a:t>Transmisi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Protokol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Check </a:t>
            </a:r>
            <a:r>
              <a:rPr lang="en-US" sz="2400" dirty="0" err="1" smtClean="0"/>
              <a:t>Eror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penanganan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1143000"/>
          </a:xfrm>
        </p:spPr>
        <p:txBody>
          <a:bodyPr/>
          <a:lstStyle/>
          <a:p>
            <a:pPr algn="ctr"/>
            <a:r>
              <a:rPr lang="en-US" dirty="0" smtClean="0"/>
              <a:t>Media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42876" y="1285860"/>
            <a:ext cx="8786842" cy="4500594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garis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kategori</a:t>
            </a:r>
            <a:r>
              <a:rPr lang="en-US" sz="2200" dirty="0" smtClean="0"/>
              <a:t> media </a:t>
            </a:r>
            <a:r>
              <a:rPr lang="en-US" sz="2200" dirty="0" err="1" smtClean="0"/>
              <a:t>transmisi</a:t>
            </a:r>
            <a:r>
              <a:rPr lang="en-US" sz="2200" dirty="0" smtClean="0"/>
              <a:t>, </a:t>
            </a:r>
            <a:r>
              <a:rPr lang="en-US" sz="2200" dirty="0" err="1" smtClean="0"/>
              <a:t>yakni</a:t>
            </a:r>
            <a:r>
              <a:rPr lang="en-US" sz="2200" dirty="0" smtClean="0"/>
              <a:t> : </a:t>
            </a:r>
            <a:r>
              <a:rPr lang="en-US" sz="2200" i="1" dirty="0" smtClean="0"/>
              <a:t>guided </a:t>
            </a:r>
            <a:r>
              <a:rPr lang="en-US" sz="2200" dirty="0" smtClean="0"/>
              <a:t>(</a:t>
            </a:r>
            <a:r>
              <a:rPr lang="en-US" sz="2200" dirty="0" err="1" smtClean="0"/>
              <a:t>terpandu</a:t>
            </a:r>
            <a:r>
              <a:rPr lang="en-US" sz="2200" dirty="0" smtClean="0"/>
              <a:t>)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i="1" dirty="0" smtClean="0"/>
              <a:t>unguided </a:t>
            </a:r>
            <a:r>
              <a:rPr lang="en-US" sz="2200" dirty="0" smtClean="0"/>
              <a:t>(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terpandu</a:t>
            </a:r>
            <a:r>
              <a:rPr lang="en-US" sz="2200" dirty="0" smtClean="0"/>
              <a:t>).</a:t>
            </a:r>
          </a:p>
          <a:p>
            <a:pPr marL="350838" lvl="1" indent="-236538" algn="just" eaLnBrk="1" hangingPunct="1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Media Guided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Media </a:t>
            </a:r>
            <a:r>
              <a:rPr lang="en-US" sz="2200" dirty="0" err="1" smtClean="0"/>
              <a:t>transmisi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terpandu</a:t>
            </a:r>
            <a:r>
              <a:rPr lang="en-US" sz="2200" dirty="0" smtClean="0"/>
              <a:t> </a:t>
            </a:r>
            <a:r>
              <a:rPr lang="en-US" sz="2200" dirty="0" err="1" smtClean="0"/>
              <a:t>maksudnya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media yang </a:t>
            </a:r>
            <a:r>
              <a:rPr lang="en-US" sz="2200" dirty="0" err="1" smtClean="0"/>
              <a:t>mampu</a:t>
            </a:r>
            <a:r>
              <a:rPr lang="en-US" sz="2200" dirty="0" smtClean="0"/>
              <a:t> </a:t>
            </a:r>
            <a:r>
              <a:rPr lang="en-US" sz="2200" dirty="0" err="1" smtClean="0"/>
              <a:t>mentransmisikan</a:t>
            </a:r>
            <a:r>
              <a:rPr lang="en-US" sz="2200" dirty="0" smtClean="0"/>
              <a:t> </a:t>
            </a:r>
            <a:r>
              <a:rPr lang="en-US" sz="2200" dirty="0" err="1" smtClean="0"/>
              <a:t>besaran-besaran</a:t>
            </a:r>
            <a:r>
              <a:rPr lang="en-US" sz="2200" dirty="0" smtClean="0"/>
              <a:t> </a:t>
            </a:r>
            <a:r>
              <a:rPr lang="en-US" sz="2200" dirty="0" err="1" smtClean="0"/>
              <a:t>fisik</a:t>
            </a:r>
            <a:r>
              <a:rPr lang="en-US" sz="2200" dirty="0" smtClean="0"/>
              <a:t> </a:t>
            </a:r>
            <a:r>
              <a:rPr lang="en-US" sz="2200" dirty="0" err="1" smtClean="0"/>
              <a:t>lewat</a:t>
            </a:r>
            <a:r>
              <a:rPr lang="en-US" sz="2200" dirty="0" smtClean="0"/>
              <a:t> </a:t>
            </a:r>
            <a:r>
              <a:rPr lang="en-US" sz="2200" dirty="0" err="1" smtClean="0"/>
              <a:t>materialnya</a:t>
            </a:r>
            <a:r>
              <a:rPr lang="en-US" sz="2200" dirty="0" smtClean="0"/>
              <a:t>. </a:t>
            </a:r>
          </a:p>
          <a:p>
            <a:pPr marL="350838" lvl="1" indent="-236538" algn="just" eaLnBrk="1" hangingPunct="1">
              <a:lnSpc>
                <a:spcPct val="150000"/>
              </a:lnSpc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Contoh</a:t>
            </a:r>
            <a:r>
              <a:rPr lang="en-US" sz="2200" dirty="0" smtClean="0"/>
              <a:t>: </a:t>
            </a:r>
            <a:r>
              <a:rPr lang="en-US" sz="2200" dirty="0" err="1" smtClean="0"/>
              <a:t>kabel</a:t>
            </a:r>
            <a:r>
              <a:rPr lang="en-US" sz="2200" dirty="0" smtClean="0"/>
              <a:t> </a:t>
            </a:r>
            <a:r>
              <a:rPr lang="en-US" sz="2200" i="1" dirty="0" smtClean="0"/>
              <a:t>twisted-pair</a:t>
            </a:r>
            <a:r>
              <a:rPr lang="en-US" sz="2200" dirty="0" smtClean="0"/>
              <a:t>, </a:t>
            </a:r>
            <a:r>
              <a:rPr lang="en-US" sz="2200" dirty="0" err="1" smtClean="0"/>
              <a:t>kabel</a:t>
            </a:r>
            <a:r>
              <a:rPr lang="en-US" sz="2200" dirty="0" smtClean="0"/>
              <a:t> </a:t>
            </a:r>
            <a:r>
              <a:rPr lang="en-US" sz="2200" i="1" dirty="0" smtClean="0"/>
              <a:t>coaxial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serat</a:t>
            </a:r>
            <a:r>
              <a:rPr lang="en-US" sz="2200" dirty="0" smtClean="0"/>
              <a:t> </a:t>
            </a:r>
            <a:r>
              <a:rPr lang="en-US" sz="2200" dirty="0" err="1" smtClean="0"/>
              <a:t>optik</a:t>
            </a:r>
            <a:r>
              <a:rPr lang="en-US" sz="2200" dirty="0" smtClean="0"/>
              <a:t>.</a:t>
            </a:r>
          </a:p>
          <a:p>
            <a:pPr marL="350838" lvl="1" indent="-236538" algn="just" eaLnBrk="1" hangingPunct="1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Media </a:t>
            </a:r>
            <a:r>
              <a:rPr lang="en-US" sz="2200" i="1" dirty="0" smtClean="0">
                <a:solidFill>
                  <a:schemeClr val="tx1"/>
                </a:solidFill>
              </a:rPr>
              <a:t>unguided </a:t>
            </a:r>
            <a:r>
              <a:rPr lang="en-US" sz="2200" dirty="0" err="1" smtClean="0"/>
              <a:t>mentransmisikan</a:t>
            </a:r>
            <a:r>
              <a:rPr lang="en-US" sz="2200" dirty="0" smtClean="0"/>
              <a:t> </a:t>
            </a:r>
            <a:r>
              <a:rPr lang="en-US" sz="2200" dirty="0" err="1" smtClean="0"/>
              <a:t>gelombang</a:t>
            </a:r>
            <a:r>
              <a:rPr lang="en-US" sz="2200" dirty="0" smtClean="0"/>
              <a:t> </a:t>
            </a:r>
            <a:r>
              <a:rPr lang="en-US" sz="2200" dirty="0" err="1" smtClean="0"/>
              <a:t>elektromagnetik</a:t>
            </a:r>
            <a:r>
              <a:rPr lang="en-US" sz="2200" dirty="0" smtClean="0"/>
              <a:t>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konduktor</a:t>
            </a:r>
            <a:r>
              <a:rPr lang="en-US" sz="2200" dirty="0" smtClean="0"/>
              <a:t> </a:t>
            </a:r>
            <a:r>
              <a:rPr lang="en-US" sz="2200" dirty="0" err="1" smtClean="0"/>
              <a:t>fisik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kabel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serat</a:t>
            </a:r>
            <a:r>
              <a:rPr lang="en-US" sz="2200" dirty="0" smtClean="0"/>
              <a:t> </a:t>
            </a:r>
            <a:r>
              <a:rPr lang="en-US" sz="2200" dirty="0" err="1" smtClean="0"/>
              <a:t>optik</a:t>
            </a:r>
            <a:r>
              <a:rPr lang="en-US" sz="2200" dirty="0" smtClean="0"/>
              <a:t>. </a:t>
            </a:r>
            <a:r>
              <a:rPr lang="en-US" sz="2200" dirty="0" err="1" smtClean="0"/>
              <a:t>Contoh</a:t>
            </a:r>
            <a:r>
              <a:rPr lang="en-US" sz="2200" dirty="0" smtClean="0"/>
              <a:t> </a:t>
            </a:r>
            <a:r>
              <a:rPr lang="en-US" sz="2200" dirty="0" err="1" smtClean="0"/>
              <a:t>sederhana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gelombang</a:t>
            </a:r>
            <a:r>
              <a:rPr lang="en-US" sz="2200" dirty="0" smtClean="0"/>
              <a:t> radio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microwave, wireless mobile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sebagainya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80" y="500050"/>
            <a:ext cx="8820120" cy="1143000"/>
          </a:xfrm>
        </p:spPr>
        <p:txBody>
          <a:bodyPr/>
          <a:lstStyle/>
          <a:p>
            <a:r>
              <a:rPr lang="en-US" sz="2800" dirty="0" smtClean="0"/>
              <a:t>Media </a:t>
            </a:r>
            <a:r>
              <a:rPr lang="en-US" sz="2800" dirty="0" err="1" smtClean="0"/>
              <a:t>Transmisi</a:t>
            </a:r>
            <a:r>
              <a:rPr lang="en-US" sz="2800" dirty="0" smtClean="0"/>
              <a:t> </a:t>
            </a:r>
            <a:r>
              <a:rPr lang="en-US" sz="2800" dirty="0" err="1" smtClean="0"/>
              <a:t>dikelompokkan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2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:</a:t>
            </a:r>
            <a:endParaRPr lang="en-SG" sz="2800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857364"/>
            <a:ext cx="3571900" cy="4500594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Kabel</a:t>
            </a:r>
            <a:r>
              <a:rPr lang="en-US" sz="2400" b="1" dirty="0" smtClean="0">
                <a:solidFill>
                  <a:schemeClr val="tx1"/>
                </a:solidFill>
              </a:rPr>
              <a:t> (Wired)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Twisted pair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Coaxial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Fiber </a:t>
            </a:r>
            <a:r>
              <a:rPr lang="en-US" sz="2400" dirty="0" err="1" smtClean="0">
                <a:solidFill>
                  <a:schemeClr val="tx1"/>
                </a:solidFill>
              </a:rPr>
              <a:t>Optik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3438" y="1857364"/>
            <a:ext cx="45005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Tanpa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Kabel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(Wireless)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Microwave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kern="0" dirty="0" err="1" smtClean="0">
                <a:latin typeface="+mn-lt"/>
              </a:rPr>
              <a:t>Satelit</a:t>
            </a:r>
            <a:r>
              <a:rPr lang="en-US" sz="2400" b="1" kern="0" dirty="0" smtClean="0">
                <a:latin typeface="+mn-lt"/>
              </a:rPr>
              <a:t> Microwave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kern="0" dirty="0" smtClean="0">
                <a:latin typeface="+mn-lt"/>
              </a:rPr>
              <a:t>Radio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Infrared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Guided Transmission Media</a:t>
            </a:r>
            <a:endParaRPr lang="en-S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Twisted Pair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Coaxial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Fiber Optic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Kabel</a:t>
            </a:r>
            <a:r>
              <a:rPr lang="en-US" dirty="0" smtClean="0"/>
              <a:t> Twisted-pair</a:t>
            </a:r>
            <a:endParaRPr lang="en-SG" dirty="0"/>
          </a:p>
        </p:txBody>
      </p:sp>
      <p:sp>
        <p:nvSpPr>
          <p:cNvPr id="13314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357158" y="1285860"/>
            <a:ext cx="8534400" cy="48768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err="1" smtClean="0"/>
              <a:t>Kabel</a:t>
            </a:r>
            <a:r>
              <a:rPr lang="en-US" sz="2000" dirty="0" smtClean="0"/>
              <a:t> twisted-pair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i="1" dirty="0" smtClean="0"/>
              <a:t>shielded </a:t>
            </a:r>
            <a:r>
              <a:rPr lang="en-US" sz="2000" dirty="0" smtClean="0"/>
              <a:t>(</a:t>
            </a:r>
            <a:r>
              <a:rPr lang="en-US" sz="2000" dirty="0" err="1" smtClean="0"/>
              <a:t>berselimut</a:t>
            </a:r>
            <a:r>
              <a:rPr lang="en-US" sz="2000" dirty="0" smtClean="0"/>
              <a:t>)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STP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unshielded </a:t>
            </a:r>
            <a:r>
              <a:rPr lang="en-US" sz="2000" dirty="0" smtClean="0"/>
              <a:t>(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selimut</a:t>
            </a:r>
            <a:r>
              <a:rPr lang="en-US" sz="2000" dirty="0" smtClean="0"/>
              <a:t>)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UTP.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err="1" smtClean="0"/>
              <a:t>Untuk</a:t>
            </a:r>
            <a:r>
              <a:rPr lang="en-US" sz="2000" dirty="0" smtClean="0"/>
              <a:t> UTP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pula </a:t>
            </a:r>
            <a:r>
              <a:rPr lang="en-US" sz="2000" dirty="0" err="1" smtClean="0"/>
              <a:t>pembagian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yakni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85786" y="3489960"/>
          <a:ext cx="7786742" cy="3093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8760"/>
                <a:gridCol w="6357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Tipe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Kegunaan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r>
                        <a:rPr lang="en-US" sz="1600" baseline="0" dirty="0" smtClean="0"/>
                        <a:t> 1</a:t>
                      </a: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mentransmisikan</a:t>
                      </a:r>
                      <a:r>
                        <a:rPr lang="en-US" sz="1600" dirty="0" smtClean="0"/>
                        <a:t> data </a:t>
                      </a:r>
                      <a:r>
                        <a:rPr lang="en-US" sz="1600" dirty="0" err="1" smtClean="0"/>
                        <a:t>kecepatan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rendah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Contoh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1600" dirty="0" err="1" smtClean="0"/>
                        <a:t>kabel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telepon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Category 2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mentransmisikan</a:t>
                      </a:r>
                      <a:r>
                        <a:rPr lang="en-US" sz="1600" dirty="0" smtClean="0"/>
                        <a:t> data </a:t>
                      </a:r>
                      <a:r>
                        <a:rPr lang="en-US" sz="1600" dirty="0" err="1" smtClean="0"/>
                        <a:t>lebih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cepat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dibanding</a:t>
                      </a:r>
                      <a:r>
                        <a:rPr lang="en-US" sz="1600" dirty="0" smtClean="0"/>
                        <a:t> category 1. </a:t>
                      </a:r>
                      <a:r>
                        <a:rPr lang="en-US" sz="1600" dirty="0" err="1" smtClean="0"/>
                        <a:t>Dapat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digunakan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transmisi</a:t>
                      </a:r>
                      <a:r>
                        <a:rPr lang="en-US" sz="1600" dirty="0" smtClean="0"/>
                        <a:t> digital </a:t>
                      </a:r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bandwidth </a:t>
                      </a:r>
                      <a:r>
                        <a:rPr lang="en-US" sz="1600" dirty="0" err="1" smtClean="0"/>
                        <a:t>hingga</a:t>
                      </a:r>
                      <a:r>
                        <a:rPr lang="en-US" sz="1600" dirty="0" smtClean="0"/>
                        <a:t> 4 </a:t>
                      </a:r>
                      <a:r>
                        <a:rPr lang="en-US" sz="1600" dirty="0" err="1" smtClean="0"/>
                        <a:t>MHz.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Category 3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mentransmisikan</a:t>
                      </a:r>
                      <a:r>
                        <a:rPr lang="en-US" sz="1600" dirty="0" smtClean="0"/>
                        <a:t> data </a:t>
                      </a:r>
                      <a:r>
                        <a:rPr lang="en-US" sz="1600" dirty="0" err="1" smtClean="0"/>
                        <a:t>hingga</a:t>
                      </a:r>
                      <a:r>
                        <a:rPr lang="en-US" sz="1600" dirty="0" smtClean="0"/>
                        <a:t> 16 </a:t>
                      </a:r>
                      <a:r>
                        <a:rPr lang="en-US" sz="1600" dirty="0" err="1" smtClean="0"/>
                        <a:t>MHz.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Category 4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mentransmisikan</a:t>
                      </a:r>
                      <a:r>
                        <a:rPr lang="en-US" sz="1600" dirty="0" smtClean="0"/>
                        <a:t> data </a:t>
                      </a:r>
                      <a:r>
                        <a:rPr lang="en-US" sz="1600" dirty="0" err="1" smtClean="0"/>
                        <a:t>hingga</a:t>
                      </a:r>
                      <a:r>
                        <a:rPr lang="en-US" sz="1600" dirty="0" smtClean="0"/>
                        <a:t> 20 </a:t>
                      </a:r>
                      <a:r>
                        <a:rPr lang="en-US" sz="1600" dirty="0" err="1" smtClean="0"/>
                        <a:t>MHz.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Category 5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digunakan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transmisi</a:t>
                      </a:r>
                      <a:r>
                        <a:rPr lang="en-US" sz="1600" dirty="0" smtClean="0"/>
                        <a:t> data yang </a:t>
                      </a:r>
                      <a:r>
                        <a:rPr lang="en-US" sz="1600" dirty="0" err="1" smtClean="0"/>
                        <a:t>memerlukan</a:t>
                      </a:r>
                      <a:r>
                        <a:rPr lang="en-US" sz="1600" dirty="0" smtClean="0"/>
                        <a:t> bandwidth </a:t>
                      </a:r>
                      <a:r>
                        <a:rPr lang="en-US" sz="1600" dirty="0" err="1" smtClean="0"/>
                        <a:t>hingga</a:t>
                      </a:r>
                      <a:r>
                        <a:rPr lang="en-US" sz="1600" dirty="0" smtClean="0"/>
                        <a:t> 100 </a:t>
                      </a:r>
                      <a:r>
                        <a:rPr lang="en-US" sz="1600" dirty="0" err="1" smtClean="0"/>
                        <a:t>MHz.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r" eaLnBrk="1" hangingPunct="1"/>
            <a:r>
              <a:rPr lang="en-US" sz="2400" dirty="0" smtClean="0">
                <a:solidFill>
                  <a:srgbClr val="FF0000"/>
                </a:solidFill>
              </a:rPr>
              <a:t>STP (</a:t>
            </a:r>
            <a:r>
              <a:rPr lang="en-US" sz="2400" i="1" dirty="0" smtClean="0">
                <a:solidFill>
                  <a:srgbClr val="FF0000"/>
                </a:solidFill>
              </a:rPr>
              <a:t>Shielded twisted pair</a:t>
            </a:r>
            <a:r>
              <a:rPr lang="en-US" sz="2400" dirty="0" smtClean="0">
                <a:solidFill>
                  <a:srgbClr val="FF0000"/>
                </a:solidFill>
              </a:rPr>
              <a:t> )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622300" y="2209800"/>
          <a:ext cx="2959100" cy="1865313"/>
        </p:xfrm>
        <a:graphic>
          <a:graphicData uri="http://schemas.openxmlformats.org/presentationml/2006/ole">
            <p:oleObj spid="_x0000_s1026" name="Image" r:id="rId3" imgW="3098413" imgH="1549206" progId="Photoshop.Image.7">
              <p:embed/>
            </p:oleObj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28600" y="9906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/>
              <a:t>   Lebih mahal dari UTP</a:t>
            </a:r>
          </a:p>
          <a:p>
            <a:pPr eaLnBrk="1" hangingPunct="1">
              <a:buFontTx/>
              <a:buChar char="•"/>
            </a:pPr>
            <a:r>
              <a:rPr lang="en-US" sz="2400"/>
              <a:t>   Maksimal Panjang 100 m</a:t>
            </a:r>
          </a:p>
          <a:p>
            <a:pPr eaLnBrk="1" hangingPunct="1">
              <a:buFontTx/>
              <a:buChar char="•"/>
            </a:pPr>
            <a:r>
              <a:rPr lang="en-US" sz="2400"/>
              <a:t>   Kecepatan : 10 – 100 Mbps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282700"/>
          <a:ext cx="4191000" cy="2603500"/>
        </p:xfrm>
        <a:graphic>
          <a:graphicData uri="http://schemas.openxmlformats.org/presentationml/2006/ole">
            <p:oleObj spid="_x0000_s1027" name="Image" r:id="rId4" imgW="5079365" imgH="4000000" progId="Photoshop.Image.7">
              <p:embed/>
            </p:oleObj>
          </a:graphicData>
        </a:graphic>
      </p:graphicFrame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304800" y="4267200"/>
            <a:ext cx="8686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Shielded twisted pair (STP) </a:t>
            </a:r>
            <a:r>
              <a:rPr lang="en-US" sz="2400"/>
              <a:t>sesuai untuk lingkungan dengan interferensi listrik; meskipun ekstra pilinan akan membuat kabel menjadi cukup besar. </a:t>
            </a:r>
          </a:p>
          <a:p>
            <a:r>
              <a:rPr lang="en-US" sz="2400" i="1"/>
              <a:t>Shielded twisted pair </a:t>
            </a:r>
            <a:r>
              <a:rPr lang="en-US" sz="2400"/>
              <a:t>biasa digunakan pada jaringan yang menggunakan topologi Token 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077200" cy="731838"/>
          </a:xfrm>
        </p:spPr>
        <p:txBody>
          <a:bodyPr/>
          <a:lstStyle/>
          <a:p>
            <a:pPr algn="r" eaLnBrk="1" hangingPunct="1"/>
            <a:r>
              <a:rPr lang="en-US" sz="2400" i="1" dirty="0" smtClean="0">
                <a:solidFill>
                  <a:srgbClr val="FF0000"/>
                </a:solidFill>
              </a:rPr>
              <a:t>Unshielded Twisted Pair </a:t>
            </a:r>
            <a:r>
              <a:rPr lang="en-US" sz="2400" dirty="0" smtClean="0">
                <a:solidFill>
                  <a:srgbClr val="FF0000"/>
                </a:solidFill>
              </a:rPr>
              <a:t>(UTP)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52524"/>
            <a:ext cx="8339166" cy="2133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ini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memiliki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empat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macam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dalam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jaket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pelindungnya</a:t>
            </a:r>
            <a:r>
              <a:rPr lang="en-US" sz="2200" b="0" dirty="0" smtClean="0">
                <a:solidFill>
                  <a:schemeClr val="tx1"/>
                </a:solidFill>
              </a:rPr>
              <a:t>. </a:t>
            </a:r>
            <a:r>
              <a:rPr lang="en-US" sz="2200" b="0" dirty="0" err="1" smtClean="0">
                <a:solidFill>
                  <a:schemeClr val="tx1"/>
                </a:solidFill>
              </a:rPr>
              <a:t>Tiap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pasang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berjalinan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dengan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nomor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pasangan</a:t>
            </a:r>
            <a:r>
              <a:rPr lang="en-US" sz="2200" b="0" dirty="0" smtClean="0">
                <a:solidFill>
                  <a:schemeClr val="tx1"/>
                </a:solidFill>
              </a:rPr>
              <a:t> yang </a:t>
            </a:r>
            <a:r>
              <a:rPr lang="en-US" sz="2200" b="0" dirty="0" err="1" smtClean="0">
                <a:solidFill>
                  <a:schemeClr val="tx1"/>
                </a:solidFill>
              </a:rPr>
              <a:t>berbeda</a:t>
            </a:r>
            <a:r>
              <a:rPr lang="en-US" sz="2200" b="0" dirty="0" smtClean="0">
                <a:solidFill>
                  <a:schemeClr val="tx1"/>
                </a:solidFill>
              </a:rPr>
              <a:t> per </a:t>
            </a:r>
            <a:r>
              <a:rPr lang="en-US" sz="2200" b="0" dirty="0" err="1" smtClean="0">
                <a:solidFill>
                  <a:schemeClr val="tx1"/>
                </a:solidFill>
              </a:rPr>
              <a:t>incinya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untuk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mengurangi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interferensi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pasangan</a:t>
            </a:r>
            <a:r>
              <a:rPr lang="en-US" sz="2200" b="0" dirty="0" smtClean="0">
                <a:solidFill>
                  <a:schemeClr val="tx1"/>
                </a:solidFill>
              </a:rPr>
              <a:t> lain </a:t>
            </a:r>
            <a:r>
              <a:rPr lang="en-US" sz="2200" b="0" dirty="0" err="1" smtClean="0">
                <a:solidFill>
                  <a:schemeClr val="tx1"/>
                </a:solidFill>
              </a:rPr>
              <a:t>dan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peralatan-peralatan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elektronik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lainnya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EIA/TIA (</a:t>
            </a:r>
            <a:r>
              <a:rPr lang="en-US" sz="2200" b="0" i="1" dirty="0" smtClean="0">
                <a:solidFill>
                  <a:schemeClr val="tx1"/>
                </a:solidFill>
              </a:rPr>
              <a:t>Electronic Industry Association / Telecommunication Industry Association) </a:t>
            </a:r>
            <a:r>
              <a:rPr lang="en-US" sz="2200" b="0" dirty="0" err="1" smtClean="0">
                <a:solidFill>
                  <a:schemeClr val="tx1"/>
                </a:solidFill>
              </a:rPr>
              <a:t>telah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menetapkan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standar</a:t>
            </a:r>
            <a:r>
              <a:rPr lang="en-US" sz="2200" b="0" dirty="0" smtClean="0">
                <a:solidFill>
                  <a:schemeClr val="tx1"/>
                </a:solidFill>
              </a:rPr>
              <a:t> UTP </a:t>
            </a:r>
            <a:r>
              <a:rPr lang="en-US" sz="2200" b="0" dirty="0" err="1" smtClean="0">
                <a:solidFill>
                  <a:schemeClr val="tx1"/>
                </a:solidFill>
              </a:rPr>
              <a:t>dan</a:t>
            </a:r>
            <a:r>
              <a:rPr lang="en-US" sz="2200" b="0" dirty="0" smtClean="0">
                <a:solidFill>
                  <a:schemeClr val="tx1"/>
                </a:solidFill>
              </a:rPr>
              <a:t> lima </a:t>
            </a:r>
            <a:r>
              <a:rPr lang="en-US" sz="2200" b="0" dirty="0" err="1" smtClean="0">
                <a:solidFill>
                  <a:schemeClr val="tx1"/>
                </a:solidFill>
              </a:rPr>
              <a:t>ketegori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kecepatan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: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200" b="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4" descr="u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6667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P-kabelens 4 tvunnede p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256"/>
            <a:ext cx="1828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191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Maksimal Panjang 100 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Kecepatan : 10 – 100 Mbps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800600" y="3429000"/>
          <a:ext cx="4038600" cy="1855788"/>
        </p:xfrm>
        <a:graphic>
          <a:graphicData uri="http://schemas.openxmlformats.org/presentationml/2006/ole">
            <p:oleObj spid="_x0000_s2050" name="Image" r:id="rId3" imgW="4800000" imgH="1752381" progId="Photoshop.Image.7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381000" y="2514600"/>
          <a:ext cx="4191000" cy="2286000"/>
        </p:xfrm>
        <a:graphic>
          <a:graphicData uri="http://schemas.openxmlformats.org/presentationml/2006/ole">
            <p:oleObj spid="_x0000_s2051" name="Image" r:id="rId4" imgW="5028571" imgH="2514286" progId="Photoshop.Image.7">
              <p:embed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838200"/>
          <a:ext cx="4114800" cy="2438400"/>
        </p:xfrm>
        <a:graphic>
          <a:graphicData uri="http://schemas.openxmlformats.org/presentationml/2006/ole">
            <p:oleObj spid="_x0000_s2052" name="Image" r:id="rId5" imgW="5206349" imgH="3326984" progId="Photoshop.Image.7">
              <p:embed/>
            </p:oleObj>
          </a:graphicData>
        </a:graphic>
      </p:graphicFrame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457200" y="5495925"/>
            <a:ext cx="8302625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dirty="0" err="1"/>
              <a:t>Kerugian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UTP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kelemahannya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radio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interferensi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.</a:t>
            </a:r>
          </a:p>
        </p:txBody>
      </p:sp>
      <p:sp>
        <p:nvSpPr>
          <p:cNvPr id="2055" name="Rectangle 1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077200" cy="731838"/>
          </a:xfrm>
          <a:noFill/>
        </p:spPr>
        <p:txBody>
          <a:bodyPr/>
          <a:lstStyle/>
          <a:p>
            <a:pPr algn="r" eaLnBrk="1" hangingPunct="1"/>
            <a:r>
              <a:rPr lang="en-US" sz="2000" i="1" smtClean="0"/>
              <a:t>Unshielded twisted pair </a:t>
            </a:r>
            <a:r>
              <a:rPr lang="en-US" sz="2000" smtClean="0"/>
              <a:t>(UTP) (lanjutan)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SATUAN ACARA PERKULIAHAN</a:t>
            </a:r>
            <a:endParaRPr lang="en-S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01118" cy="53739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5818"/>
                <a:gridCol w="1700216"/>
                <a:gridCol w="2078171"/>
                <a:gridCol w="1165336"/>
                <a:gridCol w="1019669"/>
                <a:gridCol w="946836"/>
                <a:gridCol w="1005072"/>
              </a:tblGrid>
              <a:tr h="619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+mj-lt"/>
                          <a:ea typeface="Times New Roman"/>
                        </a:rPr>
                        <a:t>Minggu Ke</a:t>
                      </a:r>
                      <a:endParaRPr lang="en-S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+mj-lt"/>
                          <a:ea typeface="Times New Roman"/>
                        </a:rPr>
                        <a:t>Pokok Bahasan dan TIU</a:t>
                      </a:r>
                      <a:endParaRPr lang="en-S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+mj-lt"/>
                          <a:ea typeface="Times New Roman"/>
                        </a:rPr>
                        <a:t>Sub Pokok Bahasan dan Sasaran Belajar</a:t>
                      </a:r>
                      <a:endParaRPr lang="en-S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+mj-lt"/>
                          <a:ea typeface="Times New Roman"/>
                        </a:rPr>
                        <a:t>Cara Pengajaran</a:t>
                      </a:r>
                      <a:endParaRPr lang="en-S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+mj-lt"/>
                          <a:ea typeface="Times New Roman"/>
                        </a:rPr>
                        <a:t>Media</a:t>
                      </a:r>
                      <a:endParaRPr lang="en-S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+mj-lt"/>
                          <a:ea typeface="Times New Roman"/>
                        </a:rPr>
                        <a:t>Tugas</a:t>
                      </a:r>
                      <a:endParaRPr lang="en-S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+mj-lt"/>
                          <a:ea typeface="Times New Roman"/>
                        </a:rPr>
                        <a:t>Referensi </a:t>
                      </a:r>
                      <a:endParaRPr lang="en-S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I</a:t>
                      </a:r>
                      <a:endParaRPr lang="en-SG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PENDAHULUAN</a:t>
                      </a:r>
                      <a:endParaRPr lang="en-SG" sz="1200" dirty="0"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TIU :</a:t>
                      </a:r>
                      <a:endParaRPr lang="en-SG" sz="1200" dirty="0"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Mahasiswa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dapat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memahami</a:t>
                      </a:r>
                      <a:r>
                        <a:rPr lang="en-US" sz="1200" dirty="0">
                          <a:latin typeface="+mj-lt"/>
                        </a:rPr>
                        <a:t> model </a:t>
                      </a:r>
                      <a:r>
                        <a:rPr lang="en-US" sz="1200" dirty="0" err="1">
                          <a:latin typeface="+mj-lt"/>
                        </a:rPr>
                        <a:t>komunikasi</a:t>
                      </a:r>
                      <a:r>
                        <a:rPr lang="en-US" sz="1200" dirty="0">
                          <a:latin typeface="+mj-lt"/>
                        </a:rPr>
                        <a:t>, </a:t>
                      </a:r>
                      <a:r>
                        <a:rPr lang="en-US" sz="1200" dirty="0" err="1">
                          <a:latin typeface="+mj-lt"/>
                        </a:rPr>
                        <a:t>komunikasi</a:t>
                      </a:r>
                      <a:r>
                        <a:rPr lang="en-US" sz="1200" dirty="0">
                          <a:latin typeface="+mj-lt"/>
                        </a:rPr>
                        <a:t> data </a:t>
                      </a:r>
                      <a:r>
                        <a:rPr lang="en-US" sz="1200" dirty="0" err="1">
                          <a:latin typeface="+mj-lt"/>
                        </a:rPr>
                        <a:t>dan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komponen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dasar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dari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suatu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komunikasi</a:t>
                      </a:r>
                      <a:r>
                        <a:rPr lang="en-US" sz="1200" dirty="0">
                          <a:latin typeface="+mj-lt"/>
                        </a:rPr>
                        <a:t>.</a:t>
                      </a:r>
                      <a:endParaRPr lang="en-SG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smtClean="0">
                          <a:latin typeface="+mj-lt"/>
                        </a:rPr>
                        <a:t>Model </a:t>
                      </a:r>
                      <a:r>
                        <a:rPr lang="en-US" sz="1200" dirty="0" err="1">
                          <a:latin typeface="+mj-lt"/>
                        </a:rPr>
                        <a:t>Komunikasi</a:t>
                      </a:r>
                      <a:endParaRPr lang="en-SG" sz="1200" dirty="0">
                        <a:latin typeface="+mj-lt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Mahasiswa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mengenal</a:t>
                      </a:r>
                      <a:r>
                        <a:rPr lang="en-US" sz="1200" dirty="0">
                          <a:latin typeface="+mj-lt"/>
                        </a:rPr>
                        <a:t> model-model </a:t>
                      </a:r>
                      <a:r>
                        <a:rPr lang="en-US" sz="1200" dirty="0" err="1" smtClean="0">
                          <a:latin typeface="+mj-lt"/>
                        </a:rPr>
                        <a:t>komunIkasi</a:t>
                      </a:r>
                      <a:r>
                        <a:rPr lang="en-US" sz="1200" dirty="0">
                          <a:latin typeface="+mj-lt"/>
                        </a:rPr>
                        <a:t>.</a:t>
                      </a:r>
                      <a:endParaRPr lang="en-SG" sz="1200" dirty="0">
                        <a:latin typeface="+mj-lt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 smtClean="0">
                          <a:latin typeface="+mj-lt"/>
                        </a:rPr>
                        <a:t>Pengantar</a:t>
                      </a:r>
                      <a:r>
                        <a:rPr lang="en-US" sz="1200" dirty="0" smtClean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Komunikasi</a:t>
                      </a:r>
                      <a:r>
                        <a:rPr lang="en-US" sz="1200" dirty="0">
                          <a:latin typeface="+mj-lt"/>
                        </a:rPr>
                        <a:t> Data</a:t>
                      </a:r>
                      <a:endParaRPr lang="en-SG" sz="1200" dirty="0">
                        <a:latin typeface="+mj-lt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Mahasiswa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dapat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menjelaskan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maksud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dan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tujuan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komunikasi</a:t>
                      </a:r>
                      <a:r>
                        <a:rPr lang="en-US" sz="1200" dirty="0">
                          <a:latin typeface="+mj-lt"/>
                        </a:rPr>
                        <a:t> data.</a:t>
                      </a:r>
                      <a:endParaRPr lang="en-SG" sz="1200" dirty="0">
                        <a:latin typeface="+mj-lt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 smtClean="0">
                          <a:latin typeface="+mj-lt"/>
                        </a:rPr>
                        <a:t>Komponen</a:t>
                      </a:r>
                      <a:r>
                        <a:rPr lang="en-US" sz="1200" dirty="0" smtClean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Dasar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Sistem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Komunikasi</a:t>
                      </a:r>
                      <a:endParaRPr lang="en-SG" sz="1200" dirty="0">
                        <a:latin typeface="+mj-lt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Mahasiswa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dapat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memahami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komponen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apa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saja</a:t>
                      </a:r>
                      <a:r>
                        <a:rPr lang="en-US" sz="1200" dirty="0">
                          <a:latin typeface="+mj-lt"/>
                        </a:rPr>
                        <a:t> yang </a:t>
                      </a:r>
                      <a:r>
                        <a:rPr lang="en-US" sz="1200" dirty="0" err="1">
                          <a:latin typeface="+mj-lt"/>
                        </a:rPr>
                        <a:t>dibutuhkan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untuk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membangun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sebuah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sistem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 smtClean="0">
                          <a:latin typeface="+mj-lt"/>
                        </a:rPr>
                        <a:t>komunikasi</a:t>
                      </a:r>
                      <a:r>
                        <a:rPr lang="en-US" sz="1200" dirty="0" smtClean="0">
                          <a:latin typeface="+mj-lt"/>
                        </a:rPr>
                        <a:t>.</a:t>
                      </a:r>
                    </a:p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Transmisi</a:t>
                      </a:r>
                      <a:endParaRPr lang="en-SG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menyebutkan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menjelaskan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media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transmisi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SG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Kuliah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Mimbar</a:t>
                      </a:r>
                      <a:endParaRPr lang="en-SG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Papan Tulis, OHP</a:t>
                      </a:r>
                      <a:endParaRPr lang="en-SG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1</a:t>
                      </a:r>
                      <a:endParaRPr lang="en-SG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715963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Konektor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Unshielded Twisted Pair (RJ-45)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2225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910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urutan p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05000"/>
            <a:ext cx="58801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Penyambungan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UTP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85720" y="1285860"/>
            <a:ext cx="875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STRAIGHT-THROUGH (</a:t>
            </a:r>
            <a:r>
              <a:rPr lang="en-US" sz="2400" b="1" dirty="0" err="1">
                <a:solidFill>
                  <a:srgbClr val="FF0000"/>
                </a:solidFill>
              </a:rPr>
              <a:t>Koneksi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antara</a:t>
            </a:r>
            <a:r>
              <a:rPr lang="en-US" sz="2400" b="1" dirty="0">
                <a:solidFill>
                  <a:srgbClr val="FF0000"/>
                </a:solidFill>
              </a:rPr>
              <a:t> NIC-Hub/Switch)</a:t>
            </a:r>
          </a:p>
        </p:txBody>
      </p:sp>
      <p:pic>
        <p:nvPicPr>
          <p:cNvPr id="3077" name="Picture 6" descr="straightth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9"/>
          <p:cNvGraphicFramePr>
            <a:graphicFrameLocks noChangeAspect="1"/>
          </p:cNvGraphicFramePr>
          <p:nvPr>
            <p:ph idx="1"/>
          </p:nvPr>
        </p:nvGraphicFramePr>
        <p:xfrm>
          <a:off x="6705600" y="2362200"/>
          <a:ext cx="2247900" cy="3060700"/>
        </p:xfrm>
        <a:graphic>
          <a:graphicData uri="http://schemas.openxmlformats.org/presentationml/2006/ole">
            <p:oleObj spid="_x0000_s3074" name="Image" r:id="rId4" imgW="2247619" imgH="3060317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56"/>
            <a:ext cx="8458200" cy="1190644"/>
          </a:xfrm>
        </p:spPr>
        <p:txBody>
          <a:bodyPr/>
          <a:lstStyle/>
          <a:p>
            <a:pPr marL="457200" indent="-457200" algn="l" eaLnBrk="1" hangingPunct="1">
              <a:buFont typeface="+mj-lt"/>
              <a:buAutoNum type="arabicPeriod" startAt="2"/>
            </a:pPr>
            <a:r>
              <a:rPr lang="en-US" sz="2400" dirty="0" smtClean="0">
                <a:solidFill>
                  <a:srgbClr val="FF0000"/>
                </a:solidFill>
              </a:rPr>
              <a:t>CROSS-OVER (</a:t>
            </a:r>
            <a:r>
              <a:rPr lang="en-US" sz="2400" dirty="0" err="1" smtClean="0">
                <a:solidFill>
                  <a:srgbClr val="FF0000"/>
                </a:solidFill>
              </a:rPr>
              <a:t>Koneksi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antara</a:t>
            </a:r>
            <a:r>
              <a:rPr lang="en-US" sz="2400" dirty="0" smtClean="0">
                <a:solidFill>
                  <a:srgbClr val="FF0000"/>
                </a:solidFill>
              </a:rPr>
              <a:t> Hub-Hub, Switch-Switch, NIC-NIC)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16387" name="Picture 4" descr="crossov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05000"/>
            <a:ext cx="76200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34404" cy="48768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50838" algn="l"/>
              </a:tabLst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mentransmisikan</a:t>
            </a:r>
            <a:r>
              <a:rPr lang="en-US" sz="2000" dirty="0" smtClean="0"/>
              <a:t> data,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pin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melainkan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data,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lain:</a:t>
            </a:r>
          </a:p>
          <a:p>
            <a:pPr marL="0" indent="0" eaLnBrk="1" hangingPunct="1">
              <a:tabLst>
                <a:tab pos="350838" algn="l"/>
              </a:tabLst>
            </a:pPr>
            <a:r>
              <a:rPr lang="en-US" sz="2000" dirty="0" smtClean="0"/>
              <a:t> 	ATM 155Mbps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2 </a:t>
            </a:r>
            <a:r>
              <a:rPr lang="en-US" sz="2000" dirty="0" err="1" smtClean="0"/>
              <a:t>dan</a:t>
            </a:r>
            <a:r>
              <a:rPr lang="en-US" sz="2000" dirty="0" smtClean="0"/>
              <a:t> 4 (pin 1-2, 7-8)</a:t>
            </a:r>
          </a:p>
          <a:p>
            <a:pPr marL="0" indent="0" eaLnBrk="1" hangingPunct="1">
              <a:tabLst>
                <a:tab pos="350838" algn="l"/>
              </a:tabLst>
            </a:pPr>
            <a:r>
              <a:rPr lang="en-US" sz="2000" dirty="0" smtClean="0"/>
              <a:t> 	Ethernet 10Base-T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2 </a:t>
            </a:r>
            <a:r>
              <a:rPr lang="en-US" sz="2000" dirty="0" err="1" smtClean="0"/>
              <a:t>dan</a:t>
            </a:r>
            <a:r>
              <a:rPr lang="en-US" sz="2000" dirty="0" smtClean="0"/>
              <a:t> 3 (pin 1-	2, 	3-6)</a:t>
            </a:r>
          </a:p>
          <a:p>
            <a:pPr marL="0" indent="0" eaLnBrk="1" hangingPunct="1">
              <a:tabLst>
                <a:tab pos="350838" algn="l"/>
              </a:tabLst>
            </a:pPr>
            <a:r>
              <a:rPr lang="en-US" sz="2000" dirty="0" smtClean="0"/>
              <a:t> 	Ethernet 100Base-T4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2 </a:t>
            </a:r>
            <a:r>
              <a:rPr lang="en-US" sz="2000" dirty="0" err="1" smtClean="0"/>
              <a:t>dan</a:t>
            </a:r>
            <a:r>
              <a:rPr lang="en-US" sz="2000" dirty="0" smtClean="0"/>
              <a:t> 3 (4T+) 	(pin 1-2, 3-6)</a:t>
            </a:r>
          </a:p>
          <a:p>
            <a:pPr marL="0" indent="0" eaLnBrk="1" hangingPunct="1">
              <a:tabLst>
                <a:tab pos="350838" algn="l"/>
              </a:tabLst>
            </a:pPr>
            <a:r>
              <a:rPr lang="en-US" sz="2000" dirty="0" smtClean="0"/>
              <a:t> 	Ethernet 100Base-T8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1,2,3, </a:t>
            </a:r>
            <a:r>
              <a:rPr lang="en-US" sz="2000" dirty="0" err="1" smtClean="0"/>
              <a:t>dan</a:t>
            </a:r>
            <a:r>
              <a:rPr lang="en-US" sz="2000" dirty="0" smtClean="0"/>
              <a:t> 4 	(pin 4-5, 1-2, 3-6, 7-8)</a:t>
            </a:r>
          </a:p>
          <a:p>
            <a:pPr marL="0" indent="0" eaLnBrk="1" hangingPunct="1">
              <a:tabLst>
                <a:tab pos="350838" algn="l"/>
              </a:tabLst>
            </a:pPr>
            <a:r>
              <a:rPr lang="en-US" sz="2000" dirty="0" smtClean="0"/>
              <a:t> 	Token-Ring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1 </a:t>
            </a:r>
            <a:r>
              <a:rPr lang="en-US" sz="2000" dirty="0" err="1" smtClean="0"/>
              <a:t>dan</a:t>
            </a:r>
            <a:r>
              <a:rPr lang="en-US" sz="2000" dirty="0" smtClean="0"/>
              <a:t> 3 (pin 4-5, 3-6)</a:t>
            </a:r>
          </a:p>
          <a:p>
            <a:pPr marL="0" indent="0" eaLnBrk="1" hangingPunct="1">
              <a:tabLst>
                <a:tab pos="350838" algn="l"/>
              </a:tabLst>
            </a:pPr>
            <a:r>
              <a:rPr lang="en-US" sz="2000" dirty="0" smtClean="0"/>
              <a:t> 	TP-PDM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2 </a:t>
            </a:r>
            <a:r>
              <a:rPr lang="en-US" sz="2000" dirty="0" err="1" smtClean="0"/>
              <a:t>dan</a:t>
            </a:r>
            <a:r>
              <a:rPr lang="en-US" sz="2000" dirty="0" smtClean="0"/>
              <a:t> 4 (pin 1-2, 7-8)</a:t>
            </a:r>
          </a:p>
          <a:p>
            <a:pPr marL="0" indent="0" eaLnBrk="1" hangingPunct="1">
              <a:tabLst>
                <a:tab pos="350838" algn="l"/>
              </a:tabLst>
            </a:pPr>
            <a:r>
              <a:rPr lang="en-US" sz="2000" dirty="0" smtClean="0"/>
              <a:t> 	100VG-AnyLAN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1,2,3, </a:t>
            </a:r>
            <a:r>
              <a:rPr lang="en-US" sz="2000" dirty="0" err="1" smtClean="0"/>
              <a:t>dan</a:t>
            </a:r>
            <a:r>
              <a:rPr lang="en-US" sz="2000" dirty="0" smtClean="0"/>
              <a:t> 4 (pin 	4-	5, 1-2, 3-6, 7-8)</a:t>
            </a:r>
          </a:p>
          <a:p>
            <a:pPr marL="0" indent="0" eaLnBrk="1" hangingPunct="1">
              <a:tabLst>
                <a:tab pos="350838" algn="l"/>
              </a:tabLst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2.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Koaksial</a:t>
            </a:r>
            <a:r>
              <a:rPr lang="en-US" dirty="0" smtClean="0"/>
              <a:t> (BNC)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80" y="1704980"/>
            <a:ext cx="8610600" cy="2438400"/>
          </a:xfrm>
        </p:spPr>
        <p:txBody>
          <a:bodyPr/>
          <a:lstStyle/>
          <a:p>
            <a:pPr eaLnBrk="1" hangingPunct="1"/>
            <a:r>
              <a:rPr lang="en-US" sz="2200" b="0" dirty="0" smtClean="0">
                <a:solidFill>
                  <a:schemeClr val="tx1"/>
                </a:solidFill>
              </a:rPr>
              <a:t>BNC </a:t>
            </a:r>
            <a:r>
              <a:rPr lang="en-US" sz="2200" b="0" dirty="0" err="1" smtClean="0">
                <a:solidFill>
                  <a:schemeClr val="tx1"/>
                </a:solidFill>
              </a:rPr>
              <a:t>merupakan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kepanjangan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</a:rPr>
              <a:t> Bayonet Navy Connector </a:t>
            </a:r>
            <a:r>
              <a:rPr lang="en-US" sz="2200" b="0" dirty="0" err="1" smtClean="0">
                <a:solidFill>
                  <a:schemeClr val="tx1"/>
                </a:solidFill>
              </a:rPr>
              <a:t>atau</a:t>
            </a:r>
            <a:r>
              <a:rPr lang="en-US" sz="2200" b="0" dirty="0" smtClean="0">
                <a:solidFill>
                  <a:schemeClr val="tx1"/>
                </a:solidFill>
              </a:rPr>
              <a:t> Bayonet Neil-</a:t>
            </a:r>
            <a:r>
              <a:rPr lang="en-US" sz="2200" b="0" dirty="0" err="1" smtClean="0">
                <a:solidFill>
                  <a:schemeClr val="tx1"/>
                </a:solidFill>
              </a:rPr>
              <a:t>Concelman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sebagai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penghargaan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terhadap</a:t>
            </a:r>
            <a:r>
              <a:rPr lang="en-US" sz="2200" b="0" dirty="0" smtClean="0">
                <a:solidFill>
                  <a:schemeClr val="tx1"/>
                </a:solidFill>
              </a:rPr>
              <a:t> 2 </a:t>
            </a:r>
            <a:r>
              <a:rPr lang="en-US" sz="2200" b="0" dirty="0" err="1" smtClean="0">
                <a:solidFill>
                  <a:schemeClr val="tx1"/>
                </a:solidFill>
              </a:rPr>
              <a:t>nama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perancang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konektor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koaksial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tersebut</a:t>
            </a:r>
            <a:r>
              <a:rPr lang="en-US" sz="2200" b="0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/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koaksial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memiliki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konduktor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tembaga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tunggal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pada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pusatnya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3781444"/>
            <a:ext cx="3409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47656" y="3714752"/>
            <a:ext cx="5181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buFontTx/>
              <a:buChar char="•"/>
            </a:pPr>
            <a:r>
              <a:rPr lang="en-US" sz="2200" dirty="0" err="1"/>
              <a:t>Lapisan</a:t>
            </a:r>
            <a:r>
              <a:rPr lang="en-US" sz="2200" dirty="0"/>
              <a:t> </a:t>
            </a:r>
            <a:r>
              <a:rPr lang="en-US" sz="2200" dirty="0" err="1"/>
              <a:t>plastik</a:t>
            </a:r>
            <a:r>
              <a:rPr lang="en-US" sz="2200" dirty="0"/>
              <a:t> </a:t>
            </a:r>
            <a:r>
              <a:rPr lang="en-US" sz="2200" dirty="0" err="1"/>
              <a:t>menyediakan</a:t>
            </a:r>
            <a:r>
              <a:rPr lang="en-US" sz="2200" dirty="0"/>
              <a:t> </a:t>
            </a:r>
            <a:r>
              <a:rPr lang="en-US" sz="2200" dirty="0" err="1"/>
              <a:t>insulasi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konduktor</a:t>
            </a:r>
            <a:r>
              <a:rPr lang="en-US" sz="2200" dirty="0"/>
              <a:t> </a:t>
            </a:r>
            <a:r>
              <a:rPr lang="en-US" sz="2200" dirty="0" err="1"/>
              <a:t>pusat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jalinan</a:t>
            </a:r>
            <a:r>
              <a:rPr lang="en-US" sz="2200" dirty="0"/>
              <a:t> metal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sekelilingnya</a:t>
            </a:r>
            <a:r>
              <a:rPr lang="en-US" sz="2200" dirty="0"/>
              <a:t>.</a:t>
            </a:r>
          </a:p>
          <a:p>
            <a:pPr marL="350838" indent="-350838">
              <a:buFontTx/>
              <a:buChar char="•"/>
            </a:pPr>
            <a:r>
              <a:rPr lang="en-US" sz="2200" dirty="0" err="1" smtClean="0"/>
              <a:t>Jalinan</a:t>
            </a:r>
            <a:r>
              <a:rPr lang="en-US" sz="2200" dirty="0" smtClean="0"/>
              <a:t> </a:t>
            </a:r>
            <a:r>
              <a:rPr lang="en-US" sz="2200" dirty="0"/>
              <a:t>metal </a:t>
            </a:r>
            <a:r>
              <a:rPr lang="en-US" sz="2200" dirty="0" err="1"/>
              <a:t>memblokir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</a:t>
            </a:r>
            <a:r>
              <a:rPr lang="en-US" sz="2200" dirty="0" err="1"/>
              <a:t>interferensi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fluorosensi</a:t>
            </a:r>
            <a:r>
              <a:rPr lang="en-US" sz="2200" dirty="0"/>
              <a:t> </a:t>
            </a:r>
            <a:r>
              <a:rPr lang="en-US" sz="2200" dirty="0" err="1"/>
              <a:t>cahaya</a:t>
            </a:r>
            <a:r>
              <a:rPr lang="en-US" sz="2200" dirty="0"/>
              <a:t>, motor,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komputer-komputer</a:t>
            </a:r>
            <a:r>
              <a:rPr lang="en-US" sz="2200" dirty="0"/>
              <a:t> 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55638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</a:rPr>
              <a:t>Jenis-jenis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kabel</a:t>
            </a:r>
            <a:r>
              <a:rPr lang="en-US" sz="3200" dirty="0" smtClean="0">
                <a:solidFill>
                  <a:srgbClr val="FF0000"/>
                </a:solidFill>
              </a:rPr>
              <a:t> BNC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648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dirty="0" smtClean="0"/>
              <a:t>Thick Coaxial</a:t>
            </a:r>
          </a:p>
          <a:p>
            <a:pPr eaLnBrk="1" hangingPunct="1"/>
            <a:r>
              <a:rPr lang="en-US" sz="2200" dirty="0" err="1" smtClean="0"/>
              <a:t>Maksimum</a:t>
            </a:r>
            <a:r>
              <a:rPr lang="en-US" sz="2200" dirty="0" smtClean="0"/>
              <a:t> </a:t>
            </a:r>
            <a:r>
              <a:rPr lang="en-US" sz="2200" dirty="0" err="1" smtClean="0"/>
              <a:t>panjang</a:t>
            </a:r>
            <a:r>
              <a:rPr lang="en-US" sz="2200" dirty="0" smtClean="0"/>
              <a:t> </a:t>
            </a:r>
            <a:r>
              <a:rPr lang="en-US" sz="2200" dirty="0" err="1" smtClean="0"/>
              <a:t>kabel</a:t>
            </a:r>
            <a:r>
              <a:rPr lang="en-US" sz="2200" dirty="0" smtClean="0"/>
              <a:t> per segment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1.640 feet (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sekitar</a:t>
            </a:r>
            <a:r>
              <a:rPr lang="en-US" sz="2200" dirty="0" smtClean="0"/>
              <a:t> 500 meter).</a:t>
            </a:r>
          </a:p>
          <a:p>
            <a:pPr eaLnBrk="1" hangingPunct="1"/>
            <a:r>
              <a:rPr lang="en-US" sz="2200" dirty="0" err="1" smtClean="0"/>
              <a:t>Setiap</a:t>
            </a:r>
            <a:r>
              <a:rPr lang="en-US" sz="2200" dirty="0" smtClean="0"/>
              <a:t> segment </a:t>
            </a:r>
            <a:r>
              <a:rPr lang="en-US" sz="2200" dirty="0" err="1" smtClean="0"/>
              <a:t>maksimum</a:t>
            </a:r>
            <a:r>
              <a:rPr lang="en-US" sz="2200" dirty="0" smtClean="0"/>
              <a:t> </a:t>
            </a:r>
            <a:r>
              <a:rPr lang="en-US" sz="2200" dirty="0" err="1" smtClean="0"/>
              <a:t>berisi</a:t>
            </a:r>
            <a:r>
              <a:rPr lang="en-US" sz="2200" dirty="0" smtClean="0"/>
              <a:t> 100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, </a:t>
            </a:r>
            <a:r>
              <a:rPr lang="en-US" sz="2200" dirty="0" err="1" smtClean="0"/>
              <a:t>termasuk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hal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i="1" dirty="0" smtClean="0"/>
              <a:t>repeaters</a:t>
            </a:r>
            <a:r>
              <a:rPr lang="en-US" sz="2200" dirty="0" smtClean="0"/>
              <a:t>.</a:t>
            </a:r>
          </a:p>
          <a:p>
            <a:pPr eaLnBrk="1" hangingPunct="1"/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ujung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diterminasi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terminator 50-ohm</a:t>
            </a:r>
          </a:p>
          <a:p>
            <a:pPr eaLnBrk="1" hangingPunct="1">
              <a:buNone/>
            </a:pPr>
            <a:endParaRPr lang="en-US" sz="2200" dirty="0" smtClean="0"/>
          </a:p>
          <a:p>
            <a:pPr eaLnBrk="1" hangingPunct="1">
              <a:buFontTx/>
              <a:buNone/>
            </a:pPr>
            <a:r>
              <a:rPr lang="en-US" sz="2200" dirty="0" smtClean="0"/>
              <a:t>Thin Coaxial</a:t>
            </a:r>
          </a:p>
          <a:p>
            <a:pPr eaLnBrk="1" hangingPunct="1"/>
            <a:r>
              <a:rPr lang="en-US" sz="2200" dirty="0" err="1" smtClean="0"/>
              <a:t>Panjang</a:t>
            </a:r>
            <a:r>
              <a:rPr lang="en-US" sz="2200" dirty="0" smtClean="0"/>
              <a:t> </a:t>
            </a:r>
            <a:r>
              <a:rPr lang="en-US" sz="2200" dirty="0" err="1" smtClean="0"/>
              <a:t>maksimal</a:t>
            </a:r>
            <a:r>
              <a:rPr lang="en-US" sz="2200" dirty="0" smtClean="0"/>
              <a:t> </a:t>
            </a:r>
            <a:r>
              <a:rPr lang="en-US" sz="2200" dirty="0" err="1" smtClean="0"/>
              <a:t>kabel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1,000 feet (185 meter) per segment.</a:t>
            </a:r>
          </a:p>
          <a:p>
            <a:pPr eaLnBrk="1" hangingPunct="1"/>
            <a:r>
              <a:rPr lang="en-US" sz="2200" dirty="0" err="1" smtClean="0"/>
              <a:t>Setiap</a:t>
            </a:r>
            <a:r>
              <a:rPr lang="en-US" sz="2200" dirty="0" smtClean="0"/>
              <a:t> segment </a:t>
            </a:r>
            <a:r>
              <a:rPr lang="en-US" sz="2200" dirty="0" err="1" smtClean="0"/>
              <a:t>maksimum</a:t>
            </a:r>
            <a:r>
              <a:rPr lang="en-US" sz="2200" dirty="0" smtClean="0"/>
              <a:t> </a:t>
            </a:r>
            <a:r>
              <a:rPr lang="en-US" sz="2200" dirty="0" err="1" smtClean="0"/>
              <a:t>terkoneksi</a:t>
            </a:r>
            <a:r>
              <a:rPr lang="en-US" sz="2200" dirty="0" smtClean="0"/>
              <a:t> </a:t>
            </a:r>
            <a:r>
              <a:rPr lang="en-US" sz="2200" dirty="0" err="1" smtClean="0"/>
              <a:t>sebanyak</a:t>
            </a:r>
            <a:r>
              <a:rPr lang="en-US" sz="2200" dirty="0" smtClean="0"/>
              <a:t> 30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(</a:t>
            </a:r>
            <a:r>
              <a:rPr lang="en-US" sz="2200" i="1" dirty="0" smtClean="0"/>
              <a:t>devices</a:t>
            </a:r>
            <a:r>
              <a:rPr lang="en-US" sz="2200" dirty="0" smtClean="0"/>
              <a:t>)</a:t>
            </a:r>
          </a:p>
          <a:p>
            <a:pPr eaLnBrk="1" hangingPunct="1"/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ujung</a:t>
            </a:r>
            <a:r>
              <a:rPr lang="en-US" sz="2200" dirty="0" smtClean="0"/>
              <a:t> </a:t>
            </a:r>
            <a:r>
              <a:rPr lang="en-US" sz="2200" dirty="0" err="1" smtClean="0"/>
              <a:t>kabel</a:t>
            </a:r>
            <a:r>
              <a:rPr lang="en-US" sz="2200" dirty="0" smtClean="0"/>
              <a:t> </a:t>
            </a:r>
            <a:r>
              <a:rPr lang="en-US" sz="2200" dirty="0" err="1" smtClean="0"/>
              <a:t>diberi</a:t>
            </a:r>
            <a:r>
              <a:rPr lang="en-US" sz="2200" dirty="0" smtClean="0"/>
              <a:t> terminator 50-ohm.</a:t>
            </a:r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239143" cy="319635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Konektor</a:t>
            </a:r>
            <a:r>
              <a:rPr lang="en-US" sz="3200" dirty="0" smtClean="0"/>
              <a:t> </a:t>
            </a:r>
            <a:r>
              <a:rPr lang="en-US" sz="3200" dirty="0" err="1" smtClean="0"/>
              <a:t>Kabel</a:t>
            </a:r>
            <a:r>
              <a:rPr lang="en-US" sz="3200" dirty="0" smtClean="0"/>
              <a:t> Coaxial</a:t>
            </a:r>
          </a:p>
        </p:txBody>
      </p:sp>
      <p:pic>
        <p:nvPicPr>
          <p:cNvPr id="4100" name="Picture 4" descr="Terminator, T-ledd og BNC-plu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5"/>
          <p:cNvGraphicFramePr>
            <a:graphicFrameLocks noChangeAspect="1"/>
          </p:cNvGraphicFramePr>
          <p:nvPr>
            <p:ph idx="1"/>
          </p:nvPr>
        </p:nvGraphicFramePr>
        <p:xfrm>
          <a:off x="3929058" y="1500174"/>
          <a:ext cx="5072066" cy="3381378"/>
        </p:xfrm>
        <a:graphic>
          <a:graphicData uri="http://schemas.openxmlformats.org/presentationml/2006/ole">
            <p:oleObj spid="_x0000_s4098" name="Image" r:id="rId4" imgW="6539683" imgH="4177778" progId="Photoshop.Image.7">
              <p:embed/>
            </p:oleObj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04800" y="3581400"/>
            <a:ext cx="3733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err="1"/>
              <a:t>Konektor</a:t>
            </a:r>
            <a:r>
              <a:rPr lang="en-US" sz="2200" dirty="0"/>
              <a:t> yang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bersama</a:t>
            </a:r>
            <a:r>
              <a:rPr lang="en-US" sz="2200" dirty="0"/>
              <a:t> </a:t>
            </a:r>
            <a:r>
              <a:rPr lang="en-US" sz="2200" dirty="0" err="1"/>
              <a:t>kabel</a:t>
            </a:r>
            <a:r>
              <a:rPr lang="en-US" sz="2200" dirty="0"/>
              <a:t> </a:t>
            </a:r>
            <a:r>
              <a:rPr lang="en-US" sz="2200" dirty="0" err="1"/>
              <a:t>koaksial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konektor</a:t>
            </a:r>
            <a:r>
              <a:rPr lang="en-US" sz="2200" dirty="0"/>
              <a:t> </a:t>
            </a:r>
            <a:r>
              <a:rPr lang="en-US" sz="2200" i="1" dirty="0" smtClean="0"/>
              <a:t>Bayonet-Neil- </a:t>
            </a:r>
            <a:r>
              <a:rPr lang="en-US" sz="2200" i="1" dirty="0" err="1"/>
              <a:t>Concelman</a:t>
            </a:r>
            <a:r>
              <a:rPr lang="en-US" sz="2200" i="1" dirty="0"/>
              <a:t> </a:t>
            </a:r>
            <a:r>
              <a:rPr lang="en-US" sz="2200" dirty="0"/>
              <a:t>(BNC). 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04800" y="5165725"/>
            <a:ext cx="8534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Adapter-adapter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berbeda</a:t>
            </a:r>
            <a:r>
              <a:rPr lang="en-US" sz="2200" dirty="0"/>
              <a:t> </a:t>
            </a:r>
            <a:r>
              <a:rPr lang="en-US" sz="2200" dirty="0" err="1"/>
              <a:t>tersedia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konektor</a:t>
            </a:r>
            <a:r>
              <a:rPr lang="en-US" sz="2200" dirty="0"/>
              <a:t> BNC, </a:t>
            </a:r>
            <a:r>
              <a:rPr lang="en-US" sz="2200" dirty="0" err="1"/>
              <a:t>termasuk</a:t>
            </a:r>
            <a:r>
              <a:rPr lang="en-US" sz="2200" dirty="0"/>
              <a:t> </a:t>
            </a:r>
            <a:r>
              <a:rPr lang="en-US" sz="2200" dirty="0" err="1"/>
              <a:t>konektor</a:t>
            </a:r>
            <a:r>
              <a:rPr lang="en-US" sz="2200" dirty="0"/>
              <a:t> T, </a:t>
            </a:r>
            <a:r>
              <a:rPr lang="en-US" sz="2200" dirty="0" err="1"/>
              <a:t>konektor</a:t>
            </a:r>
            <a:r>
              <a:rPr lang="en-US" sz="2200" dirty="0"/>
              <a:t> </a:t>
            </a:r>
            <a:r>
              <a:rPr lang="en-US" sz="2200" i="1" dirty="0"/>
              <a:t>barrel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terminator. </a:t>
            </a:r>
            <a:r>
              <a:rPr lang="en-US" sz="2200" dirty="0" err="1"/>
              <a:t>Konektor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kabel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titik</a:t>
            </a:r>
            <a:r>
              <a:rPr lang="en-US" sz="2200" dirty="0"/>
              <a:t> </a:t>
            </a:r>
            <a:r>
              <a:rPr lang="en-US" sz="2200" dirty="0" err="1"/>
              <a:t>terlemah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55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3. Fiber </a:t>
            </a:r>
            <a:r>
              <a:rPr lang="en-US" dirty="0" err="1" smtClean="0"/>
              <a:t>Optik</a:t>
            </a:r>
            <a:endParaRPr lang="en-US" dirty="0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62462" y="3857628"/>
            <a:ext cx="3429000" cy="2209800"/>
          </a:xfrm>
          <a:noFill/>
        </p:spPr>
      </p:pic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631952"/>
            <a:ext cx="8415366" cy="2011362"/>
          </a:xfrm>
        </p:spPr>
        <p:txBody>
          <a:bodyPr/>
          <a:lstStyle/>
          <a:p>
            <a:pPr algn="just" eaLnBrk="1" hangingPunct="1"/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fiber optic </a:t>
            </a:r>
            <a:r>
              <a:rPr lang="en-US" sz="2200" b="0" dirty="0" err="1" smtClean="0">
                <a:solidFill>
                  <a:schemeClr val="tx1"/>
                </a:solidFill>
              </a:rPr>
              <a:t>merupakan</a:t>
            </a:r>
            <a:r>
              <a:rPr lang="en-US" sz="2200" b="0" dirty="0" smtClean="0">
                <a:solidFill>
                  <a:schemeClr val="tx1"/>
                </a:solidFill>
              </a:rPr>
              <a:t> media network medium yang </a:t>
            </a:r>
            <a:r>
              <a:rPr lang="en-US" sz="2200" b="0" dirty="0" err="1" smtClean="0">
                <a:solidFill>
                  <a:schemeClr val="tx1"/>
                </a:solidFill>
              </a:rPr>
              <a:t>mampu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digunakan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untuk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transmisi</a:t>
            </a:r>
            <a:r>
              <a:rPr lang="en-US" sz="2200" b="0" dirty="0" smtClean="0">
                <a:solidFill>
                  <a:schemeClr val="tx1"/>
                </a:solidFill>
              </a:rPr>
              <a:t> – </a:t>
            </a:r>
            <a:r>
              <a:rPr lang="en-US" sz="2200" b="0" dirty="0" err="1" smtClean="0">
                <a:solidFill>
                  <a:schemeClr val="tx1"/>
                </a:solidFill>
              </a:rPr>
              <a:t>transmisi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modulasi</a:t>
            </a:r>
            <a:r>
              <a:rPr lang="en-US" sz="2200" b="0" dirty="0" smtClean="0">
                <a:solidFill>
                  <a:schemeClr val="tx1"/>
                </a:solidFill>
              </a:rPr>
              <a:t>. </a:t>
            </a:r>
          </a:p>
          <a:p>
            <a:pPr algn="just" eaLnBrk="1" hangingPunct="1"/>
            <a:r>
              <a:rPr lang="en-US" sz="2200" b="0" dirty="0" smtClean="0">
                <a:solidFill>
                  <a:schemeClr val="tx1"/>
                </a:solidFill>
              </a:rPr>
              <a:t>Fiber optic </a:t>
            </a:r>
            <a:r>
              <a:rPr lang="en-US" sz="2200" b="0" dirty="0" err="1" smtClean="0">
                <a:solidFill>
                  <a:schemeClr val="tx1"/>
                </a:solidFill>
              </a:rPr>
              <a:t>memiliki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harga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lebih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mahal</a:t>
            </a:r>
            <a:r>
              <a:rPr lang="en-US" sz="2200" b="0" dirty="0" smtClean="0">
                <a:solidFill>
                  <a:schemeClr val="tx1"/>
                </a:solidFill>
              </a:rPr>
              <a:t>, </a:t>
            </a:r>
            <a:r>
              <a:rPr lang="en-US" sz="2200" b="0" dirty="0" err="1" smtClean="0">
                <a:solidFill>
                  <a:schemeClr val="tx1"/>
                </a:solidFill>
              </a:rPr>
              <a:t>tetapi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cukup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tahan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terhadap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interferensi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elektromagnetis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mampu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beroperasi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dengan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kecepatan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kapasitas</a:t>
            </a:r>
            <a:r>
              <a:rPr lang="en-US" sz="2200" b="0" dirty="0" smtClean="0">
                <a:solidFill>
                  <a:schemeClr val="tx1"/>
                </a:solidFill>
              </a:rPr>
              <a:t> data yang </a:t>
            </a:r>
            <a:r>
              <a:rPr lang="en-US" sz="2200" b="0" dirty="0" err="1" smtClean="0">
                <a:solidFill>
                  <a:schemeClr val="tx1"/>
                </a:solidFill>
              </a:rPr>
              <a:t>tinggi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endParaRPr lang="en-US" sz="2200" b="0" dirty="0" smtClean="0">
              <a:solidFill>
                <a:schemeClr val="tx1"/>
              </a:solidFill>
            </a:endParaRPr>
          </a:p>
        </p:txBody>
      </p:sp>
      <p:pic>
        <p:nvPicPr>
          <p:cNvPr id="21509" name="Picture 8" descr="En fiberoptisk kabel med kontak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2736850" cy="417512"/>
          </a:xfrm>
        </p:spPr>
        <p:txBody>
          <a:bodyPr/>
          <a:lstStyle/>
          <a:p>
            <a:pPr algn="l"/>
            <a:r>
              <a:rPr lang="id-ID" sz="3200" dirty="0"/>
              <a:t>Serat Optik</a:t>
            </a:r>
            <a:endParaRPr lang="en-US" sz="32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42" y="1285860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err="1"/>
              <a:t>Kabel</a:t>
            </a:r>
            <a:r>
              <a:rPr lang="en-US" sz="2400" dirty="0"/>
              <a:t> </a:t>
            </a:r>
            <a:r>
              <a:rPr lang="en-US" sz="2400" dirty="0" err="1"/>
              <a:t>serat</a:t>
            </a:r>
            <a:r>
              <a:rPr lang="en-US" sz="2400" dirty="0"/>
              <a:t> </a:t>
            </a:r>
            <a:r>
              <a:rPr lang="en-US" sz="2400" dirty="0" err="1"/>
              <a:t>optik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:</a:t>
            </a:r>
          </a:p>
          <a:p>
            <a:pPr>
              <a:buClr>
                <a:schemeClr val="tx1"/>
              </a:buClr>
            </a:pPr>
            <a:r>
              <a:rPr lang="en-US" sz="2200" dirty="0" err="1"/>
              <a:t>Silinder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id-ID" sz="2200" dirty="0"/>
              <a:t>ber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gelas</a:t>
            </a:r>
            <a:r>
              <a:rPr lang="id-ID" sz="2200" dirty="0"/>
              <a:t> yang </a:t>
            </a:r>
            <a:r>
              <a:rPr lang="en-US" sz="2200" dirty="0" err="1"/>
              <a:t>disebut</a:t>
            </a:r>
            <a:r>
              <a:rPr lang="en-US" sz="2200" dirty="0"/>
              <a:t> </a:t>
            </a:r>
            <a:r>
              <a:rPr lang="id-ID" sz="2200" dirty="0"/>
              <a:t>inti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id-ID" sz="2200" dirty="0"/>
              <a:t>c</a:t>
            </a:r>
            <a:r>
              <a:rPr lang="en-US" sz="2200" dirty="0"/>
              <a:t>ore</a:t>
            </a:r>
          </a:p>
          <a:p>
            <a:pPr>
              <a:buClr>
                <a:schemeClr val="tx1"/>
              </a:buClr>
            </a:pPr>
            <a:r>
              <a:rPr lang="en-US" sz="2200" dirty="0" err="1"/>
              <a:t>Silinder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id-ID" sz="2200" dirty="0"/>
              <a:t>terbuat dari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gelas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plastik</a:t>
            </a:r>
            <a:r>
              <a:rPr lang="id-ID" sz="2200" dirty="0"/>
              <a:t> yang</a:t>
            </a:r>
            <a:r>
              <a:rPr lang="en-US" sz="2200" dirty="0"/>
              <a:t> </a:t>
            </a:r>
            <a:r>
              <a:rPr lang="en-US" sz="2200" dirty="0" err="1"/>
              <a:t>disebut</a:t>
            </a:r>
            <a:r>
              <a:rPr lang="en-US" sz="2200" dirty="0"/>
              <a:t> </a:t>
            </a:r>
            <a:r>
              <a:rPr lang="id-ID" sz="2200" dirty="0"/>
              <a:t>c</a:t>
            </a:r>
            <a:r>
              <a:rPr lang="en-US" sz="2200" dirty="0" err="1"/>
              <a:t>ladding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pembungkus</a:t>
            </a:r>
            <a:r>
              <a:rPr lang="en-US" sz="2200" dirty="0"/>
              <a:t> </a:t>
            </a:r>
            <a:r>
              <a:rPr lang="en-US" sz="2200" dirty="0" err="1"/>
              <a:t>inti</a:t>
            </a:r>
            <a:endParaRPr lang="en-US" sz="2200" dirty="0"/>
          </a:p>
          <a:p>
            <a:pPr>
              <a:buClr>
                <a:schemeClr val="tx1"/>
              </a:buClr>
            </a:pP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pelidung</a:t>
            </a:r>
            <a:r>
              <a:rPr lang="en-US" sz="2200" dirty="0"/>
              <a:t> </a:t>
            </a:r>
            <a:r>
              <a:rPr lang="en-US" sz="2200" dirty="0" err="1"/>
              <a:t>serat</a:t>
            </a:r>
            <a:r>
              <a:rPr lang="en-US" sz="2200" dirty="0"/>
              <a:t> yang </a:t>
            </a:r>
            <a:r>
              <a:rPr lang="en-US" sz="2200" dirty="0" err="1"/>
              <a:t>membungkus</a:t>
            </a:r>
            <a:r>
              <a:rPr lang="en-US" sz="2200" dirty="0"/>
              <a:t> cladding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43325"/>
            <a:ext cx="5975350" cy="191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477280" cy="5334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diartikan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menyampaikan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menyebarluaskan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i="1" dirty="0" err="1" smtClean="0"/>
              <a:t>informasi</a:t>
            </a:r>
            <a:r>
              <a:rPr lang="en-US" sz="2000" i="1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</a:t>
            </a:r>
            <a:r>
              <a:rPr lang="en-US" sz="2000" dirty="0" err="1" smtClean="0"/>
              <a:t>berita</a:t>
            </a:r>
            <a:r>
              <a:rPr lang="en-US" sz="2000" dirty="0" smtClean="0"/>
              <a:t>, </a:t>
            </a:r>
            <a:r>
              <a:rPr lang="en-US" sz="2000" dirty="0" err="1" smtClean="0"/>
              <a:t>pikiran</a:t>
            </a:r>
            <a:r>
              <a:rPr lang="en-US" sz="2000" dirty="0" smtClean="0"/>
              <a:t>, </a:t>
            </a:r>
            <a:r>
              <a:rPr lang="en-US" sz="2000" dirty="0" err="1" smtClean="0"/>
              <a:t>pendapat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Dari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kelemahan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78867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Jarak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jauh</a:t>
            </a:r>
            <a:r>
              <a:rPr lang="en-US" sz="2000" dirty="0" smtClean="0"/>
              <a:t> (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menyebrangi</a:t>
            </a:r>
            <a:r>
              <a:rPr lang="en-US" sz="2000" dirty="0" smtClean="0"/>
              <a:t> </a:t>
            </a:r>
            <a:r>
              <a:rPr lang="en-US" sz="2000" dirty="0" err="1" smtClean="0"/>
              <a:t>lautan</a:t>
            </a:r>
            <a:r>
              <a:rPr lang="en-US" sz="2000" dirty="0" smtClean="0"/>
              <a:t>)</a:t>
            </a:r>
          </a:p>
          <a:p>
            <a:pPr marL="78867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Waktu</a:t>
            </a:r>
            <a:r>
              <a:rPr lang="en-US" sz="2000" dirty="0" smtClean="0"/>
              <a:t> yang lama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menyampaikan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.</a:t>
            </a:r>
          </a:p>
          <a:p>
            <a:pPr marL="78867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Biaya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mahal</a:t>
            </a:r>
            <a:r>
              <a:rPr lang="en-US" sz="2000" dirty="0" smtClean="0"/>
              <a:t>.</a:t>
            </a:r>
          </a:p>
          <a:p>
            <a:pPr marL="788670" lvl="1" indent="-514350"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diatasi</a:t>
            </a:r>
            <a:r>
              <a:rPr lang="en-US" sz="2000" dirty="0" smtClean="0"/>
              <a:t> </a:t>
            </a:r>
            <a:r>
              <a:rPr lang="en-US" sz="2000" dirty="0" err="1" smtClean="0"/>
              <a:t>seiring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89396"/>
            <a:ext cx="8305800" cy="24685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200" b="0" dirty="0" err="1" smtClean="0">
                <a:solidFill>
                  <a:schemeClr val="tx1"/>
                </a:solidFill>
              </a:rPr>
              <a:t>Jaket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insulasi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luar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terbuat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</a:rPr>
              <a:t> Teflon </a:t>
            </a:r>
            <a:r>
              <a:rPr lang="en-US" sz="2200" b="0" dirty="0" err="1" smtClean="0">
                <a:solidFill>
                  <a:schemeClr val="tx1"/>
                </a:solidFill>
              </a:rPr>
              <a:t>atau</a:t>
            </a:r>
            <a:r>
              <a:rPr lang="en-US" sz="2200" b="0" dirty="0" smtClean="0">
                <a:solidFill>
                  <a:schemeClr val="tx1"/>
                </a:solidFill>
              </a:rPr>
              <a:t> PVC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b="0" dirty="0" smtClean="0">
                <a:solidFill>
                  <a:schemeClr val="tx1"/>
                </a:solidFill>
              </a:rPr>
              <a:t>Kevlar fiber </a:t>
            </a:r>
            <a:r>
              <a:rPr lang="en-US" sz="2200" b="0" dirty="0" err="1" smtClean="0">
                <a:solidFill>
                  <a:schemeClr val="tx1"/>
                </a:solidFill>
              </a:rPr>
              <a:t>berfungsi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untuk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menguatkan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mengamankan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kepatahan</a:t>
            </a:r>
            <a:endParaRPr lang="en-US" sz="2200" b="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200" b="0" dirty="0" err="1" smtClean="0">
                <a:solidFill>
                  <a:schemeClr val="tx1"/>
                </a:solidFill>
              </a:rPr>
              <a:t>Pelindung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plastik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digunakan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untuk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memberi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bantalan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pada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pusat</a:t>
            </a:r>
            <a:r>
              <a:rPr lang="en-US" sz="2200" b="0" dirty="0" smtClean="0">
                <a:solidFill>
                  <a:schemeClr val="tx1"/>
                </a:solidFill>
              </a:rPr>
              <a:t> fiber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b="0" dirty="0" err="1" smtClean="0">
                <a:solidFill>
                  <a:schemeClr val="tx1"/>
                </a:solidFill>
              </a:rPr>
              <a:t>Pusat</a:t>
            </a:r>
            <a:r>
              <a:rPr lang="en-US" sz="2200" b="0" dirty="0" smtClean="0">
                <a:solidFill>
                  <a:schemeClr val="tx1"/>
                </a:solidFill>
              </a:rPr>
              <a:t> (</a:t>
            </a:r>
            <a:r>
              <a:rPr lang="en-US" sz="2200" b="0" dirty="0" err="1" smtClean="0">
                <a:solidFill>
                  <a:schemeClr val="tx1"/>
                </a:solidFill>
              </a:rPr>
              <a:t>inti</a:t>
            </a:r>
            <a:r>
              <a:rPr lang="en-US" sz="2200" b="0" dirty="0" smtClean="0">
                <a:solidFill>
                  <a:schemeClr val="tx1"/>
                </a:solidFill>
              </a:rPr>
              <a:t>) </a:t>
            </a:r>
            <a:r>
              <a:rPr lang="en-US" sz="2200" b="0" dirty="0" err="1" smtClean="0">
                <a:solidFill>
                  <a:schemeClr val="tx1"/>
                </a:solidFill>
              </a:rPr>
              <a:t>terbuat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</a:rPr>
              <a:t> fiber glass </a:t>
            </a:r>
            <a:r>
              <a:rPr lang="en-US" sz="2200" b="0" dirty="0" err="1" smtClean="0">
                <a:solidFill>
                  <a:schemeClr val="tx1"/>
                </a:solidFill>
              </a:rPr>
              <a:t>atau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plastik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sz="22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90600" y="1066800"/>
          <a:ext cx="7391400" cy="2514600"/>
        </p:xfrm>
        <a:graphic>
          <a:graphicData uri="http://schemas.openxmlformats.org/presentationml/2006/ole">
            <p:oleObj spid="_x0000_s5122" name="Image" r:id="rId3" imgW="9066667" imgH="2907937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35938" cy="782638"/>
          </a:xfrm>
        </p:spPr>
        <p:txBody>
          <a:bodyPr/>
          <a:lstStyle/>
          <a:p>
            <a:r>
              <a:rPr lang="id-ID" sz="3600"/>
              <a:t>Mengapa cahaya bisa bergerak sepanjang serat optik?</a:t>
            </a:r>
            <a:endParaRPr lang="en-US" sz="360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7923211" cy="44021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2400" b="0" dirty="0">
                <a:solidFill>
                  <a:schemeClr val="tx1"/>
                </a:solidFill>
              </a:rPr>
              <a:t>Karena ada proses yang disebut </a:t>
            </a:r>
            <a:r>
              <a:rPr lang="id-ID" sz="2400" b="0" i="1" dirty="0">
                <a:solidFill>
                  <a:schemeClr val="tx1"/>
                </a:solidFill>
              </a:rPr>
              <a:t>Total Internal Reflection</a:t>
            </a:r>
            <a:r>
              <a:rPr lang="id-ID" sz="2400" b="0" dirty="0">
                <a:solidFill>
                  <a:schemeClr val="tx1"/>
                </a:solidFill>
              </a:rPr>
              <a:t> (TIR)</a:t>
            </a:r>
          </a:p>
          <a:p>
            <a:pPr>
              <a:lnSpc>
                <a:spcPct val="150000"/>
              </a:lnSpc>
            </a:pPr>
            <a:r>
              <a:rPr lang="id-ID" sz="2400" b="0" dirty="0">
                <a:solidFill>
                  <a:schemeClr val="tx1"/>
                </a:solidFill>
              </a:rPr>
              <a:t>TIR dimungkinkan dengan membedakan indeks bias (n) antara core dan clading</a:t>
            </a:r>
          </a:p>
          <a:p>
            <a:pPr lvl="1">
              <a:lnSpc>
                <a:spcPct val="150000"/>
              </a:lnSpc>
            </a:pPr>
            <a:r>
              <a:rPr lang="id-ID" b="0" dirty="0">
                <a:solidFill>
                  <a:schemeClr val="tx1"/>
                </a:solidFill>
              </a:rPr>
              <a:t>Dalam hal ini n</a:t>
            </a:r>
            <a:r>
              <a:rPr lang="id-ID" b="0" baseline="-25000" dirty="0">
                <a:solidFill>
                  <a:schemeClr val="tx1"/>
                </a:solidFill>
              </a:rPr>
              <a:t>core</a:t>
            </a:r>
            <a:r>
              <a:rPr lang="id-ID" b="0" dirty="0">
                <a:solidFill>
                  <a:schemeClr val="tx1"/>
                </a:solidFill>
              </a:rPr>
              <a:t> &gt; n</a:t>
            </a:r>
            <a:r>
              <a:rPr lang="id-ID" b="0" baseline="-25000" dirty="0">
                <a:solidFill>
                  <a:schemeClr val="tx1"/>
                </a:solidFill>
              </a:rPr>
              <a:t>cladding</a:t>
            </a:r>
            <a:endParaRPr lang="id-ID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id-ID" b="0" dirty="0">
                <a:solidFill>
                  <a:schemeClr val="tx1"/>
                </a:solidFill>
              </a:rPr>
              <a:t>Memanfaatkan hukum Snellius</a:t>
            </a:r>
          </a:p>
          <a:p>
            <a:pPr>
              <a:lnSpc>
                <a:spcPct val="15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08050"/>
            <a:ext cx="4679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857750"/>
            <a:ext cx="60182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7199313" y="1190625"/>
            <a:ext cx="14938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id-ID" sz="1400">
                <a:latin typeface="Verdana" pitchFamily="34" charset="0"/>
              </a:rPr>
              <a:t>Pantulan terjadi</a:t>
            </a:r>
          </a:p>
          <a:p>
            <a:pPr marL="457200" indent="-457200" eaLnBrk="1" hangingPunct="1"/>
            <a:r>
              <a:rPr lang="id-ID" sz="1400">
                <a:latin typeface="Verdana" pitchFamily="34" charset="0"/>
              </a:rPr>
              <a:t>Bila sudut jatuh</a:t>
            </a:r>
          </a:p>
          <a:p>
            <a:pPr marL="457200" indent="-457200" eaLnBrk="1" hangingPunct="1"/>
            <a:r>
              <a:rPr lang="id-ID" sz="1400">
                <a:latin typeface="Verdana" pitchFamily="34" charset="0"/>
              </a:rPr>
              <a:t> &gt; sudut kritis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 flipH="1">
            <a:off x="5508625" y="1412875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36000" rIns="36000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7019925" y="2924175"/>
            <a:ext cx="1038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id-ID" sz="1400">
                <a:latin typeface="Verdana" pitchFamily="34" charset="0"/>
              </a:rPr>
              <a:t>Pembiasan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>
            <a:off x="6372225" y="30686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36000" rIns="36000" anchor="ctr"/>
          <a:lstStyle/>
          <a:p>
            <a:endParaRPr lang="en-US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179388" y="23495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id-ID" sz="1600">
                <a:latin typeface="Verdana" pitchFamily="34" charset="0"/>
              </a:rPr>
              <a:t>n</a:t>
            </a:r>
            <a:r>
              <a:rPr lang="id-ID" sz="1600" baseline="-25000">
                <a:latin typeface="Verdana" pitchFamily="34" charset="0"/>
              </a:rPr>
              <a:t>core</a:t>
            </a:r>
            <a:r>
              <a:rPr lang="id-ID" sz="1600">
                <a:latin typeface="Verdana" pitchFamily="34" charset="0"/>
              </a:rPr>
              <a:t> &gt; n</a:t>
            </a:r>
            <a:r>
              <a:rPr lang="id-ID" sz="1600" baseline="-25000">
                <a:latin typeface="Verdana" pitchFamily="34" charset="0"/>
              </a:rPr>
              <a:t>cladding</a:t>
            </a:r>
            <a:endParaRPr lang="en-US" sz="1600" baseline="-25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208962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68313" y="3644900"/>
            <a:ext cx="608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id-ID" sz="1600">
                <a:latin typeface="Verdana" pitchFamily="34" charset="0"/>
              </a:rPr>
              <a:t>Apabila kabel serat optik dilengkungkan, dapat terjadi loss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49725"/>
            <a:ext cx="7877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051050" y="3986213"/>
            <a:ext cx="55451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eaLnBrk="1" hangingPunct="1"/>
            <a:r>
              <a:rPr lang="id-ID" sz="1600">
                <a:latin typeface="Verdana" pitchFamily="34" charset="0"/>
              </a:rPr>
              <a:t>Cahaya yang dapat dimasukkan ke dalam serat optik harus disuntikkan pada sudut yang lebih kecil daripada </a:t>
            </a:r>
            <a:r>
              <a:rPr lang="en-US" sz="1600">
                <a:latin typeface="Verdana" pitchFamily="34" charset="0"/>
              </a:rPr>
              <a:t>θ</a:t>
            </a:r>
            <a:r>
              <a:rPr lang="en-US" sz="1600" baseline="-25000">
                <a:latin typeface="Verdana" pitchFamily="34" charset="0"/>
              </a:rPr>
              <a:t>NA</a:t>
            </a:r>
            <a:r>
              <a:rPr lang="id-ID" sz="1600">
                <a:latin typeface="Verdana" pitchFamily="34" charset="0"/>
              </a:rPr>
              <a:t>. Ini dipersyaratkan sebagai Numerical Apperture (NA)</a:t>
            </a:r>
            <a:endParaRPr lang="en-US" sz="1600" baseline="-25000">
              <a:latin typeface="Verdana" pitchFamily="34" charset="0"/>
            </a:endParaRPr>
          </a:p>
          <a:p>
            <a:pPr eaLnBrk="1" hangingPunct="1"/>
            <a:endParaRPr lang="en-US" sz="1600">
              <a:latin typeface="Verdana" pitchFamily="34" charset="0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836613"/>
            <a:ext cx="5400675" cy="3167062"/>
          </a:xfrm>
          <a:prstGeom prst="rect">
            <a:avLst/>
          </a:prstGeom>
          <a:noFill/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916113" y="2349500"/>
            <a:ext cx="27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en-US" sz="1000">
                <a:latin typeface="Verdana" pitchFamily="34" charset="0"/>
              </a:rPr>
              <a:t>θ</a:t>
            </a:r>
            <a:r>
              <a:rPr lang="en-US" sz="1000" baseline="-25000">
                <a:latin typeface="Verdana" pitchFamily="34" charset="0"/>
              </a:rPr>
              <a:t>NA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5087938"/>
            <a:ext cx="41751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lightdispan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8108950" cy="126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4149" y="857232"/>
            <a:ext cx="4316413" cy="3754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1800" dirty="0"/>
              <a:t>Salah satu cara untuk mengidenifikasi konstruksi kabel optik adalah dengan menggunakan perbandingan antara diameter core dan cladding. Sebagai contoh adalah tipe kabel </a:t>
            </a:r>
            <a:r>
              <a:rPr lang="en-US" sz="1800" dirty="0"/>
              <a:t>62.5/125</a:t>
            </a:r>
            <a:r>
              <a:rPr lang="id-ID" sz="1800" dirty="0"/>
              <a:t>. Artinya diamater core 62,5 micron dan diameter cladding 125 micron</a:t>
            </a:r>
          </a:p>
          <a:p>
            <a:pPr>
              <a:lnSpc>
                <a:spcPct val="150000"/>
              </a:lnSpc>
            </a:pPr>
            <a:r>
              <a:rPr lang="id-ID" sz="1800" dirty="0"/>
              <a:t>Contoh lain tipe kabel</a:t>
            </a:r>
            <a:r>
              <a:rPr lang="id-ID" sz="1800" dirty="0" smtClean="0"/>
              <a:t>:</a:t>
            </a:r>
            <a:r>
              <a:rPr lang="en-US" sz="1800" dirty="0" smtClean="0"/>
              <a:t> </a:t>
            </a:r>
            <a:r>
              <a:rPr lang="id-ID" sz="1800" dirty="0" smtClean="0"/>
              <a:t>50/125</a:t>
            </a:r>
            <a:r>
              <a:rPr lang="id-ID" sz="1800" dirty="0"/>
              <a:t>, 62.5/125 dan 8.3/125</a:t>
            </a:r>
          </a:p>
          <a:p>
            <a:pPr>
              <a:lnSpc>
                <a:spcPct val="150000"/>
              </a:lnSpc>
            </a:pPr>
            <a:r>
              <a:rPr lang="id-ID" sz="1800" dirty="0"/>
              <a:t>Jumlah core di dalam satu kabel bisa antara </a:t>
            </a:r>
            <a:r>
              <a:rPr lang="en-US" sz="1800" dirty="0"/>
              <a:t>4 </a:t>
            </a:r>
            <a:r>
              <a:rPr lang="id-ID" sz="1800" dirty="0"/>
              <a:t>s.d. </a:t>
            </a:r>
            <a:r>
              <a:rPr lang="en-US" sz="1800" dirty="0"/>
              <a:t>144 </a:t>
            </a:r>
          </a:p>
        </p:txBody>
      </p:sp>
      <p:pic>
        <p:nvPicPr>
          <p:cNvPr id="113667" name="Picture 3" descr="fibreconstr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88" y="1104900"/>
            <a:ext cx="4340225" cy="369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105400" y="3714752"/>
          <a:ext cx="4038600" cy="2362200"/>
        </p:xfrm>
        <a:graphic>
          <a:graphicData uri="http://schemas.openxmlformats.org/presentationml/2006/ole">
            <p:oleObj spid="_x0000_s6146" name="Image" r:id="rId3" imgW="6107937" imgH="2984127" progId="Photoshop.Image.7">
              <p:embed/>
            </p:oleObj>
          </a:graphicData>
        </a:graphic>
      </p:graphicFrame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Penghubung</a:t>
            </a:r>
            <a:r>
              <a:rPr lang="en-US" sz="3200" dirty="0" smtClean="0"/>
              <a:t> Fiber </a:t>
            </a:r>
            <a:r>
              <a:rPr lang="en-US" sz="3200" dirty="0" err="1" smtClean="0"/>
              <a:t>Optik</a:t>
            </a:r>
            <a:endParaRPr lang="en-US" sz="3200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1524000"/>
            <a:ext cx="4876800" cy="4953000"/>
          </a:xfrm>
        </p:spPr>
        <p:txBody>
          <a:bodyPr/>
          <a:lstStyle/>
          <a:p>
            <a:pPr marL="228600" indent="-228600" algn="just" eaLnBrk="1" hangingPunct="1"/>
            <a:r>
              <a:rPr lang="en-US" sz="1800" dirty="0" err="1" smtClean="0"/>
              <a:t>Konektor</a:t>
            </a:r>
            <a:r>
              <a:rPr lang="en-US" sz="1800" dirty="0" smtClean="0"/>
              <a:t> paling </a:t>
            </a:r>
            <a:r>
              <a:rPr lang="en-US" sz="1800" dirty="0" err="1" smtClean="0"/>
              <a:t>umum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sering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  <a:r>
              <a:rPr lang="en-US" sz="1800" dirty="0" err="1" smtClean="0"/>
              <a:t>kabel</a:t>
            </a:r>
            <a:r>
              <a:rPr lang="en-US" sz="1800" dirty="0" smtClean="0"/>
              <a:t> fiber </a:t>
            </a:r>
            <a:r>
              <a:rPr lang="en-US" sz="1800" dirty="0" err="1" smtClean="0"/>
              <a:t>optik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konektor</a:t>
            </a:r>
            <a:r>
              <a:rPr lang="en-US" sz="1800" dirty="0" smtClean="0"/>
              <a:t> ST. </a:t>
            </a:r>
            <a:r>
              <a:rPr lang="en-US" sz="1800" dirty="0" err="1" smtClean="0"/>
              <a:t>Berbentuk</a:t>
            </a:r>
            <a:r>
              <a:rPr lang="en-US" sz="1800" dirty="0" smtClean="0"/>
              <a:t> </a:t>
            </a:r>
            <a:r>
              <a:rPr lang="en-US" sz="1800" dirty="0" err="1" smtClean="0"/>
              <a:t>batang</a:t>
            </a:r>
            <a:r>
              <a:rPr lang="en-US" sz="1800" dirty="0" smtClean="0"/>
              <a:t>, </a:t>
            </a:r>
            <a:r>
              <a:rPr lang="en-US" sz="1800" dirty="0" err="1" smtClean="0"/>
              <a:t>mirip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konektor</a:t>
            </a:r>
            <a:r>
              <a:rPr lang="en-US" sz="1800" dirty="0" smtClean="0"/>
              <a:t> BNC. </a:t>
            </a:r>
          </a:p>
          <a:p>
            <a:pPr marL="228600" indent="-228600" algn="just" eaLnBrk="1" hangingPunct="1"/>
            <a:r>
              <a:rPr lang="en-US" sz="1800" dirty="0" err="1" smtClean="0"/>
              <a:t>Konektor</a:t>
            </a:r>
            <a:r>
              <a:rPr lang="en-US" sz="1800" dirty="0" smtClean="0"/>
              <a:t> yang lain, SC, </a:t>
            </a:r>
            <a:r>
              <a:rPr lang="en-US" sz="1800" dirty="0" err="1" smtClean="0"/>
              <a:t>Bentuknya</a:t>
            </a:r>
            <a:r>
              <a:rPr lang="en-US" sz="1800" dirty="0" smtClean="0"/>
              <a:t> </a:t>
            </a:r>
            <a:r>
              <a:rPr lang="en-US" sz="1800" dirty="0" err="1" smtClean="0"/>
              <a:t>persegi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mudah</a:t>
            </a:r>
            <a:r>
              <a:rPr lang="en-US" sz="1800" dirty="0" smtClean="0"/>
              <a:t> </a:t>
            </a:r>
            <a:r>
              <a:rPr lang="en-US" sz="1800" dirty="0" err="1" smtClean="0"/>
              <a:t>dihubungkan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area yang </a:t>
            </a:r>
            <a:r>
              <a:rPr lang="en-US" sz="1800" dirty="0" err="1" smtClean="0"/>
              <a:t>ditentukan</a:t>
            </a:r>
            <a:r>
              <a:rPr lang="en-US" sz="1800" dirty="0" smtClean="0"/>
              <a:t>.</a:t>
            </a:r>
          </a:p>
          <a:p>
            <a:pPr marL="228600" indent="-228600" algn="just" eaLnBrk="1" hangingPunct="1"/>
            <a:r>
              <a:rPr lang="en-US" sz="1800" dirty="0" err="1" smtClean="0"/>
              <a:t>Konektor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populer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konektor</a:t>
            </a:r>
            <a:r>
              <a:rPr lang="en-US" sz="1800" dirty="0" smtClean="0"/>
              <a:t> MT-RJ. </a:t>
            </a:r>
          </a:p>
          <a:p>
            <a:pPr marL="228600" indent="-228600" algn="just" eaLnBrk="1" hangingPunct="1">
              <a:buFontTx/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Konektor</a:t>
            </a:r>
            <a:r>
              <a:rPr lang="en-US" sz="1800" dirty="0" smtClean="0"/>
              <a:t> MT-RJ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model </a:t>
            </a:r>
            <a:r>
              <a:rPr lang="en-US" sz="1800" dirty="0" err="1" smtClean="0"/>
              <a:t>plastik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konektor</a:t>
            </a:r>
            <a:r>
              <a:rPr lang="en-US" sz="1800" dirty="0" smtClean="0"/>
              <a:t> RJ-45, yang </a:t>
            </a:r>
            <a:r>
              <a:rPr lang="en-US" sz="1800" dirty="0" err="1" smtClean="0"/>
              <a:t>memudahkan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dipasang</a:t>
            </a:r>
            <a:r>
              <a:rPr lang="en-US" sz="1800" dirty="0" smtClean="0"/>
              <a:t>.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kabel</a:t>
            </a:r>
            <a:r>
              <a:rPr lang="en-US" sz="1800" dirty="0" smtClean="0"/>
              <a:t> fiber </a:t>
            </a:r>
            <a:r>
              <a:rPr lang="en-US" sz="1800" dirty="0" err="1" smtClean="0"/>
              <a:t>terhubung</a:t>
            </a:r>
            <a:r>
              <a:rPr lang="en-US" sz="1800" dirty="0" smtClean="0"/>
              <a:t> </a:t>
            </a:r>
            <a:r>
              <a:rPr lang="en-US" sz="1800" dirty="0" err="1" smtClean="0"/>
              <a:t>kedalam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konektor</a:t>
            </a:r>
            <a:r>
              <a:rPr lang="en-US" sz="1800" dirty="0" smtClean="0"/>
              <a:t>,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konektor</a:t>
            </a:r>
            <a:r>
              <a:rPr lang="en-US" sz="1800" dirty="0" smtClean="0"/>
              <a:t> SC.</a:t>
            </a:r>
          </a:p>
          <a:p>
            <a:pPr marL="228600" indent="-228600" algn="just" eaLnBrk="1" hangingPunct="1"/>
            <a:endParaRPr lang="en-US" sz="1800" dirty="0" smtClean="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257800" y="1428736"/>
          <a:ext cx="3886200" cy="2362200"/>
        </p:xfrm>
        <a:graphic>
          <a:graphicData uri="http://schemas.openxmlformats.org/presentationml/2006/ole">
            <p:oleObj spid="_x0000_s6147" name="Image" r:id="rId4" imgW="5041270" imgH="3022222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782638"/>
          </a:xfrm>
        </p:spPr>
        <p:txBody>
          <a:bodyPr/>
          <a:lstStyle/>
          <a:p>
            <a:r>
              <a:rPr lang="id-ID" sz="4000" dirty="0"/>
              <a:t>Klasifikasi Serat Optik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7044"/>
            <a:ext cx="8208963" cy="46180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2800" dirty="0"/>
              <a:t>Berdasarkan mode gelombang cahaya yang berpropagasi pada serat optik</a:t>
            </a:r>
          </a:p>
          <a:p>
            <a:pPr lvl="1">
              <a:lnSpc>
                <a:spcPct val="150000"/>
              </a:lnSpc>
            </a:pPr>
            <a:r>
              <a:rPr lang="id-ID" sz="2400" dirty="0"/>
              <a:t>Multimode Fibre</a:t>
            </a:r>
          </a:p>
          <a:p>
            <a:pPr lvl="1">
              <a:lnSpc>
                <a:spcPct val="150000"/>
              </a:lnSpc>
            </a:pPr>
            <a:r>
              <a:rPr lang="id-ID" sz="2400" dirty="0"/>
              <a:t>Singlemode Fibre</a:t>
            </a:r>
          </a:p>
          <a:p>
            <a:pPr>
              <a:lnSpc>
                <a:spcPct val="150000"/>
              </a:lnSpc>
            </a:pPr>
            <a:r>
              <a:rPr lang="id-ID" sz="2800" dirty="0"/>
              <a:t>Berdasarkan perubahan indeks bias bahan</a:t>
            </a:r>
          </a:p>
          <a:p>
            <a:pPr lvl="1">
              <a:lnSpc>
                <a:spcPct val="150000"/>
              </a:lnSpc>
            </a:pPr>
            <a:r>
              <a:rPr lang="id-ID" sz="2400" dirty="0"/>
              <a:t>Step index fibre</a:t>
            </a:r>
          </a:p>
          <a:p>
            <a:pPr lvl="1">
              <a:lnSpc>
                <a:spcPct val="150000"/>
              </a:lnSpc>
            </a:pPr>
            <a:r>
              <a:rPr lang="id-ID" sz="2400" dirty="0"/>
              <a:t>Gradded index fibre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68631"/>
            <a:ext cx="5761038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558800"/>
            <a:ext cx="8893175" cy="782638"/>
          </a:xfrm>
        </p:spPr>
        <p:txBody>
          <a:bodyPr/>
          <a:lstStyle/>
          <a:p>
            <a:r>
              <a:rPr lang="id-ID" sz="3200" dirty="0"/>
              <a:t>Step Index Fiber vs Gradded Index Fiber</a:t>
            </a:r>
            <a:endParaRPr lang="en-US" sz="32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844" y="1617681"/>
            <a:ext cx="8229600" cy="4525963"/>
          </a:xfrm>
        </p:spPr>
        <p:txBody>
          <a:bodyPr/>
          <a:lstStyle/>
          <a:p>
            <a:r>
              <a:rPr lang="id-ID" sz="2400" dirty="0"/>
              <a:t>Pada step index fiber, perbedaan antara index bias inti dengan index bias cladding sangat drastis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405842" cy="4876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200" b="1" dirty="0" err="1" smtClean="0"/>
              <a:t>Komunikasi</a:t>
            </a:r>
            <a:r>
              <a:rPr lang="en-US" sz="2200" b="1" dirty="0" smtClean="0"/>
              <a:t> data </a:t>
            </a:r>
            <a:r>
              <a:rPr lang="en-US" sz="2200" dirty="0" err="1" smtClean="0">
                <a:solidFill>
                  <a:schemeClr val="tx1"/>
                </a:solidFill>
              </a:rPr>
              <a:t>merupakan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cara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mengirimkan</a:t>
            </a:r>
            <a:r>
              <a:rPr lang="en-US" sz="2200" dirty="0" smtClean="0">
                <a:solidFill>
                  <a:schemeClr val="tx1"/>
                </a:solidFill>
              </a:rPr>
              <a:t> data </a:t>
            </a:r>
            <a:r>
              <a:rPr lang="en-US" sz="2200" dirty="0" err="1" smtClean="0">
                <a:solidFill>
                  <a:schemeClr val="tx1"/>
                </a:solidFill>
              </a:rPr>
              <a:t>menggunakan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sistem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transmisi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elektronik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satu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komputer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komputer</a:t>
            </a:r>
            <a:r>
              <a:rPr lang="en-US" sz="2200" dirty="0" smtClean="0">
                <a:solidFill>
                  <a:schemeClr val="tx1"/>
                </a:solidFill>
              </a:rPr>
              <a:t> lain </a:t>
            </a:r>
            <a:r>
              <a:rPr lang="en-US" sz="2200" dirty="0" err="1" smtClean="0">
                <a:solidFill>
                  <a:schemeClr val="tx1"/>
                </a:solidFill>
              </a:rPr>
              <a:t>atau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satu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komputer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</a:t>
            </a:r>
            <a:r>
              <a:rPr lang="en-US" sz="2200" dirty="0" smtClean="0">
                <a:solidFill>
                  <a:schemeClr val="tx1"/>
                </a:solidFill>
              </a:rPr>
              <a:t> terminal </a:t>
            </a:r>
            <a:r>
              <a:rPr lang="en-US" sz="2200" dirty="0" err="1" smtClean="0">
                <a:solidFill>
                  <a:schemeClr val="tx1"/>
                </a:solidFill>
              </a:rPr>
              <a:t>tertentu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Di </a:t>
            </a:r>
            <a:r>
              <a:rPr lang="en-US" sz="2200" dirty="0" err="1" smtClean="0">
                <a:solidFill>
                  <a:schemeClr val="tx1"/>
                </a:solidFill>
              </a:rPr>
              <a:t>tahun</a:t>
            </a:r>
            <a:r>
              <a:rPr lang="en-US" sz="2200" dirty="0" smtClean="0">
                <a:solidFill>
                  <a:schemeClr val="tx1"/>
                </a:solidFill>
              </a:rPr>
              <a:t> 1970-an </a:t>
            </a:r>
            <a:r>
              <a:rPr lang="en-US" sz="2200" dirty="0" err="1" smtClean="0">
                <a:solidFill>
                  <a:schemeClr val="tx1"/>
                </a:solidFill>
              </a:rPr>
              <a:t>dan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awal</a:t>
            </a:r>
            <a:r>
              <a:rPr lang="en-US" sz="2200" dirty="0" smtClean="0">
                <a:solidFill>
                  <a:schemeClr val="tx1"/>
                </a:solidFill>
              </a:rPr>
              <a:t> 1980-an </a:t>
            </a:r>
            <a:r>
              <a:rPr lang="en-US" sz="2200" dirty="0" err="1" smtClean="0">
                <a:solidFill>
                  <a:schemeClr val="tx1"/>
                </a:solidFill>
              </a:rPr>
              <a:t>terjadi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pemanduan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bidang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ilmu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komputer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komunikasi</a:t>
            </a:r>
            <a:r>
              <a:rPr lang="en-US" sz="2200" dirty="0" smtClean="0">
                <a:solidFill>
                  <a:schemeClr val="tx1"/>
                </a:solidFill>
              </a:rPr>
              <a:t> data yang </a:t>
            </a:r>
            <a:r>
              <a:rPr lang="en-US" sz="2200" dirty="0" err="1" smtClean="0">
                <a:solidFill>
                  <a:schemeClr val="tx1"/>
                </a:solidFill>
              </a:rPr>
              <a:t>secara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drastis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mengubah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teknologi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produksi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perusahaan</a:t>
            </a:r>
            <a:r>
              <a:rPr lang="en-US" sz="2200" dirty="0" smtClean="0">
                <a:solidFill>
                  <a:schemeClr val="tx1"/>
                </a:solidFill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</a:rPr>
              <a:t>sekarang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merupakan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kombinasi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industri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komunikasi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komputer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28722"/>
            <a:ext cx="8208963" cy="4402138"/>
          </a:xfrm>
        </p:spPr>
        <p:txBody>
          <a:bodyPr/>
          <a:lstStyle/>
          <a:p>
            <a:r>
              <a:rPr lang="id-ID" sz="2000"/>
              <a:t>Pada gradded index fiber, perbedaan index bias bahan dari inti sampai cladding berlangsung secara gradual</a:t>
            </a:r>
          </a:p>
          <a:p>
            <a:r>
              <a:rPr lang="id-ID" sz="2000"/>
              <a:t>Contoh profile gradded index:</a:t>
            </a:r>
          </a:p>
          <a:p>
            <a:pPr lvl="1"/>
            <a:r>
              <a:rPr lang="en-US" sz="1800"/>
              <a:t>Untuk 0 </a:t>
            </a:r>
            <a:r>
              <a:rPr lang="en-US" sz="1800">
                <a:cs typeface="Arial" pitchFamily="34" charset="0"/>
              </a:rPr>
              <a:t>≤</a:t>
            </a:r>
            <a:r>
              <a:rPr lang="en-US" sz="1800"/>
              <a:t>r </a:t>
            </a:r>
            <a:r>
              <a:rPr lang="en-US" sz="1800">
                <a:cs typeface="Arial" pitchFamily="34" charset="0"/>
              </a:rPr>
              <a:t>≤ a</a:t>
            </a:r>
            <a:endParaRPr lang="id-ID" sz="1800">
              <a:cs typeface="Arial" pitchFamily="34" charset="0"/>
            </a:endParaRPr>
          </a:p>
          <a:p>
            <a:pPr lvl="1"/>
            <a:r>
              <a:rPr lang="en-US" sz="1800">
                <a:cs typeface="Arial" pitchFamily="34" charset="0"/>
              </a:rPr>
              <a:t>r</a:t>
            </a:r>
            <a:r>
              <a:rPr lang="id-ID" sz="1800">
                <a:cs typeface="Arial" pitchFamily="34" charset="0"/>
              </a:rPr>
              <a:t> </a:t>
            </a:r>
            <a:r>
              <a:rPr lang="en-US" sz="1800">
                <a:cs typeface="Arial" pitchFamily="34" charset="0"/>
              </a:rPr>
              <a:t>= jari-jari di dalam inti serat</a:t>
            </a:r>
            <a:endParaRPr lang="id-ID" sz="1800">
              <a:cs typeface="Arial" pitchFamily="34" charset="0"/>
            </a:endParaRPr>
          </a:p>
          <a:p>
            <a:pPr lvl="1"/>
            <a:r>
              <a:rPr lang="en-US" sz="1800">
                <a:cs typeface="Arial" pitchFamily="34" charset="0"/>
              </a:rPr>
              <a:t>a = jari-jari maksimum inti serat</a:t>
            </a:r>
            <a:r>
              <a:rPr lang="en-US" sz="2400">
                <a:cs typeface="Arial" pitchFamily="34" charset="0"/>
              </a:rPr>
              <a:t> </a:t>
            </a:r>
          </a:p>
          <a:p>
            <a:pPr lvl="1"/>
            <a:endParaRPr lang="id-ID" sz="1400"/>
          </a:p>
          <a:p>
            <a:pPr lvl="1"/>
            <a:endParaRPr lang="id-ID" sz="1800"/>
          </a:p>
          <a:p>
            <a:pPr lvl="1"/>
            <a:endParaRPr lang="en-US" sz="1800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257572"/>
            <a:ext cx="58324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20885"/>
            <a:ext cx="34004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19275"/>
            <a:ext cx="8640762" cy="316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en-US"/>
              <a:t>Jenis-jenis kabel serat optik</a:t>
            </a:r>
            <a:endParaRPr lang="th-TH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1125538"/>
            <a:ext cx="73421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892300" y="2268538"/>
            <a:ext cx="53244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/>
              <a:t>Step-index multimode.  Used with 850nm, 1300 nm source.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957388" y="4021138"/>
            <a:ext cx="54117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/>
              <a:t>Graded-index multimode.  Used with 850nm, 1300 nm source.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944688" y="5773738"/>
            <a:ext cx="54117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/>
              <a:t>Single mode.  Used with 1300 nm, 1550 nm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579438"/>
          </a:xfrm>
        </p:spPr>
        <p:txBody>
          <a:bodyPr/>
          <a:lstStyle/>
          <a:p>
            <a:pPr eaLnBrk="1" hangingPunct="1"/>
            <a:r>
              <a:rPr lang="en-US" dirty="0" err="1" smtClean="0"/>
              <a:t>Keuntungan</a:t>
            </a:r>
            <a:r>
              <a:rPr lang="en-US" dirty="0" smtClean="0"/>
              <a:t> Fiber Optic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4422"/>
            <a:ext cx="8839200" cy="4953000"/>
          </a:xfrm>
        </p:spPr>
        <p:txBody>
          <a:bodyPr/>
          <a:lstStyle/>
          <a:p>
            <a:pPr eaLnBrk="1" hangingPunct="1"/>
            <a:r>
              <a:rPr lang="en-US" sz="2200" dirty="0" err="1" smtClean="0">
                <a:solidFill>
                  <a:schemeClr val="tx1"/>
                </a:solidFill>
              </a:rPr>
              <a:t>Kecepatan</a:t>
            </a:r>
            <a:endParaRPr lang="en-US" sz="22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	</a:t>
            </a:r>
            <a:r>
              <a:rPr lang="en-US" sz="2200" b="0" dirty="0" err="1" smtClean="0">
                <a:solidFill>
                  <a:schemeClr val="tx1"/>
                </a:solidFill>
              </a:rPr>
              <a:t>Jaringan</a:t>
            </a:r>
            <a:r>
              <a:rPr lang="en-US" sz="2200" b="0" dirty="0" smtClean="0">
                <a:solidFill>
                  <a:schemeClr val="tx1"/>
                </a:solidFill>
              </a:rPr>
              <a:t> – </a:t>
            </a:r>
            <a:r>
              <a:rPr lang="en-US" sz="2200" b="0" dirty="0" err="1" smtClean="0">
                <a:solidFill>
                  <a:schemeClr val="tx1"/>
                </a:solidFill>
              </a:rPr>
              <a:t>jaringan</a:t>
            </a:r>
            <a:r>
              <a:rPr lang="en-US" sz="2200" b="0" dirty="0" smtClean="0">
                <a:solidFill>
                  <a:schemeClr val="tx1"/>
                </a:solidFill>
              </a:rPr>
              <a:t> fiber optic </a:t>
            </a:r>
            <a:r>
              <a:rPr lang="en-US" sz="2200" b="0" dirty="0" err="1" smtClean="0">
                <a:solidFill>
                  <a:schemeClr val="tx1"/>
                </a:solidFill>
              </a:rPr>
              <a:t>beroperasi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pada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kecepatan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tinggi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</a:rPr>
              <a:t>Bandwidth</a:t>
            </a:r>
          </a:p>
          <a:p>
            <a:pPr eaLnBrk="1" hangingPunct="1"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	Fiber optic </a:t>
            </a:r>
            <a:r>
              <a:rPr lang="en-US" sz="2200" b="0" dirty="0" err="1" smtClean="0">
                <a:solidFill>
                  <a:schemeClr val="tx1"/>
                </a:solidFill>
              </a:rPr>
              <a:t>mampu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membawa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paket</a:t>
            </a:r>
            <a:r>
              <a:rPr lang="en-US" sz="2200" b="0" dirty="0" smtClean="0">
                <a:solidFill>
                  <a:schemeClr val="tx1"/>
                </a:solidFill>
              </a:rPr>
              <a:t> – </a:t>
            </a:r>
            <a:r>
              <a:rPr lang="en-US" sz="2200" b="0" dirty="0" err="1" smtClean="0">
                <a:solidFill>
                  <a:schemeClr val="tx1"/>
                </a:solidFill>
              </a:rPr>
              <a:t>paket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dengan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kapasitas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besar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</a:rPr>
              <a:t>Distance</a:t>
            </a:r>
          </a:p>
          <a:p>
            <a:pPr eaLnBrk="1" hangingPunct="1"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	</a:t>
            </a:r>
            <a:r>
              <a:rPr lang="en-US" sz="2200" b="0" dirty="0" err="1" smtClean="0">
                <a:solidFill>
                  <a:schemeClr val="tx1"/>
                </a:solidFill>
              </a:rPr>
              <a:t>Sinyal</a:t>
            </a:r>
            <a:r>
              <a:rPr lang="en-US" sz="2200" b="0" dirty="0" smtClean="0">
                <a:solidFill>
                  <a:schemeClr val="tx1"/>
                </a:solidFill>
              </a:rPr>
              <a:t> – </a:t>
            </a:r>
            <a:r>
              <a:rPr lang="en-US" sz="2200" b="0" dirty="0" err="1" smtClean="0">
                <a:solidFill>
                  <a:schemeClr val="tx1"/>
                </a:solidFill>
              </a:rPr>
              <a:t>sinyal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dapat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ditransmisikan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lebih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jauh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tanpa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memerlukan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perlakuan</a:t>
            </a:r>
            <a:r>
              <a:rPr lang="en-US" sz="2200" b="0" dirty="0" smtClean="0">
                <a:solidFill>
                  <a:schemeClr val="tx1"/>
                </a:solidFill>
              </a:rPr>
              <a:t> “refresh” </a:t>
            </a:r>
            <a:r>
              <a:rPr lang="en-US" sz="2200" b="0" dirty="0" err="1" smtClean="0">
                <a:solidFill>
                  <a:schemeClr val="tx1"/>
                </a:solidFill>
              </a:rPr>
              <a:t>atau</a:t>
            </a:r>
            <a:r>
              <a:rPr lang="en-US" sz="2200" b="0" dirty="0" smtClean="0">
                <a:solidFill>
                  <a:schemeClr val="tx1"/>
                </a:solidFill>
              </a:rPr>
              <a:t> “</a:t>
            </a:r>
            <a:r>
              <a:rPr lang="en-US" sz="2200" b="0" dirty="0" err="1" smtClean="0">
                <a:solidFill>
                  <a:schemeClr val="tx1"/>
                </a:solidFill>
              </a:rPr>
              <a:t>diperkuat</a:t>
            </a:r>
            <a:r>
              <a:rPr lang="en-US" sz="2200" b="0" dirty="0" smtClean="0">
                <a:solidFill>
                  <a:schemeClr val="tx1"/>
                </a:solidFill>
              </a:rPr>
              <a:t>”.</a:t>
            </a: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</a:rPr>
              <a:t>Resistance</a:t>
            </a:r>
          </a:p>
          <a:p>
            <a:pPr eaLnBrk="1" hangingPunct="1"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	</a:t>
            </a:r>
            <a:r>
              <a:rPr lang="en-US" sz="2200" b="0" dirty="0" err="1" smtClean="0">
                <a:solidFill>
                  <a:schemeClr val="tx1"/>
                </a:solidFill>
              </a:rPr>
              <a:t>Daya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tahan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kuat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terhadap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impas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elektronmagnetik</a:t>
            </a:r>
            <a:r>
              <a:rPr lang="en-US" sz="2200" b="0" dirty="0" smtClean="0">
                <a:solidFill>
                  <a:schemeClr val="tx1"/>
                </a:solidFill>
              </a:rPr>
              <a:t> yang </a:t>
            </a:r>
            <a:r>
              <a:rPr lang="en-US" sz="2200" b="0" dirty="0" err="1" smtClean="0">
                <a:solidFill>
                  <a:schemeClr val="tx1"/>
                </a:solidFill>
              </a:rPr>
              <a:t>dihasilkan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perangkat</a:t>
            </a:r>
            <a:r>
              <a:rPr lang="en-US" sz="2200" b="0" dirty="0" smtClean="0">
                <a:solidFill>
                  <a:schemeClr val="tx1"/>
                </a:solidFill>
              </a:rPr>
              <a:t> – </a:t>
            </a:r>
            <a:r>
              <a:rPr lang="en-US" sz="2200" b="0" dirty="0" err="1" smtClean="0">
                <a:solidFill>
                  <a:schemeClr val="tx1"/>
                </a:solidFill>
              </a:rPr>
              <a:t>perangkat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elektronik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seperti</a:t>
            </a:r>
            <a:r>
              <a:rPr lang="en-US" sz="2200" b="0" dirty="0" smtClean="0">
                <a:solidFill>
                  <a:schemeClr val="tx1"/>
                </a:solidFill>
              </a:rPr>
              <a:t> radio, motor, </a:t>
            </a:r>
            <a:r>
              <a:rPr lang="en-US" sz="2200" b="0" dirty="0" err="1" smtClean="0">
                <a:solidFill>
                  <a:schemeClr val="tx1"/>
                </a:solidFill>
              </a:rPr>
              <a:t>atau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bahkan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– </a:t>
            </a:r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transmisi</a:t>
            </a:r>
            <a:r>
              <a:rPr lang="en-US" sz="2200" b="0" dirty="0" smtClean="0">
                <a:solidFill>
                  <a:schemeClr val="tx1"/>
                </a:solidFill>
              </a:rPr>
              <a:t> lain </a:t>
            </a:r>
            <a:r>
              <a:rPr lang="en-US" sz="2200" b="0" dirty="0" err="1" smtClean="0">
                <a:solidFill>
                  <a:schemeClr val="tx1"/>
                </a:solidFill>
              </a:rPr>
              <a:t>di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sekelilingnya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</a:rPr>
              <a:t>Maintenance</a:t>
            </a:r>
          </a:p>
          <a:p>
            <a:pPr eaLnBrk="1" hangingPunct="1"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	</a:t>
            </a:r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– </a:t>
            </a:r>
            <a:r>
              <a:rPr lang="en-US" sz="2200" b="0" dirty="0" err="1" smtClean="0">
                <a:solidFill>
                  <a:schemeClr val="tx1"/>
                </a:solidFill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</a:rPr>
              <a:t> fiber optic </a:t>
            </a:r>
            <a:r>
              <a:rPr lang="en-US" sz="2200" b="0" dirty="0" err="1" smtClean="0">
                <a:solidFill>
                  <a:schemeClr val="tx1"/>
                </a:solidFill>
              </a:rPr>
              <a:t>memakan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biaya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perawatan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relatif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murah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sz="22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sz="2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th-TH" sz="4000" b="1" dirty="0">
                <a:solidFill>
                  <a:srgbClr val="0066FF"/>
                </a:solidFill>
              </a:rPr>
              <a:t>Available Bandwidth and Range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00034" y="19288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Media	Bandwidth	Range</a:t>
            </a:r>
            <a:endParaRPr lang="th-TH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Voice quality twisted pair</a:t>
            </a:r>
            <a:r>
              <a:rPr lang="id-ID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th-TH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 to 1 MHz	  5 km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Coax cable (broadband)	1k - 1GHz	1-100 km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Category 5 twisted pair	1k - 100 MHz	0.1-2 km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Fiber optic cable	180-370 THz	1-100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Perbandingan</a:t>
            </a:r>
            <a:r>
              <a:rPr lang="en-US" sz="3200" dirty="0" smtClean="0"/>
              <a:t> UTP, STP, Coaxial, </a:t>
            </a:r>
            <a:r>
              <a:rPr lang="en-US" sz="3200" dirty="0" err="1" smtClean="0"/>
              <a:t>dan</a:t>
            </a:r>
            <a:r>
              <a:rPr lang="en-US" sz="3200" dirty="0" smtClean="0"/>
              <a:t> Fiber </a:t>
            </a:r>
            <a:r>
              <a:rPr lang="en-US" sz="3200" dirty="0" err="1" smtClean="0"/>
              <a:t>Optik</a:t>
            </a:r>
            <a:endParaRPr lang="en-US" sz="3200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idx="1"/>
          </p:nvPr>
        </p:nvGraphicFramePr>
        <p:xfrm>
          <a:off x="642910" y="1600200"/>
          <a:ext cx="7924800" cy="4800600"/>
        </p:xfrm>
        <a:graphic>
          <a:graphicData uri="http://schemas.openxmlformats.org/presentationml/2006/ole">
            <p:oleObj spid="_x0000_s7170" name="Image" r:id="rId3" imgW="9612698" imgH="6285714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990600" y="571480"/>
          <a:ext cx="6934200" cy="1524000"/>
        </p:xfrm>
        <a:graphic>
          <a:graphicData uri="http://schemas.openxmlformats.org/presentationml/2006/ole">
            <p:oleObj spid="_x0000_s8194" name="Image" r:id="rId3" imgW="9663492" imgH="2057143" progId="Photoshop.Image.7">
              <p:embed/>
            </p:oleObj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990600" y="2171680"/>
          <a:ext cx="6934200" cy="1752600"/>
        </p:xfrm>
        <a:graphic>
          <a:graphicData uri="http://schemas.openxmlformats.org/presentationml/2006/ole">
            <p:oleObj spid="_x0000_s8195" name="Image" r:id="rId4" imgW="9714286" imgH="2463492" progId="Photoshop.Image.7">
              <p:embed/>
            </p:oleObj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4000480"/>
          <a:ext cx="6934200" cy="2238375"/>
        </p:xfrm>
        <a:graphic>
          <a:graphicData uri="http://schemas.openxmlformats.org/presentationml/2006/ole">
            <p:oleObj spid="_x0000_s8196" name="Image" r:id="rId5" imgW="9676190" imgH="3720635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Unguided Transmission Media</a:t>
            </a:r>
            <a:endParaRPr lang="en-SG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Microwave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Satelite</a:t>
            </a:r>
            <a:r>
              <a:rPr lang="en-US" sz="2400" dirty="0" smtClean="0"/>
              <a:t> Microwave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Terestrial</a:t>
            </a:r>
            <a:r>
              <a:rPr lang="en-US" sz="2400" dirty="0" smtClean="0"/>
              <a:t> Microwave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Infra Red </a:t>
            </a:r>
          </a:p>
          <a:p>
            <a:pPr>
              <a:buFont typeface="Arial" pitchFamily="34" charset="0"/>
              <a:buChar char="•"/>
            </a:pP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Microwave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45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/>
              <a:t>Range frekuensi: </a:t>
            </a:r>
            <a:r>
              <a:rPr lang="th-TH" sz="2400"/>
              <a:t>1 - 40 GHz</a:t>
            </a:r>
          </a:p>
          <a:p>
            <a:pPr>
              <a:lnSpc>
                <a:spcPct val="110000"/>
              </a:lnSpc>
            </a:pPr>
            <a:r>
              <a:rPr lang="en-US" sz="2400"/>
              <a:t>Transmisi dilakukan secara </a:t>
            </a:r>
            <a:r>
              <a:rPr lang="th-TH" sz="2400"/>
              <a:t>line of sight</a:t>
            </a:r>
            <a:r>
              <a:rPr lang="en-US" sz="2400"/>
              <a:t> (LOS)</a:t>
            </a:r>
            <a:endParaRPr lang="th-TH" sz="2400"/>
          </a:p>
          <a:p>
            <a:pPr>
              <a:lnSpc>
                <a:spcPct val="110000"/>
              </a:lnSpc>
            </a:pPr>
            <a:r>
              <a:rPr lang="en-US" sz="2400"/>
              <a:t>Tidak dapat menembus dinding (</a:t>
            </a:r>
            <a:r>
              <a:rPr lang="th-TH" sz="2400"/>
              <a:t>solid objects</a:t>
            </a:r>
            <a:r>
              <a:rPr lang="id-ID" sz="2400"/>
              <a:t>;</a:t>
            </a:r>
            <a:r>
              <a:rPr lang="th-TH" sz="2400"/>
              <a:t> </a:t>
            </a:r>
            <a:r>
              <a:rPr lang="en-US" sz="2400"/>
              <a:t> contoh: bangunan</a:t>
            </a:r>
            <a:r>
              <a:rPr lang="th-TH" sz="2400"/>
              <a:t>)</a:t>
            </a:r>
          </a:p>
          <a:p>
            <a:pPr>
              <a:lnSpc>
                <a:spcPct val="110000"/>
              </a:lnSpc>
            </a:pPr>
            <a:r>
              <a:rPr lang="en-US" sz="2400"/>
              <a:t>Digunakan untuk komunikasi </a:t>
            </a:r>
            <a:r>
              <a:rPr lang="th-TH" sz="2400"/>
              <a:t>terrestrial (earth-to-earth) </a:t>
            </a:r>
            <a:r>
              <a:rPr lang="en-US" sz="2400"/>
              <a:t>dan satelit</a:t>
            </a:r>
          </a:p>
          <a:p>
            <a:pPr>
              <a:lnSpc>
                <a:spcPct val="110000"/>
              </a:lnSpc>
            </a:pPr>
            <a:r>
              <a:rPr lang="en-US" sz="2400"/>
              <a:t>Di atas 8 GHz, diserap oleh partikel air </a:t>
            </a:r>
          </a:p>
          <a:p>
            <a:pPr lvl="1">
              <a:lnSpc>
                <a:spcPct val="110000"/>
              </a:lnSpc>
            </a:pPr>
            <a:r>
              <a:rPr lang="en-US" sz="2300"/>
              <a:t>Jadi hujan dapat menggagalkan transmisi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Satellite Microwave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/>
            <a:r>
              <a:rPr lang="en-US" sz="2400"/>
              <a:t>Range frekuensi optimal yang digunakan adalah:</a:t>
            </a:r>
            <a:r>
              <a:rPr lang="th-TH" sz="2400"/>
              <a:t>1 - 10 GHz </a:t>
            </a:r>
            <a:endParaRPr lang="en-US" sz="2400"/>
          </a:p>
          <a:p>
            <a:pPr marL="857250" lvl="1"/>
            <a:r>
              <a:rPr lang="en-US" sz="2000"/>
              <a:t>Dibawah </a:t>
            </a:r>
            <a:r>
              <a:rPr lang="th-TH" sz="2000"/>
              <a:t>1 GHz </a:t>
            </a:r>
            <a:r>
              <a:rPr lang="en-US" sz="2000"/>
              <a:t>akan terpengaruh dari alam dan </a:t>
            </a:r>
            <a:r>
              <a:rPr lang="th-TH" sz="2000" i="1"/>
              <a:t>man-made sources</a:t>
            </a:r>
            <a:endParaRPr lang="en-US" sz="2000" i="1"/>
          </a:p>
          <a:p>
            <a:pPr marL="857250" lvl="1"/>
            <a:r>
              <a:rPr lang="en-US" sz="2000"/>
              <a:t>Di atas </a:t>
            </a:r>
            <a:r>
              <a:rPr lang="th-TH" sz="2000"/>
              <a:t>10 GHz </a:t>
            </a:r>
            <a:r>
              <a:rPr lang="en-US" sz="2000"/>
              <a:t>akan teredam atmosfir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142976" y="4643446"/>
          <a:ext cx="4821237" cy="1666875"/>
        </p:xfrm>
        <a:graphic>
          <a:graphicData uri="http://schemas.openxmlformats.org/presentationml/2006/ole">
            <p:oleObj spid="_x0000_s51202" name="Worksheet" r:id="rId4" imgW="4803120" imgH="1665360" progId="Excel.Sheet.8">
              <p:embed/>
            </p:oleObj>
          </a:graphicData>
        </a:graphic>
      </p:graphicFrame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341438"/>
            <a:ext cx="4248150" cy="296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11267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828800"/>
            <a:ext cx="82042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Satellite Systems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54313"/>
          </a:xfrm>
        </p:spPr>
        <p:txBody>
          <a:bodyPr/>
          <a:lstStyle/>
          <a:p>
            <a:r>
              <a:rPr lang="en-US" sz="2800"/>
              <a:t>Sistem orbit </a:t>
            </a:r>
            <a:r>
              <a:rPr lang="th-TH" sz="2800"/>
              <a:t>Low </a:t>
            </a:r>
            <a:r>
              <a:rPr lang="en-US" sz="2800"/>
              <a:t>dan </a:t>
            </a:r>
            <a:r>
              <a:rPr lang="th-TH" sz="2800"/>
              <a:t>medium </a:t>
            </a:r>
            <a:r>
              <a:rPr lang="en-US" sz="2800"/>
              <a:t>memiliki delay yang lebih rendah</a:t>
            </a:r>
          </a:p>
          <a:p>
            <a:pPr lvl="1"/>
            <a:r>
              <a:rPr lang="en-US" sz="2400"/>
              <a:t>Menawarkan kecepatan </a:t>
            </a:r>
            <a:r>
              <a:rPr lang="th-TH" sz="2400"/>
              <a:t>2Mbps </a:t>
            </a:r>
            <a:endParaRPr lang="en-US" sz="2400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285852" y="3357562"/>
          <a:ext cx="6973385" cy="1628788"/>
        </p:xfrm>
        <a:graphic>
          <a:graphicData uri="http://schemas.openxmlformats.org/presentationml/2006/ole">
            <p:oleObj spid="_x0000_s52226" name="Worksheet" r:id="rId4" imgW="5078160" imgH="11894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Terrestrial Wireless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772400" cy="1903412"/>
          </a:xfrm>
        </p:spPr>
        <p:txBody>
          <a:bodyPr/>
          <a:lstStyle/>
          <a:p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keperluan</a:t>
            </a:r>
            <a:r>
              <a:rPr lang="en-US" sz="2200" dirty="0"/>
              <a:t> </a:t>
            </a:r>
            <a:r>
              <a:rPr lang="en-US" sz="2200" dirty="0" err="1"/>
              <a:t>telekomunikasi</a:t>
            </a:r>
            <a:r>
              <a:rPr lang="en-US" sz="2200" dirty="0"/>
              <a:t> </a:t>
            </a:r>
            <a:r>
              <a:rPr lang="en-US" sz="2200" dirty="0" err="1"/>
              <a:t>komersial</a:t>
            </a:r>
            <a:r>
              <a:rPr lang="en-US" sz="2200" dirty="0"/>
              <a:t>, </a:t>
            </a:r>
            <a:r>
              <a:rPr lang="en-US" sz="2200" dirty="0" err="1"/>
              <a:t>telepon</a:t>
            </a:r>
            <a:r>
              <a:rPr lang="en-US" sz="2200" dirty="0"/>
              <a:t> </a:t>
            </a:r>
            <a:r>
              <a:rPr lang="en-US" sz="2200" dirty="0" err="1"/>
              <a:t>seluler</a:t>
            </a:r>
            <a:r>
              <a:rPr lang="en-US" sz="2200" dirty="0"/>
              <a:t>, </a:t>
            </a:r>
            <a:r>
              <a:rPr lang="en-US" sz="2200" dirty="0" err="1"/>
              <a:t>serta</a:t>
            </a:r>
            <a:r>
              <a:rPr lang="en-US" sz="2200" dirty="0"/>
              <a:t> LAN </a:t>
            </a:r>
            <a:r>
              <a:rPr lang="en-US" sz="2200" dirty="0" err="1"/>
              <a:t>jarak</a:t>
            </a:r>
            <a:r>
              <a:rPr lang="en-US" sz="2200" dirty="0"/>
              <a:t> </a:t>
            </a:r>
            <a:r>
              <a:rPr lang="en-US" sz="2200" dirty="0" err="1"/>
              <a:t>pendek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menengah</a:t>
            </a:r>
            <a:endParaRPr lang="en-US" sz="2200" dirty="0"/>
          </a:p>
          <a:p>
            <a:r>
              <a:rPr lang="en-US" sz="2200" dirty="0" err="1"/>
              <a:t>Contoh</a:t>
            </a:r>
            <a:r>
              <a:rPr lang="en-US" sz="2200" dirty="0"/>
              <a:t>: wireless LAN </a:t>
            </a:r>
            <a:r>
              <a:rPr lang="th-TH" sz="2200" dirty="0"/>
              <a:t>IEEE 802.11 </a:t>
            </a:r>
            <a:r>
              <a:rPr lang="en-US" sz="2200" dirty="0"/>
              <a:t>yang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band </a:t>
            </a:r>
            <a:r>
              <a:rPr lang="th-TH" sz="2200" dirty="0"/>
              <a:t>2.4</a:t>
            </a:r>
            <a:endParaRPr lang="th-TH" sz="2500" dirty="0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285852" y="3357562"/>
          <a:ext cx="7240588" cy="2962275"/>
        </p:xfrm>
        <a:graphic>
          <a:graphicData uri="http://schemas.openxmlformats.org/presentationml/2006/ole">
            <p:oleObj spid="_x0000_s53250" name="Worksheet" r:id="rId4" imgW="7214040" imgH="2959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id-ID"/>
              <a:t>Terrestrial communication (microwave)</a:t>
            </a:r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831869" cy="1727201"/>
          </a:xfrm>
          <a:prstGeom prst="rect">
            <a:avLst/>
          </a:prstGeom>
          <a:noFill/>
        </p:spPr>
      </p:pic>
      <p:sp>
        <p:nvSpPr>
          <p:cNvPr id="57349" name="Freeform 5"/>
          <p:cNvSpPr>
            <a:spLocks/>
          </p:cNvSpPr>
          <p:nvPr/>
        </p:nvSpPr>
        <p:spPr bwMode="auto">
          <a:xfrm>
            <a:off x="2124075" y="1951038"/>
            <a:ext cx="4895850" cy="468312"/>
          </a:xfrm>
          <a:custGeom>
            <a:avLst/>
            <a:gdLst/>
            <a:ahLst/>
            <a:cxnLst>
              <a:cxn ang="0">
                <a:pos x="0" y="295"/>
              </a:cxn>
              <a:cxn ang="0">
                <a:pos x="227" y="205"/>
              </a:cxn>
              <a:cxn ang="0">
                <a:pos x="589" y="114"/>
              </a:cxn>
              <a:cxn ang="0">
                <a:pos x="1814" y="23"/>
              </a:cxn>
              <a:cxn ang="0">
                <a:pos x="3084" y="250"/>
              </a:cxn>
            </a:cxnLst>
            <a:rect l="0" t="0" r="r" b="b"/>
            <a:pathLst>
              <a:path w="3084" h="295">
                <a:moveTo>
                  <a:pt x="0" y="295"/>
                </a:moveTo>
                <a:cubicBezTo>
                  <a:pt x="64" y="265"/>
                  <a:pt x="129" y="235"/>
                  <a:pt x="227" y="205"/>
                </a:cubicBezTo>
                <a:cubicBezTo>
                  <a:pt x="325" y="175"/>
                  <a:pt x="325" y="144"/>
                  <a:pt x="589" y="114"/>
                </a:cubicBezTo>
                <a:cubicBezTo>
                  <a:pt x="853" y="84"/>
                  <a:pt x="1398" y="0"/>
                  <a:pt x="1814" y="23"/>
                </a:cubicBezTo>
                <a:cubicBezTo>
                  <a:pt x="2230" y="46"/>
                  <a:pt x="2657" y="148"/>
                  <a:pt x="3084" y="250"/>
                </a:cubicBezTo>
              </a:path>
            </a:pathLst>
          </a:custGeom>
          <a:noFill/>
          <a:ln w="9525">
            <a:solidFill>
              <a:srgbClr val="00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2500" smtClean="0"/>
              <a:t>Propagasi Gelombang Radio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44" y="857232"/>
            <a:ext cx="8642350" cy="53990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err="1" smtClean="0"/>
              <a:t>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merambat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medium,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/>
              <a:t>Padat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/>
              <a:t>Cair</a:t>
            </a:r>
            <a:endParaRPr lang="en-US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/>
              <a:t>Udara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400" dirty="0" err="1" smtClean="0"/>
              <a:t>Propagasi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 radio, </a:t>
            </a:r>
            <a:r>
              <a:rPr lang="en-US" sz="2400" dirty="0" err="1" smtClean="0"/>
              <a:t>dibedakan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/>
              <a:t>Propagasi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 err="1" smtClean="0"/>
              <a:t>Gelombang</a:t>
            </a:r>
            <a:r>
              <a:rPr lang="en-US" sz="1800" dirty="0" smtClean="0"/>
              <a:t> </a:t>
            </a:r>
            <a:r>
              <a:rPr lang="en-US" sz="1800" dirty="0" err="1" smtClean="0"/>
              <a:t>langsung</a:t>
            </a:r>
            <a:endParaRPr lang="en-US" sz="1800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sz="1800" dirty="0" err="1" smtClean="0"/>
              <a:t>Gelombang</a:t>
            </a:r>
            <a:r>
              <a:rPr lang="en-US" sz="1800" dirty="0" smtClean="0"/>
              <a:t> </a:t>
            </a:r>
            <a:r>
              <a:rPr lang="en-US" sz="1800" dirty="0" err="1" smtClean="0"/>
              <a:t>pantulan</a:t>
            </a:r>
            <a:r>
              <a:rPr lang="en-US" sz="1800" dirty="0" smtClean="0"/>
              <a:t> </a:t>
            </a:r>
            <a:r>
              <a:rPr lang="en-US" sz="1800" dirty="0" err="1" smtClean="0"/>
              <a:t>tanah</a:t>
            </a:r>
            <a:endParaRPr lang="en-US" sz="1800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sz="1800" dirty="0" err="1" smtClean="0"/>
              <a:t>Gelombang</a:t>
            </a:r>
            <a:r>
              <a:rPr lang="en-US" sz="1800" dirty="0" smtClean="0"/>
              <a:t> </a:t>
            </a:r>
            <a:r>
              <a:rPr lang="en-US" sz="1800" dirty="0" err="1" smtClean="0"/>
              <a:t>permukaan</a:t>
            </a:r>
            <a:r>
              <a:rPr lang="en-US" sz="1800" dirty="0" smtClean="0"/>
              <a:t> </a:t>
            </a:r>
            <a:r>
              <a:rPr lang="en-US" sz="1800" dirty="0" err="1" smtClean="0"/>
              <a:t>tanah</a:t>
            </a:r>
            <a:endParaRPr lang="en-US" sz="1800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/>
              <a:t>Propagasi</a:t>
            </a:r>
            <a:r>
              <a:rPr lang="en-US" sz="2000" dirty="0" smtClean="0"/>
              <a:t> </a:t>
            </a:r>
            <a:r>
              <a:rPr lang="en-US" sz="2000" dirty="0" err="1" smtClean="0"/>
              <a:t>Ionosfer</a:t>
            </a:r>
            <a:r>
              <a:rPr lang="en-US" sz="2000" dirty="0" smtClean="0"/>
              <a:t>:</a:t>
            </a:r>
          </a:p>
          <a:p>
            <a:pPr lvl="1" eaLnBrk="1" hangingPunct="1">
              <a:lnSpc>
                <a:spcPct val="150000"/>
              </a:lnSpc>
            </a:pPr>
            <a:endParaRPr lang="en-US" sz="2000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2500" smtClean="0"/>
              <a:t>Gambar Propagasi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5247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2500" smtClean="0"/>
              <a:t>Propagasi Gelombang Tanah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13788" cy="936625"/>
          </a:xfrm>
        </p:spPr>
        <p:txBody>
          <a:bodyPr/>
          <a:lstStyle/>
          <a:p>
            <a:pPr eaLnBrk="1" hangingPunct="1"/>
            <a:r>
              <a:rPr lang="en-US" sz="2400" smtClean="0"/>
              <a:t>Gelombang Langsung</a:t>
            </a:r>
          </a:p>
          <a:p>
            <a:pPr eaLnBrk="1" hangingPunct="1"/>
            <a:r>
              <a:rPr lang="en-US" sz="2400" smtClean="0"/>
              <a:t>Gelombang Pantulan Tanah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36838"/>
            <a:ext cx="67675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2100" smtClean="0"/>
              <a:t>Propagasi Gelombang Tanah #2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03237"/>
          </a:xfrm>
        </p:spPr>
        <p:txBody>
          <a:bodyPr/>
          <a:lstStyle/>
          <a:p>
            <a:pPr eaLnBrk="1" hangingPunct="1"/>
            <a:r>
              <a:rPr lang="en-US" sz="2400" smtClean="0"/>
              <a:t>Gelombang Permukaan Tanah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6608763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US" sz="2100" smtClean="0"/>
              <a:t>Propagasi Ionosfer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472113"/>
          </a:xfrm>
        </p:spPr>
        <p:txBody>
          <a:bodyPr/>
          <a:lstStyle/>
          <a:p>
            <a:pPr eaLnBrk="1" hangingPunct="1"/>
            <a:r>
              <a:rPr lang="en-US" sz="2000" smtClean="0"/>
              <a:t>Memanfaatkan lapisan ionosfer untuk memantulkan gelombang.</a:t>
            </a:r>
          </a:p>
          <a:p>
            <a:pPr eaLnBrk="1" hangingPunct="1"/>
            <a:r>
              <a:rPr lang="en-US" sz="2000" smtClean="0"/>
              <a:t>Lapisan ini terletak pada ketinggian 50-500 km diatas permukaan bumi.</a:t>
            </a:r>
          </a:p>
          <a:p>
            <a:pPr eaLnBrk="1" hangingPunct="1"/>
            <a:r>
              <a:rPr lang="en-US" sz="2000" smtClean="0"/>
              <a:t>Lapisan ini terbentuk karena adanya radiasi sinar matahari.</a:t>
            </a:r>
          </a:p>
          <a:p>
            <a:pPr eaLnBrk="1" hangingPunct="1"/>
            <a:r>
              <a:rPr lang="en-US" sz="2000" smtClean="0"/>
              <a:t>Perbedaan derajat ionisasi pada lapisan ini menghasilkan pembagian ionosfer ke dalam beberapa lapisan. 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lvl="1" eaLnBrk="1" hangingPunct="1"/>
            <a:r>
              <a:rPr lang="en-US" sz="1800" smtClean="0"/>
              <a:t>Lapisan D (50-90 km)</a:t>
            </a:r>
          </a:p>
          <a:p>
            <a:pPr lvl="1" eaLnBrk="1" hangingPunct="1"/>
            <a:r>
              <a:rPr lang="en-US" sz="1800" smtClean="0"/>
              <a:t>Lapisan E (90-145 km)</a:t>
            </a:r>
          </a:p>
          <a:p>
            <a:pPr lvl="1" eaLnBrk="1" hangingPunct="1"/>
            <a:r>
              <a:rPr lang="en-US" sz="1800" smtClean="0"/>
              <a:t>Lapisan F (160-400 km)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2"/>
            <a:ext cx="3724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0070C0"/>
                </a:solidFill>
              </a:rPr>
              <a:t>Karakteristik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lapisan-lapisan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pada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ionosfir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 l="31250" t="20485" r="27344" b="12668"/>
          <a:stretch>
            <a:fillRect/>
          </a:stretch>
        </p:blipFill>
        <p:spPr bwMode="auto">
          <a:xfrm>
            <a:off x="1142976" y="128586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2500" smtClean="0"/>
              <a:t>Propagasi Ionosfer #2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327650"/>
          </a:xfrm>
        </p:spPr>
        <p:txBody>
          <a:bodyPr/>
          <a:lstStyle/>
          <a:p>
            <a:pPr eaLnBrk="1" hangingPunct="1"/>
            <a:r>
              <a:rPr lang="en-US" sz="2400" smtClean="0"/>
              <a:t>Jika disimpulkan lapisan ionosfer dapat digambarkan sebagai berikut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72009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smtClean="0"/>
              <a:t>Fungsi tiap komponen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4422"/>
            <a:ext cx="8477280" cy="5334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Source System</a:t>
            </a:r>
          </a:p>
          <a:p>
            <a:pPr marL="548640" lvl="1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Source</a:t>
            </a:r>
          </a:p>
          <a:p>
            <a:pPr marL="914400" lvl="2" indent="0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None/>
              <a:defRPr/>
            </a:pPr>
            <a:r>
              <a:rPr lang="en-US" sz="2100" dirty="0" err="1" smtClean="0">
                <a:solidFill>
                  <a:schemeClr val="tx1"/>
                </a:solidFill>
              </a:rPr>
              <a:t>Menentukan</a:t>
            </a:r>
            <a:r>
              <a:rPr lang="en-US" sz="2100" dirty="0" smtClean="0">
                <a:solidFill>
                  <a:schemeClr val="tx1"/>
                </a:solidFill>
              </a:rPr>
              <a:t> data </a:t>
            </a:r>
            <a:r>
              <a:rPr lang="en-US" sz="2100" dirty="0" err="1" smtClean="0">
                <a:solidFill>
                  <a:schemeClr val="tx1"/>
                </a:solidFill>
              </a:rPr>
              <a:t>untuk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dikirim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548640" lvl="1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Transmitter</a:t>
            </a:r>
          </a:p>
          <a:p>
            <a:pPr marL="914400" lvl="2" indent="0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Tx/>
              <a:buNone/>
              <a:defRPr/>
            </a:pPr>
            <a:r>
              <a:rPr lang="en-US" sz="2100" dirty="0" err="1" smtClean="0">
                <a:solidFill>
                  <a:schemeClr val="tx1"/>
                </a:solidFill>
              </a:rPr>
              <a:t>Mengubah</a:t>
            </a:r>
            <a:r>
              <a:rPr lang="en-US" sz="2100" dirty="0" smtClean="0">
                <a:solidFill>
                  <a:schemeClr val="tx1"/>
                </a:solidFill>
              </a:rPr>
              <a:t> data </a:t>
            </a:r>
            <a:r>
              <a:rPr lang="en-US" sz="2100" dirty="0" err="1" smtClean="0">
                <a:solidFill>
                  <a:schemeClr val="tx1"/>
                </a:solidFill>
              </a:rPr>
              <a:t>menjadi</a:t>
            </a:r>
            <a:r>
              <a:rPr lang="en-US" sz="2100" dirty="0" smtClean="0">
                <a:solidFill>
                  <a:schemeClr val="tx1"/>
                </a:solidFill>
              </a:rPr>
              <a:t> signal yang </a:t>
            </a:r>
            <a:r>
              <a:rPr lang="en-US" sz="2100" dirty="0" err="1" smtClean="0">
                <a:solidFill>
                  <a:schemeClr val="tx1"/>
                </a:solidFill>
              </a:rPr>
              <a:t>dapat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dikirim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274320" indent="-274320" fontAlgn="auto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Transmission System</a:t>
            </a:r>
          </a:p>
          <a:p>
            <a:pPr marL="548640" lvl="1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Font typeface="Wingdings 2" pitchFamily="18" charset="2"/>
              <a:buChar char=""/>
              <a:defRPr/>
            </a:pPr>
            <a:r>
              <a:rPr lang="en-US" sz="2100" dirty="0" err="1" smtClean="0">
                <a:solidFill>
                  <a:schemeClr val="tx1"/>
                </a:solidFill>
              </a:rPr>
              <a:t>Mengirim</a:t>
            </a:r>
            <a:r>
              <a:rPr lang="en-US" sz="2100" dirty="0" smtClean="0">
                <a:solidFill>
                  <a:schemeClr val="tx1"/>
                </a:solidFill>
              </a:rPr>
              <a:t> data</a:t>
            </a:r>
          </a:p>
          <a:p>
            <a:pPr marL="274320" indent="-274320" fontAlgn="auto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Destination System</a:t>
            </a:r>
          </a:p>
          <a:p>
            <a:pPr marL="548640" lvl="1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Receiver</a:t>
            </a:r>
          </a:p>
          <a:p>
            <a:pPr marL="914400" lvl="2" indent="0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None/>
              <a:defRPr/>
            </a:pPr>
            <a:r>
              <a:rPr lang="en-US" sz="2100" dirty="0" err="1" smtClean="0">
                <a:solidFill>
                  <a:schemeClr val="tx1"/>
                </a:solidFill>
              </a:rPr>
              <a:t>Mengubah</a:t>
            </a:r>
            <a:r>
              <a:rPr lang="en-US" sz="2100" dirty="0" smtClean="0">
                <a:solidFill>
                  <a:schemeClr val="tx1"/>
                </a:solidFill>
              </a:rPr>
              <a:t> signal yang </a:t>
            </a:r>
            <a:r>
              <a:rPr lang="en-US" sz="2100" dirty="0" err="1" smtClean="0">
                <a:solidFill>
                  <a:schemeClr val="tx1"/>
                </a:solidFill>
              </a:rPr>
              <a:t>diterima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menjadi</a:t>
            </a:r>
            <a:r>
              <a:rPr lang="en-US" sz="2100" dirty="0" smtClean="0">
                <a:solidFill>
                  <a:schemeClr val="tx1"/>
                </a:solidFill>
              </a:rPr>
              <a:t> data</a:t>
            </a:r>
          </a:p>
          <a:p>
            <a:pPr marL="548640" lvl="1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Destination</a:t>
            </a:r>
          </a:p>
          <a:p>
            <a:pPr marL="914400" lvl="2" indent="0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None/>
              <a:defRPr/>
            </a:pPr>
            <a:r>
              <a:rPr lang="en-US" sz="2100" dirty="0" err="1" smtClean="0">
                <a:solidFill>
                  <a:schemeClr val="tx1"/>
                </a:solidFill>
              </a:rPr>
              <a:t>Pengguna</a:t>
            </a:r>
            <a:r>
              <a:rPr lang="en-US" sz="2100" dirty="0" smtClean="0">
                <a:solidFill>
                  <a:schemeClr val="tx1"/>
                </a:solidFill>
              </a:rPr>
              <a:t> data yang </a:t>
            </a:r>
            <a:r>
              <a:rPr lang="en-US" sz="2100" dirty="0" err="1" smtClean="0">
                <a:solidFill>
                  <a:schemeClr val="tx1"/>
                </a:solidFill>
              </a:rPr>
              <a:t>diterima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2500" smtClean="0"/>
              <a:t>Propagasi Ionosfer #2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 eaLnBrk="1" hangingPunct="1"/>
            <a:r>
              <a:rPr lang="en-US" sz="2400" smtClean="0"/>
              <a:t>Frekuensi yang dipantulkan oleh ionosfer dapat digambarkan sebagai berikut :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20938"/>
            <a:ext cx="6624637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id-ID" sz="2500" smtClean="0"/>
              <a:t>Propagasi Ionosfer #2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eaLnBrk="1" hangingPunct="1"/>
            <a:r>
              <a:rPr lang="id-ID" sz="2400" smtClean="0"/>
              <a:t>Dalam propagasi tanah maupun ionosfer terdapat rugi-rugi yang menyebabkan tidak sempurnanya gelombang yang diterima oleh antena penerima.</a:t>
            </a:r>
          </a:p>
          <a:p>
            <a:pPr eaLnBrk="1" hangingPunct="1">
              <a:buFont typeface="Wingdings" pitchFamily="2" charset="2"/>
              <a:buNone/>
            </a:pPr>
            <a:endParaRPr lang="id-ID" sz="2400" smtClean="0"/>
          </a:p>
          <a:p>
            <a:pPr eaLnBrk="1" hangingPunct="1"/>
            <a:r>
              <a:rPr lang="id-ID" sz="2400" smtClean="0"/>
              <a:t>Rugi-rugi tersebut disebabkan oleh:</a:t>
            </a:r>
          </a:p>
          <a:p>
            <a:pPr lvl="1" eaLnBrk="1" hangingPunct="1"/>
            <a:r>
              <a:rPr lang="id-ID" sz="2000" smtClean="0"/>
              <a:t>Adanya Fading (sinyal dipenerima melemah/menguat), disebabkan oleh:</a:t>
            </a:r>
          </a:p>
          <a:p>
            <a:pPr lvl="2" eaLnBrk="1" hangingPunct="1"/>
            <a:r>
              <a:rPr lang="id-ID" sz="1800" smtClean="0"/>
              <a:t>Groundwave dan skywave sampai di antena penerima tetapi berlawanan fase shg saling melemahkan.</a:t>
            </a:r>
          </a:p>
          <a:p>
            <a:pPr lvl="2" eaLnBrk="1" hangingPunct="1"/>
            <a:r>
              <a:rPr lang="id-ID" sz="1800" smtClean="0"/>
              <a:t>Dua skywave yang dipantulkan dr daerah ionosfer diterima di antena penerima dengan fase yang tidak sama.</a:t>
            </a:r>
          </a:p>
          <a:p>
            <a:pPr lvl="2" eaLnBrk="1" hangingPunct="1"/>
            <a:r>
              <a:rPr lang="id-ID" sz="1800" smtClean="0"/>
              <a:t>Directwave dan groundwave samapai pada penerima dengan fase berbeda.</a:t>
            </a:r>
          </a:p>
          <a:p>
            <a:pPr lvl="1" eaLnBrk="1" hangingPunct="1"/>
            <a:r>
              <a:rPr lang="id-ID" sz="2000" smtClean="0"/>
              <a:t>Interferensi dengan gelombang lain</a:t>
            </a:r>
          </a:p>
          <a:p>
            <a:pPr lvl="1" eaLnBrk="1" hangingPunct="1"/>
            <a:r>
              <a:rPr lang="id-ID" sz="2000" smtClean="0"/>
              <a:t>Hilangnya daya saat transmisi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/>
              <a:t>Telekomunikasi </a:t>
            </a:r>
            <a:r>
              <a:rPr lang="en-US" sz="3200" dirty="0" err="1" smtClean="0"/>
              <a:t>Gelombang</a:t>
            </a:r>
            <a:r>
              <a:rPr lang="en-US" sz="3200" dirty="0" smtClean="0"/>
              <a:t> </a:t>
            </a:r>
            <a:r>
              <a:rPr lang="id-ID" sz="3200" dirty="0" smtClean="0"/>
              <a:t>Radio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34404" cy="4876800"/>
          </a:xfrm>
        </p:spPr>
        <p:txBody>
          <a:bodyPr/>
          <a:lstStyle/>
          <a:p>
            <a:pPr marL="457200" indent="-457200">
              <a:buSzPct val="95000"/>
            </a:pPr>
            <a:r>
              <a:rPr lang="id-ID" sz="2400" b="0" dirty="0"/>
              <a:t>Merupakan suatu bentuk komunikasi modern yang memanfaatkan gelombang radio sebagai sarana untuk membawa suatu pesan sampai ke tempat tujuannya.</a:t>
            </a:r>
          </a:p>
          <a:p>
            <a:pPr marL="457200" indent="-457200">
              <a:buSzPct val="95000"/>
            </a:pPr>
            <a:r>
              <a:rPr lang="id-ID" sz="2400" b="0" dirty="0" smtClean="0"/>
              <a:t>Keuntungannya</a:t>
            </a:r>
            <a:r>
              <a:rPr lang="id-ID" sz="2400" b="0" dirty="0"/>
              <a:t>:</a:t>
            </a:r>
          </a:p>
          <a:p>
            <a:pPr marL="914400" lvl="1" indent="-457200">
              <a:buSzPct val="95000"/>
            </a:pPr>
            <a:r>
              <a:rPr lang="id-ID" sz="2000" b="0" dirty="0"/>
              <a:t>Bisa menjangkau daerah yang cukup luas</a:t>
            </a:r>
          </a:p>
          <a:p>
            <a:pPr marL="914400" lvl="1" indent="-457200">
              <a:buSzPct val="95000"/>
            </a:pPr>
            <a:r>
              <a:rPr lang="id-ID" sz="2000" b="0" dirty="0"/>
              <a:t>Tidak diperlukan pemasangan kabel yang rumit</a:t>
            </a:r>
          </a:p>
          <a:p>
            <a:pPr marL="457200" indent="-457200">
              <a:buSzPct val="95000"/>
            </a:pPr>
            <a:r>
              <a:rPr lang="id-ID" sz="2400" b="0" dirty="0" smtClean="0"/>
              <a:t>Kerugiannya</a:t>
            </a:r>
            <a:r>
              <a:rPr lang="id-ID" sz="2400" b="0" dirty="0"/>
              <a:t>:</a:t>
            </a:r>
          </a:p>
          <a:p>
            <a:pPr marL="914400" lvl="1" indent="-457200">
              <a:buSzPct val="95000"/>
            </a:pPr>
            <a:r>
              <a:rPr lang="id-ID" sz="2000" b="0" dirty="0"/>
              <a:t>Bisa terjadi gangguan komunikasi bila terdapat suatu interferensi.</a:t>
            </a:r>
          </a:p>
          <a:p>
            <a:pPr marL="457200" indent="-457200">
              <a:buSzPct val="95000"/>
            </a:pPr>
            <a:r>
              <a:rPr lang="id-ID" sz="2400" b="0" dirty="0" smtClean="0"/>
              <a:t>Untuk </a:t>
            </a:r>
            <a:r>
              <a:rPr lang="id-ID" sz="2400" b="0" dirty="0"/>
              <a:t>mencegah suatu interferensi maka dibutuhkan pengaturan alokasi frekuensi yang digunakan oleh setiap daerah.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2500"/>
              <a:t>Band Frekuensi Radio</a:t>
            </a:r>
            <a:endParaRPr lang="en-US" sz="2500"/>
          </a:p>
        </p:txBody>
      </p:sp>
      <p:graphicFrame>
        <p:nvGraphicFramePr>
          <p:cNvPr id="3173" name="Group 101"/>
          <p:cNvGraphicFramePr>
            <a:graphicFrameLocks noGrp="1"/>
          </p:cNvGraphicFramePr>
          <p:nvPr>
            <p:ph idx="1"/>
          </p:nvPr>
        </p:nvGraphicFramePr>
        <p:xfrm>
          <a:off x="428597" y="1600200"/>
          <a:ext cx="8286809" cy="4445636"/>
        </p:xfrm>
        <a:graphic>
          <a:graphicData uri="http://schemas.openxmlformats.org/drawingml/2006/table">
            <a:tbl>
              <a:tblPr/>
              <a:tblGrid>
                <a:gridCol w="2377928"/>
                <a:gridCol w="1085641"/>
                <a:gridCol w="2038010"/>
                <a:gridCol w="2785230"/>
              </a:tblGrid>
              <a:tr h="4508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Panjang Gelombang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Low Frequency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&gt;10 km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Frequency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30-300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 km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Frequency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300-3000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100-1000 km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Frequency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3-30 MHz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10-100 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high 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30-300 MHz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 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High 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300-3000 MHz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10-100 cm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 High 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3-30 GHz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 cm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Extremely High Freq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30-300 GHz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 mm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smtClean="0"/>
              <a:t>Model Komunikasi (1)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pertukaran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disimbolkan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messsage</a:t>
            </a:r>
            <a:r>
              <a:rPr lang="en-US" sz="2000" dirty="0" smtClean="0"/>
              <a:t> m, </a:t>
            </a:r>
            <a:r>
              <a:rPr lang="en-US" sz="2000" dirty="0" err="1" smtClean="0"/>
              <a:t>misal</a:t>
            </a:r>
            <a:r>
              <a:rPr lang="en-US" sz="2000" dirty="0" smtClean="0"/>
              <a:t> message “Hallo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Kabar</a:t>
            </a:r>
            <a:r>
              <a:rPr lang="en-US" sz="2000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Agar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direpresentasikan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(time-varying signal) </a:t>
            </a:r>
            <a:r>
              <a:rPr lang="en-US" sz="2000" dirty="0" err="1" smtClean="0"/>
              <a:t>disimbolkan</a:t>
            </a:r>
            <a:r>
              <a:rPr lang="en-US" sz="2000" dirty="0" smtClean="0"/>
              <a:t> g(t)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deretan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tegangan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berubah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secara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waktu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merepresentasikan</a:t>
            </a:r>
            <a:r>
              <a:rPr lang="en-US" sz="2000" dirty="0" smtClean="0">
                <a:sym typeface="Wingdings" pitchFamily="2" charset="2"/>
              </a:rPr>
              <a:t> bit-bit (</a:t>
            </a:r>
            <a:r>
              <a:rPr lang="en-US" sz="2000" dirty="0" err="1" smtClean="0">
                <a:sym typeface="Wingdings" pitchFamily="2" charset="2"/>
              </a:rPr>
              <a:t>informasikarakterbitsinyal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Agar </a:t>
            </a:r>
            <a:r>
              <a:rPr lang="en-US" sz="2000" dirty="0" err="1" smtClean="0"/>
              <a:t>seseuai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medium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g(t)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direpresentasikan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s(t)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err="1" smtClean="0">
                <a:sym typeface="Wingdings" pitchFamily="2" charset="2"/>
              </a:rPr>
              <a:t>misal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proses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modulasi</a:t>
            </a:r>
            <a:r>
              <a:rPr lang="en-US" sz="2000" dirty="0" smtClean="0">
                <a:sym typeface="Wingdings" pitchFamily="2" charset="2"/>
              </a:rPr>
              <a:t> PSK, FSK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smtClean="0"/>
              <a:t>Model Komunikasi (2)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Sinyal</a:t>
            </a:r>
            <a:r>
              <a:rPr lang="en-US" sz="2000" dirty="0" smtClean="0"/>
              <a:t> s(t)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r(t)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s(t).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Sinyal</a:t>
            </a:r>
            <a:r>
              <a:rPr lang="en-US" sz="2000" dirty="0" smtClean="0"/>
              <a:t> r(t) </a:t>
            </a:r>
            <a:r>
              <a:rPr lang="en-US" sz="2000" dirty="0" err="1" smtClean="0"/>
              <a:t>dikonversi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 g’(t) (</a:t>
            </a:r>
            <a:r>
              <a:rPr lang="en-US" sz="2000" dirty="0" err="1" smtClean="0"/>
              <a:t>estimasi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g(t))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akhirnya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output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 m’(t) ,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estimasi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m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Model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788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VIII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BusinessVIII</Template>
  <TotalTime>1054</TotalTime>
  <Words>2175</Words>
  <Application>Microsoft Office PowerPoint</Application>
  <PresentationFormat>On-screen Show (4:3)</PresentationFormat>
  <Paragraphs>339</Paragraphs>
  <Slides>63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BusinessVIII</vt:lpstr>
      <vt:lpstr>Image</vt:lpstr>
      <vt:lpstr>Worksheet</vt:lpstr>
      <vt:lpstr>Komunikasi Data</vt:lpstr>
      <vt:lpstr>SATUAN ACARA PERKULIAHAN</vt:lpstr>
      <vt:lpstr>Pendahuluan</vt:lpstr>
      <vt:lpstr>Komunikasi Data</vt:lpstr>
      <vt:lpstr>Model Komunikasi Data</vt:lpstr>
      <vt:lpstr>Fungsi tiap komponen</vt:lpstr>
      <vt:lpstr>Model Komunikasi (1)</vt:lpstr>
      <vt:lpstr>Model Komunikasi (2)</vt:lpstr>
      <vt:lpstr>Contoh Model Komunikasi </vt:lpstr>
      <vt:lpstr>Slide 10</vt:lpstr>
      <vt:lpstr>Lanjutan…</vt:lpstr>
      <vt:lpstr>Hal-hal yang berhubungan dengan Komunikasi Data</vt:lpstr>
      <vt:lpstr>Media Transmisi </vt:lpstr>
      <vt:lpstr>Media Transmisi dikelompokkan dalam 2 bagian :</vt:lpstr>
      <vt:lpstr>Guided Transmission Media</vt:lpstr>
      <vt:lpstr>1. Kabel Twisted-pair</vt:lpstr>
      <vt:lpstr>STP (Shielded twisted pair )</vt:lpstr>
      <vt:lpstr>Unshielded Twisted Pair (UTP)</vt:lpstr>
      <vt:lpstr>Unshielded twisted pair (UTP) (lanjutan)</vt:lpstr>
      <vt:lpstr>Konektor Unshielded Twisted Pair (RJ-45)</vt:lpstr>
      <vt:lpstr>Tipe Penyambungan UTP</vt:lpstr>
      <vt:lpstr>CROSS-OVER (Koneksi antara Hub-Hub, Switch-Switch, NIC-NIC) </vt:lpstr>
      <vt:lpstr>Slide 23</vt:lpstr>
      <vt:lpstr>2. Kabel Koaksial (BNC)</vt:lpstr>
      <vt:lpstr>Jenis-jenis kabel BNC</vt:lpstr>
      <vt:lpstr>Slide 26</vt:lpstr>
      <vt:lpstr>Konektor Kabel Coaxial</vt:lpstr>
      <vt:lpstr>3. Fiber Optik</vt:lpstr>
      <vt:lpstr>Serat Optik</vt:lpstr>
      <vt:lpstr>Slide 30</vt:lpstr>
      <vt:lpstr>Mengapa cahaya bisa bergerak sepanjang serat optik?</vt:lpstr>
      <vt:lpstr>Slide 32</vt:lpstr>
      <vt:lpstr>Slide 33</vt:lpstr>
      <vt:lpstr>Slide 34</vt:lpstr>
      <vt:lpstr>Slide 35</vt:lpstr>
      <vt:lpstr>Slide 36</vt:lpstr>
      <vt:lpstr>Penghubung Fiber Optik</vt:lpstr>
      <vt:lpstr>Klasifikasi Serat Optik</vt:lpstr>
      <vt:lpstr>Step Index Fiber vs Gradded Index Fiber</vt:lpstr>
      <vt:lpstr>Slide 40</vt:lpstr>
      <vt:lpstr>Slide 41</vt:lpstr>
      <vt:lpstr>Jenis-jenis kabel serat optik</vt:lpstr>
      <vt:lpstr>Keuntungan Fiber Optic</vt:lpstr>
      <vt:lpstr>Slide 44</vt:lpstr>
      <vt:lpstr>Perbandingan UTP, STP, Coaxial, dan Fiber Optik</vt:lpstr>
      <vt:lpstr>Slide 46</vt:lpstr>
      <vt:lpstr>Unguided Transmission Media</vt:lpstr>
      <vt:lpstr>Microwave</vt:lpstr>
      <vt:lpstr>Satellite Microwave</vt:lpstr>
      <vt:lpstr>Satellite Systems</vt:lpstr>
      <vt:lpstr>Terrestrial Wireless</vt:lpstr>
      <vt:lpstr>Slide 52</vt:lpstr>
      <vt:lpstr>Propagasi Gelombang Radio</vt:lpstr>
      <vt:lpstr>Gambar Propagasi</vt:lpstr>
      <vt:lpstr>Propagasi Gelombang Tanah</vt:lpstr>
      <vt:lpstr>Propagasi Gelombang Tanah #2</vt:lpstr>
      <vt:lpstr>Propagasi Ionosfer</vt:lpstr>
      <vt:lpstr>Karakteristik lapisan-lapisan pada ionosfir</vt:lpstr>
      <vt:lpstr>Propagasi Ionosfer #2</vt:lpstr>
      <vt:lpstr>Propagasi Ionosfer #2</vt:lpstr>
      <vt:lpstr>Propagasi Ionosfer #2</vt:lpstr>
      <vt:lpstr>Telekomunikasi Gelombang Radio</vt:lpstr>
      <vt:lpstr>Band Frekuensi Radio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VIII</dc:title>
  <dc:creator>HP Mini</dc:creator>
  <cp:lastModifiedBy>HP Mini</cp:lastModifiedBy>
  <cp:revision>83</cp:revision>
  <dcterms:created xsi:type="dcterms:W3CDTF">2011-02-07T15:13:00Z</dcterms:created>
  <dcterms:modified xsi:type="dcterms:W3CDTF">2011-02-16T04:59:29Z</dcterms:modified>
</cp:coreProperties>
</file>