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88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4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3721"/>
    <a:srgbClr val="A20000"/>
    <a:srgbClr val="860000"/>
    <a:srgbClr val="B8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52" d="100"/>
          <a:sy n="52" d="100"/>
        </p:scale>
        <p:origin x="-10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2" d="100"/>
          <a:sy n="42" d="100"/>
        </p:scale>
        <p:origin x="-217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DE449-F167-4CC0-9582-8283E1F39982}" type="datetimeFigureOut">
              <a:rPr lang="en-US" smtClean="0"/>
              <a:pPr/>
              <a:t>2/21/2011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44334-B0C6-468D-9AE4-93011B90BDFF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57158" y="2130425"/>
            <a:ext cx="7772400" cy="1227137"/>
          </a:xfrm>
          <a:noFill/>
        </p:spPr>
        <p:txBody>
          <a:bodyPr/>
          <a:lstStyle>
            <a:lvl1pPr algn="l">
              <a:defRPr sz="5000" b="1" cap="none" spc="0" baseline="0">
                <a:ln w="9000" cmpd="sng">
                  <a:noFill/>
                  <a:prstDash val="solid"/>
                </a:ln>
                <a:gradFill>
                  <a:gsLst>
                    <a:gs pos="0">
                      <a:srgbClr val="C00000"/>
                    </a:gs>
                    <a:gs pos="43000">
                      <a:srgbClr val="A20000"/>
                    </a:gs>
                    <a:gs pos="100000">
                      <a:srgbClr val="860000"/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85706" y="3357562"/>
            <a:ext cx="6400800" cy="642942"/>
          </a:xfrm>
        </p:spPr>
        <p:txBody>
          <a:bodyPr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zh-CN" altLang="en-US" sz="2400" b="0" kern="1200" cap="none" spc="0" dirty="0">
                <a:ln>
                  <a:noFill/>
                </a:ln>
                <a:solidFill>
                  <a:srgbClr val="3B3721"/>
                </a:solidFill>
                <a:effectLst/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858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zh-CN" altLang="en-US" sz="3200" b="1" kern="1200" dirty="0">
          <a:ln w="9000" cmpd="sng">
            <a:noFill/>
            <a:prstDash val="solid"/>
          </a:ln>
          <a:gradFill>
            <a:gsLst>
              <a:gs pos="0">
                <a:srgbClr val="C00000"/>
              </a:gs>
              <a:gs pos="43000">
                <a:srgbClr val="A20000"/>
              </a:gs>
              <a:gs pos="100000">
                <a:srgbClr val="860000"/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14282" y="1785926"/>
            <a:ext cx="6215106" cy="187007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dirty="0" smtClean="0"/>
              <a:t>PENGANTAR TELEKOMUNIKASI</a:t>
            </a:r>
            <a:endParaRPr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71500" y="3714750"/>
            <a:ext cx="4400550" cy="642938"/>
          </a:xfrm>
        </p:spPr>
        <p:txBody>
          <a:bodyPr/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dirty="0" smtClean="0"/>
              <a:t>- S. </a:t>
            </a:r>
            <a:r>
              <a:rPr lang="en-US" altLang="zh-CN" dirty="0" err="1" smtClean="0"/>
              <a:t>Indriani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Lestariningati</a:t>
            </a:r>
            <a:r>
              <a:rPr lang="en-US" altLang="zh-CN" dirty="0" smtClean="0"/>
              <a:t>, M.T-</a:t>
            </a: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642910" y="5429264"/>
            <a:ext cx="60722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Franklin Gothic Book" pitchFamily="34" charset="0"/>
              </a:rPr>
              <a:t>Week </a:t>
            </a:r>
            <a:r>
              <a:rPr lang="en-US" sz="2800" b="1" dirty="0" smtClean="0">
                <a:solidFill>
                  <a:schemeClr val="bg1"/>
                </a:solidFill>
                <a:latin typeface="Franklin Gothic Book" pitchFamily="34" charset="0"/>
              </a:rPr>
              <a:t>2</a:t>
            </a:r>
            <a:endParaRPr lang="en-US" sz="2800" b="1" dirty="0" smtClean="0">
              <a:solidFill>
                <a:schemeClr val="bg1"/>
              </a:solidFill>
              <a:latin typeface="Franklin Gothic Book" pitchFamily="34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Franklin Gothic Book" pitchFamily="34" charset="0"/>
              </a:rPr>
              <a:t>KONSEP DASAR </a:t>
            </a:r>
            <a:r>
              <a:rPr lang="en-US" sz="2800" b="1" dirty="0" smtClean="0">
                <a:solidFill>
                  <a:schemeClr val="bg1"/>
                </a:solidFill>
                <a:latin typeface="Franklin Gothic Book" pitchFamily="34" charset="0"/>
              </a:rPr>
              <a:t>INFORMASI</a:t>
            </a:r>
            <a:endParaRPr lang="en-SG" sz="28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Franklin Gothic Book" pitchFamily="34" charset="0"/>
              </a:rPr>
              <a:t>Usaha </a:t>
            </a:r>
            <a:r>
              <a:rPr lang="en-US" dirty="0" err="1" smtClean="0">
                <a:latin typeface="Franklin Gothic Book" pitchFamily="34" charset="0"/>
              </a:rPr>
              <a:t>untuk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mengukur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kwantitas</a:t>
            </a:r>
            <a:r>
              <a:rPr lang="en-US" dirty="0" smtClean="0">
                <a:latin typeface="Franklin Gothic Book" pitchFamily="34" charset="0"/>
              </a:rPr>
              <a:t> yang </a:t>
            </a:r>
            <a:r>
              <a:rPr lang="en-US" dirty="0" err="1" smtClean="0">
                <a:latin typeface="Franklin Gothic Book" pitchFamily="34" charset="0"/>
              </a:rPr>
              <a:t>terkandung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dalam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suatu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informasi</a:t>
            </a:r>
            <a:r>
              <a:rPr lang="en-US" dirty="0" smtClean="0">
                <a:latin typeface="Franklin Gothic Book" pitchFamily="34" charset="0"/>
              </a:rPr>
              <a:t>/</a:t>
            </a:r>
            <a:r>
              <a:rPr lang="en-US" dirty="0" err="1" smtClean="0">
                <a:latin typeface="Franklin Gothic Book" pitchFamily="34" charset="0"/>
              </a:rPr>
              <a:t>berita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dikemukakan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oleh</a:t>
            </a:r>
            <a:r>
              <a:rPr lang="en-US" dirty="0" smtClean="0">
                <a:latin typeface="Franklin Gothic Book" pitchFamily="34" charset="0"/>
              </a:rPr>
              <a:t> R.V Hartley </a:t>
            </a:r>
            <a:r>
              <a:rPr lang="en-US" dirty="0" err="1" smtClean="0">
                <a:latin typeface="Franklin Gothic Book" pitchFamily="34" charset="0"/>
              </a:rPr>
              <a:t>pada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tahun</a:t>
            </a:r>
            <a:r>
              <a:rPr lang="en-US" dirty="0" smtClean="0">
                <a:latin typeface="Franklin Gothic Book" pitchFamily="34" charset="0"/>
              </a:rPr>
              <a:t> 1928 yang </a:t>
            </a:r>
            <a:r>
              <a:rPr lang="en-US" dirty="0" err="1" smtClean="0">
                <a:latin typeface="Franklin Gothic Book" pitchFamily="34" charset="0"/>
              </a:rPr>
              <a:t>menyarankan</a:t>
            </a:r>
            <a:r>
              <a:rPr lang="en-US" dirty="0" smtClean="0">
                <a:latin typeface="Franklin Gothic Book" pitchFamily="34" charset="0"/>
              </a:rPr>
              <a:t> agar </a:t>
            </a:r>
            <a:r>
              <a:rPr lang="en-US" dirty="0" err="1" smtClean="0">
                <a:latin typeface="Franklin Gothic Book" pitchFamily="34" charset="0"/>
              </a:rPr>
              <a:t>kwantitas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ini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dikaitkan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dengan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kemungkinan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terjadinya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berita</a:t>
            </a:r>
            <a:r>
              <a:rPr lang="en-US" dirty="0" smtClean="0">
                <a:latin typeface="Franklin Gothic Book" pitchFamily="34" charset="0"/>
              </a:rPr>
              <a:t>. </a:t>
            </a:r>
            <a:r>
              <a:rPr lang="en-US" dirty="0" err="1" smtClean="0">
                <a:latin typeface="Franklin Gothic Book" pitchFamily="34" charset="0"/>
              </a:rPr>
              <a:t>Berita</a:t>
            </a:r>
            <a:r>
              <a:rPr lang="en-US" dirty="0" smtClean="0">
                <a:latin typeface="Franklin Gothic Book" pitchFamily="34" charset="0"/>
              </a:rPr>
              <a:t> yang </a:t>
            </a:r>
            <a:r>
              <a:rPr lang="en-US" dirty="0" err="1" smtClean="0">
                <a:latin typeface="Franklin Gothic Book" pitchFamily="34" charset="0"/>
              </a:rPr>
              <a:t>sudah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pasti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terjadi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pasti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bukan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merupakan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berita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lagi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sehingga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nilai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informasinya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sama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dengan</a:t>
            </a:r>
            <a:r>
              <a:rPr lang="en-US" dirty="0" smtClean="0">
                <a:latin typeface="Franklin Gothic Book" pitchFamily="34" charset="0"/>
              </a:rPr>
              <a:t> nol.</a:t>
            </a:r>
            <a:endParaRPr lang="en-SG" dirty="0" smtClean="0">
              <a:latin typeface="Franklin Gothic Book" pitchFamily="34" charset="0"/>
            </a:endParaRPr>
          </a:p>
          <a:p>
            <a:pPr>
              <a:lnSpc>
                <a:spcPct val="150000"/>
              </a:lnSpc>
            </a:pPr>
            <a:endParaRPr lang="en-SG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>
                <a:latin typeface="Franklin Gothic Book" pitchFamily="34" charset="0"/>
              </a:rPr>
              <a:t>Informasi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diwakili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oleh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simbol-simbol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dimana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jika</a:t>
            </a:r>
            <a:r>
              <a:rPr lang="en-US" dirty="0" smtClean="0">
                <a:latin typeface="Franklin Gothic Book" pitchFamily="34" charset="0"/>
              </a:rPr>
              <a:t>  “p” </a:t>
            </a:r>
            <a:r>
              <a:rPr lang="en-US" dirty="0" err="1" smtClean="0">
                <a:latin typeface="Franklin Gothic Book" pitchFamily="34" charset="0"/>
              </a:rPr>
              <a:t>adalah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kemungkinan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terjadinya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suatu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simbol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maka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u="sng" dirty="0" err="1" smtClean="0">
                <a:latin typeface="Franklin Gothic Book" pitchFamily="34" charset="0"/>
              </a:rPr>
              <a:t>nilai</a:t>
            </a:r>
            <a:r>
              <a:rPr lang="en-US" u="sng" dirty="0" smtClean="0">
                <a:latin typeface="Franklin Gothic Book" pitchFamily="34" charset="0"/>
              </a:rPr>
              <a:t> </a:t>
            </a:r>
            <a:r>
              <a:rPr lang="en-US" u="sng" dirty="0" err="1" smtClean="0">
                <a:latin typeface="Franklin Gothic Book" pitchFamily="34" charset="0"/>
              </a:rPr>
              <a:t>informasinya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didefinisikan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sebagai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berikut</a:t>
            </a:r>
            <a:r>
              <a:rPr lang="en-US" dirty="0" smtClean="0">
                <a:latin typeface="Franklin Gothic Book" pitchFamily="34" charset="0"/>
              </a:rPr>
              <a:t>:</a:t>
            </a:r>
            <a:endParaRPr lang="en-SG" dirty="0" smtClean="0">
              <a:latin typeface="Franklin Gothic Book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Franklin Gothic Book" pitchFamily="34" charset="0"/>
              </a:rPr>
              <a:t>Menurut</a:t>
            </a:r>
            <a:r>
              <a:rPr lang="en-US" dirty="0" smtClean="0">
                <a:latin typeface="Franklin Gothic Book" pitchFamily="34" charset="0"/>
              </a:rPr>
              <a:t> Hartley:</a:t>
            </a:r>
            <a:r>
              <a:rPr lang="en-SG" dirty="0" smtClean="0">
                <a:latin typeface="Franklin Gothic Book" pitchFamily="34" charset="0"/>
              </a:rPr>
              <a:t>	</a:t>
            </a:r>
            <a:r>
              <a:rPr lang="en-US" dirty="0" smtClean="0">
                <a:latin typeface="Franklin Gothic Book" pitchFamily="34" charset="0"/>
              </a:rPr>
              <a:t>- log p    [Hartley]</a:t>
            </a:r>
            <a:endParaRPr lang="en-SG" dirty="0" smtClean="0">
              <a:latin typeface="Franklin Gothic Book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Franklin Gothic Book" pitchFamily="34" charset="0"/>
              </a:rPr>
              <a:t>Menurut</a:t>
            </a:r>
            <a:r>
              <a:rPr lang="en-US" dirty="0" smtClean="0">
                <a:latin typeface="Franklin Gothic Book" pitchFamily="34" charset="0"/>
              </a:rPr>
              <a:t> Shannon:</a:t>
            </a:r>
            <a:r>
              <a:rPr lang="en-SG" dirty="0" smtClean="0">
                <a:latin typeface="Franklin Gothic Book" pitchFamily="34" charset="0"/>
              </a:rPr>
              <a:t>	</a:t>
            </a:r>
            <a:r>
              <a:rPr lang="en-US" dirty="0" smtClean="0">
                <a:latin typeface="Franklin Gothic Book" pitchFamily="34" charset="0"/>
              </a:rPr>
              <a:t>-log</a:t>
            </a:r>
            <a:r>
              <a:rPr lang="en-US" baseline="-25000" dirty="0" smtClean="0">
                <a:latin typeface="Franklin Gothic Book" pitchFamily="34" charset="0"/>
              </a:rPr>
              <a:t>2</a:t>
            </a:r>
            <a:r>
              <a:rPr lang="en-US" dirty="0" smtClean="0">
                <a:latin typeface="Franklin Gothic Book" pitchFamily="34" charset="0"/>
              </a:rPr>
              <a:t> p  [bit]</a:t>
            </a:r>
            <a:endParaRPr lang="en-SG" dirty="0" smtClean="0">
              <a:latin typeface="Franklin Gothic Book" pitchFamily="34" charset="0"/>
            </a:endParaRPr>
          </a:p>
          <a:p>
            <a:pPr>
              <a:lnSpc>
                <a:spcPct val="150000"/>
              </a:lnSpc>
            </a:pPr>
            <a:endParaRPr lang="en-SG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Franklin Gothic Book" pitchFamily="34" charset="0"/>
              </a:rPr>
              <a:t>Entropy </a:t>
            </a:r>
            <a:r>
              <a:rPr lang="en-US" dirty="0" err="1" smtClean="0">
                <a:latin typeface="Franklin Gothic Book" pitchFamily="34" charset="0"/>
              </a:rPr>
              <a:t>Sumber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Berita</a:t>
            </a:r>
            <a:endParaRPr lang="en-SG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Jika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suatu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sumber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berita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menghasilkan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dua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simbol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dengan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kemungkinan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masing-masing</a:t>
            </a:r>
            <a:r>
              <a:rPr lang="en-US" sz="2400" dirty="0" smtClean="0">
                <a:latin typeface="Franklin Gothic Book" pitchFamily="34" charset="0"/>
              </a:rPr>
              <a:t> p</a:t>
            </a:r>
            <a:r>
              <a:rPr lang="en-US" sz="2400" baseline="-25000" dirty="0" smtClean="0">
                <a:latin typeface="Franklin Gothic Book" pitchFamily="34" charset="0"/>
              </a:rPr>
              <a:t>1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dan</a:t>
            </a:r>
            <a:r>
              <a:rPr lang="en-US" sz="2400" dirty="0" smtClean="0">
                <a:latin typeface="Franklin Gothic Book" pitchFamily="34" charset="0"/>
              </a:rPr>
              <a:t> p</a:t>
            </a:r>
            <a:r>
              <a:rPr lang="en-US" sz="2400" baseline="-25000" dirty="0" smtClean="0">
                <a:latin typeface="Franklin Gothic Book" pitchFamily="34" charset="0"/>
              </a:rPr>
              <a:t>2</a:t>
            </a:r>
            <a:r>
              <a:rPr lang="en-US" sz="2400" dirty="0" smtClean="0">
                <a:latin typeface="Franklin Gothic Book" pitchFamily="34" charset="0"/>
              </a:rPr>
              <a:t> .</a:t>
            </a:r>
            <a:endParaRPr lang="en-SG" sz="2400" dirty="0" smtClean="0">
              <a:latin typeface="Franklin Gothic Book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Franklin Gothic Book" pitchFamily="34" charset="0"/>
              </a:rPr>
              <a:t>	(</a:t>
            </a:r>
            <a:r>
              <a:rPr lang="en-US" sz="2400" dirty="0" err="1" smtClean="0">
                <a:latin typeface="Franklin Gothic Book" pitchFamily="34" charset="0"/>
              </a:rPr>
              <a:t>dimana</a:t>
            </a:r>
            <a:r>
              <a:rPr lang="en-US" sz="2400" dirty="0" smtClean="0">
                <a:latin typeface="Franklin Gothic Book" pitchFamily="34" charset="0"/>
              </a:rPr>
              <a:t> p</a:t>
            </a:r>
            <a:r>
              <a:rPr lang="en-US" sz="2400" baseline="-25000" dirty="0" smtClean="0">
                <a:latin typeface="Franklin Gothic Book" pitchFamily="34" charset="0"/>
              </a:rPr>
              <a:t>1 </a:t>
            </a:r>
            <a:r>
              <a:rPr lang="en-US" sz="2400" dirty="0" smtClean="0">
                <a:latin typeface="Franklin Gothic Book" pitchFamily="34" charset="0"/>
              </a:rPr>
              <a:t>+ p</a:t>
            </a:r>
            <a:r>
              <a:rPr lang="en-US" sz="2400" baseline="-25000" dirty="0" smtClean="0">
                <a:latin typeface="Franklin Gothic Book" pitchFamily="34" charset="0"/>
              </a:rPr>
              <a:t>2 </a:t>
            </a:r>
            <a:r>
              <a:rPr lang="en-US" sz="2400" dirty="0" smtClean="0">
                <a:latin typeface="Franklin Gothic Book" pitchFamily="34" charset="0"/>
              </a:rPr>
              <a:t> = 1), </a:t>
            </a:r>
            <a:r>
              <a:rPr lang="en-US" sz="2400" dirty="0" err="1" smtClean="0">
                <a:latin typeface="Franklin Gothic Book" pitchFamily="34" charset="0"/>
              </a:rPr>
              <a:t>maka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nilai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informasinya</a:t>
            </a:r>
            <a:r>
              <a:rPr lang="en-US" sz="2400" dirty="0" smtClean="0">
                <a:latin typeface="Franklin Gothic Book" pitchFamily="34" charset="0"/>
              </a:rPr>
              <a:t> rata-rata per </a:t>
            </a:r>
            <a:r>
              <a:rPr lang="en-US" sz="2400" dirty="0" err="1" smtClean="0">
                <a:latin typeface="Franklin Gothic Book" pitchFamily="34" charset="0"/>
              </a:rPr>
              <a:t>simbol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dapat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dihitung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dengan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mengambil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suatu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berita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panjangnya</a:t>
            </a:r>
            <a:r>
              <a:rPr lang="en-US" sz="2400" dirty="0" smtClean="0">
                <a:latin typeface="Franklin Gothic Book" pitchFamily="34" charset="0"/>
              </a:rPr>
              <a:t>  “N” </a:t>
            </a:r>
            <a:r>
              <a:rPr lang="en-US" sz="2400" dirty="0" err="1" smtClean="0">
                <a:latin typeface="Franklin Gothic Book" pitchFamily="34" charset="0"/>
              </a:rPr>
              <a:t>simbol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menghitung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seluruh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nilai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informasinya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dikandungnya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sebagai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berikut</a:t>
            </a:r>
            <a:r>
              <a:rPr lang="en-US" sz="2400" dirty="0" smtClean="0">
                <a:latin typeface="Franklin Gothic Book" pitchFamily="34" charset="0"/>
              </a:rPr>
              <a:t>:</a:t>
            </a:r>
            <a:endParaRPr lang="en-SG" sz="2400" dirty="0" smtClean="0">
              <a:latin typeface="Franklin Gothic Book" pitchFamily="34" charset="0"/>
            </a:endParaRPr>
          </a:p>
          <a:p>
            <a:pPr>
              <a:lnSpc>
                <a:spcPct val="150000"/>
              </a:lnSpc>
            </a:pPr>
            <a:endParaRPr lang="en-SG" sz="2400" dirty="0">
              <a:latin typeface="Franklin Gothic Book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85784" y="4864438"/>
          <a:ext cx="8143934" cy="149352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344872"/>
                <a:gridCol w="2727095"/>
                <a:gridCol w="2353523"/>
                <a:gridCol w="17184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Franklin Gothic Book" pitchFamily="34" charset="0"/>
                        </a:rPr>
                        <a:t>Simbol</a:t>
                      </a:r>
                      <a:endParaRPr lang="en-SG" sz="2000" dirty="0">
                        <a:latin typeface="Franklin Gothic Boo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Franklin Gothic Book" pitchFamily="34" charset="0"/>
                        </a:rPr>
                        <a:t>Jumlah</a:t>
                      </a:r>
                      <a:r>
                        <a:rPr lang="en-US" sz="2000" dirty="0" smtClean="0">
                          <a:latin typeface="Franklin Gothic Book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Franklin Gothic Book" pitchFamily="34" charset="0"/>
                        </a:rPr>
                        <a:t>Simbol</a:t>
                      </a:r>
                      <a:r>
                        <a:rPr lang="en-US" sz="2000" dirty="0" smtClean="0">
                          <a:latin typeface="Franklin Gothic Book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Franklin Gothic Book" pitchFamily="34" charset="0"/>
                        </a:rPr>
                        <a:t>dalam</a:t>
                      </a:r>
                      <a:r>
                        <a:rPr lang="en-US" sz="2000" baseline="0" dirty="0" smtClean="0">
                          <a:latin typeface="Franklin Gothic Book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Franklin Gothic Book" pitchFamily="34" charset="0"/>
                        </a:rPr>
                        <a:t>berita</a:t>
                      </a:r>
                      <a:endParaRPr lang="en-SG" sz="2000" dirty="0">
                        <a:latin typeface="Franklin Gothic Boo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Franklin Gothic Book" pitchFamily="34" charset="0"/>
                        </a:rPr>
                        <a:t>Nilai</a:t>
                      </a:r>
                      <a:r>
                        <a:rPr lang="en-US" sz="2000" baseline="0" dirty="0" smtClean="0">
                          <a:latin typeface="Franklin Gothic Book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Franklin Gothic Book" pitchFamily="34" charset="0"/>
                        </a:rPr>
                        <a:t>Informasi</a:t>
                      </a:r>
                      <a:r>
                        <a:rPr lang="en-US" sz="2000" baseline="0" dirty="0" smtClean="0">
                          <a:latin typeface="Franklin Gothic Book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Franklin Gothic Book" pitchFamily="34" charset="0"/>
                        </a:rPr>
                        <a:t>Setiap</a:t>
                      </a:r>
                      <a:r>
                        <a:rPr lang="en-US" sz="2000" baseline="0" dirty="0" smtClean="0">
                          <a:latin typeface="Franklin Gothic Book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Franklin Gothic Book" pitchFamily="34" charset="0"/>
                        </a:rPr>
                        <a:t>Simbol</a:t>
                      </a:r>
                      <a:endParaRPr lang="en-SG" sz="2000" dirty="0">
                        <a:latin typeface="Franklin Gothic Boo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Franklin Gothic Book" pitchFamily="34" charset="0"/>
                        </a:rPr>
                        <a:t>Jumlah</a:t>
                      </a:r>
                      <a:r>
                        <a:rPr lang="en-US" sz="2000" dirty="0" smtClean="0">
                          <a:latin typeface="Franklin Gothic Book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Franklin Gothic Book" pitchFamily="34" charset="0"/>
                        </a:rPr>
                        <a:t>Nilai</a:t>
                      </a:r>
                      <a:r>
                        <a:rPr lang="en-US" sz="2000" dirty="0" smtClean="0">
                          <a:latin typeface="Franklin Gothic Book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Franklin Gothic Book" pitchFamily="34" charset="0"/>
                        </a:rPr>
                        <a:t>Informasi</a:t>
                      </a:r>
                      <a:endParaRPr lang="en-SG" sz="2000" dirty="0">
                        <a:latin typeface="Franklin Gothic Boo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ranklin Gothic Book" pitchFamily="34" charset="0"/>
                        </a:rPr>
                        <a:t>I</a:t>
                      </a:r>
                      <a:endParaRPr lang="en-SG" sz="2000" dirty="0">
                        <a:latin typeface="Franklin Gothic Boo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ranklin Gothic Book" pitchFamily="34" charset="0"/>
                        </a:rPr>
                        <a:t>Np</a:t>
                      </a:r>
                      <a:r>
                        <a:rPr lang="en-US" sz="2000" baseline="-25000" dirty="0" smtClean="0">
                          <a:latin typeface="Franklin Gothic Book" pitchFamily="34" charset="0"/>
                        </a:rPr>
                        <a:t>1</a:t>
                      </a:r>
                      <a:endParaRPr lang="en-SG" sz="2000" baseline="-25000" dirty="0">
                        <a:latin typeface="Franklin Gothic Boo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ranklin Gothic Book" pitchFamily="34" charset="0"/>
                        </a:rPr>
                        <a:t>-log</a:t>
                      </a:r>
                      <a:r>
                        <a:rPr lang="en-US" sz="2000" baseline="-25000" dirty="0" smtClean="0">
                          <a:latin typeface="Franklin Gothic Book" pitchFamily="34" charset="0"/>
                        </a:rPr>
                        <a:t>2</a:t>
                      </a:r>
                      <a:r>
                        <a:rPr lang="en-US" sz="2000" dirty="0" smtClean="0">
                          <a:latin typeface="Franklin Gothic Book" pitchFamily="34" charset="0"/>
                        </a:rPr>
                        <a:t> p</a:t>
                      </a:r>
                      <a:r>
                        <a:rPr lang="en-US" sz="2000" baseline="-25000" dirty="0" smtClean="0">
                          <a:latin typeface="Franklin Gothic Book" pitchFamily="34" charset="0"/>
                        </a:rPr>
                        <a:t>1</a:t>
                      </a:r>
                      <a:endParaRPr lang="en-SG" sz="2000" baseline="-25000" dirty="0">
                        <a:latin typeface="Franklin Gothic Boo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ranklin Gothic Book" pitchFamily="34" charset="0"/>
                        </a:rPr>
                        <a:t>-Np</a:t>
                      </a:r>
                      <a:r>
                        <a:rPr lang="en-US" sz="2000" baseline="-25000" dirty="0" smtClean="0">
                          <a:latin typeface="Franklin Gothic Book" pitchFamily="34" charset="0"/>
                        </a:rPr>
                        <a:t>1</a:t>
                      </a:r>
                      <a:r>
                        <a:rPr lang="en-US" sz="2000" dirty="0" smtClean="0">
                          <a:latin typeface="Franklin Gothic Book" pitchFamily="34" charset="0"/>
                        </a:rPr>
                        <a:t> log</a:t>
                      </a:r>
                      <a:r>
                        <a:rPr lang="en-US" sz="2000" baseline="-25000" dirty="0" smtClean="0">
                          <a:latin typeface="Franklin Gothic Book" pitchFamily="34" charset="0"/>
                        </a:rPr>
                        <a:t>2</a:t>
                      </a:r>
                      <a:r>
                        <a:rPr lang="en-US" sz="2000" dirty="0" smtClean="0">
                          <a:latin typeface="Franklin Gothic Book" pitchFamily="34" charset="0"/>
                        </a:rPr>
                        <a:t> p</a:t>
                      </a:r>
                      <a:r>
                        <a:rPr lang="en-US" sz="2000" baseline="-25000" dirty="0" smtClean="0">
                          <a:latin typeface="Franklin Gothic Book" pitchFamily="34" charset="0"/>
                        </a:rPr>
                        <a:t>1</a:t>
                      </a:r>
                      <a:endParaRPr lang="en-SG" sz="2000" baseline="-25000" dirty="0">
                        <a:latin typeface="Franklin Gothic Boo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ranklin Gothic Book" pitchFamily="34" charset="0"/>
                        </a:rPr>
                        <a:t>II</a:t>
                      </a:r>
                      <a:endParaRPr lang="en-SG" sz="2000" dirty="0">
                        <a:latin typeface="Franklin Gothic Boo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ranklin Gothic Book" pitchFamily="34" charset="0"/>
                        </a:rPr>
                        <a:t>Np</a:t>
                      </a:r>
                      <a:r>
                        <a:rPr lang="en-US" sz="2000" baseline="-25000" dirty="0" smtClean="0">
                          <a:latin typeface="Franklin Gothic Book" pitchFamily="34" charset="0"/>
                        </a:rPr>
                        <a:t>2</a:t>
                      </a:r>
                      <a:endParaRPr lang="en-SG" sz="2000" baseline="-25000" dirty="0">
                        <a:latin typeface="Franklin Gothic Boo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ranklin Gothic Book" pitchFamily="34" charset="0"/>
                        </a:rPr>
                        <a:t>-log</a:t>
                      </a:r>
                      <a:r>
                        <a:rPr lang="en-US" sz="2000" baseline="-25000" dirty="0" smtClean="0">
                          <a:latin typeface="Franklin Gothic Book" pitchFamily="34" charset="0"/>
                        </a:rPr>
                        <a:t>2</a:t>
                      </a:r>
                      <a:r>
                        <a:rPr lang="en-US" sz="2000" dirty="0" smtClean="0">
                          <a:latin typeface="Franklin Gothic Book" pitchFamily="34" charset="0"/>
                        </a:rPr>
                        <a:t> p</a:t>
                      </a:r>
                      <a:r>
                        <a:rPr lang="en-US" sz="2000" baseline="-25000" dirty="0" smtClean="0">
                          <a:latin typeface="Franklin Gothic Book" pitchFamily="34" charset="0"/>
                        </a:rPr>
                        <a:t>1</a:t>
                      </a:r>
                      <a:endParaRPr lang="en-SG" sz="2000" baseline="-25000" dirty="0">
                        <a:latin typeface="Franklin Gothic Boo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ranklin Gothic Book" pitchFamily="34" charset="0"/>
                        </a:rPr>
                        <a:t>-Np</a:t>
                      </a:r>
                      <a:r>
                        <a:rPr lang="en-US" sz="2000" baseline="-25000" dirty="0" smtClean="0">
                          <a:latin typeface="Franklin Gothic Book" pitchFamily="34" charset="0"/>
                        </a:rPr>
                        <a:t>1</a:t>
                      </a:r>
                      <a:r>
                        <a:rPr lang="en-US" sz="2000" dirty="0" smtClean="0">
                          <a:latin typeface="Franklin Gothic Book" pitchFamily="34" charset="0"/>
                        </a:rPr>
                        <a:t> log</a:t>
                      </a:r>
                      <a:r>
                        <a:rPr lang="en-US" sz="2000" baseline="-25000" dirty="0" smtClean="0">
                          <a:latin typeface="Franklin Gothic Book" pitchFamily="34" charset="0"/>
                        </a:rPr>
                        <a:t>2</a:t>
                      </a:r>
                      <a:r>
                        <a:rPr lang="en-US" sz="2000" dirty="0" smtClean="0">
                          <a:latin typeface="Franklin Gothic Book" pitchFamily="34" charset="0"/>
                        </a:rPr>
                        <a:t> p</a:t>
                      </a:r>
                      <a:r>
                        <a:rPr lang="en-US" sz="2000" baseline="-25000" dirty="0" smtClean="0">
                          <a:latin typeface="Franklin Gothic Book" pitchFamily="34" charset="0"/>
                        </a:rPr>
                        <a:t>1</a:t>
                      </a:r>
                      <a:endParaRPr lang="en-SG" sz="2000" baseline="-25000" dirty="0">
                        <a:latin typeface="Franklin Gothic Boo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Dengan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demikian</a:t>
            </a:r>
            <a:r>
              <a:rPr lang="en-US" sz="2400" dirty="0" smtClean="0">
                <a:latin typeface="Franklin Gothic Book" pitchFamily="34" charset="0"/>
              </a:rPr>
              <a:t>, </a:t>
            </a:r>
            <a:r>
              <a:rPr lang="en-US" sz="2400" dirty="0" err="1" smtClean="0">
                <a:latin typeface="Franklin Gothic Book" pitchFamily="34" charset="0"/>
              </a:rPr>
              <a:t>jumlah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nilai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informasi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keseluruhan</a:t>
            </a:r>
            <a:r>
              <a:rPr lang="en-US" sz="2400" dirty="0" smtClean="0">
                <a:latin typeface="Franklin Gothic Book" pitchFamily="34" charset="0"/>
              </a:rPr>
              <a:t> (N) </a:t>
            </a:r>
            <a:r>
              <a:rPr lang="en-US" sz="2400" dirty="0" err="1" smtClean="0">
                <a:latin typeface="Franklin Gothic Book" pitchFamily="34" charset="0"/>
              </a:rPr>
              <a:t>simbol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adalah</a:t>
            </a:r>
            <a:r>
              <a:rPr lang="en-US" sz="2400" dirty="0" smtClean="0">
                <a:latin typeface="Franklin Gothic Book" pitchFamily="34" charset="0"/>
              </a:rPr>
              <a:t> :</a:t>
            </a:r>
            <a:endParaRPr lang="en-SG" sz="2400" dirty="0" smtClean="0">
              <a:latin typeface="Franklin Gothic Book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Franklin Gothic Book" pitchFamily="34" charset="0"/>
              </a:rPr>
              <a:t>	- Np</a:t>
            </a:r>
            <a:r>
              <a:rPr lang="en-US" sz="2400" baseline="-25000" dirty="0" smtClean="0">
                <a:latin typeface="Franklin Gothic Book" pitchFamily="34" charset="0"/>
              </a:rPr>
              <a:t>1</a:t>
            </a:r>
            <a:r>
              <a:rPr lang="en-US" sz="2400" dirty="0" smtClean="0">
                <a:latin typeface="Franklin Gothic Book" pitchFamily="34" charset="0"/>
              </a:rPr>
              <a:t> log</a:t>
            </a:r>
            <a:r>
              <a:rPr lang="en-US" sz="2400" baseline="-25000" dirty="0" smtClean="0">
                <a:latin typeface="Franklin Gothic Book" pitchFamily="34" charset="0"/>
              </a:rPr>
              <a:t>2</a:t>
            </a:r>
            <a:r>
              <a:rPr lang="en-US" sz="2400" dirty="0" smtClean="0">
                <a:latin typeface="Franklin Gothic Book" pitchFamily="34" charset="0"/>
              </a:rPr>
              <a:t> p</a:t>
            </a:r>
            <a:r>
              <a:rPr lang="en-US" sz="2400" baseline="-25000" dirty="0" smtClean="0">
                <a:latin typeface="Franklin Gothic Book" pitchFamily="34" charset="0"/>
              </a:rPr>
              <a:t>1  </a:t>
            </a:r>
            <a:r>
              <a:rPr lang="en-US" sz="2400" dirty="0" smtClean="0">
                <a:latin typeface="Franklin Gothic Book" pitchFamily="34" charset="0"/>
              </a:rPr>
              <a:t>-  Np</a:t>
            </a:r>
            <a:r>
              <a:rPr lang="en-US" sz="2400" baseline="-25000" dirty="0" smtClean="0">
                <a:latin typeface="Franklin Gothic Book" pitchFamily="34" charset="0"/>
              </a:rPr>
              <a:t>2</a:t>
            </a:r>
            <a:r>
              <a:rPr lang="en-US" sz="2400" dirty="0" smtClean="0">
                <a:latin typeface="Franklin Gothic Book" pitchFamily="34" charset="0"/>
              </a:rPr>
              <a:t> log</a:t>
            </a:r>
            <a:r>
              <a:rPr lang="en-US" sz="2400" baseline="-25000" dirty="0" smtClean="0">
                <a:latin typeface="Franklin Gothic Book" pitchFamily="34" charset="0"/>
              </a:rPr>
              <a:t>2</a:t>
            </a:r>
            <a:r>
              <a:rPr lang="en-US" sz="2400" dirty="0" smtClean="0">
                <a:latin typeface="Franklin Gothic Book" pitchFamily="34" charset="0"/>
              </a:rPr>
              <a:t> p</a:t>
            </a:r>
            <a:r>
              <a:rPr lang="en-US" sz="2400" baseline="-25000" dirty="0" smtClean="0">
                <a:latin typeface="Franklin Gothic Book" pitchFamily="34" charset="0"/>
              </a:rPr>
              <a:t>2</a:t>
            </a:r>
            <a:endParaRPr lang="en-SG" sz="2400" dirty="0" smtClean="0">
              <a:latin typeface="Franklin Gothic Book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Franklin Gothic Book" pitchFamily="34" charset="0"/>
              </a:rPr>
              <a:t>Entropy </a:t>
            </a:r>
            <a:r>
              <a:rPr lang="en-US" sz="2400" dirty="0" err="1" smtClean="0">
                <a:latin typeface="Franklin Gothic Book" pitchFamily="34" charset="0"/>
              </a:rPr>
              <a:t>sumber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berita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didapatkan</a:t>
            </a:r>
            <a:r>
              <a:rPr lang="en-US" sz="2400" dirty="0" smtClean="0">
                <a:latin typeface="Franklin Gothic Book" pitchFamily="34" charset="0"/>
              </a:rPr>
              <a:t>:</a:t>
            </a:r>
            <a:endParaRPr lang="en-SG" sz="2400" dirty="0" smtClean="0">
              <a:latin typeface="Franklin Gothic Book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Franklin Gothic Book" pitchFamily="34" charset="0"/>
              </a:rPr>
              <a:t>	H = - p</a:t>
            </a:r>
            <a:r>
              <a:rPr lang="en-US" sz="2400" baseline="-25000" dirty="0" smtClean="0">
                <a:latin typeface="Franklin Gothic Book" pitchFamily="34" charset="0"/>
              </a:rPr>
              <a:t>1</a:t>
            </a:r>
            <a:r>
              <a:rPr lang="en-US" sz="2400" dirty="0" smtClean="0">
                <a:latin typeface="Franklin Gothic Book" pitchFamily="34" charset="0"/>
              </a:rPr>
              <a:t> log</a:t>
            </a:r>
            <a:r>
              <a:rPr lang="en-US" sz="2400" baseline="-25000" dirty="0" smtClean="0">
                <a:latin typeface="Franklin Gothic Book" pitchFamily="34" charset="0"/>
              </a:rPr>
              <a:t>2</a:t>
            </a:r>
            <a:r>
              <a:rPr lang="en-US" sz="2400" dirty="0" smtClean="0">
                <a:latin typeface="Franklin Gothic Book" pitchFamily="34" charset="0"/>
              </a:rPr>
              <a:t> p</a:t>
            </a:r>
            <a:r>
              <a:rPr lang="en-US" sz="2400" baseline="-25000" dirty="0" smtClean="0">
                <a:latin typeface="Franklin Gothic Book" pitchFamily="34" charset="0"/>
              </a:rPr>
              <a:t>1 </a:t>
            </a:r>
            <a:r>
              <a:rPr lang="en-US" sz="2400" dirty="0" smtClean="0">
                <a:latin typeface="Franklin Gothic Book" pitchFamily="34" charset="0"/>
              </a:rPr>
              <a:t>– p</a:t>
            </a:r>
            <a:r>
              <a:rPr lang="en-US" sz="2400" baseline="-25000" dirty="0" smtClean="0">
                <a:latin typeface="Franklin Gothic Book" pitchFamily="34" charset="0"/>
              </a:rPr>
              <a:t>2</a:t>
            </a:r>
            <a:r>
              <a:rPr lang="en-US" sz="2400" dirty="0" smtClean="0">
                <a:latin typeface="Franklin Gothic Book" pitchFamily="34" charset="0"/>
              </a:rPr>
              <a:t> log</a:t>
            </a:r>
            <a:r>
              <a:rPr lang="en-US" sz="2400" baseline="-25000" dirty="0" smtClean="0">
                <a:latin typeface="Franklin Gothic Book" pitchFamily="34" charset="0"/>
              </a:rPr>
              <a:t>2</a:t>
            </a:r>
            <a:r>
              <a:rPr lang="en-US" sz="2400" dirty="0" smtClean="0">
                <a:latin typeface="Franklin Gothic Book" pitchFamily="34" charset="0"/>
              </a:rPr>
              <a:t> p</a:t>
            </a:r>
            <a:r>
              <a:rPr lang="en-US" sz="2400" baseline="-25000" dirty="0" smtClean="0">
                <a:latin typeface="Franklin Gothic Book" pitchFamily="34" charset="0"/>
              </a:rPr>
              <a:t>2</a:t>
            </a:r>
            <a:r>
              <a:rPr lang="en-US" sz="2400" dirty="0" smtClean="0">
                <a:latin typeface="Franklin Gothic Book" pitchFamily="34" charset="0"/>
              </a:rPr>
              <a:t>    [Bit/</a:t>
            </a:r>
            <a:r>
              <a:rPr lang="en-US" sz="2400" dirty="0" err="1" smtClean="0">
                <a:latin typeface="Franklin Gothic Book" pitchFamily="34" charset="0"/>
              </a:rPr>
              <a:t>simbol</a:t>
            </a:r>
            <a:r>
              <a:rPr lang="en-US" sz="2400" dirty="0" smtClean="0">
                <a:latin typeface="Franklin Gothic Book" pitchFamily="34" charset="0"/>
              </a:rPr>
              <a:t>]</a:t>
            </a:r>
            <a:endParaRPr lang="en-SG" sz="2400" dirty="0" smtClean="0">
              <a:latin typeface="Franklin Gothic Book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Jika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sumber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berita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menghasilkan</a:t>
            </a:r>
            <a:r>
              <a:rPr lang="en-US" sz="2400" dirty="0" smtClean="0">
                <a:latin typeface="Franklin Gothic Book" pitchFamily="34" charset="0"/>
              </a:rPr>
              <a:t>  ‘n’ </a:t>
            </a:r>
            <a:r>
              <a:rPr lang="en-US" sz="2400" dirty="0" err="1" smtClean="0">
                <a:latin typeface="Franklin Gothic Book" pitchFamily="34" charset="0"/>
              </a:rPr>
              <a:t>simbol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berbeda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dengan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kemungkinan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masing-masing</a:t>
            </a:r>
            <a:r>
              <a:rPr lang="en-US" sz="2400" dirty="0" smtClean="0">
                <a:latin typeface="Franklin Gothic Book" pitchFamily="34" charset="0"/>
              </a:rPr>
              <a:t>  p</a:t>
            </a:r>
            <a:r>
              <a:rPr lang="en-US" sz="2400" baseline="-25000" dirty="0" smtClean="0">
                <a:latin typeface="Franklin Gothic Book" pitchFamily="34" charset="0"/>
              </a:rPr>
              <a:t>1, </a:t>
            </a:r>
            <a:r>
              <a:rPr lang="en-US" sz="2400" dirty="0" smtClean="0">
                <a:latin typeface="Franklin Gothic Book" pitchFamily="34" charset="0"/>
              </a:rPr>
              <a:t> p</a:t>
            </a:r>
            <a:r>
              <a:rPr lang="en-US" sz="2400" baseline="-25000" dirty="0" smtClean="0">
                <a:latin typeface="Franklin Gothic Book" pitchFamily="34" charset="0"/>
              </a:rPr>
              <a:t>2</a:t>
            </a:r>
            <a:r>
              <a:rPr lang="en-US" sz="2400" dirty="0" smtClean="0">
                <a:latin typeface="Franklin Gothic Book" pitchFamily="34" charset="0"/>
              </a:rPr>
              <a:t>,……. </a:t>
            </a:r>
            <a:r>
              <a:rPr lang="en-US" sz="2400" dirty="0" err="1" smtClean="0">
                <a:latin typeface="Franklin Gothic Book" pitchFamily="34" charset="0"/>
              </a:rPr>
              <a:t>p</a:t>
            </a:r>
            <a:r>
              <a:rPr lang="en-US" sz="2400" baseline="-25000" dirty="0" err="1" smtClean="0">
                <a:latin typeface="Franklin Gothic Book" pitchFamily="34" charset="0"/>
              </a:rPr>
              <a:t>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endParaRPr lang="en-SG" sz="2400" dirty="0" smtClean="0">
              <a:latin typeface="Franklin Gothic Book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Franklin Gothic Book" pitchFamily="34" charset="0"/>
              </a:rPr>
              <a:t>	H = </a:t>
            </a:r>
            <a:r>
              <a:rPr lang="en-US" sz="2400" dirty="0" smtClean="0">
                <a:latin typeface="Franklin Gothic Book" pitchFamily="34" charset="0"/>
                <a:sym typeface="Symbol"/>
              </a:rPr>
              <a:t></a:t>
            </a:r>
            <a:r>
              <a:rPr lang="en-US" sz="2400" dirty="0" smtClean="0">
                <a:latin typeface="Franklin Gothic Book" pitchFamily="34" charset="0"/>
              </a:rPr>
              <a:t> - p</a:t>
            </a:r>
            <a:r>
              <a:rPr lang="en-US" sz="2400" baseline="-25000" dirty="0" smtClean="0">
                <a:latin typeface="Franklin Gothic Book" pitchFamily="34" charset="0"/>
              </a:rPr>
              <a:t>1</a:t>
            </a:r>
            <a:r>
              <a:rPr lang="en-US" sz="2400" dirty="0" smtClean="0">
                <a:latin typeface="Franklin Gothic Book" pitchFamily="34" charset="0"/>
              </a:rPr>
              <a:t> log</a:t>
            </a:r>
            <a:r>
              <a:rPr lang="en-US" sz="2400" baseline="-25000" dirty="0" smtClean="0">
                <a:latin typeface="Franklin Gothic Book" pitchFamily="34" charset="0"/>
              </a:rPr>
              <a:t>2</a:t>
            </a:r>
            <a:r>
              <a:rPr lang="en-US" sz="2400" dirty="0" smtClean="0">
                <a:latin typeface="Franklin Gothic Book" pitchFamily="34" charset="0"/>
              </a:rPr>
              <a:t> p</a:t>
            </a:r>
            <a:r>
              <a:rPr lang="en-US" sz="2400" baseline="-25000" dirty="0" smtClean="0">
                <a:latin typeface="Franklin Gothic Book" pitchFamily="34" charset="0"/>
              </a:rPr>
              <a:t>1</a:t>
            </a:r>
            <a:endParaRPr lang="en-SG" sz="2400" dirty="0" smtClean="0">
              <a:latin typeface="Franklin Gothic Book" pitchFamily="34" charset="0"/>
            </a:endParaRPr>
          </a:p>
          <a:p>
            <a:pPr>
              <a:lnSpc>
                <a:spcPct val="150000"/>
              </a:lnSpc>
            </a:pPr>
            <a:endParaRPr lang="en-SG" sz="2400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SG" dirty="0" smtClean="0"/>
              <a:t/>
            </a:r>
            <a:br>
              <a:rPr lang="en-SG" dirty="0" smtClean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Franklin Gothic Book" pitchFamily="34" charset="0"/>
              </a:rPr>
              <a:t>Kalau</a:t>
            </a:r>
            <a:r>
              <a:rPr lang="en-US" dirty="0" smtClean="0">
                <a:latin typeface="Franklin Gothic Book" pitchFamily="34" charset="0"/>
              </a:rPr>
              <a:t> H </a:t>
            </a:r>
            <a:r>
              <a:rPr lang="en-US" dirty="0" err="1" smtClean="0">
                <a:latin typeface="Franklin Gothic Book" pitchFamily="34" charset="0"/>
              </a:rPr>
              <a:t>adalah</a:t>
            </a:r>
            <a:r>
              <a:rPr lang="en-US" dirty="0" smtClean="0">
                <a:latin typeface="Franklin Gothic Book" pitchFamily="34" charset="0"/>
              </a:rPr>
              <a:t> entropy </a:t>
            </a:r>
            <a:r>
              <a:rPr lang="en-US" dirty="0" err="1" smtClean="0">
                <a:latin typeface="Franklin Gothic Book" pitchFamily="34" charset="0"/>
              </a:rPr>
              <a:t>sumber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berita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dan</a:t>
            </a:r>
            <a:r>
              <a:rPr lang="en-US" dirty="0" smtClean="0">
                <a:latin typeface="Franklin Gothic Book" pitchFamily="34" charset="0"/>
              </a:rPr>
              <a:t> B </a:t>
            </a:r>
            <a:r>
              <a:rPr lang="en-US" dirty="0" err="1" smtClean="0">
                <a:latin typeface="Franklin Gothic Book" pitchFamily="34" charset="0"/>
              </a:rPr>
              <a:t>adalah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jumlah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simbol</a:t>
            </a:r>
            <a:r>
              <a:rPr lang="en-US" dirty="0" smtClean="0">
                <a:latin typeface="Franklin Gothic Book" pitchFamily="34" charset="0"/>
              </a:rPr>
              <a:t> yang </a:t>
            </a:r>
            <a:r>
              <a:rPr lang="en-US" dirty="0" err="1" smtClean="0">
                <a:latin typeface="Franklin Gothic Book" pitchFamily="34" charset="0"/>
              </a:rPr>
              <a:t>dihasilkan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setiap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detik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maka</a:t>
            </a:r>
            <a:r>
              <a:rPr lang="en-US" dirty="0" smtClean="0">
                <a:latin typeface="Franklin Gothic Book" pitchFamily="34" charset="0"/>
              </a:rPr>
              <a:t> ‘</a:t>
            </a:r>
            <a:r>
              <a:rPr lang="en-US" b="1" dirty="0" smtClean="0">
                <a:latin typeface="Franklin Gothic Book" pitchFamily="34" charset="0"/>
              </a:rPr>
              <a:t>source rate’ </a:t>
            </a:r>
            <a:r>
              <a:rPr lang="en-US" b="1" dirty="0" err="1" smtClean="0">
                <a:latin typeface="Franklin Gothic Book" pitchFamily="34" charset="0"/>
              </a:rPr>
              <a:t>atau</a:t>
            </a:r>
            <a:r>
              <a:rPr lang="en-US" b="1" dirty="0" smtClean="0">
                <a:latin typeface="Franklin Gothic Book" pitchFamily="34" charset="0"/>
              </a:rPr>
              <a:t> </a:t>
            </a:r>
            <a:r>
              <a:rPr lang="en-US" b="1" dirty="0" err="1" smtClean="0">
                <a:latin typeface="Franklin Gothic Book" pitchFamily="34" charset="0"/>
              </a:rPr>
              <a:t>laju</a:t>
            </a:r>
            <a:r>
              <a:rPr lang="en-US" b="1" dirty="0" smtClean="0">
                <a:latin typeface="Franklin Gothic Book" pitchFamily="34" charset="0"/>
              </a:rPr>
              <a:t> volume </a:t>
            </a:r>
            <a:r>
              <a:rPr lang="en-US" b="1" dirty="0" err="1" smtClean="0">
                <a:latin typeface="Franklin Gothic Book" pitchFamily="34" charset="0"/>
              </a:rPr>
              <a:t>informasi</a:t>
            </a:r>
            <a:r>
              <a:rPr lang="en-US" b="1" dirty="0" smtClean="0">
                <a:latin typeface="Franklin Gothic Book" pitchFamily="34" charset="0"/>
              </a:rPr>
              <a:t> </a:t>
            </a:r>
            <a:r>
              <a:rPr lang="en-US" b="1" dirty="0" err="1" smtClean="0">
                <a:latin typeface="Franklin Gothic Book" pitchFamily="34" charset="0"/>
              </a:rPr>
              <a:t>adalah</a:t>
            </a:r>
            <a:r>
              <a:rPr lang="en-US" b="1" dirty="0" smtClean="0">
                <a:latin typeface="Franklin Gothic Book" pitchFamily="34" charset="0"/>
              </a:rPr>
              <a:t>  HB bit/</a:t>
            </a:r>
            <a:r>
              <a:rPr lang="en-US" b="1" dirty="0" err="1" smtClean="0">
                <a:latin typeface="Franklin Gothic Book" pitchFamily="34" charset="0"/>
              </a:rPr>
              <a:t>detik</a:t>
            </a:r>
            <a:r>
              <a:rPr lang="en-US" b="1" dirty="0" smtClean="0">
                <a:latin typeface="Franklin Gothic Book" pitchFamily="34" charset="0"/>
              </a:rPr>
              <a:t>.</a:t>
            </a:r>
            <a:endParaRPr lang="en-SG" dirty="0" smtClean="0">
              <a:latin typeface="Franklin Gothic Book" pitchFamily="34" charset="0"/>
            </a:endParaRPr>
          </a:p>
          <a:p>
            <a:pPr algn="just">
              <a:lnSpc>
                <a:spcPct val="150000"/>
              </a:lnSpc>
            </a:pPr>
            <a:endParaRPr lang="en-SG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err="1" smtClean="0">
                <a:latin typeface="Franklin Gothic Book" pitchFamily="34" charset="0"/>
              </a:rPr>
              <a:t>Kalau</a:t>
            </a:r>
            <a:r>
              <a:rPr lang="en-US" sz="2400" dirty="0" smtClean="0">
                <a:latin typeface="Franklin Gothic Book" pitchFamily="34" charset="0"/>
              </a:rPr>
              <a:t> C </a:t>
            </a:r>
            <a:r>
              <a:rPr lang="en-US" sz="2400" dirty="0" err="1" smtClean="0">
                <a:latin typeface="Franklin Gothic Book" pitchFamily="34" charset="0"/>
              </a:rPr>
              <a:t>merupakan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kapasitas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saluran</a:t>
            </a:r>
            <a:r>
              <a:rPr lang="en-US" sz="2400" dirty="0" smtClean="0">
                <a:latin typeface="Franklin Gothic Book" pitchFamily="34" charset="0"/>
              </a:rPr>
              <a:t>, </a:t>
            </a:r>
            <a:r>
              <a:rPr lang="en-US" sz="2400" dirty="0" err="1" smtClean="0">
                <a:latin typeface="Franklin Gothic Book" pitchFamily="34" charset="0"/>
              </a:rPr>
              <a:t>yaitu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laju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informasi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maksimum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dapat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ditransmisikan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melalui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saluran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tersebut</a:t>
            </a:r>
            <a:r>
              <a:rPr lang="en-US" sz="2400" dirty="0" smtClean="0">
                <a:latin typeface="Franklin Gothic Book" pitchFamily="34" charset="0"/>
              </a:rPr>
              <a:t>, </a:t>
            </a:r>
            <a:r>
              <a:rPr lang="en-US" sz="2400" dirty="0" err="1" smtClean="0">
                <a:latin typeface="Franklin Gothic Book" pitchFamily="34" charset="0"/>
              </a:rPr>
              <a:t>maka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teori</a:t>
            </a:r>
            <a:r>
              <a:rPr lang="en-US" sz="2400" dirty="0" smtClean="0">
                <a:latin typeface="Franklin Gothic Book" pitchFamily="34" charset="0"/>
              </a:rPr>
              <a:t> Shannon </a:t>
            </a:r>
            <a:r>
              <a:rPr lang="en-US" sz="2400" dirty="0" err="1" smtClean="0">
                <a:latin typeface="Franklin Gothic Book" pitchFamily="34" charset="0"/>
              </a:rPr>
              <a:t>dapat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dirumuskan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sebagai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berikut</a:t>
            </a:r>
            <a:r>
              <a:rPr lang="en-US" sz="2400" dirty="0" smtClean="0">
                <a:latin typeface="Franklin Gothic Book" pitchFamily="34" charset="0"/>
              </a:rPr>
              <a:t> :</a:t>
            </a:r>
            <a:endParaRPr lang="en-SG" sz="2400" dirty="0" smtClean="0">
              <a:latin typeface="Franklin Gothic Book" pitchFamily="34" charset="0"/>
            </a:endParaRPr>
          </a:p>
          <a:p>
            <a:pPr lvl="1" algn="just">
              <a:buNone/>
            </a:pPr>
            <a:r>
              <a:rPr lang="en-US" sz="2000" dirty="0" smtClean="0">
                <a:latin typeface="Franklin Gothic Book" pitchFamily="34" charset="0"/>
              </a:rPr>
              <a:t>“ </a:t>
            </a:r>
            <a:r>
              <a:rPr lang="en-US" sz="2000" dirty="0" err="1" smtClean="0">
                <a:latin typeface="Franklin Gothic Book" pitchFamily="34" charset="0"/>
              </a:rPr>
              <a:t>Apabila</a:t>
            </a:r>
            <a:r>
              <a:rPr lang="en-US" sz="2000" dirty="0" smtClean="0">
                <a:latin typeface="Franklin Gothic Book" pitchFamily="34" charset="0"/>
              </a:rPr>
              <a:t> HB </a:t>
            </a:r>
            <a:r>
              <a:rPr lang="en-US" sz="2000" dirty="0" err="1" smtClean="0">
                <a:latin typeface="Franklin Gothic Book" pitchFamily="34" charset="0"/>
              </a:rPr>
              <a:t>lebih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kecil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dari</a:t>
            </a:r>
            <a:r>
              <a:rPr lang="en-US" sz="2000" dirty="0" smtClean="0">
                <a:latin typeface="Franklin Gothic Book" pitchFamily="34" charset="0"/>
              </a:rPr>
              <a:t> C </a:t>
            </a:r>
            <a:r>
              <a:rPr lang="en-US" sz="2000" dirty="0" err="1" smtClean="0">
                <a:latin typeface="Franklin Gothic Book" pitchFamily="34" charset="0"/>
              </a:rPr>
              <a:t>maka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dapat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dicari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suatu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cara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penyandian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sedemikian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rupa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sehingga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informasi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dapat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ditransmisikan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dengan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kesalahan</a:t>
            </a:r>
            <a:r>
              <a:rPr lang="en-US" sz="2000" dirty="0" smtClean="0">
                <a:latin typeface="Franklin Gothic Book" pitchFamily="34" charset="0"/>
              </a:rPr>
              <a:t> yang </a:t>
            </a:r>
            <a:r>
              <a:rPr lang="en-US" sz="2000" dirty="0" err="1" smtClean="0">
                <a:latin typeface="Franklin Gothic Book" pitchFamily="34" charset="0"/>
              </a:rPr>
              <a:t>berarti</a:t>
            </a:r>
            <a:r>
              <a:rPr lang="en-US" sz="2000" dirty="0" smtClean="0">
                <a:latin typeface="Franklin Gothic Book" pitchFamily="34" charset="0"/>
              </a:rPr>
              <a:t> “.</a:t>
            </a:r>
          </a:p>
          <a:p>
            <a:pPr lvl="1" algn="just">
              <a:buNone/>
            </a:pPr>
            <a:endParaRPr lang="en-SG" sz="2000" dirty="0" smtClean="0">
              <a:latin typeface="Franklin Gothic Book" pitchFamily="34" charset="0"/>
            </a:endParaRPr>
          </a:p>
          <a:p>
            <a:pPr algn="just"/>
            <a:r>
              <a:rPr lang="en-US" sz="2400" dirty="0" smtClean="0">
                <a:latin typeface="Franklin Gothic Book" pitchFamily="34" charset="0"/>
              </a:rPr>
              <a:t>Shannon </a:t>
            </a:r>
            <a:r>
              <a:rPr lang="en-US" sz="2400" dirty="0" err="1" smtClean="0">
                <a:latin typeface="Franklin Gothic Book" pitchFamily="34" charset="0"/>
              </a:rPr>
              <a:t>dapat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merumuskan</a:t>
            </a:r>
            <a:r>
              <a:rPr lang="en-US" sz="2400" dirty="0" smtClean="0">
                <a:latin typeface="Franklin Gothic Book" pitchFamily="34" charset="0"/>
              </a:rPr>
              <a:t> C </a:t>
            </a:r>
            <a:r>
              <a:rPr lang="en-US" sz="2400" dirty="0" err="1" smtClean="0">
                <a:latin typeface="Franklin Gothic Book" pitchFamily="34" charset="0"/>
              </a:rPr>
              <a:t>jika</a:t>
            </a:r>
            <a:r>
              <a:rPr lang="en-US" sz="2400" dirty="0" smtClean="0">
                <a:latin typeface="Franklin Gothic Book" pitchFamily="34" charset="0"/>
              </a:rPr>
              <a:t> bandwidth </a:t>
            </a:r>
            <a:r>
              <a:rPr lang="en-US" sz="2400" dirty="0" err="1" smtClean="0">
                <a:latin typeface="Franklin Gothic Book" pitchFamily="34" charset="0"/>
              </a:rPr>
              <a:t>dan</a:t>
            </a:r>
            <a:r>
              <a:rPr lang="en-US" sz="2400" dirty="0" smtClean="0">
                <a:latin typeface="Franklin Gothic Book" pitchFamily="34" charset="0"/>
              </a:rPr>
              <a:t> S/N </a:t>
            </a:r>
            <a:r>
              <a:rPr lang="en-US" sz="2400" dirty="0" err="1" smtClean="0">
                <a:latin typeface="Franklin Gothic Book" pitchFamily="34" charset="0"/>
              </a:rPr>
              <a:t>saluran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diketahui</a:t>
            </a:r>
            <a:r>
              <a:rPr lang="en-US" sz="2400" dirty="0" smtClean="0">
                <a:latin typeface="Franklin Gothic Book" pitchFamily="34" charset="0"/>
              </a:rPr>
              <a:t>. ( S/N  = Signal to noise ratio yang </a:t>
            </a:r>
            <a:r>
              <a:rPr lang="en-US" sz="2400" dirty="0" err="1" smtClean="0">
                <a:latin typeface="Franklin Gothic Book" pitchFamily="34" charset="0"/>
              </a:rPr>
              <a:t>menentukan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kwalitas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dari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telekomunikasi</a:t>
            </a:r>
            <a:r>
              <a:rPr lang="en-US" sz="2400" dirty="0" smtClean="0">
                <a:latin typeface="Franklin Gothic Book" pitchFamily="34" charset="0"/>
              </a:rPr>
              <a:t>.</a:t>
            </a:r>
            <a:endParaRPr lang="en-SG" sz="2400" dirty="0" smtClean="0">
              <a:latin typeface="Franklin Gothic Book" pitchFamily="34" charset="0"/>
            </a:endParaRPr>
          </a:p>
          <a:p>
            <a:pPr algn="just"/>
            <a:endParaRPr lang="en-SG" sz="2400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Dalam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teori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pencuplikan</a:t>
            </a:r>
            <a:r>
              <a:rPr lang="en-US" sz="2400" dirty="0" smtClean="0">
                <a:latin typeface="Franklin Gothic Book" pitchFamily="34" charset="0"/>
              </a:rPr>
              <a:t> (sampling) </a:t>
            </a:r>
            <a:r>
              <a:rPr lang="en-US" sz="2400" dirty="0" err="1" smtClean="0">
                <a:latin typeface="Franklin Gothic Book" pitchFamily="34" charset="0"/>
              </a:rPr>
              <a:t>disebutkan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bahwa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saluran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memiliki</a:t>
            </a:r>
            <a:r>
              <a:rPr lang="en-US" sz="2400" dirty="0" smtClean="0">
                <a:latin typeface="Franklin Gothic Book" pitchFamily="34" charset="0"/>
              </a:rPr>
              <a:t> bandwidth </a:t>
            </a:r>
            <a:r>
              <a:rPr lang="en-US" sz="2400" dirty="0" smtClean="0">
                <a:latin typeface="Franklin Gothic Book" pitchFamily="34" charset="0"/>
              </a:rPr>
              <a:t>W (Hz) </a:t>
            </a:r>
            <a:r>
              <a:rPr lang="en-US" sz="2400" dirty="0" err="1" smtClean="0">
                <a:latin typeface="Franklin Gothic Book" pitchFamily="34" charset="0"/>
              </a:rPr>
              <a:t>sanggup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mentransmisikan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cuplikan-cuplikan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frekuensinya</a:t>
            </a:r>
            <a:r>
              <a:rPr lang="en-US" sz="2400" dirty="0" smtClean="0">
                <a:latin typeface="Franklin Gothic Book" pitchFamily="34" charset="0"/>
              </a:rPr>
              <a:t> 2W </a:t>
            </a:r>
            <a:r>
              <a:rPr lang="en-US" sz="2400" dirty="0" err="1" smtClean="0">
                <a:latin typeface="Franklin Gothic Book" pitchFamily="34" charset="0"/>
              </a:rPr>
              <a:t>cuplikan</a:t>
            </a:r>
            <a:r>
              <a:rPr lang="en-US" sz="2400" dirty="0" smtClean="0">
                <a:latin typeface="Franklin Gothic Book" pitchFamily="34" charset="0"/>
              </a:rPr>
              <a:t> per </a:t>
            </a:r>
            <a:r>
              <a:rPr lang="en-US" sz="2400" dirty="0" err="1" smtClean="0">
                <a:latin typeface="Franklin Gothic Book" pitchFamily="34" charset="0"/>
              </a:rPr>
              <a:t>detik</a:t>
            </a:r>
            <a:r>
              <a:rPr lang="en-US" sz="2400" dirty="0" smtClean="0">
                <a:latin typeface="Franklin Gothic Book" pitchFamily="34" charset="0"/>
              </a:rPr>
              <a:t>. </a:t>
            </a:r>
            <a:r>
              <a:rPr lang="en-US" sz="2400" dirty="0" err="1" smtClean="0">
                <a:latin typeface="Franklin Gothic Book" pitchFamily="34" charset="0"/>
              </a:rPr>
              <a:t>Misalkan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bahwa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setiap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cuplikan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dapat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mengambil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salah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satu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dari</a:t>
            </a:r>
            <a:r>
              <a:rPr lang="en-US" sz="2400" dirty="0" smtClean="0">
                <a:latin typeface="Franklin Gothic Book" pitchFamily="34" charset="0"/>
              </a:rPr>
              <a:t> m </a:t>
            </a:r>
            <a:r>
              <a:rPr lang="en-US" sz="2400" dirty="0" err="1" smtClean="0">
                <a:latin typeface="Franklin Gothic Book" pitchFamily="34" charset="0"/>
              </a:rPr>
              <a:t>tingkat</a:t>
            </a:r>
            <a:r>
              <a:rPr lang="en-US" sz="2400" dirty="0" smtClean="0">
                <a:latin typeface="Franklin Gothic Book" pitchFamily="34" charset="0"/>
              </a:rPr>
              <a:t> (level) yang </a:t>
            </a:r>
            <a:r>
              <a:rPr lang="en-US" sz="2400" dirty="0" err="1" smtClean="0">
                <a:latin typeface="Franklin Gothic Book" pitchFamily="34" charset="0"/>
              </a:rPr>
              <a:t>sama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kemungkinannya</a:t>
            </a:r>
            <a:r>
              <a:rPr lang="en-US" sz="2400" dirty="0" smtClean="0">
                <a:latin typeface="Franklin Gothic Book" pitchFamily="34" charset="0"/>
              </a:rPr>
              <a:t>. </a:t>
            </a:r>
            <a:r>
              <a:rPr lang="en-US" sz="2400" dirty="0" err="1" smtClean="0">
                <a:latin typeface="Franklin Gothic Book" pitchFamily="34" charset="0"/>
              </a:rPr>
              <a:t>Saluran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tadi</a:t>
            </a:r>
            <a:r>
              <a:rPr lang="en-US" sz="2400" dirty="0" smtClean="0">
                <a:latin typeface="Franklin Gothic Book" pitchFamily="34" charset="0"/>
              </a:rPr>
              <a:t>, </a:t>
            </a:r>
            <a:r>
              <a:rPr lang="en-US" sz="2400" dirty="0" err="1" smtClean="0">
                <a:latin typeface="Franklin Gothic Book" pitchFamily="34" charset="0"/>
              </a:rPr>
              <a:t>dengan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demikian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sanggup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mentransmisikan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informasi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dengan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laju</a:t>
            </a:r>
            <a:r>
              <a:rPr lang="en-US" sz="2400" dirty="0" smtClean="0">
                <a:latin typeface="Franklin Gothic Book" pitchFamily="34" charset="0"/>
              </a:rPr>
              <a:t>:</a:t>
            </a:r>
            <a:endParaRPr lang="en-SG" sz="2400" dirty="0" smtClean="0">
              <a:latin typeface="Franklin Gothic Book" pitchFamily="34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2400" b="1" dirty="0" smtClean="0">
                <a:latin typeface="Franklin Gothic Book" pitchFamily="34" charset="0"/>
              </a:rPr>
              <a:t>C = 2W log</a:t>
            </a:r>
            <a:r>
              <a:rPr lang="en-US" sz="2400" b="1" baseline="-25000" dirty="0" smtClean="0">
                <a:latin typeface="Franklin Gothic Book" pitchFamily="34" charset="0"/>
              </a:rPr>
              <a:t>2</a:t>
            </a:r>
            <a:r>
              <a:rPr lang="en-US" sz="2400" b="1" dirty="0" smtClean="0">
                <a:latin typeface="Franklin Gothic Book" pitchFamily="34" charset="0"/>
              </a:rPr>
              <a:t> m bit/</a:t>
            </a:r>
            <a:r>
              <a:rPr lang="en-US" sz="2400" b="1" dirty="0" err="1" smtClean="0">
                <a:latin typeface="Franklin Gothic Book" pitchFamily="34" charset="0"/>
              </a:rPr>
              <a:t>detik</a:t>
            </a:r>
            <a:endParaRPr lang="en-SG" sz="2400" b="1" dirty="0" smtClean="0">
              <a:latin typeface="Franklin Gothic Book" pitchFamily="34" charset="0"/>
            </a:endParaRPr>
          </a:p>
          <a:p>
            <a:pPr algn="just">
              <a:lnSpc>
                <a:spcPct val="150000"/>
              </a:lnSpc>
            </a:pPr>
            <a:endParaRPr lang="en-SG" sz="2400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Franklin Gothic Book" pitchFamily="34" charset="0"/>
              </a:rPr>
              <a:t>Keterbatasan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dalam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saluran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komunikasi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biasanya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secara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dominan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dipengaruhi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oleh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hadirnya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derau</a:t>
            </a:r>
            <a:r>
              <a:rPr lang="en-US" dirty="0" smtClean="0">
                <a:latin typeface="Franklin Gothic Book" pitchFamily="34" charset="0"/>
              </a:rPr>
              <a:t>. </a:t>
            </a:r>
            <a:r>
              <a:rPr lang="en-US" dirty="0" err="1" smtClean="0">
                <a:latin typeface="Franklin Gothic Book" pitchFamily="34" charset="0"/>
              </a:rPr>
              <a:t>Untuk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derau</a:t>
            </a:r>
            <a:r>
              <a:rPr lang="en-US" dirty="0" smtClean="0">
                <a:latin typeface="Franklin Gothic Book" pitchFamily="34" charset="0"/>
              </a:rPr>
              <a:t> yang </a:t>
            </a:r>
            <a:r>
              <a:rPr lang="en-US" dirty="0" err="1" smtClean="0">
                <a:latin typeface="Franklin Gothic Book" pitchFamily="34" charset="0"/>
              </a:rPr>
              <a:t>yang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bersifat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putih</a:t>
            </a:r>
            <a:r>
              <a:rPr lang="en-US" dirty="0" smtClean="0">
                <a:latin typeface="Franklin Gothic Book" pitchFamily="34" charset="0"/>
              </a:rPr>
              <a:t> (white noise) </a:t>
            </a:r>
            <a:r>
              <a:rPr lang="en-US" dirty="0" err="1" smtClean="0">
                <a:latin typeface="Franklin Gothic Book" pitchFamily="34" charset="0"/>
              </a:rPr>
              <a:t>dengan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distribusi</a:t>
            </a:r>
            <a:r>
              <a:rPr lang="en-US" dirty="0" smtClean="0">
                <a:latin typeface="Franklin Gothic Book" pitchFamily="34" charset="0"/>
              </a:rPr>
              <a:t> normal, Shannon </a:t>
            </a:r>
            <a:r>
              <a:rPr lang="en-US" dirty="0" err="1" smtClean="0">
                <a:latin typeface="Franklin Gothic Book" pitchFamily="34" charset="0"/>
              </a:rPr>
              <a:t>telah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menurunkan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bahwa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kapasitas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saluran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menjadi</a:t>
            </a:r>
            <a:r>
              <a:rPr lang="en-US" dirty="0" smtClean="0">
                <a:latin typeface="Franklin Gothic Book" pitchFamily="34" charset="0"/>
              </a:rPr>
              <a:t>:</a:t>
            </a:r>
            <a:endParaRPr lang="en-SG" dirty="0" smtClean="0">
              <a:latin typeface="Franklin Gothic Book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Franklin Gothic Book" pitchFamily="34" charset="0"/>
              </a:rPr>
              <a:t>	</a:t>
            </a:r>
            <a:r>
              <a:rPr lang="en-US" b="1" dirty="0" smtClean="0">
                <a:latin typeface="Franklin Gothic Book" pitchFamily="34" charset="0"/>
              </a:rPr>
              <a:t>C = W log</a:t>
            </a:r>
            <a:r>
              <a:rPr lang="en-US" b="1" baseline="-25000" dirty="0" smtClean="0">
                <a:latin typeface="Franklin Gothic Book" pitchFamily="34" charset="0"/>
              </a:rPr>
              <a:t>2</a:t>
            </a:r>
            <a:r>
              <a:rPr lang="en-US" b="1" dirty="0" smtClean="0">
                <a:latin typeface="Franklin Gothic Book" pitchFamily="34" charset="0"/>
              </a:rPr>
              <a:t> (1 + S/N)   bit/</a:t>
            </a:r>
            <a:r>
              <a:rPr lang="en-US" b="1" dirty="0" err="1" smtClean="0">
                <a:latin typeface="Franklin Gothic Book" pitchFamily="34" charset="0"/>
              </a:rPr>
              <a:t>detik</a:t>
            </a:r>
            <a:endParaRPr lang="en-US" b="1" dirty="0" smtClean="0">
              <a:latin typeface="Franklin Gothic Book" pitchFamily="34" charset="0"/>
            </a:endParaRPr>
          </a:p>
          <a:p>
            <a:r>
              <a:rPr lang="en-US" dirty="0" err="1" smtClean="0">
                <a:latin typeface="Franklin Gothic Book" pitchFamily="34" charset="0"/>
              </a:rPr>
              <a:t>Dimana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smtClean="0">
                <a:latin typeface="Franklin Gothic Book" pitchFamily="34" charset="0"/>
              </a:rPr>
              <a:t>W </a:t>
            </a:r>
            <a:r>
              <a:rPr lang="en-US" dirty="0" err="1" smtClean="0">
                <a:latin typeface="Franklin Gothic Book" pitchFamily="34" charset="0"/>
              </a:rPr>
              <a:t>adalah</a:t>
            </a:r>
            <a:r>
              <a:rPr lang="en-US" dirty="0" smtClean="0">
                <a:latin typeface="Franklin Gothic Book" pitchFamily="34" charset="0"/>
              </a:rPr>
              <a:t> bandwidth </a:t>
            </a:r>
            <a:r>
              <a:rPr lang="en-US" dirty="0" err="1" smtClean="0">
                <a:latin typeface="Franklin Gothic Book" pitchFamily="34" charset="0"/>
              </a:rPr>
              <a:t>saluran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dan</a:t>
            </a:r>
            <a:r>
              <a:rPr lang="en-US" dirty="0" smtClean="0">
                <a:latin typeface="Franklin Gothic Book" pitchFamily="34" charset="0"/>
              </a:rPr>
              <a:t> S/N </a:t>
            </a:r>
            <a:r>
              <a:rPr lang="en-US" dirty="0" err="1" smtClean="0">
                <a:latin typeface="Franklin Gothic Book" pitchFamily="34" charset="0"/>
              </a:rPr>
              <a:t>adalah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b="1" dirty="0" smtClean="0">
                <a:latin typeface="Franklin Gothic Book" pitchFamily="34" charset="0"/>
              </a:rPr>
              <a:t>S</a:t>
            </a:r>
            <a:r>
              <a:rPr lang="en-US" b="1" dirty="0" smtClean="0">
                <a:latin typeface="Franklin Gothic Book" pitchFamily="34" charset="0"/>
              </a:rPr>
              <a:t>ignal </a:t>
            </a:r>
            <a:r>
              <a:rPr lang="en-US" b="1" dirty="0" smtClean="0">
                <a:latin typeface="Franklin Gothic Book" pitchFamily="34" charset="0"/>
              </a:rPr>
              <a:t>to </a:t>
            </a:r>
            <a:r>
              <a:rPr lang="en-US" b="1" dirty="0" smtClean="0">
                <a:latin typeface="Franklin Gothic Book" pitchFamily="34" charset="0"/>
              </a:rPr>
              <a:t>Noise </a:t>
            </a:r>
            <a:r>
              <a:rPr lang="en-US" b="1" dirty="0" smtClean="0">
                <a:latin typeface="Franklin Gothic Book" pitchFamily="34" charset="0"/>
              </a:rPr>
              <a:t>ratio</a:t>
            </a:r>
            <a:r>
              <a:rPr lang="en-US" dirty="0" smtClean="0">
                <a:latin typeface="Franklin Gothic Book" pitchFamily="34" charset="0"/>
              </a:rPr>
              <a:t>. </a:t>
            </a:r>
            <a:endParaRPr lang="en-SG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Franklin Gothic Book" pitchFamily="34" charset="0"/>
              </a:rPr>
              <a:t>Secara</a:t>
            </a:r>
            <a:r>
              <a:rPr lang="en-US" dirty="0" smtClean="0">
                <a:latin typeface="Franklin Gothic Book" pitchFamily="34" charset="0"/>
              </a:rPr>
              <a:t> formal </a:t>
            </a:r>
            <a:r>
              <a:rPr lang="en-US" dirty="0" err="1" smtClean="0">
                <a:latin typeface="Franklin Gothic Book" pitchFamily="34" charset="0"/>
              </a:rPr>
              <a:t>rumus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diatas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diikat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oleh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syarat-syarat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sebagai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berikut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ini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smtClean="0">
                <a:latin typeface="Franklin Gothic Book" pitchFamily="34" charset="0"/>
              </a:rPr>
              <a:t>: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Kecepatan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maksimum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tadi</a:t>
            </a:r>
            <a:r>
              <a:rPr lang="en-US" sz="2400" dirty="0" smtClean="0">
                <a:latin typeface="Franklin Gothic Book" pitchFamily="34" charset="0"/>
              </a:rPr>
              <a:t> (C) </a:t>
            </a:r>
            <a:r>
              <a:rPr lang="en-US" sz="2400" dirty="0" err="1" smtClean="0">
                <a:latin typeface="Franklin Gothic Book" pitchFamily="34" charset="0"/>
              </a:rPr>
              <a:t>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menghasilkan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kesalahan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transmisi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tak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berarti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apabila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dipakai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cara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penyandian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tepat</a:t>
            </a:r>
            <a:r>
              <a:rPr lang="en-US" sz="2400" dirty="0" smtClean="0">
                <a:latin typeface="Franklin Gothic Book" pitchFamily="34" charset="0"/>
              </a:rPr>
              <a:t>.</a:t>
            </a:r>
            <a:endParaRPr lang="en-SG" sz="2400" dirty="0" smtClean="0">
              <a:latin typeface="Franklin Gothic Book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Teknik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penyandian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menghendaki</a:t>
            </a:r>
            <a:r>
              <a:rPr lang="en-US" sz="2400" dirty="0" smtClean="0">
                <a:latin typeface="Franklin Gothic Book" pitchFamily="34" charset="0"/>
              </a:rPr>
              <a:t> agar </a:t>
            </a:r>
            <a:r>
              <a:rPr lang="en-US" sz="2400" dirty="0" err="1" smtClean="0">
                <a:latin typeface="Franklin Gothic Book" pitchFamily="34" charset="0"/>
              </a:rPr>
              <a:t>informasi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dikirim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dalam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blok-blok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panjang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memakai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gelombang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menyerupai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derau</a:t>
            </a:r>
            <a:r>
              <a:rPr lang="en-US" sz="2400" dirty="0" smtClean="0">
                <a:latin typeface="Franklin Gothic Book" pitchFamily="34" charset="0"/>
              </a:rPr>
              <a:t>.</a:t>
            </a:r>
            <a:endParaRPr lang="en-SG" sz="2400" dirty="0" smtClean="0">
              <a:latin typeface="Franklin Gothic Book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Derau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dalam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saluran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bersifat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putih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dengan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distribusi</a:t>
            </a:r>
            <a:r>
              <a:rPr lang="en-US" sz="2400" dirty="0" smtClean="0">
                <a:latin typeface="Franklin Gothic Book" pitchFamily="34" charset="0"/>
              </a:rPr>
              <a:t> normal.</a:t>
            </a:r>
            <a:endParaRPr lang="en-SG" sz="2400" dirty="0" smtClean="0">
              <a:latin typeface="Franklin Gothic Book" pitchFamily="34" charset="0"/>
            </a:endParaRPr>
          </a:p>
          <a:p>
            <a:pPr>
              <a:lnSpc>
                <a:spcPct val="150000"/>
              </a:lnSpc>
            </a:pPr>
            <a:endParaRPr lang="en-SG" sz="2400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>
                <a:latin typeface="Franklin Gothic Book" pitchFamily="34" charset="0"/>
              </a:rPr>
              <a:t>Kebutuhan</a:t>
            </a:r>
            <a:r>
              <a:rPr lang="en-US" i="1" dirty="0" smtClean="0">
                <a:latin typeface="Franklin Gothic Book" pitchFamily="34" charset="0"/>
              </a:rPr>
              <a:t> Bandwidth </a:t>
            </a:r>
            <a:r>
              <a:rPr lang="en-US" i="1" dirty="0" err="1" smtClean="0">
                <a:latin typeface="Franklin Gothic Book" pitchFamily="34" charset="0"/>
              </a:rPr>
              <a:t>Suara</a:t>
            </a:r>
            <a:r>
              <a:rPr lang="en-US" i="1" dirty="0" smtClean="0">
                <a:latin typeface="Franklin Gothic Book" pitchFamily="34" charset="0"/>
              </a:rPr>
              <a:t> / Audio</a:t>
            </a:r>
            <a:endParaRPr lang="en-SG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Suara</a:t>
            </a:r>
            <a:r>
              <a:rPr lang="en-US" sz="2400" dirty="0" smtClean="0">
                <a:latin typeface="Franklin Gothic Book" pitchFamily="34" charset="0"/>
              </a:rPr>
              <a:t> / audio </a:t>
            </a:r>
            <a:r>
              <a:rPr lang="en-US" sz="2400" dirty="0" err="1" smtClean="0">
                <a:latin typeface="Franklin Gothic Book" pitchFamily="34" charset="0"/>
              </a:rPr>
              <a:t>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memakan</a:t>
            </a:r>
            <a:r>
              <a:rPr lang="en-US" sz="2400" dirty="0" smtClean="0">
                <a:latin typeface="Franklin Gothic Book" pitchFamily="34" charset="0"/>
              </a:rPr>
              <a:t> bandwidth </a:t>
            </a:r>
            <a:r>
              <a:rPr lang="en-US" sz="2400" dirty="0" err="1" smtClean="0">
                <a:latin typeface="Franklin Gothic Book" pitchFamily="34" charset="0"/>
              </a:rPr>
              <a:t>jauh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lebih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sedikit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</a:t>
            </a:r>
            <a:r>
              <a:rPr lang="en-US" sz="2400" dirty="0" smtClean="0">
                <a:latin typeface="Franklin Gothic Book" pitchFamily="34" charset="0"/>
              </a:rPr>
              <a:t> banding </a:t>
            </a:r>
            <a:r>
              <a:rPr lang="en-US" sz="2400" dirty="0" err="1" smtClean="0">
                <a:latin typeface="Franklin Gothic Book" pitchFamily="34" charset="0"/>
              </a:rPr>
              <a:t>pengiriman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gambar</a:t>
            </a:r>
            <a:r>
              <a:rPr lang="en-US" sz="2400" dirty="0" smtClean="0">
                <a:latin typeface="Franklin Gothic Book" pitchFamily="34" charset="0"/>
              </a:rPr>
              <a:t> / video. </a:t>
            </a:r>
            <a:r>
              <a:rPr lang="en-US" sz="2400" dirty="0" err="1" smtClean="0">
                <a:latin typeface="Franklin Gothic Book" pitchFamily="34" charset="0"/>
              </a:rPr>
              <a:t>Perkiraan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kebutuhan</a:t>
            </a:r>
            <a:r>
              <a:rPr lang="en-US" sz="2400" dirty="0" smtClean="0">
                <a:latin typeface="Franklin Gothic Book" pitchFamily="34" charset="0"/>
              </a:rPr>
              <a:t> bandwidth </a:t>
            </a:r>
            <a:r>
              <a:rPr lang="en-US" sz="2400" dirty="0" err="1" smtClean="0">
                <a:latin typeface="Franklin Gothic Book" pitchFamily="34" charset="0"/>
              </a:rPr>
              <a:t>beserta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gambaran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kebutuhan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kompresinya</a:t>
            </a:r>
            <a:r>
              <a:rPr lang="en-US" sz="2400" dirty="0" smtClean="0">
                <a:latin typeface="Franklin Gothic Book" pitchFamily="34" charset="0"/>
              </a:rPr>
              <a:t>, </a:t>
            </a:r>
            <a:r>
              <a:rPr lang="en-US" sz="2400" dirty="0" err="1" smtClean="0">
                <a:latin typeface="Franklin Gothic Book" pitchFamily="34" charset="0"/>
              </a:rPr>
              <a:t>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diterangkan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pada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bagian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ini</a:t>
            </a:r>
            <a:r>
              <a:rPr lang="en-US" sz="2400" dirty="0" smtClean="0">
                <a:latin typeface="Franklin Gothic Book" pitchFamily="34" charset="0"/>
              </a:rPr>
              <a:t>. </a:t>
            </a:r>
            <a:endParaRPr lang="en-US" sz="2400" dirty="0" smtClean="0">
              <a:latin typeface="Franklin Gothic Book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Teknik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kompresi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suara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ini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juga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menjadi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dasar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pada</a:t>
            </a:r>
            <a:r>
              <a:rPr lang="en-US" sz="2400" dirty="0" smtClean="0">
                <a:latin typeface="Franklin Gothic Book" pitchFamily="34" charset="0"/>
              </a:rPr>
              <a:t> internet </a:t>
            </a:r>
            <a:r>
              <a:rPr lang="en-US" sz="2400" dirty="0" err="1" smtClean="0">
                <a:latin typeface="Franklin Gothic Book" pitchFamily="34" charset="0"/>
              </a:rPr>
              <a:t>telepon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sehingga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dapat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melakukan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hubungan</a:t>
            </a:r>
            <a:r>
              <a:rPr lang="en-US" sz="2400" dirty="0" smtClean="0">
                <a:latin typeface="Franklin Gothic Book" pitchFamily="34" charset="0"/>
              </a:rPr>
              <a:t> SLJJ &amp; SLI </a:t>
            </a:r>
            <a:r>
              <a:rPr lang="en-US" sz="2400" dirty="0" err="1" smtClean="0">
                <a:latin typeface="Franklin Gothic Book" pitchFamily="34" charset="0"/>
              </a:rPr>
              <a:t>secara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murah</a:t>
            </a:r>
            <a:r>
              <a:rPr lang="en-US" sz="2400" dirty="0" smtClean="0">
                <a:latin typeface="Franklin Gothic Book" pitchFamily="34" charset="0"/>
              </a:rPr>
              <a:t>.</a:t>
            </a:r>
            <a:endParaRPr lang="en-SG" sz="2400" dirty="0" smtClean="0">
              <a:latin typeface="Franklin Gothic Book" pitchFamily="34" charset="0"/>
            </a:endParaRPr>
          </a:p>
          <a:p>
            <a:pPr>
              <a:lnSpc>
                <a:spcPct val="150000"/>
              </a:lnSpc>
            </a:pPr>
            <a:endParaRPr lang="en-SG" sz="2400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SATUAN ACARA PERKULIAHAN</a:t>
            </a:r>
            <a:endParaRPr lang="en-S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85719" y="1285875"/>
          <a:ext cx="8644000" cy="50006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85819"/>
                <a:gridCol w="1683896"/>
                <a:gridCol w="2530946"/>
                <a:gridCol w="1143008"/>
                <a:gridCol w="857256"/>
                <a:gridCol w="785818"/>
                <a:gridCol w="857257"/>
              </a:tblGrid>
              <a:tr h="5000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Franklin Gothic Book" pitchFamily="34" charset="0"/>
                        </a:rPr>
                        <a:t>Minggu</a:t>
                      </a:r>
                      <a:endParaRPr lang="en-SG" sz="1600" b="1" dirty="0">
                        <a:latin typeface="Franklin Gothic Book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Franklin Gothic Book" pitchFamily="34" charset="0"/>
                        </a:rPr>
                        <a:t>ke</a:t>
                      </a:r>
                      <a:endParaRPr lang="en-SG" sz="1600" b="1" dirty="0"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Franklin Gothic Book" pitchFamily="34" charset="0"/>
                        </a:rPr>
                        <a:t>Pokok</a:t>
                      </a:r>
                      <a:r>
                        <a:rPr lang="en-US" sz="1600" b="1" dirty="0">
                          <a:latin typeface="Franklin Gothic Book" pitchFamily="34" charset="0"/>
                        </a:rPr>
                        <a:t> </a:t>
                      </a:r>
                      <a:r>
                        <a:rPr lang="en-US" sz="1600" b="1" dirty="0" err="1">
                          <a:latin typeface="Franklin Gothic Book" pitchFamily="34" charset="0"/>
                        </a:rPr>
                        <a:t>Bahasan</a:t>
                      </a:r>
                      <a:endParaRPr lang="en-SG" sz="1600" b="1" dirty="0">
                        <a:latin typeface="Franklin Gothic Book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Franklin Gothic Book" pitchFamily="34" charset="0"/>
                        </a:rPr>
                        <a:t>Dan TIU</a:t>
                      </a:r>
                      <a:endParaRPr lang="en-SG" sz="1600" b="1" dirty="0"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Franklin Gothic Book" pitchFamily="34" charset="0"/>
                        </a:rPr>
                        <a:t>Sub Pokok Bahasan dan Sasaran Belajar</a:t>
                      </a:r>
                      <a:endParaRPr lang="en-SG" sz="1600" b="1">
                        <a:latin typeface="Franklin Gothic Book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Franklin Gothic Book" pitchFamily="34" charset="0"/>
                        </a:rPr>
                        <a:t>Cara</a:t>
                      </a:r>
                      <a:endParaRPr lang="en-SG" sz="1600" b="1">
                        <a:latin typeface="Franklin Gothic Book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Franklin Gothic Book" pitchFamily="34" charset="0"/>
                        </a:rPr>
                        <a:t>Pengajaran</a:t>
                      </a:r>
                      <a:endParaRPr lang="en-SG" sz="1600" b="1"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Franklin Gothic Book" pitchFamily="34" charset="0"/>
                        </a:rPr>
                        <a:t>Media</a:t>
                      </a:r>
                      <a:endParaRPr lang="en-SG" sz="1600" b="1"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Franklin Gothic Book" pitchFamily="34" charset="0"/>
                        </a:rPr>
                        <a:t>Tugas</a:t>
                      </a:r>
                      <a:endParaRPr lang="en-SG" sz="1600" b="1"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Franklin Gothic Book" pitchFamily="34" charset="0"/>
                        </a:rPr>
                        <a:t>Ref.</a:t>
                      </a:r>
                      <a:endParaRPr lang="en-SG" sz="1600" b="1"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00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Franklin Gothic Book" pitchFamily="34" charset="0"/>
                          <a:ea typeface="Times New Roman"/>
                        </a:rPr>
                        <a:t>2/3</a:t>
                      </a:r>
                      <a:endParaRPr lang="en-SG" sz="1600"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Franklin Gothic Book" pitchFamily="34" charset="0"/>
                          <a:ea typeface="Times New Roman"/>
                        </a:rPr>
                        <a:t>Informasi</a:t>
                      </a:r>
                      <a:endParaRPr lang="en-SG" sz="1600" dirty="0">
                        <a:latin typeface="Franklin Gothic Book" pitchFamily="34" charset="0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Franklin Gothic Book" pitchFamily="34" charset="0"/>
                          <a:ea typeface="Times New Roman"/>
                        </a:rPr>
                        <a:t>TIU</a:t>
                      </a:r>
                      <a:endParaRPr lang="en-SG" sz="1600" dirty="0">
                        <a:latin typeface="Franklin Gothic Book" pitchFamily="34" charset="0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Franklin Gothic Book" pitchFamily="34" charset="0"/>
                          <a:ea typeface="Times New Roman"/>
                        </a:rPr>
                        <a:t>Agar </a:t>
                      </a:r>
                      <a:r>
                        <a:rPr lang="en-US" sz="1600" dirty="0" err="1">
                          <a:latin typeface="Franklin Gothic Book" pitchFamily="34" charset="0"/>
                          <a:ea typeface="Times New Roman"/>
                        </a:rPr>
                        <a:t>mahasiswa</a:t>
                      </a:r>
                      <a:r>
                        <a:rPr lang="en-US" sz="1600" dirty="0">
                          <a:latin typeface="Franklin Gothic Book" pitchFamily="34" charset="0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Franklin Gothic Book" pitchFamily="34" charset="0"/>
                          <a:ea typeface="Times New Roman"/>
                        </a:rPr>
                        <a:t>memahami</a:t>
                      </a:r>
                      <a:r>
                        <a:rPr lang="en-US" sz="1600" dirty="0">
                          <a:latin typeface="Franklin Gothic Book" pitchFamily="34" charset="0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Franklin Gothic Book" pitchFamily="34" charset="0"/>
                          <a:ea typeface="Times New Roman"/>
                        </a:rPr>
                        <a:t>konsep</a:t>
                      </a:r>
                      <a:r>
                        <a:rPr lang="en-US" sz="1600" dirty="0">
                          <a:latin typeface="Franklin Gothic Book" pitchFamily="34" charset="0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Franklin Gothic Book" pitchFamily="34" charset="0"/>
                          <a:ea typeface="Times New Roman"/>
                        </a:rPr>
                        <a:t>dasar</a:t>
                      </a:r>
                      <a:r>
                        <a:rPr lang="en-US" sz="1600" dirty="0">
                          <a:latin typeface="Franklin Gothic Book" pitchFamily="34" charset="0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Franklin Gothic Book" pitchFamily="34" charset="0"/>
                          <a:ea typeface="Times New Roman"/>
                        </a:rPr>
                        <a:t>dari</a:t>
                      </a:r>
                      <a:r>
                        <a:rPr lang="en-US" sz="1600" dirty="0">
                          <a:latin typeface="Franklin Gothic Book" pitchFamily="34" charset="0"/>
                          <a:ea typeface="Times New Roman"/>
                        </a:rPr>
                        <a:t>  </a:t>
                      </a:r>
                      <a:r>
                        <a:rPr lang="en-US" sz="1600" dirty="0" err="1">
                          <a:latin typeface="Franklin Gothic Book" pitchFamily="34" charset="0"/>
                          <a:ea typeface="Times New Roman"/>
                        </a:rPr>
                        <a:t>informasi</a:t>
                      </a:r>
                      <a:endParaRPr lang="en-SG" sz="1600" dirty="0"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1600" dirty="0" err="1">
                          <a:latin typeface="Franklin Gothic Book" pitchFamily="34" charset="0"/>
                          <a:ea typeface="Times New Roman"/>
                        </a:rPr>
                        <a:t>Teori</a:t>
                      </a:r>
                      <a:r>
                        <a:rPr lang="en-US" sz="1600" dirty="0">
                          <a:latin typeface="Franklin Gothic Book" pitchFamily="34" charset="0"/>
                          <a:ea typeface="Times New Roman"/>
                        </a:rPr>
                        <a:t>  </a:t>
                      </a:r>
                      <a:r>
                        <a:rPr lang="en-US" sz="1600" dirty="0" err="1">
                          <a:latin typeface="Franklin Gothic Book" pitchFamily="34" charset="0"/>
                          <a:ea typeface="Times New Roman"/>
                        </a:rPr>
                        <a:t>Informasi</a:t>
                      </a:r>
                      <a:r>
                        <a:rPr lang="en-US" sz="1600" dirty="0">
                          <a:latin typeface="Franklin Gothic Book" pitchFamily="34" charset="0"/>
                          <a:ea typeface="Times New Roman"/>
                        </a:rPr>
                        <a:t> &amp; </a:t>
                      </a:r>
                      <a:r>
                        <a:rPr lang="en-US" sz="1600" dirty="0" err="1">
                          <a:latin typeface="Franklin Gothic Book" pitchFamily="34" charset="0"/>
                          <a:ea typeface="Times New Roman"/>
                        </a:rPr>
                        <a:t>Ukuran</a:t>
                      </a:r>
                      <a:r>
                        <a:rPr lang="en-US" sz="1600" dirty="0">
                          <a:latin typeface="Franklin Gothic Book" pitchFamily="34" charset="0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Franklin Gothic Book" pitchFamily="34" charset="0"/>
                          <a:ea typeface="Times New Roman"/>
                        </a:rPr>
                        <a:t>Informasi</a:t>
                      </a:r>
                      <a:endParaRPr lang="en-SG" sz="1600" dirty="0">
                        <a:latin typeface="Franklin Gothic Book" pitchFamily="34" charset="0"/>
                        <a:ea typeface="Times New Roman"/>
                      </a:endParaRPr>
                    </a:p>
                    <a:p>
                      <a:pPr marL="800100" lvl="1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dirty="0" err="1">
                          <a:latin typeface="Franklin Gothic Book" pitchFamily="34" charset="0"/>
                          <a:ea typeface="Times New Roman"/>
                        </a:rPr>
                        <a:t>Mengetahui</a:t>
                      </a:r>
                      <a:r>
                        <a:rPr lang="en-US" sz="1600" dirty="0">
                          <a:latin typeface="Franklin Gothic Book" pitchFamily="34" charset="0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Franklin Gothic Book" pitchFamily="34" charset="0"/>
                          <a:ea typeface="Times New Roman"/>
                        </a:rPr>
                        <a:t>teori-teori</a:t>
                      </a:r>
                      <a:r>
                        <a:rPr lang="en-US" sz="1600" dirty="0">
                          <a:latin typeface="Franklin Gothic Book" pitchFamily="34" charset="0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Franklin Gothic Book" pitchFamily="34" charset="0"/>
                          <a:ea typeface="Times New Roman"/>
                        </a:rPr>
                        <a:t>informasi</a:t>
                      </a:r>
                      <a:r>
                        <a:rPr lang="en-US" sz="1600" dirty="0">
                          <a:latin typeface="Franklin Gothic Book" pitchFamily="34" charset="0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Franklin Gothic Book" pitchFamily="34" charset="0"/>
                          <a:ea typeface="Times New Roman"/>
                        </a:rPr>
                        <a:t>dan</a:t>
                      </a:r>
                      <a:r>
                        <a:rPr lang="en-US" sz="1600" dirty="0">
                          <a:latin typeface="Franklin Gothic Book" pitchFamily="34" charset="0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Franklin Gothic Book" pitchFamily="34" charset="0"/>
                          <a:ea typeface="Times New Roman"/>
                        </a:rPr>
                        <a:t>pengukuran</a:t>
                      </a:r>
                      <a:r>
                        <a:rPr lang="en-US" sz="1600" dirty="0">
                          <a:latin typeface="Franklin Gothic Book" pitchFamily="34" charset="0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Franklin Gothic Book" pitchFamily="34" charset="0"/>
                          <a:ea typeface="Times New Roman"/>
                        </a:rPr>
                        <a:t>nilai</a:t>
                      </a:r>
                      <a:r>
                        <a:rPr lang="en-US" sz="1600" dirty="0">
                          <a:latin typeface="Franklin Gothic Book" pitchFamily="34" charset="0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Franklin Gothic Book" pitchFamily="34" charset="0"/>
                          <a:ea typeface="Times New Roman"/>
                        </a:rPr>
                        <a:t>informasi</a:t>
                      </a:r>
                      <a:endParaRPr lang="en-SG" sz="1600" dirty="0">
                        <a:latin typeface="Franklin Gothic Book" pitchFamily="34" charset="0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1600" dirty="0" err="1">
                          <a:latin typeface="Franklin Gothic Book" pitchFamily="34" charset="0"/>
                          <a:ea typeface="Times New Roman"/>
                        </a:rPr>
                        <a:t>Kapasitas</a:t>
                      </a:r>
                      <a:r>
                        <a:rPr lang="en-US" sz="1600" dirty="0">
                          <a:latin typeface="Franklin Gothic Book" pitchFamily="34" charset="0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Franklin Gothic Book" pitchFamily="34" charset="0"/>
                          <a:ea typeface="Times New Roman"/>
                        </a:rPr>
                        <a:t>Saluran</a:t>
                      </a:r>
                      <a:endParaRPr lang="en-SG" sz="1600" dirty="0">
                        <a:latin typeface="Franklin Gothic Book" pitchFamily="34" charset="0"/>
                        <a:ea typeface="Times New Roman"/>
                      </a:endParaRPr>
                    </a:p>
                    <a:p>
                      <a:pPr marL="800100" lvl="1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dirty="0" err="1">
                          <a:latin typeface="Franklin Gothic Book" pitchFamily="34" charset="0"/>
                          <a:ea typeface="Times New Roman"/>
                        </a:rPr>
                        <a:t>Memahami</a:t>
                      </a:r>
                      <a:r>
                        <a:rPr lang="en-US" sz="1600" dirty="0">
                          <a:latin typeface="Franklin Gothic Book" pitchFamily="34" charset="0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Franklin Gothic Book" pitchFamily="34" charset="0"/>
                          <a:ea typeface="Times New Roman"/>
                        </a:rPr>
                        <a:t>perhitungan</a:t>
                      </a:r>
                      <a:r>
                        <a:rPr lang="en-US" sz="1600" dirty="0">
                          <a:latin typeface="Franklin Gothic Book" pitchFamily="34" charset="0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Franklin Gothic Book" pitchFamily="34" charset="0"/>
                          <a:ea typeface="Times New Roman"/>
                        </a:rPr>
                        <a:t>kapasitas</a:t>
                      </a:r>
                      <a:r>
                        <a:rPr lang="en-US" sz="1600" dirty="0">
                          <a:latin typeface="Franklin Gothic Book" pitchFamily="34" charset="0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Franklin Gothic Book" pitchFamily="34" charset="0"/>
                          <a:ea typeface="Times New Roman"/>
                        </a:rPr>
                        <a:t>saluran</a:t>
                      </a:r>
                      <a:r>
                        <a:rPr lang="en-US" sz="1600" dirty="0">
                          <a:latin typeface="Franklin Gothic Book" pitchFamily="34" charset="0"/>
                          <a:ea typeface="Times New Roman"/>
                        </a:rPr>
                        <a:t> </a:t>
                      </a:r>
                      <a:endParaRPr lang="en-SG" sz="1600" dirty="0">
                        <a:latin typeface="Franklin Gothic Book" pitchFamily="34" charset="0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en-US" sz="1600" dirty="0" err="1">
                          <a:latin typeface="Franklin Gothic Book" pitchFamily="34" charset="0"/>
                          <a:ea typeface="Times New Roman"/>
                        </a:rPr>
                        <a:t>Metode</a:t>
                      </a:r>
                      <a:r>
                        <a:rPr lang="en-US" sz="1600" dirty="0">
                          <a:latin typeface="Franklin Gothic Book" pitchFamily="34" charset="0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Franklin Gothic Book" pitchFamily="34" charset="0"/>
                          <a:ea typeface="Times New Roman"/>
                        </a:rPr>
                        <a:t>Kompresi</a:t>
                      </a:r>
                      <a:endParaRPr lang="en-SG" sz="1600" dirty="0">
                        <a:latin typeface="Franklin Gothic Book" pitchFamily="34" charset="0"/>
                        <a:ea typeface="Times New Roman"/>
                      </a:endParaRPr>
                    </a:p>
                    <a:p>
                      <a:pPr marL="800100" lvl="1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dirty="0" err="1">
                          <a:latin typeface="Franklin Gothic Book" pitchFamily="34" charset="0"/>
                          <a:ea typeface="Times New Roman"/>
                        </a:rPr>
                        <a:t>Memahami</a:t>
                      </a:r>
                      <a:r>
                        <a:rPr lang="en-US" sz="1600" dirty="0">
                          <a:latin typeface="Franklin Gothic Book" pitchFamily="34" charset="0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Franklin Gothic Book" pitchFamily="34" charset="0"/>
                          <a:ea typeface="Times New Roman"/>
                        </a:rPr>
                        <a:t>metode</a:t>
                      </a:r>
                      <a:r>
                        <a:rPr lang="en-US" sz="1600" dirty="0">
                          <a:latin typeface="Franklin Gothic Book" pitchFamily="34" charset="0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Franklin Gothic Book" pitchFamily="34" charset="0"/>
                          <a:ea typeface="Times New Roman"/>
                        </a:rPr>
                        <a:t>kompresi</a:t>
                      </a:r>
                      <a:endParaRPr lang="en-SG" sz="1600" dirty="0"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Franklin Gothic Book" pitchFamily="34" charset="0"/>
                          <a:ea typeface="Times New Roman"/>
                        </a:rPr>
                        <a:t>Kuliah mimbar</a:t>
                      </a:r>
                      <a:endParaRPr lang="en-SG" sz="1600"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Franklin Gothic Book" pitchFamily="34" charset="0"/>
                          <a:ea typeface="Times New Roman"/>
                        </a:rPr>
                        <a:t>Papan tulis, OHP</a:t>
                      </a:r>
                      <a:endParaRPr lang="en-SG" sz="1600"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Franklin Gothic Book" pitchFamily="34" charset="0"/>
                          <a:ea typeface="Times New Roman"/>
                        </a:rPr>
                        <a:t>Lat soal </a:t>
                      </a:r>
                      <a:endParaRPr lang="en-SG" sz="1600"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Franklin Gothic Book" pitchFamily="34" charset="0"/>
                          <a:ea typeface="Times New Roman"/>
                        </a:rPr>
                        <a:t>Ref. 1, 3, 4</a:t>
                      </a:r>
                      <a:endParaRPr lang="en-SG" sz="1600" dirty="0">
                        <a:latin typeface="Franklin Gothic Boo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200024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Pada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tabel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terlampir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daftar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beberapa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teknik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kompresi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suara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sering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digunakan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dengan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beberapa</a:t>
            </a:r>
            <a:r>
              <a:rPr lang="en-US" sz="2400" dirty="0" smtClean="0">
                <a:latin typeface="Franklin Gothic Book" pitchFamily="34" charset="0"/>
              </a:rPr>
              <a:t> parameter yang </a:t>
            </a:r>
            <a:r>
              <a:rPr lang="en-US" sz="2400" dirty="0" err="1" smtClean="0">
                <a:latin typeface="Franklin Gothic Book" pitchFamily="34" charset="0"/>
              </a:rPr>
              <a:t>mencerminkan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kinerja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dari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teknik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kompresi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suara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tersebut</a:t>
            </a:r>
            <a:r>
              <a:rPr lang="en-US" sz="2400" dirty="0" smtClean="0">
                <a:latin typeface="Franklin Gothic Book" pitchFamily="34" charset="0"/>
              </a:rPr>
              <a:t>.</a:t>
            </a:r>
            <a:endParaRPr lang="en-SG" sz="2400" dirty="0" smtClean="0">
              <a:latin typeface="Franklin Gothic Book" pitchFamily="34" charset="0"/>
            </a:endParaRPr>
          </a:p>
          <a:p>
            <a:pPr>
              <a:lnSpc>
                <a:spcPct val="150000"/>
              </a:lnSpc>
            </a:pPr>
            <a:endParaRPr lang="en-SG" sz="2400" dirty="0">
              <a:latin typeface="Franklin Gothic Book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646503"/>
            <a:ext cx="7983489" cy="2711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000" dirty="0" err="1" smtClean="0">
                <a:latin typeface="Franklin Gothic Book" pitchFamily="34" charset="0"/>
              </a:rPr>
              <a:t>Kolom</a:t>
            </a:r>
            <a:r>
              <a:rPr lang="en-US" sz="2000" dirty="0" smtClean="0">
                <a:latin typeface="Franklin Gothic Book" pitchFamily="34" charset="0"/>
              </a:rPr>
              <a:t> Kbps </a:t>
            </a:r>
            <a:r>
              <a:rPr lang="en-US" sz="2000" dirty="0" err="1" smtClean="0">
                <a:latin typeface="Franklin Gothic Book" pitchFamily="34" charset="0"/>
              </a:rPr>
              <a:t>memperlihatkan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berapa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lebar</a:t>
            </a:r>
            <a:r>
              <a:rPr lang="en-US" sz="2000" dirty="0" smtClean="0">
                <a:latin typeface="Franklin Gothic Book" pitchFamily="34" charset="0"/>
              </a:rPr>
              <a:t> bandwidth yang </a:t>
            </a:r>
            <a:r>
              <a:rPr lang="en-US" sz="2000" dirty="0" err="1" smtClean="0">
                <a:latin typeface="Franklin Gothic Book" pitchFamily="34" charset="0"/>
              </a:rPr>
              <a:t>di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ambil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untuk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mengirimkan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suara</a:t>
            </a:r>
            <a:r>
              <a:rPr lang="en-US" sz="2000" dirty="0" smtClean="0">
                <a:latin typeface="Franklin Gothic Book" pitchFamily="34" charset="0"/>
              </a:rPr>
              <a:t> yang </a:t>
            </a:r>
            <a:r>
              <a:rPr lang="en-US" sz="2000" dirty="0" err="1" smtClean="0">
                <a:latin typeface="Franklin Gothic Book" pitchFamily="34" charset="0"/>
              </a:rPr>
              <a:t>di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kompres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menggunakan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teknik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kompresi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tertentu</a:t>
            </a:r>
            <a:r>
              <a:rPr lang="en-US" sz="2000" dirty="0" smtClean="0">
                <a:latin typeface="Franklin Gothic Book" pitchFamily="34" charset="0"/>
              </a:rPr>
              <a:t>. </a:t>
            </a:r>
            <a:endParaRPr lang="en-US" sz="2000" dirty="0" smtClean="0">
              <a:latin typeface="Franklin Gothic Book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Franklin Gothic Book" pitchFamily="34" charset="0"/>
              </a:rPr>
              <a:t>MIPS </a:t>
            </a:r>
            <a:r>
              <a:rPr lang="en-US" sz="2000" dirty="0" smtClean="0">
                <a:latin typeface="Franklin Gothic Book" pitchFamily="34" charset="0"/>
              </a:rPr>
              <a:t>(Mega Instruction Per Second) </a:t>
            </a:r>
            <a:r>
              <a:rPr lang="en-US" sz="2000" dirty="0" err="1" smtClean="0">
                <a:latin typeface="Franklin Gothic Book" pitchFamily="34" charset="0"/>
              </a:rPr>
              <a:t>memperlihatkan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berapa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kebutuhan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waktu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pemrosesan</a:t>
            </a:r>
            <a:r>
              <a:rPr lang="en-US" sz="2000" dirty="0" smtClean="0">
                <a:latin typeface="Franklin Gothic Book" pitchFamily="34" charset="0"/>
              </a:rPr>
              <a:t> data </a:t>
            </a:r>
            <a:r>
              <a:rPr lang="en-US" sz="2000" dirty="0" err="1" smtClean="0">
                <a:latin typeface="Franklin Gothic Book" pitchFamily="34" charset="0"/>
              </a:rPr>
              <a:t>pada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saat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melakukan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kompresi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suara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dalam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juta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instruksi</a:t>
            </a:r>
            <a:r>
              <a:rPr lang="en-US" sz="2000" dirty="0" smtClean="0">
                <a:latin typeface="Franklin Gothic Book" pitchFamily="34" charset="0"/>
              </a:rPr>
              <a:t> per </a:t>
            </a:r>
            <a:r>
              <a:rPr lang="en-US" sz="2000" dirty="0" err="1" smtClean="0">
                <a:latin typeface="Franklin Gothic Book" pitchFamily="34" charset="0"/>
              </a:rPr>
              <a:t>detik</a:t>
            </a:r>
            <a:r>
              <a:rPr lang="en-US" sz="2000" dirty="0" smtClean="0">
                <a:latin typeface="Franklin Gothic Book" pitchFamily="34" charset="0"/>
              </a:rPr>
              <a:t>. </a:t>
            </a:r>
            <a:endParaRPr lang="en-US" sz="2000" dirty="0" smtClean="0">
              <a:latin typeface="Franklin Gothic Book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err="1" smtClean="0">
                <a:latin typeface="Franklin Gothic Book" pitchFamily="34" charset="0"/>
              </a:rPr>
              <a:t>Mili-detik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smtClean="0">
                <a:latin typeface="Franklin Gothic Book" pitchFamily="34" charset="0"/>
              </a:rPr>
              <a:t>(ms) </a:t>
            </a:r>
            <a:r>
              <a:rPr lang="en-US" sz="2000" dirty="0" err="1" smtClean="0">
                <a:latin typeface="Franklin Gothic Book" pitchFamily="34" charset="0"/>
              </a:rPr>
              <a:t>adalah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waktu</a:t>
            </a:r>
            <a:r>
              <a:rPr lang="en-US" sz="2000" dirty="0" smtClean="0">
                <a:latin typeface="Franklin Gothic Book" pitchFamily="34" charset="0"/>
              </a:rPr>
              <a:t> yang </a:t>
            </a:r>
            <a:r>
              <a:rPr lang="en-US" sz="2000" dirty="0" err="1" smtClean="0">
                <a:latin typeface="Franklin Gothic Book" pitchFamily="34" charset="0"/>
              </a:rPr>
              <a:t>dibutuhkan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untuk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melakukan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kompresi</a:t>
            </a:r>
            <a:r>
              <a:rPr lang="en-US" sz="2000" dirty="0" smtClean="0">
                <a:latin typeface="Franklin Gothic Book" pitchFamily="34" charset="0"/>
              </a:rPr>
              <a:t>. </a:t>
            </a:r>
            <a:endParaRPr lang="en-US" sz="2000" dirty="0" smtClean="0">
              <a:latin typeface="Franklin Gothic Book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Franklin Gothic Book" pitchFamily="34" charset="0"/>
              </a:rPr>
              <a:t>Mean </a:t>
            </a:r>
            <a:r>
              <a:rPr lang="en-US" sz="2000" dirty="0" smtClean="0">
                <a:latin typeface="Franklin Gothic Book" pitchFamily="34" charset="0"/>
              </a:rPr>
              <a:t>Opinion Score (MOS) </a:t>
            </a:r>
            <a:r>
              <a:rPr lang="en-US" sz="2000" dirty="0" err="1" smtClean="0">
                <a:latin typeface="Franklin Gothic Book" pitchFamily="34" charset="0"/>
              </a:rPr>
              <a:t>adalah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nilai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opini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pendengar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ujung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pesawat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penerima</a:t>
            </a:r>
            <a:r>
              <a:rPr lang="en-US" sz="2000" dirty="0" smtClean="0">
                <a:latin typeface="Franklin Gothic Book" pitchFamily="34" charset="0"/>
              </a:rPr>
              <a:t>.</a:t>
            </a:r>
            <a:endParaRPr lang="en-SG" sz="2000" dirty="0" smtClean="0">
              <a:latin typeface="Franklin Gothic Book" pitchFamily="34" charset="0"/>
            </a:endParaRPr>
          </a:p>
          <a:p>
            <a:pPr algn="just">
              <a:lnSpc>
                <a:spcPct val="150000"/>
              </a:lnSpc>
            </a:pPr>
            <a:endParaRPr lang="en-SG" sz="2000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US" sz="2200" dirty="0" err="1" smtClean="0">
                <a:latin typeface="Franklin Gothic Book" pitchFamily="34" charset="0"/>
              </a:rPr>
              <a:t>Teknik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kompresi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dengan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standar</a:t>
            </a:r>
            <a:r>
              <a:rPr lang="en-US" sz="2200" dirty="0" smtClean="0">
                <a:latin typeface="Franklin Gothic Book" pitchFamily="34" charset="0"/>
              </a:rPr>
              <a:t> G.711 yang </a:t>
            </a:r>
            <a:r>
              <a:rPr lang="en-US" sz="2200" dirty="0" err="1" smtClean="0">
                <a:latin typeface="Franklin Gothic Book" pitchFamily="34" charset="0"/>
              </a:rPr>
              <a:t>menggunakan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teknik</a:t>
            </a:r>
            <a:r>
              <a:rPr lang="en-US" sz="2200" dirty="0" smtClean="0">
                <a:latin typeface="Franklin Gothic Book" pitchFamily="34" charset="0"/>
              </a:rPr>
              <a:t> Pulse Code Modulation (PCM) </a:t>
            </a:r>
            <a:r>
              <a:rPr lang="en-US" sz="2200" dirty="0" err="1" smtClean="0">
                <a:latin typeface="Franklin Gothic Book" pitchFamily="34" charset="0"/>
              </a:rPr>
              <a:t>adalah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teknik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standar</a:t>
            </a:r>
            <a:r>
              <a:rPr lang="en-US" sz="2200" dirty="0" smtClean="0">
                <a:latin typeface="Franklin Gothic Book" pitchFamily="34" charset="0"/>
              </a:rPr>
              <a:t> yang </a:t>
            </a:r>
            <a:r>
              <a:rPr lang="en-US" sz="2200" dirty="0" err="1" smtClean="0">
                <a:latin typeface="Franklin Gothic Book" pitchFamily="34" charset="0"/>
              </a:rPr>
              <a:t>digunakan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oleh</a:t>
            </a:r>
            <a:r>
              <a:rPr lang="en-US" sz="2200" dirty="0" smtClean="0">
                <a:latin typeface="Franklin Gothic Book" pitchFamily="34" charset="0"/>
              </a:rPr>
              <a:t> operator </a:t>
            </a:r>
            <a:r>
              <a:rPr lang="en-US" sz="2200" dirty="0" err="1" smtClean="0">
                <a:latin typeface="Franklin Gothic Book" pitchFamily="34" charset="0"/>
              </a:rPr>
              <a:t>telekomunikasi</a:t>
            </a:r>
            <a:r>
              <a:rPr lang="en-US" sz="2200" dirty="0" smtClean="0">
                <a:latin typeface="Franklin Gothic Book" pitchFamily="34" charset="0"/>
              </a:rPr>
              <a:t>, </a:t>
            </a:r>
            <a:r>
              <a:rPr lang="en-US" sz="2200" dirty="0" err="1" smtClean="0">
                <a:latin typeface="Franklin Gothic Book" pitchFamily="34" charset="0"/>
              </a:rPr>
              <a:t>seperti</a:t>
            </a:r>
            <a:r>
              <a:rPr lang="en-US" sz="2200" dirty="0" smtClean="0">
                <a:latin typeface="Franklin Gothic Book" pitchFamily="34" charset="0"/>
              </a:rPr>
              <a:t> Telkom, </a:t>
            </a:r>
            <a:r>
              <a:rPr lang="en-US" sz="2200" dirty="0" err="1" smtClean="0">
                <a:latin typeface="Franklin Gothic Book" pitchFamily="34" charset="0"/>
              </a:rPr>
              <a:t>dalam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mengirimkan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suara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melalui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jaringan</a:t>
            </a:r>
            <a:r>
              <a:rPr lang="en-US" sz="2200" dirty="0" smtClean="0">
                <a:latin typeface="Franklin Gothic Book" pitchFamily="34" charset="0"/>
              </a:rPr>
              <a:t> data </a:t>
            </a:r>
            <a:r>
              <a:rPr lang="en-US" sz="2200" dirty="0" err="1" smtClean="0">
                <a:latin typeface="Franklin Gothic Book" pitchFamily="34" charset="0"/>
              </a:rPr>
              <a:t>mereka</a:t>
            </a:r>
            <a:r>
              <a:rPr lang="en-US" sz="2200" dirty="0" smtClean="0">
                <a:latin typeface="Franklin Gothic Book" pitchFamily="34" charset="0"/>
              </a:rPr>
              <a:t>. </a:t>
            </a:r>
            <a:r>
              <a:rPr lang="en-US" sz="2200" dirty="0" err="1" smtClean="0">
                <a:latin typeface="Franklin Gothic Book" pitchFamily="34" charset="0"/>
              </a:rPr>
              <a:t>Standar</a:t>
            </a:r>
            <a:r>
              <a:rPr lang="en-US" sz="2200" dirty="0" smtClean="0">
                <a:latin typeface="Franklin Gothic Book" pitchFamily="34" charset="0"/>
              </a:rPr>
              <a:t> G.711 </a:t>
            </a:r>
            <a:r>
              <a:rPr lang="en-US" sz="2200" dirty="0" err="1" smtClean="0">
                <a:latin typeface="Franklin Gothic Book" pitchFamily="34" charset="0"/>
              </a:rPr>
              <a:t>merupakan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teknik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kompresi</a:t>
            </a:r>
            <a:r>
              <a:rPr lang="en-US" sz="2200" dirty="0" smtClean="0">
                <a:latin typeface="Franklin Gothic Book" pitchFamily="34" charset="0"/>
              </a:rPr>
              <a:t> yang paling </a:t>
            </a:r>
            <a:r>
              <a:rPr lang="en-US" sz="2200" dirty="0" err="1" smtClean="0">
                <a:latin typeface="Franklin Gothic Book" pitchFamily="34" charset="0"/>
              </a:rPr>
              <a:t>tidak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effisien</a:t>
            </a:r>
            <a:r>
              <a:rPr lang="en-US" sz="2200" dirty="0" smtClean="0">
                <a:latin typeface="Franklin Gothic Book" pitchFamily="34" charset="0"/>
              </a:rPr>
              <a:t>, </a:t>
            </a:r>
            <a:r>
              <a:rPr lang="en-US" sz="2200" dirty="0" err="1" smtClean="0">
                <a:latin typeface="Franklin Gothic Book" pitchFamily="34" charset="0"/>
              </a:rPr>
              <a:t>karena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akan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memakan</a:t>
            </a:r>
            <a:r>
              <a:rPr lang="en-US" sz="2200" dirty="0" smtClean="0">
                <a:latin typeface="Franklin Gothic Book" pitchFamily="34" charset="0"/>
              </a:rPr>
              <a:t> bandwidth 64Kbps </a:t>
            </a:r>
            <a:r>
              <a:rPr lang="en-US" sz="2200" dirty="0" err="1" smtClean="0">
                <a:latin typeface="Franklin Gothic Book" pitchFamily="34" charset="0"/>
              </a:rPr>
              <a:t>untuk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kanal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pembicaraan</a:t>
            </a:r>
            <a:r>
              <a:rPr lang="en-US" sz="2200" dirty="0" smtClean="0">
                <a:latin typeface="Franklin Gothic Book" pitchFamily="34" charset="0"/>
              </a:rPr>
              <a:t>. </a:t>
            </a:r>
            <a:r>
              <a:rPr lang="en-US" sz="2200" dirty="0" err="1" smtClean="0">
                <a:latin typeface="Franklin Gothic Book" pitchFamily="34" charset="0"/>
              </a:rPr>
              <a:t>Memang</a:t>
            </a:r>
            <a:r>
              <a:rPr lang="en-US" sz="2200" dirty="0" smtClean="0">
                <a:latin typeface="Franklin Gothic Book" pitchFamily="34" charset="0"/>
              </a:rPr>
              <a:t> G.711 </a:t>
            </a:r>
            <a:r>
              <a:rPr lang="en-US" sz="2200" dirty="0" err="1" smtClean="0">
                <a:latin typeface="Franklin Gothic Book" pitchFamily="34" charset="0"/>
              </a:rPr>
              <a:t>akan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memberikan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kualitas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suara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terbaik</a:t>
            </a:r>
            <a:r>
              <a:rPr lang="en-US" sz="2200" dirty="0" smtClean="0">
                <a:latin typeface="Franklin Gothic Book" pitchFamily="34" charset="0"/>
              </a:rPr>
              <a:t>, </a:t>
            </a:r>
            <a:r>
              <a:rPr lang="en-US" sz="2200" dirty="0" err="1" smtClean="0">
                <a:latin typeface="Franklin Gothic Book" pitchFamily="34" charset="0"/>
              </a:rPr>
              <a:t>dengan</a:t>
            </a:r>
            <a:r>
              <a:rPr lang="en-US" sz="2200" dirty="0" smtClean="0">
                <a:latin typeface="Franklin Gothic Book" pitchFamily="34" charset="0"/>
              </a:rPr>
              <a:t> Mean Opinion Score (MOS) </a:t>
            </a:r>
            <a:r>
              <a:rPr lang="en-US" sz="2200" dirty="0" err="1" smtClean="0">
                <a:latin typeface="Franklin Gothic Book" pitchFamily="34" charset="0"/>
              </a:rPr>
              <a:t>sebesar</a:t>
            </a:r>
            <a:r>
              <a:rPr lang="en-US" sz="2200" dirty="0" smtClean="0">
                <a:latin typeface="Franklin Gothic Book" pitchFamily="34" charset="0"/>
              </a:rPr>
              <a:t> 4.1. </a:t>
            </a:r>
            <a:r>
              <a:rPr lang="en-US" sz="2200" dirty="0" err="1" smtClean="0">
                <a:latin typeface="Franklin Gothic Book" pitchFamily="34" charset="0"/>
              </a:rPr>
              <a:t>Karena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teknik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kompresi-nya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tidak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effisien</a:t>
            </a:r>
            <a:r>
              <a:rPr lang="en-US" sz="2200" dirty="0" smtClean="0">
                <a:latin typeface="Franklin Gothic Book" pitchFamily="34" charset="0"/>
              </a:rPr>
              <a:t>, G.711 </a:t>
            </a:r>
            <a:r>
              <a:rPr lang="en-US" sz="2200" dirty="0" err="1" smtClean="0">
                <a:latin typeface="Franklin Gothic Book" pitchFamily="34" charset="0"/>
              </a:rPr>
              <a:t>juga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tidak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memakan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banyak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kekuatan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prosesor</a:t>
            </a:r>
            <a:r>
              <a:rPr lang="en-US" sz="2200" dirty="0" smtClean="0">
                <a:latin typeface="Franklin Gothic Book" pitchFamily="34" charset="0"/>
              </a:rPr>
              <a:t> (</a:t>
            </a:r>
            <a:r>
              <a:rPr lang="en-US" sz="2200" dirty="0" err="1" smtClean="0">
                <a:latin typeface="Franklin Gothic Book" pitchFamily="34" charset="0"/>
              </a:rPr>
              <a:t>komputer</a:t>
            </a:r>
            <a:r>
              <a:rPr lang="en-US" sz="2200" dirty="0" smtClean="0">
                <a:latin typeface="Franklin Gothic Book" pitchFamily="34" charset="0"/>
              </a:rPr>
              <a:t>) </a:t>
            </a:r>
            <a:r>
              <a:rPr lang="en-US" sz="2200" dirty="0" err="1" smtClean="0">
                <a:latin typeface="Franklin Gothic Book" pitchFamily="34" charset="0"/>
              </a:rPr>
              <a:t>yaitu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hanya</a:t>
            </a:r>
            <a:r>
              <a:rPr lang="en-US" sz="2200" dirty="0" smtClean="0">
                <a:latin typeface="Franklin Gothic Book" pitchFamily="34" charset="0"/>
              </a:rPr>
              <a:t> 0.34MIPS </a:t>
            </a:r>
            <a:r>
              <a:rPr lang="en-US" sz="2200" dirty="0" err="1" smtClean="0">
                <a:latin typeface="Franklin Gothic Book" pitchFamily="34" charset="0"/>
              </a:rPr>
              <a:t>dan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membutuhkan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waktu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err="1" smtClean="0">
                <a:latin typeface="Franklin Gothic Book" pitchFamily="34" charset="0"/>
              </a:rPr>
              <a:t>proses</a:t>
            </a:r>
            <a:r>
              <a:rPr lang="en-US" sz="2200" dirty="0" smtClean="0">
                <a:latin typeface="Franklin Gothic Book" pitchFamily="34" charset="0"/>
              </a:rPr>
              <a:t> </a:t>
            </a:r>
            <a:r>
              <a:rPr lang="en-US" sz="2200" dirty="0" smtClean="0">
                <a:latin typeface="Franklin Gothic Book" pitchFamily="34" charset="0"/>
              </a:rPr>
              <a:t>0.125ms</a:t>
            </a:r>
            <a:r>
              <a:rPr lang="en-US" sz="2200" dirty="0" smtClean="0">
                <a:latin typeface="Franklin Gothic Book" pitchFamily="34" charset="0"/>
              </a:rPr>
              <a:t>.</a:t>
            </a:r>
            <a:endParaRPr lang="en-SG" sz="2200" dirty="0" smtClean="0">
              <a:latin typeface="Franklin Gothic Book" pitchFamily="34" charset="0"/>
            </a:endParaRPr>
          </a:p>
          <a:p>
            <a:pPr lvl="1" algn="just"/>
            <a:endParaRPr lang="en-SG" sz="2200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memperoleh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kualitas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baik</a:t>
            </a:r>
            <a:r>
              <a:rPr lang="en-US" sz="2400" dirty="0" smtClean="0">
                <a:latin typeface="Franklin Gothic Book" pitchFamily="34" charset="0"/>
              </a:rPr>
              <a:t>, </a:t>
            </a:r>
            <a:r>
              <a:rPr lang="en-US" sz="2400" dirty="0" err="1" smtClean="0">
                <a:latin typeface="Franklin Gothic Book" pitchFamily="34" charset="0"/>
              </a:rPr>
              <a:t>mendekati</a:t>
            </a:r>
            <a:r>
              <a:rPr lang="en-US" sz="2400" dirty="0" smtClean="0">
                <a:latin typeface="Franklin Gothic Book" pitchFamily="34" charset="0"/>
              </a:rPr>
              <a:t> MOS 4.1, </a:t>
            </a:r>
            <a:r>
              <a:rPr lang="en-US" sz="2400" dirty="0" err="1" smtClean="0">
                <a:latin typeface="Franklin Gothic Book" pitchFamily="34" charset="0"/>
              </a:rPr>
              <a:t>biasa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digunakan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teknik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kompresi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dengan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standar</a:t>
            </a:r>
            <a:r>
              <a:rPr lang="en-US" sz="2400" dirty="0" smtClean="0">
                <a:latin typeface="Franklin Gothic Book" pitchFamily="34" charset="0"/>
              </a:rPr>
              <a:t> G.729 yang </a:t>
            </a:r>
            <a:r>
              <a:rPr lang="en-US" sz="2400" dirty="0" err="1" smtClean="0">
                <a:latin typeface="Franklin Gothic Book" pitchFamily="34" charset="0"/>
              </a:rPr>
              <a:t>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memakan</a:t>
            </a:r>
            <a:r>
              <a:rPr lang="en-US" sz="2400" dirty="0" smtClean="0">
                <a:latin typeface="Franklin Gothic Book" pitchFamily="34" charset="0"/>
              </a:rPr>
              <a:t> bandwidth 8Kbps (</a:t>
            </a:r>
            <a:r>
              <a:rPr lang="en-US" sz="2400" dirty="0" err="1" smtClean="0">
                <a:latin typeface="Franklin Gothic Book" pitchFamily="34" charset="0"/>
              </a:rPr>
              <a:t>hanya</a:t>
            </a:r>
            <a:r>
              <a:rPr lang="en-US" sz="2400" dirty="0" smtClean="0">
                <a:latin typeface="Franklin Gothic Book" pitchFamily="34" charset="0"/>
              </a:rPr>
              <a:t> 1/8 </a:t>
            </a:r>
            <a:r>
              <a:rPr lang="en-US" sz="2400" dirty="0" err="1" smtClean="0">
                <a:latin typeface="Franklin Gothic Book" pitchFamily="34" charset="0"/>
              </a:rPr>
              <a:t>dari</a:t>
            </a:r>
            <a:r>
              <a:rPr lang="en-US" sz="2400" dirty="0" smtClean="0">
                <a:latin typeface="Franklin Gothic Book" pitchFamily="34" charset="0"/>
              </a:rPr>
              <a:t> G.711).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itu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membutuhkan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prosesor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sinyal</a:t>
            </a:r>
            <a:r>
              <a:rPr lang="en-US" sz="2400" dirty="0" smtClean="0">
                <a:latin typeface="Franklin Gothic Book" pitchFamily="34" charset="0"/>
              </a:rPr>
              <a:t> digital yang </a:t>
            </a:r>
            <a:r>
              <a:rPr lang="en-US" sz="2400" dirty="0" err="1" smtClean="0">
                <a:latin typeface="Franklin Gothic Book" pitchFamily="34" charset="0"/>
              </a:rPr>
              <a:t>cukup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cepat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dengan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kemampuan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mengolah</a:t>
            </a:r>
            <a:r>
              <a:rPr lang="en-US" sz="2400" dirty="0" smtClean="0">
                <a:latin typeface="Franklin Gothic Book" pitchFamily="34" charset="0"/>
              </a:rPr>
              <a:t> data </a:t>
            </a:r>
            <a:r>
              <a:rPr lang="en-US" sz="2400" dirty="0" err="1" smtClean="0">
                <a:latin typeface="Franklin Gothic Book" pitchFamily="34" charset="0"/>
              </a:rPr>
              <a:t>mencapai</a:t>
            </a:r>
            <a:r>
              <a:rPr lang="en-US" sz="2400" dirty="0" smtClean="0">
                <a:latin typeface="Franklin Gothic Book" pitchFamily="34" charset="0"/>
              </a:rPr>
              <a:t> 20MIPS.</a:t>
            </a:r>
            <a:endParaRPr lang="en-SG" sz="2400" dirty="0" smtClean="0">
              <a:latin typeface="Franklin Gothic Book" pitchFamily="34" charset="0"/>
            </a:endParaRPr>
          </a:p>
          <a:p>
            <a:pPr algn="just">
              <a:lnSpc>
                <a:spcPct val="150000"/>
              </a:lnSpc>
            </a:pPr>
            <a:endParaRPr lang="en-SG" sz="2400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Bagi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mereka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menginginkan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kompresi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suara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maksimal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dapat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menggunakan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standar</a:t>
            </a:r>
            <a:r>
              <a:rPr lang="en-US" sz="2400" dirty="0" smtClean="0">
                <a:latin typeface="Franklin Gothic Book" pitchFamily="34" charset="0"/>
              </a:rPr>
              <a:t> G.723.1 yang </a:t>
            </a:r>
            <a:r>
              <a:rPr lang="en-US" sz="2400" dirty="0" err="1" smtClean="0">
                <a:latin typeface="Franklin Gothic Book" pitchFamily="34" charset="0"/>
              </a:rPr>
              <a:t>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memakan</a:t>
            </a:r>
            <a:r>
              <a:rPr lang="en-US" sz="2400" dirty="0" smtClean="0">
                <a:latin typeface="Franklin Gothic Book" pitchFamily="34" charset="0"/>
              </a:rPr>
              <a:t> bandwidth 5-6Kbps per </a:t>
            </a:r>
            <a:r>
              <a:rPr lang="en-US" sz="2400" dirty="0" err="1" smtClean="0">
                <a:latin typeface="Franklin Gothic Book" pitchFamily="34" charset="0"/>
              </a:rPr>
              <a:t>kanal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suara</a:t>
            </a:r>
            <a:r>
              <a:rPr lang="en-US" sz="2400" dirty="0" smtClean="0">
                <a:latin typeface="Franklin Gothic Book" pitchFamily="34" charset="0"/>
              </a:rPr>
              <a:t>. Yang </a:t>
            </a:r>
            <a:r>
              <a:rPr lang="en-US" sz="2400" dirty="0" err="1" smtClean="0">
                <a:latin typeface="Franklin Gothic Book" pitchFamily="34" charset="0"/>
              </a:rPr>
              <a:t>artinya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sebuah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kanal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suara</a:t>
            </a:r>
            <a:r>
              <a:rPr lang="en-US" sz="2400" dirty="0" smtClean="0">
                <a:latin typeface="Franklin Gothic Book" pitchFamily="34" charset="0"/>
              </a:rPr>
              <a:t> Telkom (64Kbps </a:t>
            </a:r>
            <a:r>
              <a:rPr lang="en-US" sz="2400" dirty="0" err="1" smtClean="0">
                <a:latin typeface="Franklin Gothic Book" pitchFamily="34" charset="0"/>
              </a:rPr>
              <a:t>menggunakan</a:t>
            </a:r>
            <a:r>
              <a:rPr lang="en-US" sz="2400" dirty="0" smtClean="0">
                <a:latin typeface="Franklin Gothic Book" pitchFamily="34" charset="0"/>
              </a:rPr>
              <a:t> G.711) </a:t>
            </a:r>
            <a:r>
              <a:rPr lang="en-US" sz="2400" dirty="0" err="1" smtClean="0">
                <a:latin typeface="Franklin Gothic Book" pitchFamily="34" charset="0"/>
              </a:rPr>
              <a:t>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mampu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memuat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kira-kira</a:t>
            </a:r>
            <a:r>
              <a:rPr lang="en-US" sz="2400" dirty="0" smtClean="0">
                <a:latin typeface="Franklin Gothic Book" pitchFamily="34" charset="0"/>
              </a:rPr>
              <a:t> 10 </a:t>
            </a:r>
            <a:r>
              <a:rPr lang="en-US" sz="2400" dirty="0" err="1" smtClean="0">
                <a:latin typeface="Franklin Gothic Book" pitchFamily="34" charset="0"/>
              </a:rPr>
              <a:t>kanal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suara</a:t>
            </a:r>
            <a:r>
              <a:rPr lang="en-US" sz="2400" dirty="0" smtClean="0">
                <a:latin typeface="Franklin Gothic Book" pitchFamily="34" charset="0"/>
              </a:rPr>
              <a:t> internet </a:t>
            </a:r>
            <a:r>
              <a:rPr lang="en-US" sz="2400" dirty="0" err="1" smtClean="0">
                <a:latin typeface="Franklin Gothic Book" pitchFamily="34" charset="0"/>
              </a:rPr>
              <a:t>telepon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dengan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kompresi</a:t>
            </a:r>
            <a:r>
              <a:rPr lang="en-US" sz="2400" dirty="0" smtClean="0">
                <a:latin typeface="Franklin Gothic Book" pitchFamily="34" charset="0"/>
              </a:rPr>
              <a:t> G.723.1. </a:t>
            </a:r>
            <a:r>
              <a:rPr lang="en-US" sz="2400" dirty="0" err="1" smtClean="0">
                <a:latin typeface="Franklin Gothic Book" pitchFamily="34" charset="0"/>
              </a:rPr>
              <a:t>Memang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kualitasnya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tidak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sebaik</a:t>
            </a:r>
            <a:r>
              <a:rPr lang="en-US" sz="2400" dirty="0" smtClean="0">
                <a:latin typeface="Franklin Gothic Book" pitchFamily="34" charset="0"/>
              </a:rPr>
              <a:t> G.729, </a:t>
            </a:r>
            <a:r>
              <a:rPr lang="en-US" sz="2400" dirty="0" err="1" smtClean="0">
                <a:latin typeface="Franklin Gothic Book" pitchFamily="34" charset="0"/>
              </a:rPr>
              <a:t>tapi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masih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lumayan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komunikasi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biasa</a:t>
            </a:r>
            <a:r>
              <a:rPr lang="en-US" sz="2400" dirty="0" smtClean="0">
                <a:latin typeface="Franklin Gothic Book" pitchFamily="34" charset="0"/>
              </a:rPr>
              <a:t>.</a:t>
            </a:r>
            <a:endParaRPr lang="en-SG" sz="2400" dirty="0" smtClean="0">
              <a:latin typeface="Franklin Gothic Book" pitchFamily="34" charset="0"/>
            </a:endParaRPr>
          </a:p>
          <a:p>
            <a:pPr algn="just">
              <a:lnSpc>
                <a:spcPct val="150000"/>
              </a:lnSpc>
            </a:pPr>
            <a:endParaRPr lang="en-SG" sz="2400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Pada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saat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kita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berkomunikasi</a:t>
            </a:r>
            <a:r>
              <a:rPr lang="en-US" sz="2400" dirty="0" smtClean="0">
                <a:latin typeface="Franklin Gothic Book" pitchFamily="34" charset="0"/>
              </a:rPr>
              <a:t> &amp; </a:t>
            </a:r>
            <a:r>
              <a:rPr lang="en-US" sz="2400" dirty="0" err="1" smtClean="0">
                <a:latin typeface="Franklin Gothic Book" pitchFamily="34" charset="0"/>
              </a:rPr>
              <a:t>berkonferensi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menggunakan</a:t>
            </a:r>
            <a:r>
              <a:rPr lang="en-US" sz="2400" dirty="0" smtClean="0">
                <a:latin typeface="Franklin Gothic Book" pitchFamily="34" charset="0"/>
              </a:rPr>
              <a:t> MS NetMeeting </a:t>
            </a:r>
            <a:r>
              <a:rPr lang="en-US" sz="2400" dirty="0" err="1" smtClean="0">
                <a:latin typeface="Franklin Gothic Book" pitchFamily="34" charset="0"/>
              </a:rPr>
              <a:t>biasanya</a:t>
            </a:r>
            <a:r>
              <a:rPr lang="en-US" sz="2400" dirty="0" smtClean="0">
                <a:latin typeface="Franklin Gothic Book" pitchFamily="34" charset="0"/>
              </a:rPr>
              <a:t> G.729 </a:t>
            </a:r>
            <a:r>
              <a:rPr lang="en-US" sz="2400" dirty="0" err="1" smtClean="0">
                <a:latin typeface="Franklin Gothic Book" pitchFamily="34" charset="0"/>
              </a:rPr>
              <a:t>atau</a:t>
            </a:r>
            <a:r>
              <a:rPr lang="en-US" sz="2400" dirty="0" smtClean="0">
                <a:latin typeface="Franklin Gothic Book" pitchFamily="34" charset="0"/>
              </a:rPr>
              <a:t> G.723.1 </a:t>
            </a:r>
            <a:r>
              <a:rPr lang="en-US" sz="2400" dirty="0" err="1" smtClean="0">
                <a:latin typeface="Franklin Gothic Book" pitchFamily="34" charset="0"/>
              </a:rPr>
              <a:t>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digunakan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mengkompres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suara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kita</a:t>
            </a:r>
            <a:r>
              <a:rPr lang="en-US" sz="2400" dirty="0" smtClean="0">
                <a:latin typeface="Franklin Gothic Book" pitchFamily="34" charset="0"/>
              </a:rPr>
              <a:t> agar </a:t>
            </a:r>
            <a:r>
              <a:rPr lang="en-US" sz="2400" dirty="0" err="1" smtClean="0">
                <a:latin typeface="Franklin Gothic Book" pitchFamily="34" charset="0"/>
              </a:rPr>
              <a:t>menghemat</a:t>
            </a:r>
            <a:r>
              <a:rPr lang="en-US" sz="2400" dirty="0" smtClean="0">
                <a:latin typeface="Franklin Gothic Book" pitchFamily="34" charset="0"/>
              </a:rPr>
              <a:t> bandwidth </a:t>
            </a:r>
            <a:r>
              <a:rPr lang="en-US" sz="2400" dirty="0" err="1" smtClean="0">
                <a:latin typeface="Franklin Gothic Book" pitchFamily="34" charset="0"/>
              </a:rPr>
              <a:t>saluran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komunikasi</a:t>
            </a:r>
            <a:r>
              <a:rPr lang="en-US" sz="2400" dirty="0" smtClean="0">
                <a:latin typeface="Franklin Gothic Book" pitchFamily="34" charset="0"/>
              </a:rPr>
              <a:t> Internet. </a:t>
            </a:r>
            <a:r>
              <a:rPr lang="en-US" sz="2400" dirty="0" err="1" smtClean="0">
                <a:latin typeface="Franklin Gothic Book" pitchFamily="34" charset="0"/>
              </a:rPr>
              <a:t>Dengan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teknik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kompresi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sama</a:t>
            </a:r>
            <a:r>
              <a:rPr lang="en-US" sz="2400" dirty="0" smtClean="0">
                <a:latin typeface="Franklin Gothic Book" pitchFamily="34" charset="0"/>
              </a:rPr>
              <a:t>, MS NetMeeting </a:t>
            </a:r>
            <a:r>
              <a:rPr lang="en-US" sz="2400" dirty="0" err="1" smtClean="0">
                <a:latin typeface="Franklin Gothic Book" pitchFamily="34" charset="0"/>
              </a:rPr>
              <a:t>dapat</a:t>
            </a:r>
            <a:r>
              <a:rPr lang="en-US" sz="2400" dirty="0" smtClean="0">
                <a:latin typeface="Franklin Gothic Book" pitchFamily="34" charset="0"/>
              </a:rPr>
              <a:t> pula </a:t>
            </a:r>
            <a:r>
              <a:rPr lang="en-US" sz="2400" dirty="0" err="1" smtClean="0">
                <a:latin typeface="Franklin Gothic Book" pitchFamily="34" charset="0"/>
              </a:rPr>
              <a:t>digunakan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berkomunikasi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dengan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peralatan</a:t>
            </a:r>
            <a:r>
              <a:rPr lang="en-US" sz="2400" dirty="0" smtClean="0">
                <a:latin typeface="Franklin Gothic Book" pitchFamily="34" charset="0"/>
              </a:rPr>
              <a:t> gateway internet </a:t>
            </a:r>
            <a:r>
              <a:rPr lang="en-US" sz="2400" dirty="0" err="1" smtClean="0">
                <a:latin typeface="Franklin Gothic Book" pitchFamily="34" charset="0"/>
              </a:rPr>
              <a:t>telepon</a:t>
            </a:r>
            <a:r>
              <a:rPr lang="en-US" sz="2400" dirty="0" smtClean="0">
                <a:latin typeface="Franklin Gothic Book" pitchFamily="34" charset="0"/>
              </a:rPr>
              <a:t> &amp; </a:t>
            </a:r>
            <a:r>
              <a:rPr lang="en-US" sz="2400" dirty="0" err="1" smtClean="0">
                <a:latin typeface="Franklin Gothic Book" pitchFamily="34" charset="0"/>
              </a:rPr>
              <a:t>kita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dapat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berbicara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menggunakan</a:t>
            </a:r>
            <a:r>
              <a:rPr lang="en-US" sz="2400" dirty="0" smtClean="0">
                <a:latin typeface="Franklin Gothic Book" pitchFamily="34" charset="0"/>
              </a:rPr>
              <a:t> NetMeeting </a:t>
            </a:r>
            <a:r>
              <a:rPr lang="en-US" sz="2400" dirty="0" err="1" smtClean="0">
                <a:latin typeface="Franklin Gothic Book" pitchFamily="34" charset="0"/>
              </a:rPr>
              <a:t>ke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telepon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biasa</a:t>
            </a:r>
            <a:r>
              <a:rPr lang="en-US" sz="2400" dirty="0" smtClean="0">
                <a:latin typeface="Franklin Gothic Book" pitchFamily="34" charset="0"/>
              </a:rPr>
              <a:t>.</a:t>
            </a:r>
            <a:br>
              <a:rPr lang="en-US" sz="2400" dirty="0" smtClean="0">
                <a:latin typeface="Franklin Gothic Book" pitchFamily="34" charset="0"/>
              </a:rPr>
            </a:br>
            <a:endParaRPr lang="en-SG" sz="2400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>
                <a:latin typeface="Franklin Gothic Book" pitchFamily="34" charset="0"/>
              </a:rPr>
              <a:t>Kebutuhan</a:t>
            </a:r>
            <a:r>
              <a:rPr lang="en-US" i="1" dirty="0" smtClean="0">
                <a:latin typeface="Franklin Gothic Book" pitchFamily="34" charset="0"/>
              </a:rPr>
              <a:t> Bandwidth Video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>
                <a:latin typeface="Franklin Gothic Book" pitchFamily="34" charset="0"/>
              </a:rPr>
              <a:t>Pada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saat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ini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ada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dua</a:t>
            </a:r>
            <a:r>
              <a:rPr lang="en-US" dirty="0" smtClean="0">
                <a:latin typeface="Franklin Gothic Book" pitchFamily="34" charset="0"/>
              </a:rPr>
              <a:t> (2) </a:t>
            </a:r>
            <a:r>
              <a:rPr lang="en-US" dirty="0" err="1" smtClean="0">
                <a:latin typeface="Franklin Gothic Book" pitchFamily="34" charset="0"/>
              </a:rPr>
              <a:t>buah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standar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kompresi</a:t>
            </a:r>
            <a:r>
              <a:rPr lang="en-US" dirty="0" smtClean="0">
                <a:latin typeface="Franklin Gothic Book" pitchFamily="34" charset="0"/>
              </a:rPr>
              <a:t> video yang </a:t>
            </a:r>
            <a:r>
              <a:rPr lang="en-US" dirty="0" err="1" smtClean="0">
                <a:latin typeface="Franklin Gothic Book" pitchFamily="34" charset="0"/>
              </a:rPr>
              <a:t>umum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dalam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pengiriman</a:t>
            </a:r>
            <a:r>
              <a:rPr lang="en-US" dirty="0" smtClean="0">
                <a:latin typeface="Franklin Gothic Book" pitchFamily="34" charset="0"/>
              </a:rPr>
              <a:t> video </a:t>
            </a:r>
            <a:r>
              <a:rPr lang="en-US" dirty="0" err="1" smtClean="0">
                <a:latin typeface="Franklin Gothic Book" pitchFamily="34" charset="0"/>
              </a:rPr>
              <a:t>melalui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saluran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komunikasi</a:t>
            </a:r>
            <a:r>
              <a:rPr lang="en-US" dirty="0" smtClean="0">
                <a:latin typeface="Franklin Gothic Book" pitchFamily="34" charset="0"/>
              </a:rPr>
              <a:t> yang </a:t>
            </a:r>
            <a:r>
              <a:rPr lang="en-US" dirty="0" err="1" smtClean="0">
                <a:latin typeface="Franklin Gothic Book" pitchFamily="34" charset="0"/>
              </a:rPr>
              <a:t>sempit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yaitu</a:t>
            </a:r>
            <a:r>
              <a:rPr lang="en-US" dirty="0" smtClean="0">
                <a:latin typeface="Franklin Gothic Book" pitchFamily="34" charset="0"/>
              </a:rPr>
              <a:t>:</a:t>
            </a:r>
            <a:endParaRPr lang="en-SG" dirty="0" smtClean="0">
              <a:latin typeface="Franklin Gothic Book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Franklin Gothic Book" pitchFamily="34" charset="0"/>
              </a:rPr>
              <a:t>H.261 – </a:t>
            </a:r>
            <a:r>
              <a:rPr lang="en-US" dirty="0" err="1" smtClean="0">
                <a:latin typeface="Franklin Gothic Book" pitchFamily="34" charset="0"/>
              </a:rPr>
              <a:t>biasanya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menggunakan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kanal</a:t>
            </a:r>
            <a:r>
              <a:rPr lang="en-US" dirty="0" smtClean="0">
                <a:latin typeface="Franklin Gothic Book" pitchFamily="34" charset="0"/>
              </a:rPr>
              <a:t> ISDN </a:t>
            </a:r>
            <a:r>
              <a:rPr lang="en-US" dirty="0" err="1" smtClean="0">
                <a:latin typeface="Franklin Gothic Book" pitchFamily="34" charset="0"/>
              </a:rPr>
              <a:t>dengan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kecepatan</a:t>
            </a:r>
            <a:r>
              <a:rPr lang="en-US" dirty="0" smtClean="0">
                <a:latin typeface="Franklin Gothic Book" pitchFamily="34" charset="0"/>
              </a:rPr>
              <a:t> p x 64Kbps, </a:t>
            </a:r>
            <a:r>
              <a:rPr lang="en-US" dirty="0" err="1" smtClean="0">
                <a:latin typeface="Franklin Gothic Book" pitchFamily="34" charset="0"/>
              </a:rPr>
              <a:t>dimana</a:t>
            </a:r>
            <a:r>
              <a:rPr lang="en-US" dirty="0" smtClean="0">
                <a:latin typeface="Franklin Gothic Book" pitchFamily="34" charset="0"/>
              </a:rPr>
              <a:t> p </a:t>
            </a:r>
            <a:r>
              <a:rPr lang="en-US" dirty="0" err="1" smtClean="0">
                <a:latin typeface="Franklin Gothic Book" pitchFamily="34" charset="0"/>
              </a:rPr>
              <a:t>adalah</a:t>
            </a:r>
            <a:r>
              <a:rPr lang="en-US" dirty="0" smtClean="0">
                <a:latin typeface="Franklin Gothic Book" pitchFamily="34" charset="0"/>
              </a:rPr>
              <a:t> 1, 2, 3, …, 30.</a:t>
            </a:r>
            <a:endParaRPr lang="en-SG" dirty="0" smtClean="0">
              <a:latin typeface="Franklin Gothic Book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Franklin Gothic Book" pitchFamily="34" charset="0"/>
              </a:rPr>
              <a:t>H.263 – </a:t>
            </a:r>
            <a:r>
              <a:rPr lang="en-US" dirty="0" err="1" smtClean="0">
                <a:latin typeface="Franklin Gothic Book" pitchFamily="34" charset="0"/>
              </a:rPr>
              <a:t>di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arahkan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untuk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mengirimkan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gambar</a:t>
            </a:r>
            <a:r>
              <a:rPr lang="en-US" dirty="0" smtClean="0">
                <a:latin typeface="Franklin Gothic Book" pitchFamily="34" charset="0"/>
              </a:rPr>
              <a:t> video </a:t>
            </a:r>
            <a:r>
              <a:rPr lang="en-US" dirty="0" err="1" smtClean="0">
                <a:latin typeface="Franklin Gothic Book" pitchFamily="34" charset="0"/>
              </a:rPr>
              <a:t>berkecepatan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rendah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mulai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dari</a:t>
            </a:r>
            <a:r>
              <a:rPr lang="en-US" dirty="0" smtClean="0">
                <a:latin typeface="Franklin Gothic Book" pitchFamily="34" charset="0"/>
              </a:rPr>
              <a:t> 20-30Kbps </a:t>
            </a:r>
            <a:r>
              <a:rPr lang="en-US" dirty="0" err="1" smtClean="0">
                <a:latin typeface="Franklin Gothic Book" pitchFamily="34" charset="0"/>
              </a:rPr>
              <a:t>ke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atas</a:t>
            </a:r>
            <a:r>
              <a:rPr lang="en-US" dirty="0" smtClean="0">
                <a:latin typeface="Franklin Gothic Book" pitchFamily="34" charset="0"/>
              </a:rPr>
              <a:t>.</a:t>
            </a:r>
            <a:endParaRPr lang="en-SG" dirty="0" smtClean="0">
              <a:latin typeface="Franklin Gothic Book" pitchFamily="34" charset="0"/>
            </a:endParaRPr>
          </a:p>
          <a:p>
            <a:pPr>
              <a:lnSpc>
                <a:spcPct val="150000"/>
              </a:lnSpc>
            </a:pPr>
            <a:endParaRPr lang="en-SG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err="1" smtClean="0">
                <a:latin typeface="Franklin Gothic Book" pitchFamily="34" charset="0"/>
              </a:rPr>
              <a:t>Pada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saat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ini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standar</a:t>
            </a:r>
            <a:r>
              <a:rPr lang="en-US" sz="2400" dirty="0" smtClean="0">
                <a:latin typeface="Franklin Gothic Book" pitchFamily="34" charset="0"/>
              </a:rPr>
              <a:t> H.263 </a:t>
            </a:r>
            <a:r>
              <a:rPr lang="en-US" sz="2400" dirty="0" err="1" smtClean="0">
                <a:latin typeface="Franklin Gothic Book" pitchFamily="34" charset="0"/>
              </a:rPr>
              <a:t>merupakan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standar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kompresi</a:t>
            </a:r>
            <a:r>
              <a:rPr lang="en-US" sz="2400" dirty="0" smtClean="0">
                <a:latin typeface="Franklin Gothic Book" pitchFamily="34" charset="0"/>
              </a:rPr>
              <a:t> video yang </a:t>
            </a:r>
            <a:r>
              <a:rPr lang="en-US" sz="2400" dirty="0" err="1" smtClean="0">
                <a:latin typeface="Franklin Gothic Book" pitchFamily="34" charset="0"/>
              </a:rPr>
              <a:t>sering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digunakan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dalam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konferensi</a:t>
            </a:r>
            <a:r>
              <a:rPr lang="en-US" sz="2400" dirty="0" smtClean="0">
                <a:latin typeface="Franklin Gothic Book" pitchFamily="34" charset="0"/>
              </a:rPr>
              <a:t> video </a:t>
            </a:r>
            <a:r>
              <a:rPr lang="en-US" sz="2400" dirty="0" err="1" smtClean="0">
                <a:latin typeface="Franklin Gothic Book" pitchFamily="34" charset="0"/>
              </a:rPr>
              <a:t>melalui</a:t>
            </a:r>
            <a:r>
              <a:rPr lang="en-US" sz="2400" dirty="0" smtClean="0">
                <a:latin typeface="Franklin Gothic Book" pitchFamily="34" charset="0"/>
              </a:rPr>
              <a:t> Internet. </a:t>
            </a:r>
            <a:r>
              <a:rPr lang="en-US" sz="2400" dirty="0" err="1" smtClean="0">
                <a:latin typeface="Franklin Gothic Book" pitchFamily="34" charset="0"/>
              </a:rPr>
              <a:t>Beberapa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hal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perlu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perhatian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adalah</a:t>
            </a:r>
            <a:r>
              <a:rPr lang="en-US" sz="2400" dirty="0" smtClean="0">
                <a:latin typeface="Franklin Gothic Book" pitchFamily="34" charset="0"/>
              </a:rPr>
              <a:t>:</a:t>
            </a:r>
            <a:endParaRPr lang="en-SG" sz="2400" dirty="0" smtClean="0">
              <a:latin typeface="Franklin Gothic Book" pitchFamily="34" charset="0"/>
            </a:endParaRPr>
          </a:p>
          <a:p>
            <a:pPr lvl="0" algn="just"/>
            <a:r>
              <a:rPr lang="en-US" sz="2400" dirty="0" err="1" smtClean="0">
                <a:latin typeface="Franklin Gothic Book" pitchFamily="34" charset="0"/>
              </a:rPr>
              <a:t>Jika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kita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menggunakan</a:t>
            </a:r>
            <a:r>
              <a:rPr lang="en-US" sz="2400" dirty="0" smtClean="0">
                <a:latin typeface="Franklin Gothic Book" pitchFamily="34" charset="0"/>
              </a:rPr>
              <a:t> video </a:t>
            </a:r>
            <a:r>
              <a:rPr lang="en-US" sz="2400" dirty="0" err="1" smtClean="0">
                <a:latin typeface="Franklin Gothic Book" pitchFamily="34" charset="0"/>
              </a:rPr>
              <a:t>hitam-putih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memakan</a:t>
            </a:r>
            <a:r>
              <a:rPr lang="en-US" sz="2400" dirty="0" smtClean="0">
                <a:latin typeface="Franklin Gothic Book" pitchFamily="34" charset="0"/>
              </a:rPr>
              <a:t> bandwidth </a:t>
            </a:r>
            <a:r>
              <a:rPr lang="en-US" sz="2400" dirty="0" err="1" smtClean="0">
                <a:latin typeface="Franklin Gothic Book" pitchFamily="34" charset="0"/>
              </a:rPr>
              <a:t>lebih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kecil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daripada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jika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kita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melakukan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konferensi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menggunakan</a:t>
            </a:r>
            <a:r>
              <a:rPr lang="en-US" sz="2400" dirty="0" smtClean="0">
                <a:latin typeface="Franklin Gothic Book" pitchFamily="34" charset="0"/>
              </a:rPr>
              <a:t> video </a:t>
            </a:r>
            <a:r>
              <a:rPr lang="en-US" sz="2400" dirty="0" err="1" smtClean="0">
                <a:latin typeface="Franklin Gothic Book" pitchFamily="34" charset="0"/>
              </a:rPr>
              <a:t>berwarna</a:t>
            </a:r>
            <a:r>
              <a:rPr lang="en-US" sz="2400" dirty="0" smtClean="0">
                <a:latin typeface="Franklin Gothic Book" pitchFamily="34" charset="0"/>
              </a:rPr>
              <a:t>.</a:t>
            </a:r>
            <a:endParaRPr lang="en-SG" sz="2400" dirty="0" smtClean="0">
              <a:latin typeface="Franklin Gothic Book" pitchFamily="34" charset="0"/>
            </a:endParaRPr>
          </a:p>
          <a:p>
            <a:pPr lvl="0" algn="just"/>
            <a:r>
              <a:rPr lang="en-US" sz="2400" dirty="0" err="1" smtClean="0">
                <a:latin typeface="Franklin Gothic Book" pitchFamily="34" charset="0"/>
              </a:rPr>
              <a:t>Jika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kita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menggunakan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kecepatan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pengiriman</a:t>
            </a:r>
            <a:r>
              <a:rPr lang="en-US" sz="2400" dirty="0" smtClean="0">
                <a:latin typeface="Franklin Gothic Book" pitchFamily="34" charset="0"/>
              </a:rPr>
              <a:t> frame per second (fps) video yang </a:t>
            </a:r>
            <a:r>
              <a:rPr lang="en-US" sz="2400" dirty="0" err="1" smtClean="0">
                <a:latin typeface="Franklin Gothic Book" pitchFamily="34" charset="0"/>
              </a:rPr>
              <a:t>rendah</a:t>
            </a:r>
            <a:r>
              <a:rPr lang="en-US" sz="2400" dirty="0" smtClean="0">
                <a:latin typeface="Franklin Gothic Book" pitchFamily="34" charset="0"/>
              </a:rPr>
              <a:t>, </a:t>
            </a:r>
            <a:r>
              <a:rPr lang="en-US" sz="2400" dirty="0" err="1" smtClean="0">
                <a:latin typeface="Franklin Gothic Book" pitchFamily="34" charset="0"/>
              </a:rPr>
              <a:t>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memakan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bandwith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rendah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dibandingkan</a:t>
            </a:r>
            <a:r>
              <a:rPr lang="en-US" sz="2400" dirty="0" smtClean="0">
                <a:latin typeface="Franklin Gothic Book" pitchFamily="34" charset="0"/>
              </a:rPr>
              <a:t> frame per second (fps) yang </a:t>
            </a:r>
            <a:r>
              <a:rPr lang="en-US" sz="2400" dirty="0" err="1" smtClean="0">
                <a:latin typeface="Franklin Gothic Book" pitchFamily="34" charset="0"/>
              </a:rPr>
              <a:t>tinggi</a:t>
            </a:r>
            <a:r>
              <a:rPr lang="en-US" sz="2400" dirty="0" smtClean="0">
                <a:latin typeface="Franklin Gothic Book" pitchFamily="34" charset="0"/>
              </a:rPr>
              <a:t>.</a:t>
            </a:r>
            <a:endParaRPr lang="en-SG" sz="2400" dirty="0" smtClean="0">
              <a:latin typeface="Franklin Gothic Book" pitchFamily="34" charset="0"/>
            </a:endParaRPr>
          </a:p>
          <a:p>
            <a:pPr algn="just"/>
            <a:endParaRPr lang="en-SG" sz="2400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Franklin Gothic Book" pitchFamily="34" charset="0"/>
              </a:rPr>
              <a:t>Video yang </a:t>
            </a:r>
            <a:r>
              <a:rPr lang="en-US" sz="2400" dirty="0" err="1" smtClean="0">
                <a:latin typeface="Franklin Gothic Book" pitchFamily="34" charset="0"/>
              </a:rPr>
              <a:t>cukup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baik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biasanya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dikirim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dengan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kecepatan</a:t>
            </a:r>
            <a:r>
              <a:rPr lang="en-US" sz="2400" dirty="0" smtClean="0">
                <a:latin typeface="Franklin Gothic Book" pitchFamily="34" charset="0"/>
              </a:rPr>
              <a:t> frame per second (fps) </a:t>
            </a:r>
            <a:r>
              <a:rPr lang="en-US" sz="2400" dirty="0" err="1" smtClean="0">
                <a:latin typeface="Franklin Gothic Book" pitchFamily="34" charset="0"/>
              </a:rPr>
              <a:t>sekitar</a:t>
            </a:r>
            <a:r>
              <a:rPr lang="en-US" sz="2400" dirty="0" smtClean="0">
                <a:latin typeface="Franklin Gothic Book" pitchFamily="34" charset="0"/>
              </a:rPr>
              <a:t> 30 fps. </a:t>
            </a:r>
            <a:r>
              <a:rPr lang="en-US" sz="2400" dirty="0" err="1" smtClean="0">
                <a:latin typeface="Franklin Gothic Book" pitchFamily="34" charset="0"/>
              </a:rPr>
              <a:t>Jika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dikirimkan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tanpa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kompresi</a:t>
            </a:r>
            <a:r>
              <a:rPr lang="en-US" sz="2400" dirty="0" smtClean="0">
                <a:latin typeface="Franklin Gothic Book" pitchFamily="34" charset="0"/>
              </a:rPr>
              <a:t>, </a:t>
            </a:r>
            <a:r>
              <a:rPr lang="en-US" sz="2400" dirty="0" err="1" smtClean="0">
                <a:latin typeface="Franklin Gothic Book" pitchFamily="34" charset="0"/>
              </a:rPr>
              <a:t>sebuah</a:t>
            </a:r>
            <a:r>
              <a:rPr lang="en-US" sz="2400" dirty="0" smtClean="0">
                <a:latin typeface="Franklin Gothic Book" pitchFamily="34" charset="0"/>
              </a:rPr>
              <a:t> video </a:t>
            </a:r>
            <a:r>
              <a:rPr lang="en-US" sz="2400" dirty="0" err="1" smtClean="0">
                <a:latin typeface="Franklin Gothic Book" pitchFamily="34" charset="0"/>
              </a:rPr>
              <a:t>dengan</a:t>
            </a:r>
            <a:r>
              <a:rPr lang="en-US" sz="2400" dirty="0" smtClean="0">
                <a:latin typeface="Franklin Gothic Book" pitchFamily="34" charset="0"/>
              </a:rPr>
              <a:t> 30fps </a:t>
            </a:r>
            <a:r>
              <a:rPr lang="en-US" sz="2400" dirty="0" err="1" smtClean="0">
                <a:latin typeface="Franklin Gothic Book" pitchFamily="34" charset="0"/>
              </a:rPr>
              <a:t>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mengambil</a:t>
            </a:r>
            <a:r>
              <a:rPr lang="en-US" sz="2400" dirty="0" smtClean="0">
                <a:latin typeface="Franklin Gothic Book" pitchFamily="34" charset="0"/>
              </a:rPr>
              <a:t> bandwidth </a:t>
            </a:r>
            <a:r>
              <a:rPr lang="en-US" sz="2400" dirty="0" err="1" smtClean="0">
                <a:latin typeface="Franklin Gothic Book" pitchFamily="34" charset="0"/>
              </a:rPr>
              <a:t>kira-kira</a:t>
            </a:r>
            <a:r>
              <a:rPr lang="en-US" sz="2400" dirty="0" smtClean="0">
                <a:latin typeface="Franklin Gothic Book" pitchFamily="34" charset="0"/>
              </a:rPr>
              <a:t> 9Mbps, </a:t>
            </a:r>
            <a:r>
              <a:rPr lang="en-US" sz="2400" dirty="0" err="1" smtClean="0">
                <a:latin typeface="Franklin Gothic Book" pitchFamily="34" charset="0"/>
              </a:rPr>
              <a:t>amat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sangat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besar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ukuran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kanal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komunikasi</a:t>
            </a:r>
            <a:r>
              <a:rPr lang="en-US" sz="2400" dirty="0" smtClean="0">
                <a:latin typeface="Franklin Gothic Book" pitchFamily="34" charset="0"/>
              </a:rPr>
              <a:t> data.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memberikan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gambaran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bagaimana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upaya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penghematan</a:t>
            </a:r>
            <a:r>
              <a:rPr lang="en-US" sz="2400" dirty="0" smtClean="0">
                <a:latin typeface="Franklin Gothic Book" pitchFamily="34" charset="0"/>
              </a:rPr>
              <a:t> bandwidth </a:t>
            </a:r>
            <a:r>
              <a:rPr lang="en-US" sz="2400" dirty="0" err="1" smtClean="0">
                <a:latin typeface="Franklin Gothic Book" pitchFamily="34" charset="0"/>
              </a:rPr>
              <a:t>dan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rasio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kompresi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dibutuhkan</a:t>
            </a:r>
            <a:r>
              <a:rPr lang="en-US" sz="2400" dirty="0" smtClean="0">
                <a:latin typeface="Franklin Gothic Book" pitchFamily="34" charset="0"/>
              </a:rPr>
              <a:t>, </a:t>
            </a:r>
            <a:r>
              <a:rPr lang="en-US" sz="2400" dirty="0" err="1" smtClean="0">
                <a:latin typeface="Franklin Gothic Book" pitchFamily="34" charset="0"/>
              </a:rPr>
              <a:t>ada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baiknya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kita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perhatikan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tabel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terlampir</a:t>
            </a:r>
            <a:r>
              <a:rPr lang="en-US" sz="2400" dirty="0" smtClean="0">
                <a:latin typeface="Franklin Gothic Book" pitchFamily="34" charset="0"/>
              </a:rPr>
              <a:t>.</a:t>
            </a:r>
            <a:endParaRPr lang="en-SG" sz="2400" dirty="0" smtClean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2976" y="1857364"/>
          <a:ext cx="6583680" cy="255524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185974"/>
                <a:gridCol w="1428760"/>
                <a:gridCol w="1323026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Keterangan</a:t>
                      </a:r>
                      <a:endParaRPr lang="en-SG" sz="2000" dirty="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Rata-rata PSNR (dB)</a:t>
                      </a:r>
                      <a:endParaRPr lang="en-SG" sz="200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Bitrate (Kbit/s)</a:t>
                      </a:r>
                      <a:endParaRPr lang="en-SG" sz="200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Rasio Kompresi</a:t>
                      </a:r>
                      <a:endParaRPr lang="en-SG" sz="200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Orisinil, 30 fps</a:t>
                      </a:r>
                      <a:endParaRPr lang="en-SG" sz="200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-</a:t>
                      </a:r>
                      <a:endParaRPr lang="en-SG" sz="200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9124</a:t>
                      </a:r>
                      <a:endParaRPr lang="en-SG" sz="200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1:1</a:t>
                      </a:r>
                      <a:endParaRPr lang="en-SG" sz="200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10fps, 20Kbps</a:t>
                      </a:r>
                      <a:endParaRPr lang="en-SG" sz="200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38.51</a:t>
                      </a:r>
                      <a:endParaRPr lang="en-SG" sz="200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22.81</a:t>
                      </a:r>
                      <a:endParaRPr lang="en-SG" sz="200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133:1</a:t>
                      </a:r>
                      <a:endParaRPr lang="en-SG" sz="200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10fps, 50Kbps</a:t>
                      </a:r>
                      <a:endParaRPr lang="en-SG" sz="200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41.75</a:t>
                      </a:r>
                      <a:endParaRPr lang="en-SG" sz="200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56.70</a:t>
                      </a:r>
                      <a:endParaRPr lang="en-SG" sz="200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54:1</a:t>
                      </a:r>
                      <a:endParaRPr lang="en-SG" sz="200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10fps, 100Kbps</a:t>
                      </a:r>
                      <a:endParaRPr lang="en-SG" sz="200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43.98</a:t>
                      </a:r>
                      <a:endParaRPr lang="en-SG" sz="200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112.09</a:t>
                      </a:r>
                      <a:endParaRPr lang="en-SG" sz="200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27.1</a:t>
                      </a:r>
                      <a:endParaRPr lang="en-SG" sz="200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10fps, 500Kbps</a:t>
                      </a:r>
                      <a:endParaRPr lang="en-SG" sz="200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48.38</a:t>
                      </a:r>
                      <a:endParaRPr lang="en-SG" sz="200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505.61</a:t>
                      </a:r>
                      <a:endParaRPr lang="en-SG" sz="200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6:1</a:t>
                      </a:r>
                      <a:endParaRPr lang="en-SG" sz="2000" dirty="0">
                        <a:latin typeface="Franklin Gothic Boo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Matematik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525963"/>
          </a:xfrm>
        </p:spPr>
        <p:txBody>
          <a:bodyPr/>
          <a:lstStyle/>
          <a:p>
            <a:pPr algn="just"/>
            <a:r>
              <a:rPr lang="en-US" sz="2400" dirty="0" smtClean="0">
                <a:latin typeface="Franklin Gothic Book" pitchFamily="34" charset="0"/>
              </a:rPr>
              <a:t>Claude Shannon, “A Mathematical Theory of Communication”</a:t>
            </a:r>
            <a:r>
              <a:rPr lang="en-SG" sz="2400" dirty="0" smtClean="0">
                <a:latin typeface="Franklin Gothic Book" pitchFamily="34" charset="0"/>
              </a:rPr>
              <a:t> (1948), </a:t>
            </a:r>
            <a:r>
              <a:rPr lang="en-SG" sz="2400" dirty="0" err="1" smtClean="0">
                <a:latin typeface="Franklin Gothic Book" pitchFamily="34" charset="0"/>
              </a:rPr>
              <a:t>Ilmuwan</a:t>
            </a:r>
            <a:r>
              <a:rPr lang="en-SG" sz="2400" dirty="0" smtClean="0">
                <a:latin typeface="Franklin Gothic Book" pitchFamily="34" charset="0"/>
              </a:rPr>
              <a:t> </a:t>
            </a:r>
            <a:r>
              <a:rPr lang="en-SG" sz="2400" dirty="0" err="1" smtClean="0">
                <a:latin typeface="Franklin Gothic Book" pitchFamily="34" charset="0"/>
              </a:rPr>
              <a:t>matematik</a:t>
            </a:r>
            <a:r>
              <a:rPr lang="en-SG" sz="2400" dirty="0" smtClean="0">
                <a:latin typeface="Franklin Gothic Book" pitchFamily="34" charset="0"/>
              </a:rPr>
              <a:t> yang </a:t>
            </a:r>
            <a:r>
              <a:rPr lang="en-SG" sz="2400" dirty="0" err="1" smtClean="0">
                <a:latin typeface="Franklin Gothic Book" pitchFamily="34" charset="0"/>
              </a:rPr>
              <a:t>membantu</a:t>
            </a:r>
            <a:r>
              <a:rPr lang="en-SG" sz="2400" dirty="0" smtClean="0">
                <a:latin typeface="Franklin Gothic Book" pitchFamily="34" charset="0"/>
              </a:rPr>
              <a:t> </a:t>
            </a:r>
            <a:r>
              <a:rPr lang="en-SG" sz="2400" dirty="0" err="1" smtClean="0">
                <a:latin typeface="Franklin Gothic Book" pitchFamily="34" charset="0"/>
              </a:rPr>
              <a:t>perusahaan</a:t>
            </a:r>
            <a:r>
              <a:rPr lang="en-SG" sz="2400" dirty="0" smtClean="0">
                <a:latin typeface="Franklin Gothic Book" pitchFamily="34" charset="0"/>
              </a:rPr>
              <a:t> Bell </a:t>
            </a:r>
            <a:r>
              <a:rPr lang="en-SG" sz="2400" dirty="0" err="1" smtClean="0">
                <a:latin typeface="Franklin Gothic Book" pitchFamily="34" charset="0"/>
              </a:rPr>
              <a:t>mengembangkan</a:t>
            </a:r>
            <a:r>
              <a:rPr lang="en-SG" sz="2400" dirty="0" smtClean="0">
                <a:latin typeface="Franklin Gothic Book" pitchFamily="34" charset="0"/>
              </a:rPr>
              <a:t> </a:t>
            </a:r>
            <a:r>
              <a:rPr lang="en-SG" sz="2400" dirty="0" err="1" smtClean="0">
                <a:latin typeface="Franklin Gothic Book" pitchFamily="34" charset="0"/>
              </a:rPr>
              <a:t>teknologi</a:t>
            </a:r>
            <a:r>
              <a:rPr lang="en-SG" sz="2400" dirty="0" smtClean="0">
                <a:latin typeface="Franklin Gothic Book" pitchFamily="34" charset="0"/>
              </a:rPr>
              <a:t> </a:t>
            </a:r>
            <a:r>
              <a:rPr lang="en-SG" sz="2400" dirty="0" err="1" smtClean="0">
                <a:latin typeface="Franklin Gothic Book" pitchFamily="34" charset="0"/>
              </a:rPr>
              <a:t>Komunikasi</a:t>
            </a:r>
            <a:r>
              <a:rPr lang="en-SG" sz="2400" dirty="0" smtClean="0">
                <a:latin typeface="Franklin Gothic Book" pitchFamily="34" charset="0"/>
              </a:rPr>
              <a:t>.</a:t>
            </a:r>
          </a:p>
          <a:p>
            <a:pPr algn="just"/>
            <a:r>
              <a:rPr lang="en-US" sz="2400" dirty="0" err="1" smtClean="0">
                <a:latin typeface="Franklin Gothic Book" pitchFamily="34" charset="0"/>
              </a:rPr>
              <a:t>Efisiensi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pengiriman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informasi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melalui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saluran</a:t>
            </a:r>
            <a:r>
              <a:rPr lang="en-US" sz="2400" dirty="0" smtClean="0">
                <a:latin typeface="Franklin Gothic Book" pitchFamily="34" charset="0"/>
              </a:rPr>
              <a:t>, </a:t>
            </a:r>
            <a:r>
              <a:rPr lang="en-US" sz="2400" dirty="0" err="1" smtClean="0">
                <a:latin typeface="Franklin Gothic Book" pitchFamily="34" charset="0"/>
              </a:rPr>
              <a:t>memandang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informasi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sebagai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simbol-simbol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dipertukarkan</a:t>
            </a:r>
            <a:r>
              <a:rPr lang="en-US" sz="2400" dirty="0" smtClean="0">
                <a:latin typeface="Franklin Gothic Book" pitchFamily="34" charset="0"/>
              </a:rPr>
              <a:t>, </a:t>
            </a:r>
            <a:r>
              <a:rPr lang="en-US" sz="2400" dirty="0" err="1" smtClean="0">
                <a:latin typeface="Franklin Gothic Book" pitchFamily="34" charset="0"/>
              </a:rPr>
              <a:t>mengirim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simbol-simbol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itu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dari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satu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titik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titik</a:t>
            </a:r>
            <a:r>
              <a:rPr lang="en-US" sz="2400" dirty="0" smtClean="0">
                <a:latin typeface="Franklin Gothic Book" pitchFamily="34" charset="0"/>
              </a:rPr>
              <a:t> yang lain </a:t>
            </a:r>
            <a:r>
              <a:rPr lang="en-US" sz="2400" dirty="0" err="1" smtClean="0">
                <a:latin typeface="Franklin Gothic Book" pitchFamily="34" charset="0"/>
              </a:rPr>
              <a:t>di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tempat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lainnya</a:t>
            </a:r>
            <a:r>
              <a:rPr lang="en-US" sz="2400" dirty="0" smtClean="0">
                <a:latin typeface="Franklin Gothic Book" pitchFamily="34" charset="0"/>
              </a:rPr>
              <a:t>.</a:t>
            </a:r>
          </a:p>
          <a:p>
            <a:pPr algn="just"/>
            <a:r>
              <a:rPr lang="en-US" sz="2400" dirty="0" err="1" smtClean="0">
                <a:latin typeface="Franklin Gothic Book" pitchFamily="34" charset="0"/>
              </a:rPr>
              <a:t>Jumlah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informasi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dapat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dikaitkan</a:t>
            </a:r>
            <a:r>
              <a:rPr lang="en-US" sz="2400" dirty="0" smtClean="0">
                <a:latin typeface="Franklin Gothic Book" pitchFamily="34" charset="0"/>
              </a:rPr>
              <a:t>, </a:t>
            </a:r>
            <a:r>
              <a:rPr lang="en-US" sz="2400" dirty="0" err="1" smtClean="0">
                <a:latin typeface="Franklin Gothic Book" pitchFamily="34" charset="0"/>
              </a:rPr>
              <a:t>atau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dihasilkan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oleh</a:t>
            </a:r>
            <a:r>
              <a:rPr lang="en-US" sz="2400" dirty="0" smtClean="0">
                <a:latin typeface="Franklin Gothic Book" pitchFamily="34" charset="0"/>
              </a:rPr>
              <a:t>, </a:t>
            </a:r>
            <a:r>
              <a:rPr lang="en-US" sz="2400" dirty="0" err="1" smtClean="0">
                <a:latin typeface="Franklin Gothic Book" pitchFamily="34" charset="0"/>
              </a:rPr>
              <a:t>sebuah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keadaan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atau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kejadian</a:t>
            </a:r>
            <a:r>
              <a:rPr lang="en-US" sz="2400" dirty="0" smtClean="0">
                <a:latin typeface="Franklin Gothic Book" pitchFamily="34" charset="0"/>
              </a:rPr>
              <a:t> (</a:t>
            </a:r>
            <a:r>
              <a:rPr lang="en-US" sz="2400" dirty="0" err="1" smtClean="0">
                <a:latin typeface="Franklin Gothic Book" pitchFamily="34" charset="0"/>
              </a:rPr>
              <a:t>atau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realisasi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dari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sebuah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situasi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tertentu</a:t>
            </a:r>
            <a:r>
              <a:rPr lang="en-US" sz="2400" dirty="0" smtClean="0">
                <a:latin typeface="Franklin Gothic Book" pitchFamily="34" charset="0"/>
              </a:rPr>
              <a:t>) </a:t>
            </a:r>
            <a:r>
              <a:rPr lang="en-US" sz="2400" dirty="0" err="1" smtClean="0">
                <a:latin typeface="Franklin Gothic Book" pitchFamily="34" charset="0"/>
              </a:rPr>
              <a:t>merupakan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tingkat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pengurangan</a:t>
            </a:r>
            <a:r>
              <a:rPr lang="en-US" sz="2400" dirty="0" smtClean="0">
                <a:latin typeface="Franklin Gothic Book" pitchFamily="34" charset="0"/>
              </a:rPr>
              <a:t> (</a:t>
            </a:r>
            <a:r>
              <a:rPr lang="en-US" sz="2400" dirty="0" err="1" smtClean="0">
                <a:latin typeface="Franklin Gothic Book" pitchFamily="34" charset="0"/>
              </a:rPr>
              <a:t>reduksi</a:t>
            </a:r>
            <a:r>
              <a:rPr lang="en-US" sz="2400" dirty="0" smtClean="0">
                <a:latin typeface="Franklin Gothic Book" pitchFamily="34" charset="0"/>
              </a:rPr>
              <a:t>) </a:t>
            </a:r>
            <a:r>
              <a:rPr lang="en-US" sz="2400" dirty="0" err="1" smtClean="0">
                <a:latin typeface="Franklin Gothic Book" pitchFamily="34" charset="0"/>
              </a:rPr>
              <a:t>ketidakpastian</a:t>
            </a:r>
            <a:r>
              <a:rPr lang="en-US" sz="2400" dirty="0" smtClean="0">
                <a:latin typeface="Franklin Gothic Book" pitchFamily="34" charset="0"/>
              </a:rPr>
              <a:t>, </a:t>
            </a:r>
            <a:r>
              <a:rPr lang="en-US" sz="2400" dirty="0" err="1" smtClean="0">
                <a:latin typeface="Franklin Gothic Book" pitchFamily="34" charset="0"/>
              </a:rPr>
              <a:t>atau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pilihan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kemungkinan</a:t>
            </a:r>
            <a:r>
              <a:rPr lang="en-US" sz="2400" dirty="0" smtClean="0">
                <a:latin typeface="Franklin Gothic Book" pitchFamily="34" charset="0"/>
              </a:rPr>
              <a:t>, yang </a:t>
            </a:r>
            <a:r>
              <a:rPr lang="en-US" sz="2400" dirty="0" err="1" smtClean="0">
                <a:latin typeface="Franklin Gothic Book" pitchFamily="34" charset="0"/>
              </a:rPr>
              <a:t>dapat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muncul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dari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keadaan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atau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kejadian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tersebut</a:t>
            </a:r>
            <a:endParaRPr lang="en-US" sz="2400" dirty="0" smtClean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000" dirty="0" err="1" smtClean="0">
                <a:latin typeface="Franklin Gothic Book" pitchFamily="34" charset="0"/>
              </a:rPr>
              <a:t>Tampak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pada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tabel</a:t>
            </a:r>
            <a:r>
              <a:rPr lang="en-US" sz="2000" dirty="0" smtClean="0">
                <a:latin typeface="Franklin Gothic Book" pitchFamily="34" charset="0"/>
              </a:rPr>
              <a:t>, </a:t>
            </a:r>
            <a:r>
              <a:rPr lang="en-US" sz="2000" dirty="0" err="1" smtClean="0">
                <a:latin typeface="Franklin Gothic Book" pitchFamily="34" charset="0"/>
              </a:rPr>
              <a:t>sebuah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pengiriman</a:t>
            </a:r>
            <a:r>
              <a:rPr lang="en-US" sz="2000" dirty="0" smtClean="0">
                <a:latin typeface="Franklin Gothic Book" pitchFamily="34" charset="0"/>
              </a:rPr>
              <a:t> video yang </a:t>
            </a:r>
            <a:r>
              <a:rPr lang="en-US" sz="2000" dirty="0" err="1" smtClean="0">
                <a:latin typeface="Franklin Gothic Book" pitchFamily="34" charset="0"/>
              </a:rPr>
              <a:t>asli</a:t>
            </a:r>
            <a:r>
              <a:rPr lang="en-US" sz="2000" dirty="0" smtClean="0">
                <a:latin typeface="Franklin Gothic Book" pitchFamily="34" charset="0"/>
              </a:rPr>
              <a:t> (</a:t>
            </a:r>
            <a:r>
              <a:rPr lang="en-US" sz="2000" dirty="0" err="1" smtClean="0">
                <a:latin typeface="Franklin Gothic Book" pitchFamily="34" charset="0"/>
              </a:rPr>
              <a:t>tidak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kompres</a:t>
            </a:r>
            <a:r>
              <a:rPr lang="en-US" sz="2000" dirty="0" smtClean="0">
                <a:latin typeface="Franklin Gothic Book" pitchFamily="34" charset="0"/>
              </a:rPr>
              <a:t>) </a:t>
            </a:r>
            <a:r>
              <a:rPr lang="en-US" sz="2000" dirty="0" err="1" smtClean="0">
                <a:latin typeface="Franklin Gothic Book" pitchFamily="34" charset="0"/>
              </a:rPr>
              <a:t>dengan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kecepatan</a:t>
            </a:r>
            <a:r>
              <a:rPr lang="en-US" sz="2000" dirty="0" smtClean="0">
                <a:latin typeface="Franklin Gothic Book" pitchFamily="34" charset="0"/>
              </a:rPr>
              <a:t> 30fps </a:t>
            </a:r>
            <a:r>
              <a:rPr lang="en-US" sz="2000" dirty="0" err="1" smtClean="0">
                <a:latin typeface="Franklin Gothic Book" pitchFamily="34" charset="0"/>
              </a:rPr>
              <a:t>akan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memakan</a:t>
            </a:r>
            <a:r>
              <a:rPr lang="en-US" sz="2000" dirty="0" smtClean="0">
                <a:latin typeface="Franklin Gothic Book" pitchFamily="34" charset="0"/>
              </a:rPr>
              <a:t> bandwidth 9Mbps. </a:t>
            </a:r>
            <a:r>
              <a:rPr lang="en-US" sz="2000" dirty="0" err="1" smtClean="0">
                <a:latin typeface="Franklin Gothic Book" pitchFamily="34" charset="0"/>
              </a:rPr>
              <a:t>Dalam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pengiriman</a:t>
            </a:r>
            <a:r>
              <a:rPr lang="en-US" sz="2000" dirty="0" smtClean="0">
                <a:latin typeface="Franklin Gothic Book" pitchFamily="34" charset="0"/>
              </a:rPr>
              <a:t> video </a:t>
            </a:r>
            <a:r>
              <a:rPr lang="en-US" sz="2000" dirty="0" err="1" smtClean="0">
                <a:latin typeface="Franklin Gothic Book" pitchFamily="34" charset="0"/>
              </a:rPr>
              <a:t>untuk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konferensi</a:t>
            </a:r>
            <a:r>
              <a:rPr lang="en-US" sz="2000" dirty="0" smtClean="0">
                <a:latin typeface="Franklin Gothic Book" pitchFamily="34" charset="0"/>
              </a:rPr>
              <a:t> video </a:t>
            </a:r>
            <a:r>
              <a:rPr lang="en-US" sz="2000" dirty="0" err="1" smtClean="0">
                <a:latin typeface="Franklin Gothic Book" pitchFamily="34" charset="0"/>
              </a:rPr>
              <a:t>melalui</a:t>
            </a:r>
            <a:r>
              <a:rPr lang="en-US" sz="2000" dirty="0" smtClean="0">
                <a:latin typeface="Franklin Gothic Book" pitchFamily="34" charset="0"/>
              </a:rPr>
              <a:t> Internet, </a:t>
            </a:r>
            <a:r>
              <a:rPr lang="en-US" sz="2000" dirty="0" err="1" smtClean="0">
                <a:latin typeface="Franklin Gothic Book" pitchFamily="34" charset="0"/>
              </a:rPr>
              <a:t>biasanya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kita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mengurangi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jumlah</a:t>
            </a:r>
            <a:r>
              <a:rPr lang="en-US" sz="2000" dirty="0" smtClean="0">
                <a:latin typeface="Franklin Gothic Book" pitchFamily="34" charset="0"/>
              </a:rPr>
              <a:t> frame yang </a:t>
            </a:r>
            <a:r>
              <a:rPr lang="en-US" sz="2000" dirty="0" err="1" smtClean="0">
                <a:latin typeface="Franklin Gothic Book" pitchFamily="34" charset="0"/>
              </a:rPr>
              <a:t>dikirim</a:t>
            </a:r>
            <a:r>
              <a:rPr lang="en-US" sz="2000" dirty="0" smtClean="0">
                <a:latin typeface="Franklin Gothic Book" pitchFamily="34" charset="0"/>
              </a:rPr>
              <a:t>, </a:t>
            </a:r>
            <a:r>
              <a:rPr lang="en-US" sz="2000" dirty="0" err="1" smtClean="0">
                <a:latin typeface="Franklin Gothic Book" pitchFamily="34" charset="0"/>
              </a:rPr>
              <a:t>misalnya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menjadi</a:t>
            </a:r>
            <a:r>
              <a:rPr lang="en-US" sz="2000" dirty="0" smtClean="0">
                <a:latin typeface="Franklin Gothic Book" pitchFamily="34" charset="0"/>
              </a:rPr>
              <a:t> 10fps. </a:t>
            </a:r>
            <a:r>
              <a:rPr lang="en-US" sz="2000" dirty="0" err="1" smtClean="0">
                <a:latin typeface="Franklin Gothic Book" pitchFamily="34" charset="0"/>
              </a:rPr>
              <a:t>Beberapa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teknik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kompresi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digunakan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mulai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dari</a:t>
            </a:r>
            <a:r>
              <a:rPr lang="en-US" sz="2000" dirty="0" smtClean="0">
                <a:latin typeface="Franklin Gothic Book" pitchFamily="34" charset="0"/>
              </a:rPr>
              <a:t> yang paling </a:t>
            </a:r>
            <a:r>
              <a:rPr lang="en-US" sz="2000" dirty="0" err="1" smtClean="0">
                <a:latin typeface="Franklin Gothic Book" pitchFamily="34" charset="0"/>
              </a:rPr>
              <a:t>kecil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hasilnya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yaitu</a:t>
            </a:r>
            <a:r>
              <a:rPr lang="en-US" sz="2000" dirty="0" smtClean="0">
                <a:latin typeface="Franklin Gothic Book" pitchFamily="34" charset="0"/>
              </a:rPr>
              <a:t> 133:1 s/d yang </a:t>
            </a:r>
            <a:r>
              <a:rPr lang="en-US" sz="2000" dirty="0" err="1" smtClean="0">
                <a:latin typeface="Franklin Gothic Book" pitchFamily="34" charset="0"/>
              </a:rPr>
              <a:t>akan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memakan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banyak</a:t>
            </a:r>
            <a:r>
              <a:rPr lang="en-US" sz="2000" dirty="0" smtClean="0">
                <a:latin typeface="Franklin Gothic Book" pitchFamily="34" charset="0"/>
              </a:rPr>
              <a:t> bandwidth (500Kbps) </a:t>
            </a:r>
            <a:r>
              <a:rPr lang="en-US" sz="2000" dirty="0" err="1" smtClean="0">
                <a:latin typeface="Franklin Gothic Book" pitchFamily="34" charset="0"/>
              </a:rPr>
              <a:t>dengan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rasio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kompresi</a:t>
            </a:r>
            <a:r>
              <a:rPr lang="en-US" sz="2000" dirty="0" smtClean="0">
                <a:latin typeface="Franklin Gothic Book" pitchFamily="34" charset="0"/>
              </a:rPr>
              <a:t> 6:1. </a:t>
            </a:r>
            <a:r>
              <a:rPr lang="en-US" sz="2000" dirty="0" err="1" smtClean="0">
                <a:latin typeface="Franklin Gothic Book" pitchFamily="34" charset="0"/>
              </a:rPr>
              <a:t>Terlihat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bahwa</a:t>
            </a:r>
            <a:r>
              <a:rPr lang="en-US" sz="2000" dirty="0" smtClean="0">
                <a:latin typeface="Franklin Gothic Book" pitchFamily="34" charset="0"/>
              </a:rPr>
              <a:t> video 10fps </a:t>
            </a:r>
            <a:r>
              <a:rPr lang="en-US" sz="2000" dirty="0" err="1" smtClean="0">
                <a:latin typeface="Franklin Gothic Book" pitchFamily="34" charset="0"/>
              </a:rPr>
              <a:t>hasil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kompresi</a:t>
            </a:r>
            <a:r>
              <a:rPr lang="en-US" sz="2000" dirty="0" smtClean="0">
                <a:latin typeface="Franklin Gothic Book" pitchFamily="34" charset="0"/>
              </a:rPr>
              <a:t> 133:1 </a:t>
            </a:r>
            <a:r>
              <a:rPr lang="en-US" sz="2000" dirty="0" err="1" smtClean="0">
                <a:latin typeface="Franklin Gothic Book" pitchFamily="34" charset="0"/>
              </a:rPr>
              <a:t>dapat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dikirimkan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dalam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kanal</a:t>
            </a:r>
            <a:r>
              <a:rPr lang="en-US" sz="2000" dirty="0" smtClean="0">
                <a:latin typeface="Franklin Gothic Book" pitchFamily="34" charset="0"/>
              </a:rPr>
              <a:t> 23Kbps </a:t>
            </a:r>
            <a:r>
              <a:rPr lang="en-US" sz="2000" dirty="0" err="1" smtClean="0">
                <a:latin typeface="Franklin Gothic Book" pitchFamily="34" charset="0"/>
              </a:rPr>
              <a:t>dengan</a:t>
            </a:r>
            <a:r>
              <a:rPr lang="en-US" sz="2000" dirty="0" smtClean="0">
                <a:latin typeface="Franklin Gothic Book" pitchFamily="34" charset="0"/>
              </a:rPr>
              <a:t> rata-rata Signal To Noise Ratio 38.51dB, </a:t>
            </a:r>
            <a:r>
              <a:rPr lang="en-US" sz="2000" dirty="0" err="1" smtClean="0">
                <a:latin typeface="Franklin Gothic Book" pitchFamily="34" charset="0"/>
              </a:rPr>
              <a:t>cukup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lumayan</a:t>
            </a:r>
            <a:r>
              <a:rPr lang="en-US" sz="2000" dirty="0" smtClean="0">
                <a:latin typeface="Franklin Gothic Book" pitchFamily="34" charset="0"/>
              </a:rPr>
              <a:t>. </a:t>
            </a:r>
            <a:r>
              <a:rPr lang="en-US" sz="2000" dirty="0" err="1" smtClean="0">
                <a:latin typeface="Franklin Gothic Book" pitchFamily="34" charset="0"/>
              </a:rPr>
              <a:t>Tentunya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jika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kita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ingin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memperoleh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kualitas</a:t>
            </a:r>
            <a:r>
              <a:rPr lang="en-US" sz="2000" dirty="0" smtClean="0">
                <a:latin typeface="Franklin Gothic Book" pitchFamily="34" charset="0"/>
              </a:rPr>
              <a:t> yang </a:t>
            </a:r>
            <a:r>
              <a:rPr lang="en-US" sz="2000" dirty="0" err="1" smtClean="0">
                <a:latin typeface="Franklin Gothic Book" pitchFamily="34" charset="0"/>
              </a:rPr>
              <a:t>lebih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baik</a:t>
            </a:r>
            <a:r>
              <a:rPr lang="en-US" sz="2000" dirty="0" smtClean="0">
                <a:latin typeface="Franklin Gothic Book" pitchFamily="34" charset="0"/>
              </a:rPr>
              <a:t>, PSNR yang </a:t>
            </a:r>
            <a:r>
              <a:rPr lang="en-US" sz="2000" dirty="0" err="1" smtClean="0">
                <a:latin typeface="Franklin Gothic Book" pitchFamily="34" charset="0"/>
              </a:rPr>
              <a:t>lebih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baik</a:t>
            </a:r>
            <a:r>
              <a:rPr lang="en-US" sz="2000" dirty="0" smtClean="0">
                <a:latin typeface="Franklin Gothic Book" pitchFamily="34" charset="0"/>
              </a:rPr>
              <a:t>, </a:t>
            </a:r>
            <a:r>
              <a:rPr lang="en-US" sz="2000" dirty="0" err="1" smtClean="0">
                <a:latin typeface="Franklin Gothic Book" pitchFamily="34" charset="0"/>
              </a:rPr>
              <a:t>kompresi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dapat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dikurangi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hingga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rasio</a:t>
            </a:r>
            <a:r>
              <a:rPr lang="en-US" sz="2000" dirty="0" smtClean="0">
                <a:latin typeface="Franklin Gothic Book" pitchFamily="34" charset="0"/>
              </a:rPr>
              <a:t> 6:1 </a:t>
            </a:r>
            <a:r>
              <a:rPr lang="en-US" sz="2000" dirty="0" err="1" smtClean="0">
                <a:latin typeface="Franklin Gothic Book" pitchFamily="34" charset="0"/>
              </a:rPr>
              <a:t>atau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lebih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rendah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lagi</a:t>
            </a:r>
            <a:r>
              <a:rPr lang="en-US" sz="2000" dirty="0" smtClean="0">
                <a:latin typeface="Franklin Gothic Book" pitchFamily="34" charset="0"/>
              </a:rPr>
              <a:t>.</a:t>
            </a:r>
            <a:endParaRPr lang="en-SG" sz="2000" dirty="0" smtClean="0">
              <a:latin typeface="Franklin Gothic Book" pitchFamily="34" charset="0"/>
            </a:endParaRPr>
          </a:p>
          <a:p>
            <a:pPr algn="just">
              <a:lnSpc>
                <a:spcPct val="150000"/>
              </a:lnSpc>
            </a:pPr>
            <a:endParaRPr lang="en-SG" sz="2000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2833" y="1500174"/>
            <a:ext cx="6728191" cy="36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229600" cy="796925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latin typeface="Franklin Gothic Book" pitchFamily="34" charset="0"/>
              </a:rPr>
              <a:t>Sistem</a:t>
            </a:r>
            <a:r>
              <a:rPr lang="en-US" sz="4000" dirty="0" smtClean="0">
                <a:latin typeface="Franklin Gothic Book" pitchFamily="34" charset="0"/>
              </a:rPr>
              <a:t> </a:t>
            </a:r>
            <a:r>
              <a:rPr lang="en-US" sz="4000" dirty="0" err="1" smtClean="0">
                <a:latin typeface="Franklin Gothic Book" pitchFamily="34" charset="0"/>
              </a:rPr>
              <a:t>telekomunikasi</a:t>
            </a:r>
            <a:r>
              <a:rPr lang="en-US" sz="4000" dirty="0" smtClean="0">
                <a:latin typeface="Franklin Gothic Book" pitchFamily="34" charset="0"/>
              </a:rPr>
              <a:t> </a:t>
            </a:r>
            <a:r>
              <a:rPr lang="en-US" sz="4000" dirty="0" err="1" smtClean="0">
                <a:latin typeface="Franklin Gothic Book" pitchFamily="34" charset="0"/>
              </a:rPr>
              <a:t>dibatasi</a:t>
            </a:r>
            <a:r>
              <a:rPr lang="en-US" sz="4000" dirty="0" smtClean="0">
                <a:latin typeface="Franklin Gothic Book" pitchFamily="34" charset="0"/>
              </a:rPr>
              <a:t> </a:t>
            </a:r>
            <a:r>
              <a:rPr lang="en-US" sz="4000" dirty="0" err="1" smtClean="0">
                <a:latin typeface="Franklin Gothic Book" pitchFamily="34" charset="0"/>
              </a:rPr>
              <a:t>kemampuannya</a:t>
            </a:r>
            <a:r>
              <a:rPr lang="en-US" sz="4000" dirty="0" smtClean="0">
                <a:latin typeface="Franklin Gothic Book" pitchFamily="34" charset="0"/>
              </a:rPr>
              <a:t> </a:t>
            </a:r>
            <a:r>
              <a:rPr lang="en-US" sz="4000" dirty="0" err="1" smtClean="0">
                <a:latin typeface="Franklin Gothic Book" pitchFamily="34" charset="0"/>
              </a:rPr>
              <a:t>oleh</a:t>
            </a:r>
            <a:r>
              <a:rPr lang="en-US" sz="4000" dirty="0" smtClean="0">
                <a:latin typeface="Franklin Gothic Book" pitchFamily="34" charset="0"/>
              </a:rPr>
              <a:t>:</a:t>
            </a:r>
            <a:endParaRPr lang="en-SG" sz="4000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242" y="2643182"/>
            <a:ext cx="8229600" cy="374016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Franklin Gothic Book" pitchFamily="34" charset="0"/>
              </a:rPr>
              <a:t>Power </a:t>
            </a:r>
            <a:r>
              <a:rPr lang="en-US" dirty="0" err="1" smtClean="0">
                <a:latin typeface="Franklin Gothic Book" pitchFamily="34" charset="0"/>
              </a:rPr>
              <a:t>dari</a:t>
            </a:r>
            <a:r>
              <a:rPr lang="en-US" dirty="0" smtClean="0">
                <a:latin typeface="Franklin Gothic Book" pitchFamily="34" charset="0"/>
              </a:rPr>
              <a:t> signal yang </a:t>
            </a:r>
            <a:r>
              <a:rPr lang="en-US" dirty="0" err="1" smtClean="0">
                <a:latin typeface="Franklin Gothic Book" pitchFamily="34" charset="0"/>
              </a:rPr>
              <a:t>tersedia</a:t>
            </a:r>
            <a:endParaRPr lang="en-SG" dirty="0" smtClean="0">
              <a:latin typeface="Franklin Gothic Book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Franklin Gothic Book" pitchFamily="34" charset="0"/>
              </a:rPr>
              <a:t>Latar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belakang</a:t>
            </a:r>
            <a:r>
              <a:rPr lang="en-US" dirty="0" smtClean="0">
                <a:latin typeface="Franklin Gothic Book" pitchFamily="34" charset="0"/>
              </a:rPr>
              <a:t> noise yang </a:t>
            </a:r>
            <a:r>
              <a:rPr lang="en-US" dirty="0" err="1" smtClean="0">
                <a:latin typeface="Franklin Gothic Book" pitchFamily="34" charset="0"/>
              </a:rPr>
              <a:t>tidak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dapat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dielakkan</a:t>
            </a:r>
            <a:endParaRPr lang="en-SG" dirty="0" smtClean="0">
              <a:latin typeface="Franklin Gothic Book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Franklin Gothic Book" pitchFamily="34" charset="0"/>
              </a:rPr>
              <a:t>Keharusan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membatasi</a:t>
            </a:r>
            <a:r>
              <a:rPr lang="en-US" dirty="0" smtClean="0">
                <a:latin typeface="Franklin Gothic Book" pitchFamily="34" charset="0"/>
              </a:rPr>
              <a:t> bandwidth</a:t>
            </a:r>
            <a:endParaRPr lang="en-SG" dirty="0" smtClean="0">
              <a:latin typeface="Franklin Gothic Book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SG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>
                <a:latin typeface="Franklin Gothic Book" pitchFamily="34" charset="0"/>
              </a:rPr>
              <a:t>Sebelum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tahun</a:t>
            </a:r>
            <a:r>
              <a:rPr lang="en-US" sz="2400" dirty="0" smtClean="0">
                <a:latin typeface="Franklin Gothic Book" pitchFamily="34" charset="0"/>
              </a:rPr>
              <a:t> 1940 </a:t>
            </a:r>
            <a:r>
              <a:rPr lang="en-US" sz="2400" dirty="0" err="1" smtClean="0">
                <a:latin typeface="Franklin Gothic Book" pitchFamily="34" charset="0"/>
              </a:rPr>
              <a:t>penelitian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mengenai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telegrafi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dilakukan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oleh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Nyquist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dan</a:t>
            </a:r>
            <a:r>
              <a:rPr lang="en-US" sz="2400" dirty="0" smtClean="0">
                <a:latin typeface="Franklin Gothic Book" pitchFamily="34" charset="0"/>
              </a:rPr>
              <a:t> Hartley.</a:t>
            </a:r>
            <a:endParaRPr lang="en-SG" sz="2400" dirty="0" smtClean="0">
              <a:latin typeface="Franklin Gothic Book" pitchFamily="34" charset="0"/>
            </a:endParaRPr>
          </a:p>
          <a:p>
            <a:r>
              <a:rPr lang="en-US" sz="2400" dirty="0" err="1" smtClean="0">
                <a:latin typeface="Franklin Gothic Book" pitchFamily="34" charset="0"/>
              </a:rPr>
              <a:t>Setelah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Perang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Dunia</a:t>
            </a:r>
            <a:r>
              <a:rPr lang="en-US" sz="2400" dirty="0" smtClean="0">
                <a:latin typeface="Franklin Gothic Book" pitchFamily="34" charset="0"/>
              </a:rPr>
              <a:t> II </a:t>
            </a:r>
            <a:r>
              <a:rPr lang="en-US" sz="2400" dirty="0" err="1" smtClean="0">
                <a:latin typeface="Franklin Gothic Book" pitchFamily="34" charset="0"/>
              </a:rPr>
              <a:t>dilakukan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oleh</a:t>
            </a:r>
            <a:r>
              <a:rPr lang="en-US" sz="2400" dirty="0" smtClean="0">
                <a:latin typeface="Franklin Gothic Book" pitchFamily="34" charset="0"/>
              </a:rPr>
              <a:t> 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err="1" smtClean="0">
                <a:latin typeface="Franklin Gothic Book" pitchFamily="34" charset="0"/>
              </a:rPr>
              <a:t>Nobert</a:t>
            </a:r>
            <a:r>
              <a:rPr lang="en-US" sz="2000" dirty="0" smtClean="0">
                <a:latin typeface="Franklin Gothic Book" pitchFamily="34" charset="0"/>
              </a:rPr>
              <a:t> Wiener (1949)</a:t>
            </a:r>
            <a:endParaRPr lang="en-SG" sz="2000" dirty="0" smtClean="0">
              <a:latin typeface="Franklin Gothic Book" pitchFamily="34" charset="0"/>
            </a:endParaRPr>
          </a:p>
          <a:p>
            <a:pPr lvl="2"/>
            <a:r>
              <a:rPr lang="en-US" dirty="0" err="1" smtClean="0">
                <a:latin typeface="Franklin Gothic Book" pitchFamily="34" charset="0"/>
              </a:rPr>
              <a:t>Telah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mengembangkan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konsep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baru</a:t>
            </a:r>
            <a:r>
              <a:rPr lang="en-US" dirty="0" smtClean="0">
                <a:latin typeface="Franklin Gothic Book" pitchFamily="34" charset="0"/>
              </a:rPr>
              <a:t> yang </a:t>
            </a:r>
            <a:r>
              <a:rPr lang="en-US" dirty="0" err="1" smtClean="0">
                <a:latin typeface="Franklin Gothic Book" pitchFamily="34" charset="0"/>
              </a:rPr>
              <a:t>sampai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sekarang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masih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tetap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dipakai</a:t>
            </a:r>
            <a:r>
              <a:rPr lang="en-US" dirty="0" smtClean="0">
                <a:latin typeface="Franklin Gothic Book" pitchFamily="34" charset="0"/>
              </a:rPr>
              <a:t>.</a:t>
            </a:r>
            <a:endParaRPr lang="en-SG" dirty="0" smtClean="0">
              <a:latin typeface="Franklin Gothic Book" pitchFamily="34" charset="0"/>
            </a:endParaRPr>
          </a:p>
          <a:p>
            <a:pPr lvl="2"/>
            <a:r>
              <a:rPr lang="en-US" dirty="0" smtClean="0">
                <a:latin typeface="Franklin Gothic Book" pitchFamily="34" charset="0"/>
              </a:rPr>
              <a:t>Wiener </a:t>
            </a:r>
            <a:r>
              <a:rPr lang="en-US" dirty="0" err="1" smtClean="0">
                <a:latin typeface="Franklin Gothic Book" pitchFamily="34" charset="0"/>
              </a:rPr>
              <a:t>meneliti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dengan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cara</a:t>
            </a:r>
            <a:r>
              <a:rPr lang="en-US" dirty="0" smtClean="0">
                <a:latin typeface="Franklin Gothic Book" pitchFamily="34" charset="0"/>
              </a:rPr>
              <a:t> : </a:t>
            </a:r>
            <a:r>
              <a:rPr lang="en-US" dirty="0" err="1" smtClean="0">
                <a:latin typeface="Franklin Gothic Book" pitchFamily="34" charset="0"/>
              </a:rPr>
              <a:t>Jika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diketahui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suatu</a:t>
            </a:r>
            <a:r>
              <a:rPr lang="en-US" dirty="0" smtClean="0">
                <a:latin typeface="Franklin Gothic Book" pitchFamily="34" charset="0"/>
              </a:rPr>
              <a:t> signal </a:t>
            </a:r>
            <a:r>
              <a:rPr lang="en-US" dirty="0" err="1" smtClean="0">
                <a:latin typeface="Franklin Gothic Book" pitchFamily="34" charset="0"/>
              </a:rPr>
              <a:t>kemudian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ditambahkan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dengan</a:t>
            </a:r>
            <a:r>
              <a:rPr lang="en-US" dirty="0" smtClean="0">
                <a:latin typeface="Franklin Gothic Book" pitchFamily="34" charset="0"/>
              </a:rPr>
              <a:t> noise yang </a:t>
            </a:r>
            <a:r>
              <a:rPr lang="en-US" dirty="0" err="1" smtClean="0">
                <a:latin typeface="Franklin Gothic Book" pitchFamily="34" charset="0"/>
              </a:rPr>
              <a:t>ada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lalu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bagaimanakah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kita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memperkirakan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keadaan</a:t>
            </a:r>
            <a:r>
              <a:rPr lang="en-US" dirty="0" smtClean="0">
                <a:latin typeface="Franklin Gothic Book" pitchFamily="34" charset="0"/>
              </a:rPr>
              <a:t> signal </a:t>
            </a:r>
            <a:r>
              <a:rPr lang="en-US" dirty="0" err="1" smtClean="0">
                <a:latin typeface="Franklin Gothic Book" pitchFamily="34" charset="0"/>
              </a:rPr>
              <a:t>tersebut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pada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waktu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sebelum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sesudah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diterima</a:t>
            </a:r>
            <a:r>
              <a:rPr lang="en-US" dirty="0" smtClean="0">
                <a:latin typeface="Franklin Gothic Book" pitchFamily="34" charset="0"/>
              </a:rPr>
              <a:t>.</a:t>
            </a:r>
            <a:endParaRPr lang="en-SG" dirty="0" smtClean="0">
              <a:latin typeface="Franklin Gothic Book" pitchFamily="34" charset="0"/>
            </a:endParaRPr>
          </a:p>
          <a:p>
            <a:pPr lvl="2"/>
            <a:r>
              <a:rPr lang="en-US" dirty="0" err="1" smtClean="0">
                <a:latin typeface="Franklin Gothic Book" pitchFamily="34" charset="0"/>
              </a:rPr>
              <a:t>Penelitian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ini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dilakukan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pada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ujung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penerima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saja</a:t>
            </a:r>
            <a:r>
              <a:rPr lang="en-US" dirty="0" smtClean="0">
                <a:latin typeface="Franklin Gothic Book" pitchFamily="34" charset="0"/>
              </a:rPr>
              <a:t>. </a:t>
            </a:r>
            <a:r>
              <a:rPr lang="en-US" dirty="0" err="1" smtClean="0">
                <a:latin typeface="Franklin Gothic Book" pitchFamily="34" charset="0"/>
              </a:rPr>
              <a:t>Teori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ini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disebut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sebagai</a:t>
            </a:r>
            <a:r>
              <a:rPr lang="en-US" dirty="0" smtClean="0">
                <a:latin typeface="Franklin Gothic Book" pitchFamily="34" charset="0"/>
              </a:rPr>
              <a:t>  “Detection Theory”.</a:t>
            </a:r>
            <a:endParaRPr lang="en-SG" dirty="0" smtClean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SG" sz="2000" dirty="0" smtClean="0">
              <a:latin typeface="Franklin Gothic Book" pitchFamily="34" charset="0"/>
            </a:endParaRPr>
          </a:p>
          <a:p>
            <a:pPr marL="457200" lvl="0" indent="-457200">
              <a:buFont typeface="+mj-lt"/>
              <a:buAutoNum type="arabicPeriod" startAt="2"/>
            </a:pPr>
            <a:r>
              <a:rPr lang="en-US" sz="2000" dirty="0" smtClean="0">
                <a:latin typeface="Franklin Gothic Book" pitchFamily="34" charset="0"/>
              </a:rPr>
              <a:t>Claude Shannon  (1948)</a:t>
            </a:r>
            <a:endParaRPr lang="en-SG" sz="2000" dirty="0" smtClean="0">
              <a:latin typeface="Franklin Gothic Book" pitchFamily="34" charset="0"/>
            </a:endParaRPr>
          </a:p>
          <a:p>
            <a:pPr lvl="1"/>
            <a:r>
              <a:rPr lang="en-US" sz="2000" dirty="0" err="1" smtClean="0">
                <a:latin typeface="Franklin Gothic Book" pitchFamily="34" charset="0"/>
              </a:rPr>
              <a:t>Bekerja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sesuai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dengan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prinsip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dari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komunikasi</a:t>
            </a:r>
            <a:r>
              <a:rPr lang="en-US" sz="2000" dirty="0" smtClean="0">
                <a:latin typeface="Franklin Gothic Book" pitchFamily="34" charset="0"/>
              </a:rPr>
              <a:t>, </a:t>
            </a:r>
            <a:r>
              <a:rPr lang="en-US" sz="2000" dirty="0" err="1" smtClean="0">
                <a:latin typeface="Franklin Gothic Book" pitchFamily="34" charset="0"/>
              </a:rPr>
              <a:t>dimana</a:t>
            </a:r>
            <a:r>
              <a:rPr lang="en-US" sz="2000" dirty="0" smtClean="0">
                <a:latin typeface="Franklin Gothic Book" pitchFamily="34" charset="0"/>
              </a:rPr>
              <a:t> signal processing </a:t>
            </a:r>
            <a:r>
              <a:rPr lang="en-US" sz="2000" dirty="0" err="1" smtClean="0">
                <a:latin typeface="Franklin Gothic Book" pitchFamily="34" charset="0"/>
              </a:rPr>
              <a:t>dapat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terjadi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baik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pada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penerima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maupun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pada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pengirim</a:t>
            </a:r>
            <a:r>
              <a:rPr lang="en-US" sz="2000" dirty="0" smtClean="0">
                <a:latin typeface="Franklin Gothic Book" pitchFamily="34" charset="0"/>
              </a:rPr>
              <a:t>.</a:t>
            </a:r>
            <a:endParaRPr lang="en-SG" sz="2000" dirty="0" smtClean="0">
              <a:latin typeface="Franklin Gothic Book" pitchFamily="34" charset="0"/>
            </a:endParaRPr>
          </a:p>
          <a:p>
            <a:pPr lvl="1"/>
            <a:r>
              <a:rPr lang="en-US" sz="2000" dirty="0" smtClean="0">
                <a:latin typeface="Franklin Gothic Book" pitchFamily="34" charset="0"/>
              </a:rPr>
              <a:t>Shannon </a:t>
            </a:r>
            <a:r>
              <a:rPr lang="en-US" sz="2000" dirty="0" err="1" smtClean="0">
                <a:latin typeface="Franklin Gothic Book" pitchFamily="34" charset="0"/>
              </a:rPr>
              <a:t>meneliti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dengan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cara</a:t>
            </a:r>
            <a:r>
              <a:rPr lang="en-US" sz="2000" dirty="0" smtClean="0">
                <a:latin typeface="Franklin Gothic Book" pitchFamily="34" charset="0"/>
              </a:rPr>
              <a:t> :  </a:t>
            </a:r>
            <a:r>
              <a:rPr lang="en-US" sz="2000" dirty="0" err="1" smtClean="0">
                <a:latin typeface="Franklin Gothic Book" pitchFamily="34" charset="0"/>
              </a:rPr>
              <a:t>Jika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diketahui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suatu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berita</a:t>
            </a:r>
            <a:r>
              <a:rPr lang="en-US" sz="2000" dirty="0" smtClean="0">
                <a:latin typeface="Franklin Gothic Book" pitchFamily="34" charset="0"/>
              </a:rPr>
              <a:t>, </a:t>
            </a:r>
            <a:r>
              <a:rPr lang="en-US" sz="2000" dirty="0" err="1" smtClean="0">
                <a:latin typeface="Franklin Gothic Book" pitchFamily="34" charset="0"/>
              </a:rPr>
              <a:t>lalu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diteliti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bagaimana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berita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tersebut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dapat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terwakilkan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sedemikian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rupa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sehingga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dapat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membawa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informasi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melalui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suatu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sistem</a:t>
            </a:r>
            <a:r>
              <a:rPr lang="en-US" sz="2000" dirty="0" smtClean="0">
                <a:latin typeface="Franklin Gothic Book" pitchFamily="34" charset="0"/>
              </a:rPr>
              <a:t> yang </a:t>
            </a:r>
            <a:r>
              <a:rPr lang="en-US" sz="2000" dirty="0" err="1" smtClean="0">
                <a:latin typeface="Franklin Gothic Book" pitchFamily="34" charset="0"/>
              </a:rPr>
              <a:t>diberikan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dengan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keterbatasan-keterbatasannya</a:t>
            </a:r>
            <a:r>
              <a:rPr lang="en-US" sz="2000" dirty="0" smtClean="0">
                <a:latin typeface="Franklin Gothic Book" pitchFamily="34" charset="0"/>
              </a:rPr>
              <a:t>.</a:t>
            </a:r>
            <a:endParaRPr lang="en-SG" sz="2000" dirty="0" smtClean="0">
              <a:latin typeface="Franklin Gothic Book" pitchFamily="34" charset="0"/>
            </a:endParaRPr>
          </a:p>
          <a:p>
            <a:pPr lvl="1"/>
            <a:r>
              <a:rPr lang="en-US" sz="2000" dirty="0" err="1" smtClean="0">
                <a:latin typeface="Franklin Gothic Book" pitchFamily="34" charset="0"/>
              </a:rPr>
              <a:t>Dengan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cara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ini</a:t>
            </a:r>
            <a:r>
              <a:rPr lang="en-US" sz="2000" dirty="0" smtClean="0">
                <a:latin typeface="Franklin Gothic Book" pitchFamily="34" charset="0"/>
              </a:rPr>
              <a:t> yang </a:t>
            </a:r>
            <a:r>
              <a:rPr lang="en-US" sz="2000" dirty="0" err="1" smtClean="0">
                <a:latin typeface="Franklin Gothic Book" pitchFamily="34" charset="0"/>
              </a:rPr>
              <a:t>dipentingkan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bukan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signalnya</a:t>
            </a:r>
            <a:r>
              <a:rPr lang="en-US" sz="2000" dirty="0" smtClean="0">
                <a:latin typeface="Franklin Gothic Book" pitchFamily="34" charset="0"/>
              </a:rPr>
              <a:t>, </a:t>
            </a:r>
            <a:r>
              <a:rPr lang="en-US" sz="2000" dirty="0" err="1" smtClean="0">
                <a:latin typeface="Franklin Gothic Book" pitchFamily="34" charset="0"/>
              </a:rPr>
              <a:t>melainkan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informasinya</a:t>
            </a:r>
            <a:r>
              <a:rPr lang="en-US" sz="2000" dirty="0" smtClean="0">
                <a:latin typeface="Franklin Gothic Book" pitchFamily="34" charset="0"/>
              </a:rPr>
              <a:t> yang </a:t>
            </a:r>
            <a:r>
              <a:rPr lang="en-US" sz="2000" dirty="0" err="1" smtClean="0">
                <a:latin typeface="Franklin Gothic Book" pitchFamily="34" charset="0"/>
              </a:rPr>
              <a:t>terkandung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didalam</a:t>
            </a:r>
            <a:r>
              <a:rPr lang="en-US" sz="2000" dirty="0" smtClean="0">
                <a:latin typeface="Franklin Gothic Book" pitchFamily="34" charset="0"/>
              </a:rPr>
              <a:t> signal </a:t>
            </a:r>
            <a:r>
              <a:rPr lang="en-US" sz="2000" dirty="0" err="1" smtClean="0">
                <a:latin typeface="Franklin Gothic Book" pitchFamily="34" charset="0"/>
              </a:rPr>
              <a:t>tersebut</a:t>
            </a:r>
            <a:r>
              <a:rPr lang="en-US" sz="2000" dirty="0" smtClean="0">
                <a:latin typeface="Franklin Gothic Book" pitchFamily="34" charset="0"/>
              </a:rPr>
              <a:t>.</a:t>
            </a:r>
            <a:endParaRPr lang="en-SG" sz="2000" dirty="0" smtClean="0">
              <a:latin typeface="Franklin Gothic Book" pitchFamily="34" charset="0"/>
            </a:endParaRPr>
          </a:p>
          <a:p>
            <a:pPr lvl="1"/>
            <a:r>
              <a:rPr lang="en-US" sz="2000" dirty="0" err="1" smtClean="0">
                <a:latin typeface="Franklin Gothic Book" pitchFamily="34" charset="0"/>
              </a:rPr>
              <a:t>Pendekatan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ini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disebut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sebagai</a:t>
            </a:r>
            <a:r>
              <a:rPr lang="en-US" sz="2000" dirty="0" smtClean="0">
                <a:latin typeface="Franklin Gothic Book" pitchFamily="34" charset="0"/>
              </a:rPr>
              <a:t>  “</a:t>
            </a:r>
            <a:r>
              <a:rPr lang="en-US" sz="2000" dirty="0" err="1" smtClean="0">
                <a:latin typeface="Franklin Gothic Book" pitchFamily="34" charset="0"/>
              </a:rPr>
              <a:t>Teori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Informasi</a:t>
            </a:r>
            <a:r>
              <a:rPr lang="en-US" sz="2000" dirty="0" smtClean="0">
                <a:latin typeface="Franklin Gothic Book" pitchFamily="34" charset="0"/>
              </a:rPr>
              <a:t>”.</a:t>
            </a:r>
            <a:endParaRPr lang="en-SG" sz="2000" dirty="0" smtClean="0">
              <a:latin typeface="Franklin Gothic Book" pitchFamily="34" charset="0"/>
            </a:endParaRPr>
          </a:p>
          <a:p>
            <a:endParaRPr lang="en-SG" sz="2000" dirty="0" smtClean="0">
              <a:latin typeface="Franklin Gothic Book" pitchFamily="34" charset="0"/>
            </a:endParaRPr>
          </a:p>
          <a:p>
            <a:endParaRPr lang="en-SG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>
                <a:latin typeface="Franklin Gothic Book" pitchFamily="34" charset="0"/>
              </a:rPr>
              <a:t>Teori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informasi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adalah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suatu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pelajaran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matematik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terbagi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menjadi</a:t>
            </a:r>
            <a:r>
              <a:rPr lang="en-US" sz="2400" dirty="0" smtClean="0">
                <a:latin typeface="Franklin Gothic Book" pitchFamily="34" charset="0"/>
              </a:rPr>
              <a:t> 3 </a:t>
            </a:r>
            <a:r>
              <a:rPr lang="en-US" sz="2400" dirty="0" err="1" smtClean="0">
                <a:latin typeface="Franklin Gothic Book" pitchFamily="34" charset="0"/>
              </a:rPr>
              <a:t>bagian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konsep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dasar</a:t>
            </a:r>
            <a:r>
              <a:rPr lang="en-US" sz="2400" dirty="0" smtClean="0">
                <a:latin typeface="Franklin Gothic Book" pitchFamily="34" charset="0"/>
              </a:rPr>
              <a:t>, </a:t>
            </a:r>
            <a:r>
              <a:rPr lang="en-US" sz="2400" dirty="0" err="1" smtClean="0">
                <a:latin typeface="Franklin Gothic Book" pitchFamily="34" charset="0"/>
              </a:rPr>
              <a:t>yaitu</a:t>
            </a:r>
            <a:r>
              <a:rPr lang="en-US" sz="2400" dirty="0" smtClean="0">
                <a:latin typeface="Franklin Gothic Book" pitchFamily="34" charset="0"/>
              </a:rPr>
              <a:t>:</a:t>
            </a:r>
            <a:endParaRPr lang="en-SG" sz="2400" dirty="0" smtClean="0">
              <a:latin typeface="Franklin Gothic Book" pitchFamily="34" charset="0"/>
            </a:endParaRPr>
          </a:p>
          <a:p>
            <a:pPr lvl="1"/>
            <a:r>
              <a:rPr lang="en-US" dirty="0" err="1" smtClean="0">
                <a:latin typeface="Franklin Gothic Book" pitchFamily="34" charset="0"/>
              </a:rPr>
              <a:t>Pengukuran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dari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informasi</a:t>
            </a:r>
            <a:endParaRPr lang="en-SG" dirty="0" smtClean="0">
              <a:latin typeface="Franklin Gothic Book" pitchFamily="34" charset="0"/>
            </a:endParaRPr>
          </a:p>
          <a:p>
            <a:pPr lvl="1"/>
            <a:r>
              <a:rPr lang="en-US" dirty="0" err="1" smtClean="0">
                <a:latin typeface="Franklin Gothic Book" pitchFamily="34" charset="0"/>
              </a:rPr>
              <a:t>Kapasitas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saluran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komunikasi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untuk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menyalurkan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informasi</a:t>
            </a:r>
            <a:endParaRPr lang="en-SG" dirty="0" smtClean="0">
              <a:latin typeface="Franklin Gothic Book" pitchFamily="34" charset="0"/>
            </a:endParaRPr>
          </a:p>
          <a:p>
            <a:pPr lvl="1"/>
            <a:r>
              <a:rPr lang="en-US" dirty="0" err="1" smtClean="0">
                <a:latin typeface="Franklin Gothic Book" pitchFamily="34" charset="0"/>
              </a:rPr>
              <a:t>Penyandian</a:t>
            </a:r>
            <a:r>
              <a:rPr lang="en-US" dirty="0" smtClean="0">
                <a:latin typeface="Franklin Gothic Book" pitchFamily="34" charset="0"/>
              </a:rPr>
              <a:t> (coding) </a:t>
            </a:r>
            <a:r>
              <a:rPr lang="en-US" dirty="0" err="1" smtClean="0">
                <a:latin typeface="Franklin Gothic Book" pitchFamily="34" charset="0"/>
              </a:rPr>
              <a:t>sebagai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cara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untuk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mendayagunakan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saluran</a:t>
            </a:r>
            <a:r>
              <a:rPr lang="en-US" dirty="0" smtClean="0">
                <a:latin typeface="Franklin Gothic Book" pitchFamily="34" charset="0"/>
              </a:rPr>
              <a:t> agar </a:t>
            </a:r>
            <a:r>
              <a:rPr lang="en-US" dirty="0" err="1" smtClean="0">
                <a:latin typeface="Franklin Gothic Book" pitchFamily="34" charset="0"/>
              </a:rPr>
              <a:t>dapat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berkapasitas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penuh</a:t>
            </a:r>
            <a:r>
              <a:rPr lang="en-US" dirty="0" smtClean="0">
                <a:latin typeface="Franklin Gothic Book" pitchFamily="34" charset="0"/>
              </a:rPr>
              <a:t>.</a:t>
            </a:r>
            <a:endParaRPr lang="en-SG" dirty="0" smtClean="0">
              <a:latin typeface="Franklin Gothic Book" pitchFamily="34" charset="0"/>
            </a:endParaRPr>
          </a:p>
          <a:p>
            <a:endParaRPr lang="en-SG" sz="2400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Franklin Gothic Book" pitchFamily="34" charset="0"/>
              </a:rPr>
              <a:t>Simbol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Nilai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Informasinya</a:t>
            </a:r>
            <a:endParaRPr lang="en-SG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Franklin Gothic Book" pitchFamily="34" charset="0"/>
              </a:rPr>
              <a:t>Teori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informasi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mendapatkan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penghargaan</a:t>
            </a:r>
            <a:r>
              <a:rPr lang="en-US" dirty="0" smtClean="0">
                <a:latin typeface="Franklin Gothic Book" pitchFamily="34" charset="0"/>
              </a:rPr>
              <a:t> yang </a:t>
            </a:r>
            <a:r>
              <a:rPr lang="en-US" dirty="0" err="1" smtClean="0">
                <a:latin typeface="Franklin Gothic Book" pitchFamily="34" charset="0"/>
              </a:rPr>
              <a:t>layak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setelah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diterbitkannya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makalah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dari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b="1" dirty="0" smtClean="0">
                <a:latin typeface="Franklin Gothic Book" pitchFamily="34" charset="0"/>
              </a:rPr>
              <a:t>E.C Shannon</a:t>
            </a:r>
            <a:r>
              <a:rPr lang="en-US" dirty="0" smtClean="0">
                <a:latin typeface="Franklin Gothic Book" pitchFamily="34" charset="0"/>
              </a:rPr>
              <a:t> yang </a:t>
            </a:r>
            <a:r>
              <a:rPr lang="en-US" dirty="0" err="1" smtClean="0">
                <a:latin typeface="Franklin Gothic Book" pitchFamily="34" charset="0"/>
              </a:rPr>
              <a:t>berjudul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i="1" dirty="0" smtClean="0">
                <a:latin typeface="Franklin Gothic Book" pitchFamily="34" charset="0"/>
              </a:rPr>
              <a:t>“A Mathematical Theory Of Communication”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pada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tahun</a:t>
            </a:r>
            <a:r>
              <a:rPr lang="en-US" dirty="0" smtClean="0">
                <a:latin typeface="Franklin Gothic Book" pitchFamily="34" charset="0"/>
              </a:rPr>
              <a:t> 1948 yang </a:t>
            </a:r>
            <a:r>
              <a:rPr lang="en-US" dirty="0" err="1" smtClean="0">
                <a:latin typeface="Franklin Gothic Book" pitchFamily="34" charset="0"/>
              </a:rPr>
              <a:t>memberikan</a:t>
            </a:r>
            <a:r>
              <a:rPr lang="en-US" dirty="0" smtClean="0">
                <a:latin typeface="Franklin Gothic Book" pitchFamily="34" charset="0"/>
              </a:rPr>
              <a:t> standard </a:t>
            </a:r>
            <a:r>
              <a:rPr lang="en-US" dirty="0" err="1" smtClean="0">
                <a:latin typeface="Franklin Gothic Book" pitchFamily="34" charset="0"/>
              </a:rPr>
              <a:t>performansi</a:t>
            </a:r>
            <a:r>
              <a:rPr lang="en-US" dirty="0" smtClean="0">
                <a:latin typeface="Franklin Gothic Book" pitchFamily="34" charset="0"/>
              </a:rPr>
              <a:t> yang </a:t>
            </a:r>
            <a:r>
              <a:rPr lang="en-US" dirty="0" err="1" smtClean="0">
                <a:latin typeface="Franklin Gothic Book" pitchFamily="34" charset="0"/>
              </a:rPr>
              <a:t>absolut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serta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faktor-faktor</a:t>
            </a:r>
            <a:r>
              <a:rPr lang="en-US" dirty="0" smtClean="0">
                <a:latin typeface="Franklin Gothic Book" pitchFamily="34" charset="0"/>
              </a:rPr>
              <a:t> yang </a:t>
            </a:r>
            <a:r>
              <a:rPr lang="en-US" dirty="0" err="1" smtClean="0">
                <a:latin typeface="Franklin Gothic Book" pitchFamily="34" charset="0"/>
              </a:rPr>
              <a:t>membatasi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performansi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tersebut</a:t>
            </a:r>
            <a:r>
              <a:rPr lang="en-US" dirty="0" smtClean="0">
                <a:latin typeface="Franklin Gothic Book" pitchFamily="34" charset="0"/>
              </a:rPr>
              <a:t>.</a:t>
            </a:r>
            <a:endParaRPr lang="en-SG" dirty="0" smtClean="0">
              <a:latin typeface="Franklin Gothic Book" pitchFamily="34" charset="0"/>
            </a:endParaRPr>
          </a:p>
          <a:p>
            <a:pPr algn="just">
              <a:lnSpc>
                <a:spcPct val="150000"/>
              </a:lnSpc>
            </a:pPr>
            <a:endParaRPr lang="en-SG" dirty="0" smtClean="0">
              <a:latin typeface="Franklin Gothic Book" pitchFamily="34" charset="0"/>
            </a:endParaRPr>
          </a:p>
          <a:p>
            <a:pPr algn="just">
              <a:lnSpc>
                <a:spcPct val="150000"/>
              </a:lnSpc>
            </a:pPr>
            <a:endParaRPr lang="en-SG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ucation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education5</Template>
  <TotalTime>87</TotalTime>
  <Words>1598</Words>
  <Application>Microsoft Office PowerPoint</Application>
  <PresentationFormat>On-screen Show (4:3)</PresentationFormat>
  <Paragraphs>140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education5</vt:lpstr>
      <vt:lpstr>PENGANTAR TELEKOMUNIKASI</vt:lpstr>
      <vt:lpstr>SATUAN ACARA PERKULIAHAN</vt:lpstr>
      <vt:lpstr>Teori Matematik tentang Informasi</vt:lpstr>
      <vt:lpstr>Slide 4</vt:lpstr>
      <vt:lpstr>Sistem telekomunikasi dibatasi kemampuannya oleh:</vt:lpstr>
      <vt:lpstr>Slide 6</vt:lpstr>
      <vt:lpstr>Slide 7</vt:lpstr>
      <vt:lpstr>Slide 8</vt:lpstr>
      <vt:lpstr>Simbol dan Nilai Informasinya</vt:lpstr>
      <vt:lpstr>Slide 10</vt:lpstr>
      <vt:lpstr>Slide 11</vt:lpstr>
      <vt:lpstr>Entropy Sumber Berita</vt:lpstr>
      <vt:lpstr>Slide 13</vt:lpstr>
      <vt:lpstr>Kapasitas Saluran </vt:lpstr>
      <vt:lpstr>Slide 15</vt:lpstr>
      <vt:lpstr>Slide 16</vt:lpstr>
      <vt:lpstr>Slide 17</vt:lpstr>
      <vt:lpstr>Secara formal rumus diatas diikat oleh syarat-syarat sebagai berikut ini :</vt:lpstr>
      <vt:lpstr>Kebutuhan Bandwidth Suara / Audio</vt:lpstr>
      <vt:lpstr>Slide 20</vt:lpstr>
      <vt:lpstr>Slide 21</vt:lpstr>
      <vt:lpstr>Slide 22</vt:lpstr>
      <vt:lpstr>Slide 23</vt:lpstr>
      <vt:lpstr>Slide 24</vt:lpstr>
      <vt:lpstr>Slide 25</vt:lpstr>
      <vt:lpstr>Kebutuhan Bandwidth Video</vt:lpstr>
      <vt:lpstr>Slide 27</vt:lpstr>
      <vt:lpstr>Slide 28</vt:lpstr>
      <vt:lpstr>Slide 29</vt:lpstr>
      <vt:lpstr>Slide 30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Entertainment          in Mathematics</dc:title>
  <dc:subject>Education PowerPoint Template</dc:subject>
  <dc:creator>HP Mini</dc:creator>
  <cp:keywords>Education PowerPoint Template</cp:keywords>
  <dc:description>Copyright © Wondershare Software Co., Ltd. All Rights Reserved.</dc:description>
  <cp:lastModifiedBy>HP Mini</cp:lastModifiedBy>
  <cp:revision>14</cp:revision>
  <dcterms:created xsi:type="dcterms:W3CDTF">2011-02-07T15:38:13Z</dcterms:created>
  <dcterms:modified xsi:type="dcterms:W3CDTF">2011-02-21T01:16:13Z</dcterms:modified>
  <cp:category>Education</cp:category>
</cp:coreProperties>
</file>