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6" r:id="rId3"/>
    <p:sldId id="277" r:id="rId4"/>
    <p:sldId id="278" r:id="rId5"/>
    <p:sldId id="279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9144000" cy="6858000" type="screen4x3"/>
  <p:notesSz cx="7004050" cy="9290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7163" y="0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3325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7163" y="8823325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fld id="{499A86E8-C5BB-406F-89B3-7CD52CC29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7163" y="0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45025" cy="3482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3250"/>
            <a:ext cx="5603875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3325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7163" y="8823325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fld id="{D156C28A-BA55-4E06-91F8-0550BA7A9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5C8E986-08B9-431C-9EB9-E849526AD5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40E3C33-289D-4570-B746-0C9EA5A97F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0577B6A-B29B-402C-8CB7-E07F7869F4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5B435-EBC1-482D-8053-737D08AA1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E4877C-A96A-415E-8981-70B384E586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59C073F-07B3-47FF-A562-993331CF68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D980232-69D3-41DB-97F0-F255B2DC47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C7D6D49-13FA-4A98-81C0-1B703E838D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E614239-E0C4-44B0-ACD6-1871BCA624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7F78565-2EBE-4808-95F2-770A6E87EF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ADA4328-D733-4563-91D8-817BC452D4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5AA4C93-5F12-4F8C-9D97-796A3BCC82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48A7207-D6A7-47CA-BA94-BAD9190EF0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Perencanaan Sistem dan Memperoleh Informasi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Chapter 3</a:t>
            </a:r>
          </a:p>
        </p:txBody>
      </p:sp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6708E1-D748-433A-9A4E-67701076F083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sz="2400" smtClean="0"/>
              <a:t>Profesional dan tidak bias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smtClean="0"/>
              <a:t>Merekam semua Informasi</a:t>
            </a:r>
            <a:endParaRPr lang="fi-FI" sz="240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fi-FI" sz="2400" smtClean="0"/>
              <a:t>Mengerti semua issue dan istilah-istilah</a:t>
            </a:r>
            <a:endParaRPr lang="en-US" sz="240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smtClean="0"/>
              <a:t>Membedakan antara opini dan kenyataan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smtClean="0"/>
              <a:t>Memberikan kesempatan yg ditanya untuk menyanyakan beberapa hal yg belum jelas dr pertanyaan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smtClean="0"/>
              <a:t>Berterima kasih atas jawaban yg telah diberikan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smtClean="0"/>
              <a:t>Berakhir pada waktu yg tepat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986A58-6D34-4340-9513-7FF904EB1C0D}" type="slidenum">
              <a:rPr lang="en-US"/>
              <a:pPr/>
              <a:t>10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Melaksanakan Interview</a:t>
            </a:r>
          </a:p>
        </p:txBody>
      </p:sp>
      <p:sp>
        <p:nvSpPr>
          <p:cNvPr id="11269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791200"/>
            <a:ext cx="381000" cy="3810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smtClean="0"/>
              <a:t>Menyiapkan beberapa catatan hasil interview</a:t>
            </a:r>
          </a:p>
          <a:p>
            <a:pPr marL="609600" indent="-609600" eaLnBrk="1" hangingPunct="1"/>
            <a:r>
              <a:rPr lang="en-US" smtClean="0"/>
              <a:t>Menyiapkan Laporan hasil Interview</a:t>
            </a:r>
          </a:p>
          <a:p>
            <a:pPr marL="609600" indent="-609600" eaLnBrk="1" hangingPunct="1"/>
            <a:r>
              <a:rPr lang="en-US" smtClean="0"/>
              <a:t>Memperhatikan kendala-kendala yg muncul ketika interview dan kemungkinan pertanyaan baru.</a:t>
            </a: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DDADF4-D7FE-4187-94F8-018CDC65EC2B}" type="slidenum">
              <a:rPr lang="en-US"/>
              <a:pPr/>
              <a:t>11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Follow up Interview</a:t>
            </a:r>
          </a:p>
        </p:txBody>
      </p:sp>
      <p:sp>
        <p:nvSpPr>
          <p:cNvPr id="12293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791200"/>
            <a:ext cx="381000" cy="3810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5556" t="16837" r="3703" b="12451"/>
          <a:stretch>
            <a:fillRect/>
          </a:stretch>
        </p:blipFill>
        <p:spPr>
          <a:xfrm>
            <a:off x="304800" y="609600"/>
            <a:ext cx="8610600" cy="5257800"/>
          </a:xfrm>
        </p:spPr>
      </p:pic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12B4A9-0746-40FC-9CF7-98B911CB7AD5}" type="slidenum">
              <a:rPr lang="en-US"/>
              <a:pPr/>
              <a:t>12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Tipe Pertanyaan</a:t>
            </a:r>
          </a:p>
        </p:txBody>
      </p:sp>
      <p:graphicFrame>
        <p:nvGraphicFramePr>
          <p:cNvPr id="10303" name="Group 63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634866"/>
        </p:xfrm>
        <a:graphic>
          <a:graphicData uri="http://schemas.openxmlformats.org/drawingml/2006/table">
            <a:tbl>
              <a:tblPr/>
              <a:tblGrid>
                <a:gridCol w="3352800"/>
                <a:gridCol w="4876800"/>
              </a:tblGrid>
              <a:tr h="3048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Tipe Pertanyaan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Contoh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6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Pertanyaan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Closed-Ended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Berapa jumlah pesanan melalui telepon?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Bagaimana cara memesan?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Informasi tambahan apa yang diperlukan pada sistem yang baru?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287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Pertanyaan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Open-Ended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Bagaimana pendapat anda tentang sistem yang ada?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Masalah apa yang sering dihadapi sehari-hari?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Bagaimana memutuskan tipe pemasaran apa yang harus dilaksanakan?</a:t>
                      </a:r>
                      <a:endParaRPr kumimoji="0" 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58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Pertanyaan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Probing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Kenapa?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Dapatkah Anda memberikan contoh?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Dapatkah dijelaskan lebih detail lagi?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FD21DC-E56A-46EE-8894-EAE859AD553D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/>
            <a:r>
              <a:rPr lang="fi-FI" smtClean="0"/>
              <a:t>Pertama dilakukan oleh team IBM sekitar tahun 1970</a:t>
            </a:r>
            <a:endParaRPr lang="sv-SE" smtClean="0"/>
          </a:p>
          <a:p>
            <a:pPr marL="609600" indent="-609600" eaLnBrk="1" hangingPunct="1"/>
            <a:r>
              <a:rPr lang="sv-SE" smtClean="0"/>
              <a:t>Pertemuan terstruktur yang dihadiri oleh sekitar 10 – 20 peserta</a:t>
            </a:r>
            <a:endParaRPr lang="en-US" smtClean="0"/>
          </a:p>
          <a:p>
            <a:pPr marL="609600" indent="-609600" eaLnBrk="1" hangingPunct="1"/>
            <a:r>
              <a:rPr lang="en-US" smtClean="0"/>
              <a:t>Dilaksanakan sekitar 30 – 60 menit per agenda</a:t>
            </a:r>
          </a:p>
          <a:p>
            <a:pPr marL="609600" indent="-609600" eaLnBrk="1" hangingPunct="1"/>
            <a:r>
              <a:rPr lang="en-US" smtClean="0"/>
              <a:t>Sering dilakukan break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709EB1-3997-4ABA-BA4F-54899900C52D}" type="slidenum">
              <a:rPr lang="en-US"/>
              <a:pPr/>
              <a:t>14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Joint Application Design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Memilih peserta (participant)</a:t>
            </a:r>
          </a:p>
          <a:p>
            <a:pPr eaLnBrk="1" hangingPunct="1"/>
            <a:r>
              <a:rPr lang="en-US" smtClean="0"/>
              <a:t>Merancang pertemuan (session)</a:t>
            </a:r>
          </a:p>
          <a:p>
            <a:pPr eaLnBrk="1" hangingPunct="1"/>
            <a:r>
              <a:rPr lang="en-US" smtClean="0"/>
              <a:t>Menyampaikan pertemuan (session)</a:t>
            </a:r>
          </a:p>
          <a:p>
            <a:pPr eaLnBrk="1" hangingPunct="1"/>
            <a:r>
              <a:rPr lang="en-US" smtClean="0"/>
              <a:t>Pelaksanaan pertemuan (session)</a:t>
            </a:r>
          </a:p>
          <a:p>
            <a:pPr eaLnBrk="1" hangingPunct="1"/>
            <a:r>
              <a:rPr lang="en-US" smtClean="0"/>
              <a:t>Follow-up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012173-9234-41D8-9D8B-F9D220B4F03A}" type="slidenum">
              <a:rPr lang="en-US"/>
              <a:pPr/>
              <a:t>15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JAD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Memungkinkan adanya kerjasama yang lebih intensif antara manager, user dan pengembang</a:t>
            </a:r>
            <a:endParaRPr lang="sv-SE" smtClean="0"/>
          </a:p>
          <a:p>
            <a:pPr eaLnBrk="1" hangingPunct="1"/>
            <a:r>
              <a:rPr lang="sv-SE" smtClean="0"/>
              <a:t>Dapat mengurangi informasi yang tidak sesuai/jelas hingga 50%</a:t>
            </a:r>
          </a:p>
          <a:p>
            <a:pPr eaLnBrk="1" hangingPunct="1"/>
            <a:r>
              <a:rPr lang="sv-SE" smtClean="0"/>
              <a:t>Menghindari kebutuhan user yang terlalu spesifik ataupun yang tidak jelas</a:t>
            </a:r>
            <a:endParaRPr lang="en-US" smtClean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5DBB45-8975-4826-A47B-140DC858ECAF}" type="slidenum">
              <a:rPr lang="en-US"/>
              <a:pPr/>
              <a:t>16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Idea JAD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smtClean="0"/>
              <a:t>Mengatur tempat duduk berbentuk U-Shaped </a:t>
            </a:r>
            <a:endParaRPr lang="en-GB" smtClean="0"/>
          </a:p>
          <a:p>
            <a:pPr eaLnBrk="1" hangingPunct="1"/>
            <a:r>
              <a:rPr lang="en-GB" smtClean="0"/>
              <a:t>Menghindari gangguan-gangguan</a:t>
            </a:r>
          </a:p>
          <a:p>
            <a:pPr eaLnBrk="1" hangingPunct="1"/>
            <a:r>
              <a:rPr lang="en-GB" smtClean="0"/>
              <a:t>Whiteboard/flip chart</a:t>
            </a:r>
          </a:p>
          <a:p>
            <a:pPr eaLnBrk="1" hangingPunct="1"/>
            <a:r>
              <a:rPr lang="en-GB" smtClean="0"/>
              <a:t>Prototyping tools</a:t>
            </a:r>
          </a:p>
          <a:p>
            <a:pPr eaLnBrk="1" hangingPunct="1"/>
            <a:r>
              <a:rPr lang="en-GB" smtClean="0"/>
              <a:t>e-JAD</a:t>
            </a:r>
            <a:endParaRPr lang="en-US" smtClean="0"/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D6D920-6116-4637-8374-7E13E6CE66B6}" type="slidenum">
              <a:rPr lang="en-US"/>
              <a:pPr/>
              <a:t>17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Setting JAD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Diselenggarakan pada 5 – 10 hari terakhir untuk periode 3 bulanan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Menyiapkan pertanyaan sebagaimana Interview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Menyiapkan agenda formal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Memfasilitasi akrifitas-aktifitas</a:t>
            </a:r>
            <a:endParaRPr lang="en-GB" sz="2400" smtClean="0"/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Menjaga pertemuan agar tetap pada pokok bahasan dan terkendali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Membantu untuk menjelaskan istilah teknis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Merekam input dari kelompok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Membantu memecahkan isu-isu yang ada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Menindak lanjuti pertemuan berikutnya</a:t>
            </a:r>
            <a:endParaRPr lang="en-US" sz="2400" smtClean="0"/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CC7EF9-9B24-4AD3-86AA-5B07A40E66A7}" type="slidenum">
              <a:rPr lang="en-US"/>
              <a:pPr/>
              <a:t>18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Session JAD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Selecting participants</a:t>
            </a:r>
          </a:p>
          <a:p>
            <a:pPr eaLnBrk="1" hangingPunct="1"/>
            <a:r>
              <a:rPr lang="en-GB" sz="2800" smtClean="0"/>
              <a:t>Using samples of the population</a:t>
            </a:r>
          </a:p>
          <a:p>
            <a:pPr eaLnBrk="1" hangingPunct="1"/>
            <a:r>
              <a:rPr lang="en-GB" sz="2800" smtClean="0"/>
              <a:t>Designing the questionnaire</a:t>
            </a:r>
          </a:p>
          <a:p>
            <a:pPr eaLnBrk="1" hangingPunct="1"/>
            <a:r>
              <a:rPr lang="en-GB" sz="2800" smtClean="0"/>
              <a:t>Careful question selection</a:t>
            </a:r>
          </a:p>
          <a:p>
            <a:pPr eaLnBrk="1" hangingPunct="1"/>
            <a:r>
              <a:rPr lang="en-GB" sz="2800" smtClean="0"/>
              <a:t>Administering the questionnaire</a:t>
            </a:r>
          </a:p>
          <a:p>
            <a:pPr eaLnBrk="1" hangingPunct="1"/>
            <a:r>
              <a:rPr lang="en-GB" sz="2800" smtClean="0"/>
              <a:t>Working to get good response rate</a:t>
            </a:r>
          </a:p>
          <a:p>
            <a:pPr eaLnBrk="1" hangingPunct="1"/>
            <a:r>
              <a:rPr lang="en-GB" sz="2800" smtClean="0"/>
              <a:t>Questionnaire follow-up</a:t>
            </a:r>
          </a:p>
          <a:p>
            <a:pPr eaLnBrk="1" hangingPunct="1"/>
            <a:r>
              <a:rPr lang="en-GB" sz="2800" smtClean="0"/>
              <a:t>Send results to participants</a:t>
            </a:r>
          </a:p>
          <a:p>
            <a:pPr eaLnBrk="1" hangingPunct="1"/>
            <a:endParaRPr lang="en-US" sz="2800" smtClean="0"/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2B9286-53B1-4D30-A6BA-40E953EA747B}" type="slidenum">
              <a:rPr lang="en-US"/>
              <a:pPr/>
              <a:t>19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Kuesioner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Menetapkan suatu kerangka kerja strategi  menyeluruh  untuk memenuhi kebutuhan informasi pemakai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Melibatkan Manajer senior, pemakai senior dan profesional sistem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Proyek yang diusulkan dievaluasi dan dan diprioritaskan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Alasan untuk melakukan perencanaan sistem :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Dihubungkan dengan rencana bisnis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Menghindari sejumlah kerugian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Yang merencanakan sistem : Steering Committee (SC)</a:t>
            </a:r>
            <a:r>
              <a:rPr lang="en-US" sz="1800" smtClean="0">
                <a:sym typeface="Wingdings" pitchFamily="2" charset="2"/>
              </a:rPr>
              <a:t></a:t>
            </a:r>
            <a:r>
              <a:rPr lang="en-US" sz="1800" smtClean="0"/>
              <a:t> CIO, CEO, CFO dan Eksekutif Senior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Tugas SC ; Merupakan penghubung antara tujuan bisnis dan sistem informasi yang membantu untuk mencapai tujuan tersebut.</a:t>
            </a:r>
          </a:p>
        </p:txBody>
      </p:sp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A14032-7AD6-478E-93D8-DB5F75AAC85B}" type="slidenum">
              <a:rPr lang="en-US"/>
              <a:pPr/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Tahapan Perencanaan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Dimulai dengan pertanyaan yang menarik dan tidak menyerang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Pertanyaan disusun berdasarkan kumpulan logis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Tidak menempatkan pertanyaan penting di paling akhir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Tidak membuat banyak jenis item pertanyaan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Hindari singkatan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Hindari pertanyaan yang bias atau tidak jelas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Beri nomor pertanyaan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Ujikan pertanyaan untuk mengidentifikasi pertanyaan yang membingungkan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Sediakan anonim untuk responden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5CDB0D-5F61-4DB2-BA35-0EE3E436DB6D}" type="slidenum">
              <a:rPr lang="en-US"/>
              <a:pPr/>
              <a:t>20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Kuesioner yg Baik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7200" cy="4876800"/>
          </a:xfrm>
        </p:spPr>
        <p:txBody>
          <a:bodyPr/>
          <a:lstStyle/>
          <a:p>
            <a:pPr eaLnBrk="1" hangingPunct="1"/>
            <a:r>
              <a:rPr lang="en-GB" smtClean="0"/>
              <a:t>Provides clues about existing “as-is” system (</a:t>
            </a:r>
            <a:r>
              <a:rPr lang="id-ID" smtClean="0"/>
              <a:t>Memberikan petunjuk tentang yang ada "apa adanya" sistem</a:t>
            </a:r>
            <a:r>
              <a:rPr lang="en-US" smtClean="0"/>
              <a:t>)</a:t>
            </a:r>
            <a:endParaRPr lang="en-GB" smtClean="0"/>
          </a:p>
          <a:p>
            <a:pPr eaLnBrk="1" hangingPunct="1"/>
            <a:r>
              <a:rPr lang="en-GB" smtClean="0"/>
              <a:t>Typical documents</a:t>
            </a:r>
          </a:p>
          <a:p>
            <a:pPr lvl="1" eaLnBrk="1" hangingPunct="1"/>
            <a:r>
              <a:rPr lang="en-GB" smtClean="0"/>
              <a:t>Forms</a:t>
            </a:r>
          </a:p>
          <a:p>
            <a:pPr lvl="1" eaLnBrk="1" hangingPunct="1"/>
            <a:r>
              <a:rPr lang="en-GB" smtClean="0"/>
              <a:t>Reports</a:t>
            </a:r>
          </a:p>
          <a:p>
            <a:pPr lvl="1" eaLnBrk="1" hangingPunct="1"/>
            <a:r>
              <a:rPr lang="en-GB" smtClean="0"/>
              <a:t>Policy manuals</a:t>
            </a:r>
          </a:p>
          <a:p>
            <a:pPr eaLnBrk="1" hangingPunct="1"/>
            <a:r>
              <a:rPr lang="en-GB" smtClean="0"/>
              <a:t>Look for user additions to forms</a:t>
            </a:r>
          </a:p>
          <a:p>
            <a:pPr eaLnBrk="1" hangingPunct="1"/>
            <a:r>
              <a:rPr lang="en-GB" smtClean="0"/>
              <a:t>Look for unused form elements</a:t>
            </a:r>
            <a:endParaRPr lang="en-US" smtClean="0"/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C1B1B8-4688-4340-89EB-00D2787E6143}" type="slidenum">
              <a:rPr lang="en-US"/>
              <a:pPr/>
              <a:t>21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Document Analysis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id-ID" sz="2800" smtClean="0"/>
              <a:t>Pengguna / manajer sering tidak ingat semua yang mereka lakukan </a:t>
            </a:r>
            <a:endParaRPr lang="en-US" sz="2800" smtClean="0"/>
          </a:p>
          <a:p>
            <a:pPr eaLnBrk="1" hangingPunct="1"/>
            <a:r>
              <a:rPr lang="id-ID" sz="2800" smtClean="0"/>
              <a:t>Cek validitas informasi yang dikumpulkan dengan cara lain </a:t>
            </a:r>
            <a:endParaRPr lang="en-US" sz="2800" smtClean="0"/>
          </a:p>
          <a:p>
            <a:pPr eaLnBrk="1" hangingPunct="1"/>
            <a:r>
              <a:rPr lang="id-ID" sz="2800" smtClean="0"/>
              <a:t>Perilaku berubah ketika orang melihat </a:t>
            </a:r>
            <a:endParaRPr lang="en-US" sz="2800" smtClean="0"/>
          </a:p>
          <a:p>
            <a:pPr eaLnBrk="1" hangingPunct="1"/>
            <a:r>
              <a:rPr lang="id-ID" sz="2800" smtClean="0"/>
              <a:t>Hati-hati untuk tidak mengabaikan kegiatan periodik</a:t>
            </a:r>
            <a:br>
              <a:rPr lang="id-ID" sz="2800" smtClean="0"/>
            </a:br>
            <a:r>
              <a:rPr lang="id-ID" sz="2800" smtClean="0"/>
              <a:t>... ... Mingguan Bulanan Tahunan</a:t>
            </a:r>
            <a:endParaRPr lang="en-US" sz="2400" smtClean="0"/>
          </a:p>
          <a:p>
            <a:pPr lvl="1" eaLnBrk="1" hangingPunct="1">
              <a:buFontTx/>
              <a:buNone/>
            </a:pPr>
            <a:r>
              <a:rPr lang="id-ID" sz="2400" smtClean="0"/>
              <a:t/>
            </a:r>
            <a:br>
              <a:rPr lang="id-ID" sz="2400" smtClean="0"/>
            </a:br>
            <a:r>
              <a:rPr lang="id-ID" sz="2400" smtClean="0"/>
              <a:t/>
            </a:r>
            <a:br>
              <a:rPr lang="id-ID" sz="2400" smtClean="0"/>
            </a:br>
            <a:r>
              <a:rPr lang="id-ID" sz="2400" smtClean="0"/>
              <a:t/>
            </a:r>
            <a:br>
              <a:rPr lang="id-ID" sz="2400" smtClean="0"/>
            </a:br>
            <a:endParaRPr lang="en-GB" sz="2400" smtClean="0"/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B1D4D2-6036-4598-BDA0-27B849630121}" type="slidenum">
              <a:rPr lang="en-US"/>
              <a:pPr/>
              <a:t>22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Observation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Type of information</a:t>
            </a:r>
          </a:p>
          <a:p>
            <a:pPr eaLnBrk="1" hangingPunct="1"/>
            <a:r>
              <a:rPr lang="en-GB" smtClean="0"/>
              <a:t>Depth of information</a:t>
            </a:r>
          </a:p>
          <a:p>
            <a:pPr eaLnBrk="1" hangingPunct="1"/>
            <a:r>
              <a:rPr lang="en-GB" smtClean="0"/>
              <a:t>Breadth of information</a:t>
            </a:r>
          </a:p>
          <a:p>
            <a:pPr eaLnBrk="1" hangingPunct="1"/>
            <a:r>
              <a:rPr lang="en-GB" smtClean="0"/>
              <a:t>Integration of information</a:t>
            </a:r>
          </a:p>
          <a:p>
            <a:pPr eaLnBrk="1" hangingPunct="1"/>
            <a:r>
              <a:rPr lang="en-GB" smtClean="0"/>
              <a:t>User involvement</a:t>
            </a:r>
          </a:p>
          <a:p>
            <a:pPr eaLnBrk="1" hangingPunct="1"/>
            <a:r>
              <a:rPr lang="en-GB" smtClean="0"/>
              <a:t>Cost</a:t>
            </a:r>
          </a:p>
          <a:p>
            <a:pPr eaLnBrk="1" hangingPunct="1"/>
            <a:r>
              <a:rPr lang="en-GB" smtClean="0"/>
              <a:t>Combining techniques</a:t>
            </a:r>
            <a:endParaRPr lang="en-US" smtClean="0"/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7F095C-0432-4662-9661-09514053C009}" type="slidenum">
              <a:rPr lang="en-US"/>
              <a:pPr/>
              <a:t>23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smtClean="0"/>
              <a:t>Criteria for Selecting the Appropriate Techniques</a:t>
            </a:r>
            <a:endParaRPr lang="en-US" sz="4000" b="1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7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22822" name="Group 294"/>
          <p:cNvGraphicFramePr>
            <a:graphicFrameLocks noGrp="1"/>
          </p:cNvGraphicFramePr>
          <p:nvPr>
            <p:ph type="tbl" idx="1"/>
          </p:nvPr>
        </p:nvGraphicFramePr>
        <p:xfrm>
          <a:off x="228600" y="304800"/>
          <a:ext cx="8707438" cy="6345240"/>
        </p:xfrm>
        <a:graphic>
          <a:graphicData uri="http://schemas.openxmlformats.org/drawingml/2006/table">
            <a:tbl>
              <a:tblPr/>
              <a:tblGrid>
                <a:gridCol w="1230313"/>
                <a:gridCol w="1154112"/>
                <a:gridCol w="1708150"/>
                <a:gridCol w="1701800"/>
                <a:gridCol w="1393825"/>
                <a:gridCol w="1519238"/>
              </a:tblGrid>
              <a:tr h="696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Interview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JAD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Questionnaire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Analysis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Observation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Tipe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Informasi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As-Is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Improve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To-Be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As-Is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Improve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To-Be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As-Is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Improve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To-Be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As-Is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As-Is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4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Kedalaman Informasi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High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High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Medium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Low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Low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Luasnya Informasi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Low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Medium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High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High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Low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90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Integrasi Informasi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Low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High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Low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Low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Low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Keterlibatan User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Medium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High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Low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Low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Low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Biaya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Medium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Low - Medium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Low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Low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Low - Medium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E970B0-F5D1-410E-A405-ABCCC4E55EAE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Komponen Laporan 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Komponen keseluruhan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Berhubungan dengan sumber daya yg akan diperoleh (3-5 tahun)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Meliputi : Personil baru, hardware, software, peralatan telekomunikasi, lokasi komputer, keamanan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Komponen Aplikasi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Suatu portfolio yang disetujui dari proposal proyek sistem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Secara luas menyatakan apa saja yang termasuk dalam komponen keseluruhan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Hubungan dengan Analis Sistem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Keduanya berhubungan dengan proses mendefinisikan kebutuhan pemakai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Perbedaannya pada cakupan dan tahap rinci</a:t>
            </a:r>
          </a:p>
        </p:txBody>
      </p:sp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AFB04D-618A-485F-A44D-1AB435050734}" type="slidenum">
              <a:rPr lang="en-US"/>
              <a:pPr/>
              <a:t>3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Tahapan Perencanaan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i="1" smtClean="0"/>
              <a:t>Technical</a:t>
            </a:r>
            <a:r>
              <a:rPr lang="en-US" sz="16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Menunjukkan apakah sistem yg diusulkan dapat dikembangkan dan diterapkan dengan menggunakan teknologi yang ada atau jika membutuhkan teknologi baru</a:t>
            </a:r>
            <a:endParaRPr lang="en-US" sz="1400" i="1" smtClean="0"/>
          </a:p>
          <a:p>
            <a:pPr eaLnBrk="1" hangingPunct="1">
              <a:lnSpc>
                <a:spcPct val="80000"/>
              </a:lnSpc>
            </a:pPr>
            <a:r>
              <a:rPr lang="en-US" sz="1600" i="1" smtClean="0"/>
              <a:t>Economic</a:t>
            </a:r>
            <a:r>
              <a:rPr lang="en-US" sz="16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Menunjukkan apakah dana yg memadai tersedia untuk mendukung biaya dari sistem yg diusulkan</a:t>
            </a:r>
            <a:endParaRPr lang="en-US" sz="1400" i="1" smtClean="0"/>
          </a:p>
          <a:p>
            <a:pPr eaLnBrk="1" hangingPunct="1">
              <a:lnSpc>
                <a:spcPct val="80000"/>
              </a:lnSpc>
            </a:pPr>
            <a:r>
              <a:rPr lang="en-US" sz="1600" i="1" smtClean="0"/>
              <a:t>Legal</a:t>
            </a:r>
            <a:r>
              <a:rPr lang="en-US" sz="16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Menunjukkan apakah ada konflik antara sistem yang sedang dipertimbangkan dan kemampuan perusahaan untuk menunaikan kewajibannya</a:t>
            </a:r>
            <a:endParaRPr lang="en-US" sz="1400" i="1" smtClean="0"/>
          </a:p>
          <a:p>
            <a:pPr eaLnBrk="1" hangingPunct="1">
              <a:lnSpc>
                <a:spcPct val="80000"/>
              </a:lnSpc>
            </a:pPr>
            <a:r>
              <a:rPr lang="en-US" sz="1600" i="1" smtClean="0"/>
              <a:t>Operational</a:t>
            </a:r>
            <a:r>
              <a:rPr lang="en-US" sz="16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Menunjukkan apakan prosedur dan ketrampilan personalia yg ada cukup untuk mengoperasikan sistem yg diusulkan atau apakah prosedur dan ketrampilan tambahan akan diberikan</a:t>
            </a:r>
            <a:endParaRPr lang="en-US" sz="1400" i="1" smtClean="0"/>
          </a:p>
          <a:p>
            <a:pPr eaLnBrk="1" hangingPunct="1">
              <a:lnSpc>
                <a:spcPct val="80000"/>
              </a:lnSpc>
            </a:pPr>
            <a:r>
              <a:rPr lang="en-US" sz="1600" i="1" smtClean="0"/>
              <a:t>Schedule</a:t>
            </a:r>
            <a:r>
              <a:rPr lang="en-US" sz="16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Sistem yg diusulkan harus berlaku dalam suatu kerangka waktu yang logis</a:t>
            </a:r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324668-E4EA-4098-86DA-9901D62081B6}" type="slidenum">
              <a:rPr lang="en-US"/>
              <a:pPr/>
              <a:t>4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Faktor Kelayakan (TELOS)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i="1" smtClean="0"/>
              <a:t>Produktivitas.</a:t>
            </a:r>
            <a:r>
              <a:rPr lang="en-US" sz="2000" smtClean="0"/>
              <a:t> Mengukur jumlah output yang dihasilkan dari input. Tujuan untuk mengurangi atau menghapus biaya yang tidak menambah nilai.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i="1" smtClean="0"/>
              <a:t>Diferensiasi. </a:t>
            </a:r>
            <a:r>
              <a:rPr lang="en-US" sz="2000" smtClean="0"/>
              <a:t>Mengukur seberapa baik suatu  perusahaan dapat menawarkan produknya atau pelayananan yang secara nyata tidak serupa dengan jenis dan sifat dari produk dan pelayanan para pesaingnya.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i="1" smtClean="0"/>
              <a:t>Manajemen. </a:t>
            </a:r>
            <a:r>
              <a:rPr lang="en-US" sz="2000" smtClean="0"/>
              <a:t>Menunjukkan seberapa baik sistem informasi menyediakan informasi untuk membantu para manajer dalam perencanaan, pengendalian dan pengambilan keputusan. </a:t>
            </a:r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D28A0D-AE95-4D28-B063-6D823DCAEC8C}" type="slidenum">
              <a:rPr lang="en-US"/>
              <a:pPr/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FAKTOR STRATEGIK  (PDM)</a:t>
            </a:r>
            <a:endParaRPr lang="en-US" sz="40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>
                <a:hlinkClick r:id="rId2" action="ppaction://hlinksldjump"/>
              </a:rPr>
              <a:t>Memilih yg akan diinterview</a:t>
            </a:r>
            <a:endParaRPr lang="en-US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smtClean="0">
                <a:hlinkClick r:id="rId3" action="ppaction://hlinksldjump"/>
              </a:rPr>
              <a:t>Merancang pertanyaan untuk Interview</a:t>
            </a:r>
            <a:endParaRPr lang="en-US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smtClean="0">
                <a:hlinkClick r:id="rId4" action="ppaction://hlinksldjump"/>
              </a:rPr>
              <a:t>Menyiapkan Interview</a:t>
            </a:r>
            <a:endParaRPr lang="en-US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smtClean="0">
                <a:hlinkClick r:id="rId5" action="ppaction://hlinksldjump"/>
              </a:rPr>
              <a:t>Melaksanakan Interview</a:t>
            </a:r>
            <a:endParaRPr lang="en-US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smtClean="0">
                <a:hlinkClick r:id="rId6" action="ppaction://hlinksldjump"/>
              </a:rPr>
              <a:t>Follow-Up Interview</a:t>
            </a:r>
            <a:endParaRPr lang="en-US" smtClean="0"/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CC2B90-61E5-45B5-AA36-EE15A485A32B}" type="slidenum">
              <a:rPr lang="en-US"/>
              <a:pPr/>
              <a:t>6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60400" indent="-660400" eaLnBrk="1" hangingPunct="1"/>
            <a:r>
              <a:rPr lang="en-US" smtClean="0"/>
              <a:t>Berbasis pd kebutuhan Informasi</a:t>
            </a:r>
          </a:p>
          <a:p>
            <a:pPr marL="660400" indent="-660400" eaLnBrk="1" hangingPunct="1"/>
            <a:r>
              <a:rPr lang="en-US" smtClean="0"/>
              <a:t>Mencari dari beberapa perspektif:</a:t>
            </a:r>
          </a:p>
          <a:p>
            <a:pPr marL="1409700" lvl="2" indent="-495300" eaLnBrk="1" hangingPunct="1"/>
            <a:r>
              <a:rPr lang="en-US" smtClean="0"/>
              <a:t>Manager</a:t>
            </a:r>
          </a:p>
          <a:p>
            <a:pPr marL="1409700" lvl="2" indent="-495300" eaLnBrk="1" hangingPunct="1"/>
            <a:r>
              <a:rPr lang="en-US" smtClean="0"/>
              <a:t>User</a:t>
            </a:r>
            <a:endParaRPr lang="sv-SE" smtClean="0"/>
          </a:p>
          <a:p>
            <a:pPr marL="1409700" lvl="2" indent="-495300" eaLnBrk="1" hangingPunct="1"/>
            <a:r>
              <a:rPr lang="sv-SE" smtClean="0"/>
              <a:t>Idealnya, seluruh yang berhubungan dengan sistem (stakeholder)</a:t>
            </a:r>
            <a:endParaRPr lang="en-US" smtClean="0"/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9A1901-0A1C-461F-9A38-076B04840C08}" type="slidenum">
              <a:rPr lang="en-US"/>
              <a:pPr/>
              <a:t>7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/>
            <a:r>
              <a:rPr lang="en-US" sz="4000" smtClean="0"/>
              <a:t>Memilih yg akan diinterview</a:t>
            </a:r>
          </a:p>
        </p:txBody>
      </p:sp>
      <p:sp>
        <p:nvSpPr>
          <p:cNvPr id="8197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791200"/>
            <a:ext cx="381000" cy="3810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Interview tidak terstruktur</a:t>
            </a:r>
            <a:endParaRPr lang="sv-SE" smtClean="0"/>
          </a:p>
          <a:p>
            <a:pPr eaLnBrk="1" hangingPunct="1"/>
            <a:r>
              <a:rPr lang="sv-SE" smtClean="0"/>
              <a:t>Luas, memberikan Informasi yang masih global</a:t>
            </a:r>
            <a:endParaRPr lang="en-US" smtClean="0"/>
          </a:p>
          <a:p>
            <a:pPr eaLnBrk="1" hangingPunct="1"/>
            <a:r>
              <a:rPr lang="en-US" smtClean="0"/>
              <a:t>Interview terstruktur</a:t>
            </a:r>
          </a:p>
          <a:p>
            <a:pPr eaLnBrk="1" hangingPunct="1"/>
            <a:r>
              <a:rPr lang="en-GB" smtClean="0"/>
              <a:t>Informasi yang lebih spsesifik</a:t>
            </a: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A60DA9-4C8A-456C-A4DF-896642476BDB}" type="slidenum">
              <a:rPr lang="en-US"/>
              <a:pPr/>
              <a:t>8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Merancang Pertanyaan</a:t>
            </a:r>
          </a:p>
        </p:txBody>
      </p:sp>
      <p:sp>
        <p:nvSpPr>
          <p:cNvPr id="9221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791200"/>
            <a:ext cx="381000" cy="3810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/>
              <a:t>Menyiapkan Perencanaan Interview Global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000" smtClean="0"/>
              <a:t>Menyusun/mengumpulkan pertanyaan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000" smtClean="0"/>
              <a:t>Mengantisipasi jawaban dan follow-up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/>
              <a:t>Konfirmasi area knowledge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/>
              <a:t>Menentukan prioritas apabila waktu tidak mencukupi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/>
              <a:t>Menyiapkan yang diinterview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000" smtClean="0"/>
              <a:t>Jadwal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000" smtClean="0"/>
              <a:t>Menjelaskan alas an melakukan Interview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000" smtClean="0"/>
              <a:t>Menjelaskan ruang lingkup diskusi</a:t>
            </a:r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A05E20-AFCA-4DD8-AF0A-FC7FC7704AD2}" type="slidenum">
              <a:rPr lang="en-US"/>
              <a:pPr/>
              <a:t>9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Persiapan Interview</a:t>
            </a:r>
          </a:p>
        </p:txBody>
      </p:sp>
      <p:sp>
        <p:nvSpPr>
          <p:cNvPr id="1024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791200"/>
            <a:ext cx="381000" cy="3810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</TotalTime>
  <Words>954</Words>
  <Application>Microsoft Office PowerPoint</Application>
  <PresentationFormat>On-screen Show (4:3)</PresentationFormat>
  <Paragraphs>236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Wingdings</vt:lpstr>
      <vt:lpstr>Times New Roman</vt:lpstr>
      <vt:lpstr>Concourse</vt:lpstr>
      <vt:lpstr>Perencanaan Sistem dan Memperoleh Informasi</vt:lpstr>
      <vt:lpstr>Tahapan Perencanaan</vt:lpstr>
      <vt:lpstr>Tahapan Perencanaan</vt:lpstr>
      <vt:lpstr>Faktor Kelayakan (TELOS)</vt:lpstr>
      <vt:lpstr>FAKTOR STRATEGIK  (PDM)</vt:lpstr>
      <vt:lpstr>Interview</vt:lpstr>
      <vt:lpstr>Memilih yg akan diinterview</vt:lpstr>
      <vt:lpstr>Merancang Pertanyaan</vt:lpstr>
      <vt:lpstr>Persiapan Interview</vt:lpstr>
      <vt:lpstr>Melaksanakan Interview</vt:lpstr>
      <vt:lpstr>Follow up Interview</vt:lpstr>
      <vt:lpstr>Slide 12</vt:lpstr>
      <vt:lpstr>Tipe Pertanyaan</vt:lpstr>
      <vt:lpstr>Joint Application Design</vt:lpstr>
      <vt:lpstr>Step JAD</vt:lpstr>
      <vt:lpstr>Key Idea JAD</vt:lpstr>
      <vt:lpstr>Setting JAD</vt:lpstr>
      <vt:lpstr>Session JAD</vt:lpstr>
      <vt:lpstr>Kuesioner</vt:lpstr>
      <vt:lpstr>Kuesioner yg Baik</vt:lpstr>
      <vt:lpstr>Document Analysis</vt:lpstr>
      <vt:lpstr>Observation</vt:lpstr>
      <vt:lpstr>Criteria for Selecting the Appropriate Techniques</vt:lpstr>
      <vt:lpstr>Slide 24</vt:lpstr>
    </vt:vector>
  </TitlesOfParts>
  <Company>madu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Memperoleh Informasi</dc:title>
  <dc:creator>nale</dc:creator>
  <cp:lastModifiedBy>Valued Acer Customer</cp:lastModifiedBy>
  <cp:revision>14</cp:revision>
  <dcterms:created xsi:type="dcterms:W3CDTF">2007-09-19T17:00:16Z</dcterms:created>
  <dcterms:modified xsi:type="dcterms:W3CDTF">2011-02-24T03:36:51Z</dcterms:modified>
</cp:coreProperties>
</file>