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4A7A4A5-B299-4890-8BB4-4D4FC61261AA}" type="datetimeFigureOut">
              <a:rPr lang="id-ID" smtClean="0"/>
              <a:pPr/>
              <a:t>21/02/2011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B67AFF-9265-4D45-94B6-2AA0B1C0861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A7A4A5-B299-4890-8BB4-4D4FC61261AA}" type="datetimeFigureOut">
              <a:rPr lang="id-ID" smtClean="0"/>
              <a:pPr/>
              <a:t>21/02/2011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B67AFF-9265-4D45-94B6-2AA0B1C0861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A7A4A5-B299-4890-8BB4-4D4FC61261AA}" type="datetimeFigureOut">
              <a:rPr lang="id-ID" smtClean="0"/>
              <a:pPr/>
              <a:t>21/02/2011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B67AFF-9265-4D45-94B6-2AA0B1C0861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A7A4A5-B299-4890-8BB4-4D4FC61261AA}" type="datetimeFigureOut">
              <a:rPr lang="id-ID" smtClean="0"/>
              <a:pPr/>
              <a:t>21/02/2011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B67AFF-9265-4D45-94B6-2AA0B1C0861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A7A4A5-B299-4890-8BB4-4D4FC61261AA}" type="datetimeFigureOut">
              <a:rPr lang="id-ID" smtClean="0"/>
              <a:pPr/>
              <a:t>21/02/2011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B67AFF-9265-4D45-94B6-2AA0B1C0861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4A7A4A5-B299-4890-8BB4-4D4FC61261AA}" type="datetimeFigureOut">
              <a:rPr lang="id-ID" smtClean="0"/>
              <a:pPr/>
              <a:t>21/02/2011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B67AFF-9265-4D45-94B6-2AA0B1C0861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4A7A4A5-B299-4890-8BB4-4D4FC61261AA}" type="datetimeFigureOut">
              <a:rPr lang="id-ID" smtClean="0"/>
              <a:pPr/>
              <a:t>21/02/2011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6B67AFF-9265-4D45-94B6-2AA0B1C0861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4A7A4A5-B299-4890-8BB4-4D4FC61261AA}" type="datetimeFigureOut">
              <a:rPr lang="id-ID" smtClean="0"/>
              <a:pPr/>
              <a:t>21/02/2011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6B67AFF-9265-4D45-94B6-2AA0B1C0861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7A4A5-B299-4890-8BB4-4D4FC61261AA}" type="datetimeFigureOut">
              <a:rPr lang="id-ID" smtClean="0"/>
              <a:pPr/>
              <a:t>21/02/2011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6B67AFF-9265-4D45-94B6-2AA0B1C0861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7A4A5-B299-4890-8BB4-4D4FC61261AA}" type="datetimeFigureOut">
              <a:rPr lang="id-ID" smtClean="0"/>
              <a:pPr/>
              <a:t>21/02/2011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B67AFF-9265-4D45-94B6-2AA0B1C0861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7A4A5-B299-4890-8BB4-4D4FC61261AA}" type="datetimeFigureOut">
              <a:rPr lang="id-ID" smtClean="0"/>
              <a:pPr/>
              <a:t>21/02/2011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B67AFF-9265-4D45-94B6-2AA0B1C0861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7A4A5-B299-4890-8BB4-4D4FC61261AA}" type="datetimeFigureOut">
              <a:rPr lang="id-ID" smtClean="0"/>
              <a:pPr/>
              <a:t>21/02/2011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67AFF-9265-4D45-94B6-2AA0B1C0861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KOMUNIKASI DATA</a:t>
            </a:r>
            <a:endParaRPr lang="id-ID" dirty="0"/>
          </a:p>
        </p:txBody>
      </p:sp>
      <p:sp>
        <p:nvSpPr>
          <p:cNvPr id="3" name="Subtitle 2"/>
          <p:cNvSpPr>
            <a:spLocks noGrp="1"/>
          </p:cNvSpPr>
          <p:nvPr>
            <p:ph type="subTitle" idx="1"/>
          </p:nvPr>
        </p:nvSpPr>
        <p:spPr/>
        <p:txBody>
          <a:bodyPr>
            <a:normAutofit fontScale="85000" lnSpcReduction="20000"/>
          </a:bodyPr>
          <a:lstStyle/>
          <a:p>
            <a:pPr algn="just"/>
            <a:r>
              <a:rPr lang="id-ID" dirty="0" smtClean="0"/>
              <a:t>I Made Andhika</a:t>
            </a:r>
          </a:p>
          <a:p>
            <a:pPr algn="just"/>
            <a:r>
              <a:rPr lang="id-ID" dirty="0" smtClean="0"/>
              <a:t>085222317318</a:t>
            </a:r>
          </a:p>
          <a:p>
            <a:pPr algn="just"/>
            <a:r>
              <a:rPr lang="id-ID" dirty="0" smtClean="0"/>
              <a:t>E-mail : dre_andhika@yahoo.co.id</a:t>
            </a:r>
          </a:p>
          <a:p>
            <a:pPr algn="just"/>
            <a:r>
              <a:rPr lang="id-ID" dirty="0" smtClean="0"/>
              <a:t>Blog :  </a:t>
            </a:r>
            <a:r>
              <a:rPr lang="id-ID" dirty="0" smtClean="0"/>
              <a:t>http://deandhika.blogspot.com</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pPr algn="l"/>
            <a:r>
              <a:rPr lang="id-ID" dirty="0" smtClean="0"/>
              <a:t>Bidang-bidang Operasi Komdat</a:t>
            </a:r>
            <a:endParaRPr lang="id-ID" dirty="0"/>
          </a:p>
        </p:txBody>
      </p:sp>
      <p:sp>
        <p:nvSpPr>
          <p:cNvPr id="3" name="Content Placeholder 2"/>
          <p:cNvSpPr>
            <a:spLocks noGrp="1"/>
          </p:cNvSpPr>
          <p:nvPr>
            <p:ph idx="1"/>
          </p:nvPr>
        </p:nvSpPr>
        <p:spPr>
          <a:xfrm>
            <a:off x="285720" y="1285860"/>
            <a:ext cx="8572560" cy="5286412"/>
          </a:xfrm>
        </p:spPr>
        <p:txBody>
          <a:bodyPr>
            <a:normAutofit lnSpcReduction="10000"/>
          </a:bodyPr>
          <a:lstStyle/>
          <a:p>
            <a:pPr marL="514350" indent="-514350">
              <a:buFont typeface="+mj-lt"/>
              <a:buAutoNum type="alphaLcPeriod"/>
            </a:pPr>
            <a:r>
              <a:rPr lang="id-ID" dirty="0" smtClean="0"/>
              <a:t>Bidang data collection</a:t>
            </a:r>
          </a:p>
          <a:p>
            <a:pPr marL="914400" lvl="1" indent="-514350"/>
            <a:r>
              <a:rPr lang="id-ID" dirty="0" smtClean="0"/>
              <a:t>Data dapat dikumpulkan dari beberapa tempat (remote station), disimpan dalam memori dan pada waktu-waktu tertentu data tersebut akan diolah. Contoh : aplikasi inventori,  penggajian, dll</a:t>
            </a:r>
            <a:endParaRPr lang="id-ID" dirty="0" smtClean="0"/>
          </a:p>
          <a:p>
            <a:pPr marL="514350" indent="-514350">
              <a:buFont typeface="+mj-lt"/>
              <a:buAutoNum type="alphaLcPeriod"/>
            </a:pPr>
            <a:r>
              <a:rPr lang="id-ID" dirty="0" smtClean="0"/>
              <a:t>Bidang inquiry and response</a:t>
            </a:r>
          </a:p>
          <a:p>
            <a:pPr marL="914400" lvl="1" indent="-514350"/>
            <a:r>
              <a:rPr lang="id-ID" dirty="0" smtClean="0"/>
              <a:t>Pemakai dapat mengakses langsung ke file atau program. Data yang dikirimkan ke sistem komputer dapat langsung diproses dan hasilnya dapat segera diberikan. Bila pemakai melakukan dialog dengan komputer maka sistem semacam ini disebut interaktif. Contoh: aplikasi perbankan, kasir.</a:t>
            </a:r>
            <a:endParaRPr lang="id-ID"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pPr algn="l"/>
            <a:r>
              <a:rPr lang="id-ID" dirty="0" smtClean="0"/>
              <a:t>Bidang-bidang Operasi Komdat</a:t>
            </a:r>
            <a:endParaRPr lang="id-ID" dirty="0"/>
          </a:p>
        </p:txBody>
      </p:sp>
      <p:sp>
        <p:nvSpPr>
          <p:cNvPr id="3" name="Content Placeholder 2"/>
          <p:cNvSpPr>
            <a:spLocks noGrp="1"/>
          </p:cNvSpPr>
          <p:nvPr>
            <p:ph idx="1"/>
          </p:nvPr>
        </p:nvSpPr>
        <p:spPr>
          <a:xfrm>
            <a:off x="285720" y="1285860"/>
            <a:ext cx="8572560" cy="5286412"/>
          </a:xfrm>
        </p:spPr>
        <p:txBody>
          <a:bodyPr>
            <a:normAutofit/>
          </a:bodyPr>
          <a:lstStyle/>
          <a:p>
            <a:pPr marL="514350" indent="-514350">
              <a:buFont typeface="+mj-lt"/>
              <a:buAutoNum type="alphaLcPeriod" startAt="3"/>
            </a:pPr>
            <a:r>
              <a:rPr lang="id-ID" dirty="0" smtClean="0"/>
              <a:t>Bidang storage and retrival</a:t>
            </a:r>
          </a:p>
          <a:p>
            <a:pPr marL="514350" indent="-514350">
              <a:buFont typeface="+mj-lt"/>
              <a:buAutoNum type="alphaLcPeriod" startAt="3"/>
            </a:pPr>
            <a:r>
              <a:rPr lang="id-ID" smtClean="0"/>
              <a:t>Bidang time sharing</a:t>
            </a:r>
            <a:endParaRPr lang="id-ID"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pPr algn="l"/>
            <a:r>
              <a:rPr lang="id-ID" dirty="0" smtClean="0"/>
              <a:t>Definisi</a:t>
            </a:r>
            <a:endParaRPr lang="id-ID" dirty="0"/>
          </a:p>
        </p:txBody>
      </p:sp>
      <p:sp>
        <p:nvSpPr>
          <p:cNvPr id="3" name="Content Placeholder 2"/>
          <p:cNvSpPr>
            <a:spLocks noGrp="1"/>
          </p:cNvSpPr>
          <p:nvPr>
            <p:ph idx="1"/>
          </p:nvPr>
        </p:nvSpPr>
        <p:spPr>
          <a:xfrm>
            <a:off x="457200" y="1285860"/>
            <a:ext cx="8229600" cy="4840303"/>
          </a:xfrm>
        </p:spPr>
        <p:txBody>
          <a:bodyPr/>
          <a:lstStyle/>
          <a:p>
            <a:r>
              <a:rPr lang="id-ID" dirty="0" smtClean="0"/>
              <a:t>Telekomunikasi : segala kegiatan yang berhubungan dengan penyaluran informasi dari titik ke titik lain.</a:t>
            </a:r>
          </a:p>
          <a:p>
            <a:r>
              <a:rPr lang="id-ID" dirty="0" smtClean="0"/>
              <a:t>Pengolahan data : segala kegiatan yang berhubungan dengan pengolahan data</a:t>
            </a:r>
          </a:p>
          <a:p>
            <a:r>
              <a:rPr lang="id-ID" dirty="0" smtClean="0"/>
              <a:t>Gabungan kedua teknik ini disebut dengan komunikasi data juga disebut dengan teleprocessing (pengolahan jarak jauh)</a:t>
            </a:r>
          </a:p>
          <a:p>
            <a:r>
              <a:rPr lang="id-ID" dirty="0" smtClean="0"/>
              <a:t>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pPr algn="l"/>
            <a:r>
              <a:rPr lang="id-ID" dirty="0" smtClean="0"/>
              <a:t>Definisi</a:t>
            </a:r>
            <a:endParaRPr lang="id-ID" dirty="0"/>
          </a:p>
        </p:txBody>
      </p:sp>
      <p:sp>
        <p:nvSpPr>
          <p:cNvPr id="3" name="Content Placeholder 2"/>
          <p:cNvSpPr>
            <a:spLocks noGrp="1"/>
          </p:cNvSpPr>
          <p:nvPr>
            <p:ph idx="1"/>
          </p:nvPr>
        </p:nvSpPr>
        <p:spPr>
          <a:xfrm>
            <a:off x="457200" y="1285860"/>
            <a:ext cx="8229600" cy="5286412"/>
          </a:xfrm>
        </p:spPr>
        <p:txBody>
          <a:bodyPr>
            <a:normAutofit fontScale="92500" lnSpcReduction="20000"/>
          </a:bodyPr>
          <a:lstStyle/>
          <a:p>
            <a:r>
              <a:rPr lang="id-ID" dirty="0" smtClean="0"/>
              <a:t>Komunikasi Data : proses pengiriman informasi (data) yang telah diubah dalam suatu kode tertentu yang telah disepakati melalui media listrik atau elektro-optik dari titik ke titik yang lain.</a:t>
            </a:r>
          </a:p>
          <a:p>
            <a:r>
              <a:rPr lang="id-ID" dirty="0" smtClean="0"/>
              <a:t>Sistem komdat adalah jaringan fisik dan fungsi yang dapat mengakses komputer untuk mendapatkan fasilitas seperti menjalankan program, mengakses basis data, melakukan komunikasi dengan operator lain, sedemikian rupa sehingga semua fasilitas berada pada terminalnya walaupun secara fisik berada pada lokasi yang terpisah</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pPr algn="l"/>
            <a:r>
              <a:rPr lang="id-ID" dirty="0" smtClean="0"/>
              <a:t>Pemikiran dalam Komdat</a:t>
            </a:r>
            <a:endParaRPr lang="id-ID" dirty="0"/>
          </a:p>
        </p:txBody>
      </p:sp>
      <p:sp>
        <p:nvSpPr>
          <p:cNvPr id="3" name="Content Placeholder 2"/>
          <p:cNvSpPr>
            <a:spLocks noGrp="1"/>
          </p:cNvSpPr>
          <p:nvPr>
            <p:ph idx="1"/>
          </p:nvPr>
        </p:nvSpPr>
        <p:spPr>
          <a:xfrm>
            <a:off x="457200" y="1285860"/>
            <a:ext cx="8229600" cy="2286016"/>
          </a:xfrm>
        </p:spPr>
        <p:txBody>
          <a:bodyPr>
            <a:normAutofit fontScale="92500" lnSpcReduction="10000"/>
          </a:bodyPr>
          <a:lstStyle/>
          <a:p>
            <a:r>
              <a:rPr lang="id-ID" dirty="0" smtClean="0"/>
              <a:t>Menyalurkan informasi secepat mungkin dengan kesalahan sesedikit mungkin</a:t>
            </a:r>
          </a:p>
          <a:p>
            <a:r>
              <a:rPr lang="id-ID" dirty="0" smtClean="0"/>
              <a:t>Mengintegrasikan semua jenis komunikasi menjadi satu sistem, yaitu ISDN (Integrated Service digital Network)</a:t>
            </a:r>
            <a:endParaRPr lang="id-ID" dirty="0"/>
          </a:p>
        </p:txBody>
      </p:sp>
      <p:pic>
        <p:nvPicPr>
          <p:cNvPr id="4" name="Picture 3" descr="isdn.png"/>
          <p:cNvPicPr>
            <a:picLocks noChangeAspect="1"/>
          </p:cNvPicPr>
          <p:nvPr/>
        </p:nvPicPr>
        <p:blipFill>
          <a:blip r:embed="rId2"/>
          <a:stretch>
            <a:fillRect/>
          </a:stretch>
        </p:blipFill>
        <p:spPr>
          <a:xfrm>
            <a:off x="714380" y="3383999"/>
            <a:ext cx="7786710" cy="340258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pPr algn="l"/>
            <a:r>
              <a:rPr lang="id-ID" dirty="0" smtClean="0"/>
              <a:t>Keuntungan Komdat</a:t>
            </a:r>
            <a:endParaRPr lang="id-ID" dirty="0"/>
          </a:p>
        </p:txBody>
      </p:sp>
      <p:sp>
        <p:nvSpPr>
          <p:cNvPr id="3" name="Content Placeholder 2"/>
          <p:cNvSpPr>
            <a:spLocks noGrp="1"/>
          </p:cNvSpPr>
          <p:nvPr>
            <p:ph idx="1"/>
          </p:nvPr>
        </p:nvSpPr>
        <p:spPr>
          <a:xfrm>
            <a:off x="457200" y="1285860"/>
            <a:ext cx="8229600" cy="5286412"/>
          </a:xfrm>
        </p:spPr>
        <p:txBody>
          <a:bodyPr>
            <a:normAutofit fontScale="92500"/>
          </a:bodyPr>
          <a:lstStyle/>
          <a:p>
            <a:r>
              <a:rPr lang="id-ID" dirty="0" smtClean="0"/>
              <a:t>Pengumpulan dan persiapan data</a:t>
            </a:r>
          </a:p>
          <a:p>
            <a:pPr lvl="1"/>
            <a:r>
              <a:rPr lang="id-ID" dirty="0" smtClean="0"/>
              <a:t>Jika pada saat pengumpulan data digunakan suatu terminal cerdas, maka waktu untuk pengumpulan data dapat dikurangi sehingga dapat mempercepat proses (menghemat waktu)</a:t>
            </a:r>
          </a:p>
          <a:p>
            <a:r>
              <a:rPr lang="id-ID" dirty="0" smtClean="0"/>
              <a:t>Pengolahan data</a:t>
            </a:r>
          </a:p>
          <a:p>
            <a:pPr lvl="1"/>
            <a:r>
              <a:rPr lang="id-ID" dirty="0" smtClean="0"/>
              <a:t>Karena komputer langsung mengolah data yang masuk dari saluran transmisi (efisiensi)</a:t>
            </a:r>
          </a:p>
          <a:p>
            <a:r>
              <a:rPr lang="id-ID" dirty="0" smtClean="0"/>
              <a:t>Distribusi</a:t>
            </a:r>
          </a:p>
          <a:p>
            <a:pPr lvl="1"/>
            <a:r>
              <a:rPr lang="id-ID" dirty="0" smtClean="0"/>
              <a:t>Dengan adanya saluran transmisi hasil dapat langsung dikirim kepada pemakai yang memerlukannya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pPr algn="l"/>
            <a:r>
              <a:rPr lang="id-ID" dirty="0" smtClean="0"/>
              <a:t>Tujuan Komdat</a:t>
            </a:r>
            <a:endParaRPr lang="id-ID" dirty="0"/>
          </a:p>
        </p:txBody>
      </p:sp>
      <p:sp>
        <p:nvSpPr>
          <p:cNvPr id="3" name="Content Placeholder 2"/>
          <p:cNvSpPr>
            <a:spLocks noGrp="1"/>
          </p:cNvSpPr>
          <p:nvPr>
            <p:ph idx="1"/>
          </p:nvPr>
        </p:nvSpPr>
        <p:spPr>
          <a:xfrm>
            <a:off x="457200" y="1285860"/>
            <a:ext cx="8229600" cy="5286412"/>
          </a:xfrm>
        </p:spPr>
        <p:txBody>
          <a:bodyPr>
            <a:normAutofit lnSpcReduction="10000"/>
          </a:bodyPr>
          <a:lstStyle/>
          <a:p>
            <a:r>
              <a:rPr lang="id-ID" dirty="0" smtClean="0"/>
              <a:t>Memungkinkan pengiriman data dalam jumlah besar, tanpa kesalahan dan ekonomis dari suatu tempat ke tempat lain.</a:t>
            </a:r>
          </a:p>
          <a:p>
            <a:r>
              <a:rPr lang="id-ID" dirty="0" smtClean="0"/>
              <a:t>Memungkinkan penggunaan sistem komputer dan peralatan pendukung dari jarak jauh (remote computer use)</a:t>
            </a:r>
          </a:p>
          <a:p>
            <a:r>
              <a:rPr lang="id-ID" dirty="0" smtClean="0"/>
              <a:t>Memungkinkan penggunaan komputer secara terpusat maupun secara secara tersebar sehingga mendukung manajemen dalam hal kontrol, baik desentralisasi maupun sentralisasi.</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pPr algn="l"/>
            <a:r>
              <a:rPr lang="id-ID" dirty="0" smtClean="0"/>
              <a:t>Tujuan Komdat lanjutan</a:t>
            </a:r>
            <a:endParaRPr lang="id-ID" dirty="0"/>
          </a:p>
        </p:txBody>
      </p:sp>
      <p:sp>
        <p:nvSpPr>
          <p:cNvPr id="3" name="Content Placeholder 2"/>
          <p:cNvSpPr>
            <a:spLocks noGrp="1"/>
          </p:cNvSpPr>
          <p:nvPr>
            <p:ph idx="1"/>
          </p:nvPr>
        </p:nvSpPr>
        <p:spPr>
          <a:xfrm>
            <a:off x="457200" y="1285860"/>
            <a:ext cx="8229600" cy="5286412"/>
          </a:xfrm>
        </p:spPr>
        <p:txBody>
          <a:bodyPr>
            <a:normAutofit/>
          </a:bodyPr>
          <a:lstStyle/>
          <a:p>
            <a:r>
              <a:rPr lang="id-ID" dirty="0" smtClean="0"/>
              <a:t>Mempermudah kemungkinan pengelolaan dan pengaturan data yang ada dalam berbagai macam sistem komputer</a:t>
            </a:r>
          </a:p>
          <a:p>
            <a:r>
              <a:rPr lang="id-ID" dirty="0" smtClean="0"/>
              <a:t>Mengurangi waktu utnuk pengolahan data</a:t>
            </a:r>
          </a:p>
          <a:p>
            <a:r>
              <a:rPr lang="id-ID" dirty="0" smtClean="0"/>
              <a:t>Mendapatkan data langsung dari sumbernya (mempertinggi kehandalan)</a:t>
            </a:r>
          </a:p>
          <a:p>
            <a:r>
              <a:rPr lang="id-ID" dirty="0" smtClean="0"/>
              <a:t>Mempercepat penyebarluasan informasi</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pPr algn="l"/>
            <a:r>
              <a:rPr lang="id-ID" dirty="0" smtClean="0"/>
              <a:t>Faktor-faktor pertimbangan Komdat</a:t>
            </a:r>
            <a:endParaRPr lang="id-ID" dirty="0"/>
          </a:p>
        </p:txBody>
      </p:sp>
      <p:sp>
        <p:nvSpPr>
          <p:cNvPr id="3" name="Content Placeholder 2"/>
          <p:cNvSpPr>
            <a:spLocks noGrp="1"/>
          </p:cNvSpPr>
          <p:nvPr>
            <p:ph idx="1"/>
          </p:nvPr>
        </p:nvSpPr>
        <p:spPr>
          <a:xfrm>
            <a:off x="285720" y="1285860"/>
            <a:ext cx="8572560" cy="5286412"/>
          </a:xfrm>
        </p:spPr>
        <p:txBody>
          <a:bodyPr>
            <a:normAutofit/>
          </a:bodyPr>
          <a:lstStyle/>
          <a:p>
            <a:pPr marL="514350" indent="-514350">
              <a:buFont typeface="+mj-lt"/>
              <a:buAutoNum type="alphaLcPeriod"/>
            </a:pPr>
            <a:r>
              <a:rPr lang="id-ID" dirty="0" smtClean="0"/>
              <a:t>Pengsinyalan</a:t>
            </a:r>
          </a:p>
          <a:p>
            <a:pPr marL="914400" lvl="1" indent="-514350"/>
            <a:r>
              <a:rPr lang="id-ID" dirty="0" smtClean="0"/>
              <a:t>Signalling adalah suatu prosedur atau protokol yang harus dilaksanakan terlebih dahulu sebelum pengiriman innformasi dimulai</a:t>
            </a:r>
          </a:p>
          <a:p>
            <a:pPr marL="514350" indent="-514350">
              <a:buFont typeface="+mj-lt"/>
              <a:buAutoNum type="alphaLcPeriod"/>
            </a:pPr>
            <a:r>
              <a:rPr lang="id-ID" dirty="0" smtClean="0"/>
              <a:t>Transmisi</a:t>
            </a:r>
          </a:p>
          <a:p>
            <a:pPr marL="914400" lvl="1" indent="-514350"/>
            <a:r>
              <a:rPr lang="id-ID" dirty="0" smtClean="0"/>
              <a:t>Media transmisi harus efisien dan dapat melayani berbagai jenis alat. Karakteristik tranmisi :</a:t>
            </a:r>
          </a:p>
          <a:p>
            <a:pPr marL="1314450" lvl="2" indent="-514350"/>
            <a:r>
              <a:rPr lang="id-ID" dirty="0" smtClean="0"/>
              <a:t>Lebar frekwensi yang dapat ditampung</a:t>
            </a:r>
          </a:p>
          <a:p>
            <a:pPr marL="1314450" lvl="2" indent="-514350"/>
            <a:r>
              <a:rPr lang="id-ID" dirty="0" smtClean="0"/>
              <a:t>Redaman</a:t>
            </a:r>
          </a:p>
          <a:p>
            <a:pPr marL="1314450" lvl="2" indent="-514350"/>
            <a:r>
              <a:rPr lang="id-ID" dirty="0" smtClean="0"/>
              <a:t>Daya yang dapat ditampung</a:t>
            </a:r>
          </a:p>
          <a:p>
            <a:pPr marL="1314450" lvl="2" indent="-514350"/>
            <a:r>
              <a:rPr lang="id-ID" dirty="0" smtClean="0"/>
              <a:t>Waktu yang dibutuhkan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pPr algn="l"/>
            <a:r>
              <a:rPr lang="id-ID" dirty="0" smtClean="0"/>
              <a:t>Faktor-faktor pertimbangan Komdat</a:t>
            </a:r>
            <a:endParaRPr lang="id-ID" dirty="0"/>
          </a:p>
        </p:txBody>
      </p:sp>
      <p:sp>
        <p:nvSpPr>
          <p:cNvPr id="3" name="Content Placeholder 2"/>
          <p:cNvSpPr>
            <a:spLocks noGrp="1"/>
          </p:cNvSpPr>
          <p:nvPr>
            <p:ph idx="1"/>
          </p:nvPr>
        </p:nvSpPr>
        <p:spPr>
          <a:xfrm>
            <a:off x="285720" y="1285860"/>
            <a:ext cx="8572560" cy="5286412"/>
          </a:xfrm>
        </p:spPr>
        <p:txBody>
          <a:bodyPr>
            <a:normAutofit/>
          </a:bodyPr>
          <a:lstStyle/>
          <a:p>
            <a:pPr marL="514350" indent="-514350">
              <a:buFont typeface="+mj-lt"/>
              <a:buAutoNum type="alphaLcPeriod" startAt="3"/>
            </a:pPr>
            <a:r>
              <a:rPr lang="id-ID" dirty="0" smtClean="0"/>
              <a:t>Cara penomoran</a:t>
            </a:r>
          </a:p>
          <a:p>
            <a:pPr marL="914400" lvl="1" indent="-514350"/>
            <a:r>
              <a:rPr lang="id-ID" dirty="0" smtClean="0"/>
              <a:t>Penomoran haru unik dan mengikuti rekomendasi atau persetujuan dari pihak tertentu</a:t>
            </a:r>
          </a:p>
          <a:p>
            <a:pPr marL="514350" indent="-514350">
              <a:buFont typeface="+mj-lt"/>
              <a:buAutoNum type="alphaLcPeriod" startAt="3"/>
            </a:pPr>
            <a:r>
              <a:rPr lang="id-ID" dirty="0" smtClean="0"/>
              <a:t>Cara menyalurkan hubungan (routing)</a:t>
            </a:r>
          </a:p>
          <a:p>
            <a:pPr marL="914400" lvl="1" indent="-514350"/>
            <a:r>
              <a:rPr lang="id-ID" dirty="0" smtClean="0"/>
              <a:t>Menentukan kebijakan (policy) bagaimana suatu hubungan akan dilaksanakan</a:t>
            </a:r>
          </a:p>
          <a:p>
            <a:pPr marL="514350" indent="-514350">
              <a:buFont typeface="+mj-lt"/>
              <a:buAutoNum type="alphaLcPeriod" startAt="3"/>
            </a:pPr>
            <a:r>
              <a:rPr lang="id-ID" dirty="0" smtClean="0"/>
              <a:t>Cara menghitung biaya (tarif)</a:t>
            </a:r>
          </a:p>
          <a:p>
            <a:pPr marL="914400" lvl="1" indent="-514350"/>
            <a:r>
              <a:rPr lang="id-ID" smtClean="0"/>
              <a:t>Menetukan struktur harga bagi jasa pelayanan yang harus dibayarkan</a:t>
            </a:r>
            <a:endParaRPr lang="id-ID"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497</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KOMUNIKASI DATA</vt:lpstr>
      <vt:lpstr>Definisi</vt:lpstr>
      <vt:lpstr>Definisi</vt:lpstr>
      <vt:lpstr>Pemikiran dalam Komdat</vt:lpstr>
      <vt:lpstr>Keuntungan Komdat</vt:lpstr>
      <vt:lpstr>Tujuan Komdat</vt:lpstr>
      <vt:lpstr>Tujuan Komdat lanjutan</vt:lpstr>
      <vt:lpstr>Faktor-faktor pertimbangan Komdat</vt:lpstr>
      <vt:lpstr>Faktor-faktor pertimbangan Komdat</vt:lpstr>
      <vt:lpstr>Bidang-bidang Operasi Komdat</vt:lpstr>
      <vt:lpstr>Bidang-bidang Operasi Komdat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DATA</dc:title>
  <dc:creator>DeAndhika</dc:creator>
  <cp:lastModifiedBy>DeAndhika</cp:lastModifiedBy>
  <cp:revision>6</cp:revision>
  <dcterms:created xsi:type="dcterms:W3CDTF">2011-02-21T05:13:20Z</dcterms:created>
  <dcterms:modified xsi:type="dcterms:W3CDTF">2011-02-21T06:34:16Z</dcterms:modified>
</cp:coreProperties>
</file>