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handoutMasterIdLst>
    <p:handoutMasterId r:id="rId31"/>
  </p:handoutMasterIdLst>
  <p:sldIdLst>
    <p:sldId id="279" r:id="rId2"/>
    <p:sldId id="284" r:id="rId3"/>
    <p:sldId id="256" r:id="rId4"/>
    <p:sldId id="258" r:id="rId5"/>
    <p:sldId id="287" r:id="rId6"/>
    <p:sldId id="262" r:id="rId7"/>
    <p:sldId id="257" r:id="rId8"/>
    <p:sldId id="259" r:id="rId9"/>
    <p:sldId id="260" r:id="rId10"/>
    <p:sldId id="263" r:id="rId11"/>
    <p:sldId id="264" r:id="rId12"/>
    <p:sldId id="266" r:id="rId13"/>
    <p:sldId id="267" r:id="rId14"/>
    <p:sldId id="268" r:id="rId15"/>
    <p:sldId id="269" r:id="rId16"/>
    <p:sldId id="265" r:id="rId17"/>
    <p:sldId id="270" r:id="rId18"/>
    <p:sldId id="261" r:id="rId19"/>
    <p:sldId id="271" r:id="rId20"/>
    <p:sldId id="272" r:id="rId21"/>
    <p:sldId id="273" r:id="rId22"/>
    <p:sldId id="274" r:id="rId23"/>
    <p:sldId id="288" r:id="rId24"/>
    <p:sldId id="289" r:id="rId25"/>
    <p:sldId id="276" r:id="rId26"/>
    <p:sldId id="277" r:id="rId27"/>
    <p:sldId id="282" r:id="rId28"/>
    <p:sldId id="278" r:id="rId29"/>
    <p:sldId id="283" r:id="rId30"/>
  </p:sldIdLst>
  <p:sldSz cx="9144000" cy="6858000" type="screen4x3"/>
  <p:notesSz cx="7004050" cy="92900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8" d="100"/>
          <a:sy n="88" d="100"/>
        </p:scale>
        <p:origin x="-6" y="13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defTabSz="930275">
              <a:defRPr sz="1200"/>
            </a:lvl1pPr>
          </a:lstStyle>
          <a:p>
            <a:pPr>
              <a:defRPr/>
            </a:pPr>
            <a:endParaRPr lang="en-US"/>
          </a:p>
        </p:txBody>
      </p:sp>
      <p:sp>
        <p:nvSpPr>
          <p:cNvPr id="49155" name="Rectangle 3"/>
          <p:cNvSpPr>
            <a:spLocks noGrp="1" noChangeArrowheads="1"/>
          </p:cNvSpPr>
          <p:nvPr>
            <p:ph type="dt" sz="quarter" idx="1"/>
          </p:nvPr>
        </p:nvSpPr>
        <p:spPr bwMode="auto">
          <a:xfrm>
            <a:off x="3967163"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algn="r" defTabSz="930275">
              <a:defRPr sz="1200"/>
            </a:lvl1pPr>
          </a:lstStyle>
          <a:p>
            <a:pPr>
              <a:defRPr/>
            </a:pPr>
            <a:endParaRPr lang="en-US"/>
          </a:p>
        </p:txBody>
      </p:sp>
      <p:sp>
        <p:nvSpPr>
          <p:cNvPr id="49156" name="Rectangle 4"/>
          <p:cNvSpPr>
            <a:spLocks noGrp="1" noChangeArrowheads="1"/>
          </p:cNvSpPr>
          <p:nvPr>
            <p:ph type="ftr" sz="quarter" idx="2"/>
          </p:nvPr>
        </p:nvSpPr>
        <p:spPr bwMode="auto">
          <a:xfrm>
            <a:off x="0"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defTabSz="930275">
              <a:defRPr sz="1200"/>
            </a:lvl1pPr>
          </a:lstStyle>
          <a:p>
            <a:pPr>
              <a:defRPr/>
            </a:pPr>
            <a:endParaRPr lang="en-US"/>
          </a:p>
        </p:txBody>
      </p:sp>
      <p:sp>
        <p:nvSpPr>
          <p:cNvPr id="49157" name="Rectangle 5"/>
          <p:cNvSpPr>
            <a:spLocks noGrp="1" noChangeArrowheads="1"/>
          </p:cNvSpPr>
          <p:nvPr>
            <p:ph type="sldNum" sz="quarter" idx="3"/>
          </p:nvPr>
        </p:nvSpPr>
        <p:spPr bwMode="auto">
          <a:xfrm>
            <a:off x="3967163"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algn="r" defTabSz="930275">
              <a:defRPr sz="1200"/>
            </a:lvl1pPr>
          </a:lstStyle>
          <a:p>
            <a:pPr>
              <a:defRPr/>
            </a:pPr>
            <a:fld id="{E8B8328A-19CC-4D13-B8A2-80C731451C5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1BF6FCCA-AAFC-4C02-A096-76E4A52EBBEA}"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3CEA699-ECCC-45FD-98D6-2BBD61279F3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6E04D8B-2C5E-4282-B163-D586D9304458}"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EFEA5EA-F248-44B6-BFDB-91F87FA134C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endParaRPr lang="en-US"/>
          </a:p>
        </p:txBody>
      </p:sp>
      <p:sp>
        <p:nvSpPr>
          <p:cNvPr id="9" name="Slide Number Placeholder 8"/>
          <p:cNvSpPr>
            <a:spLocks noGrp="1"/>
          </p:cNvSpPr>
          <p:nvPr>
            <p:ph type="sldNum" sz="quarter" idx="15"/>
          </p:nvPr>
        </p:nvSpPr>
        <p:spPr/>
        <p:txBody>
          <a:bodyPr rtlCol="0"/>
          <a:lstStyle/>
          <a:p>
            <a:pPr>
              <a:defRPr/>
            </a:pPr>
            <a:fld id="{C7376CF9-3C1D-464B-A01E-0E15A26B9FD9}"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7AC58B83-AF91-4AD2-AFC3-8ED8957B18BA}"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DF6EE3E-9AC7-425A-9F48-219D9CB7A36B}" type="slidenum">
              <a:rPr lang="en-US" smtClean="0"/>
              <a:pPr>
                <a:defRPr/>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64DD0C5-BFDB-4071-8E9B-8A4739D52435}" type="slidenum">
              <a:rPr lang="en-US" smtClean="0"/>
              <a:pPr>
                <a:defRPr/>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endParaRPr lang="en-US"/>
          </a:p>
        </p:txBody>
      </p:sp>
      <p:sp>
        <p:nvSpPr>
          <p:cNvPr id="7" name="Slide Number Placeholder 6"/>
          <p:cNvSpPr>
            <a:spLocks noGrp="1"/>
          </p:cNvSpPr>
          <p:nvPr>
            <p:ph type="sldNum" sz="quarter" idx="11"/>
          </p:nvPr>
        </p:nvSpPr>
        <p:spPr/>
        <p:txBody>
          <a:bodyPr rtlCol="0"/>
          <a:lstStyle/>
          <a:p>
            <a:pPr>
              <a:defRPr/>
            </a:pPr>
            <a:fld id="{EC09E282-4938-40F6-9CFD-81011448EB2C}"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D93A375-C404-4222-AD73-8F2197A76B7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endParaRPr lang="en-US"/>
          </a:p>
        </p:txBody>
      </p:sp>
      <p:sp>
        <p:nvSpPr>
          <p:cNvPr id="22" name="Slide Number Placeholder 21"/>
          <p:cNvSpPr>
            <a:spLocks noGrp="1"/>
          </p:cNvSpPr>
          <p:nvPr>
            <p:ph type="sldNum" sz="quarter" idx="15"/>
          </p:nvPr>
        </p:nvSpPr>
        <p:spPr/>
        <p:txBody>
          <a:bodyPr rtlCol="0"/>
          <a:lstStyle/>
          <a:p>
            <a:pPr>
              <a:defRPr/>
            </a:pPr>
            <a:fld id="{EB5E2794-D093-4F65-A2D0-B797E73EF0A1}"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endParaRPr lang="en-US"/>
          </a:p>
        </p:txBody>
      </p:sp>
      <p:sp>
        <p:nvSpPr>
          <p:cNvPr id="18" name="Slide Number Placeholder 17"/>
          <p:cNvSpPr>
            <a:spLocks noGrp="1"/>
          </p:cNvSpPr>
          <p:nvPr>
            <p:ph type="sldNum" sz="quarter" idx="11"/>
          </p:nvPr>
        </p:nvSpPr>
        <p:spPr/>
        <p:txBody>
          <a:bodyPr rtlCol="0"/>
          <a:lstStyle/>
          <a:p>
            <a:pPr>
              <a:defRPr/>
            </a:pPr>
            <a:fld id="{EC464FB9-0AA6-46CE-B984-B9FEF96380A9}"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92820141-BDFD-4E75-9F31-9A6103366C29}"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11.xml"/><Relationship Id="rId7" Type="http://schemas.openxmlformats.org/officeDocument/2006/relationships/slide" Target="slide15.xml"/><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13.xml"/><Relationship Id="rId4" Type="http://schemas.openxmlformats.org/officeDocument/2006/relationships/slide" Target="slide12.xml"/><Relationship Id="rId9" Type="http://schemas.openxmlformats.org/officeDocument/2006/relationships/slide" Target="slide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normAutofit fontScale="90000"/>
          </a:bodyPr>
          <a:lstStyle/>
          <a:p>
            <a:pPr eaLnBrk="1" hangingPunct="1"/>
            <a:r>
              <a:rPr lang="en-US" sz="4000" dirty="0" err="1" smtClean="0"/>
              <a:t>Analisis</a:t>
            </a:r>
            <a:r>
              <a:rPr lang="en-US" sz="4000" dirty="0" smtClean="0"/>
              <a:t> </a:t>
            </a:r>
            <a:r>
              <a:rPr lang="en-US" sz="4000" dirty="0" err="1" smtClean="0"/>
              <a:t>dan</a:t>
            </a:r>
            <a:r>
              <a:rPr lang="en-US" sz="4000" dirty="0" smtClean="0"/>
              <a:t> </a:t>
            </a:r>
            <a:r>
              <a:rPr lang="en-US" sz="4000" dirty="0" err="1" smtClean="0"/>
              <a:t>Perancangan</a:t>
            </a:r>
            <a:r>
              <a:rPr lang="en-US" sz="4000" dirty="0" smtClean="0"/>
              <a:t> </a:t>
            </a:r>
            <a:r>
              <a:rPr lang="en-US" sz="4000" dirty="0" err="1" smtClean="0"/>
              <a:t>Sistem</a:t>
            </a:r>
            <a:r>
              <a:rPr lang="en-US" sz="4000" dirty="0" smtClean="0"/>
              <a:t> </a:t>
            </a:r>
            <a:r>
              <a:rPr lang="en-US" sz="4000" dirty="0" err="1" smtClean="0"/>
              <a:t>Informasi</a:t>
            </a:r>
            <a:endParaRPr lang="en-US" sz="4000" dirty="0" smtClean="0"/>
          </a:p>
        </p:txBody>
      </p:sp>
      <p:sp>
        <p:nvSpPr>
          <p:cNvPr id="3075" name="Rectangle 5"/>
          <p:cNvSpPr>
            <a:spLocks noGrp="1" noChangeArrowheads="1"/>
          </p:cNvSpPr>
          <p:nvPr>
            <p:ph type="subTitle" idx="1"/>
          </p:nvPr>
        </p:nvSpPr>
        <p:spPr/>
        <p:txBody>
          <a:bodyPr/>
          <a:lstStyle/>
          <a:p>
            <a:pPr eaLnBrk="1" hangingPunct="1"/>
            <a:r>
              <a:rPr lang="en-US" dirty="0" err="1" smtClean="0"/>
              <a:t>Teknik</a:t>
            </a:r>
            <a:r>
              <a:rPr lang="en-US" dirty="0" smtClean="0"/>
              <a:t> </a:t>
            </a:r>
            <a:r>
              <a:rPr lang="en-US" dirty="0" err="1" smtClean="0"/>
              <a:t>Informatika</a:t>
            </a:r>
            <a:endParaRPr lang="en-US" dirty="0" smtClean="0"/>
          </a:p>
          <a:p>
            <a:pPr eaLnBrk="1" hangingPunct="1"/>
            <a:r>
              <a:rPr lang="en-US" dirty="0" err="1" smtClean="0"/>
              <a:t>Unikom</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eaLnBrk="1" hangingPunct="1"/>
            <a:r>
              <a:rPr lang="en-US" smtClean="0"/>
              <a:t>Komponen Sistem</a:t>
            </a:r>
          </a:p>
        </p:txBody>
      </p:sp>
      <p:sp>
        <p:nvSpPr>
          <p:cNvPr id="15363" name="Rectangle 3"/>
          <p:cNvSpPr>
            <a:spLocks noGrp="1" noChangeArrowheads="1"/>
          </p:cNvSpPr>
          <p:nvPr>
            <p:ph sz="quarter" idx="1"/>
          </p:nvPr>
        </p:nvSpPr>
        <p:spPr/>
        <p:txBody>
          <a:bodyPr/>
          <a:lstStyle/>
          <a:p>
            <a:pPr eaLnBrk="1" hangingPunct="1"/>
            <a:r>
              <a:rPr lang="en-US" sz="2800" smtClean="0"/>
              <a:t>Suatu sistem terdiri dari sejumlah komponen yang saling berinteraksi, yang artinya saling bekerja sama membentuk suatu kesatuan. </a:t>
            </a:r>
          </a:p>
          <a:p>
            <a:pPr eaLnBrk="1" hangingPunct="1"/>
            <a:r>
              <a:rPr lang="en-US" sz="2800" smtClean="0"/>
              <a:t>Komponen-komponen sistem atau elemen-elemen sistem dapat berupa suatu subsistem atau bagian-bagian dari sistem. </a:t>
            </a:r>
          </a:p>
          <a:p>
            <a:pPr eaLnBrk="1" hangingPunct="1"/>
            <a:r>
              <a:rPr lang="en-US" sz="2800" smtClean="0"/>
              <a:t>Setiap sistem tidak perduli betapapun kecilnya, selalu mengandung komponen-komponen atau subsistem-subsistem. </a:t>
            </a:r>
          </a:p>
        </p:txBody>
      </p:sp>
      <p:sp>
        <p:nvSpPr>
          <p:cNvPr id="15364" name="AutoShape 4">
            <a:hlinkClick r:id="rId2" action="ppaction://hlinksldjump" highlightClick="1"/>
          </p:cNvPr>
          <p:cNvSpPr>
            <a:spLocks noChangeArrowheads="1"/>
          </p:cNvSpPr>
          <p:nvPr/>
        </p:nvSpPr>
        <p:spPr bwMode="auto">
          <a:xfrm>
            <a:off x="8153400" y="6019800"/>
            <a:ext cx="6096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l" eaLnBrk="1" hangingPunct="1"/>
            <a:r>
              <a:rPr lang="en-US" smtClean="0"/>
              <a:t>Batas Sistem</a:t>
            </a:r>
          </a:p>
        </p:txBody>
      </p:sp>
      <p:sp>
        <p:nvSpPr>
          <p:cNvPr id="16387" name="Rectangle 3"/>
          <p:cNvSpPr>
            <a:spLocks noGrp="1" noChangeArrowheads="1"/>
          </p:cNvSpPr>
          <p:nvPr>
            <p:ph sz="quarter" idx="1"/>
          </p:nvPr>
        </p:nvSpPr>
        <p:spPr/>
        <p:txBody>
          <a:bodyPr/>
          <a:lstStyle/>
          <a:p>
            <a:pPr eaLnBrk="1" hangingPunct="1"/>
            <a:r>
              <a:rPr lang="en-US" smtClean="0"/>
              <a:t>Batas sistem (boundary) merupakan daerah yang membatasi antara sustu sistem dengan sistem yang lainnya atau dengan lingkungan luarnya. </a:t>
            </a:r>
          </a:p>
          <a:p>
            <a:pPr eaLnBrk="1" hangingPunct="1"/>
            <a:r>
              <a:rPr lang="en-US" smtClean="0"/>
              <a:t>Batas sistem ini memungkinkan suatu sistem dipandang sebagai satu kesatuan. Batas suatu sistem menunjukkan ruang lingkup (scope) dari sistem tersebut.</a:t>
            </a:r>
            <a:endParaRPr lang="en-US" b="1" smtClean="0"/>
          </a:p>
        </p:txBody>
      </p:sp>
      <p:sp>
        <p:nvSpPr>
          <p:cNvPr id="16388" name="AutoShape 4">
            <a:hlinkClick r:id="rId2" action="ppaction://hlinksldjump" highlightClick="1"/>
          </p:cNvPr>
          <p:cNvSpPr>
            <a:spLocks noChangeArrowheads="1"/>
          </p:cNvSpPr>
          <p:nvPr/>
        </p:nvSpPr>
        <p:spPr bwMode="auto">
          <a:xfrm>
            <a:off x="8153400" y="6019800"/>
            <a:ext cx="6096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eaLnBrk="1" hangingPunct="1"/>
            <a:r>
              <a:rPr lang="en-US" smtClean="0"/>
              <a:t>Lingkungan Luar Sistem</a:t>
            </a:r>
          </a:p>
        </p:txBody>
      </p:sp>
      <p:sp>
        <p:nvSpPr>
          <p:cNvPr id="17411" name="Rectangle 3"/>
          <p:cNvSpPr>
            <a:spLocks noGrp="1" noChangeArrowheads="1"/>
          </p:cNvSpPr>
          <p:nvPr>
            <p:ph sz="quarter" idx="1"/>
          </p:nvPr>
        </p:nvSpPr>
        <p:spPr/>
        <p:txBody>
          <a:bodyPr/>
          <a:lstStyle/>
          <a:p>
            <a:pPr eaLnBrk="1" hangingPunct="1"/>
            <a:r>
              <a:rPr lang="en-US" smtClean="0"/>
              <a:t>Lingkungan luar (environment) dari suatu sistem adalah apapun diluar batas dari sistem yang mempengaruhi operasi sistem. </a:t>
            </a:r>
          </a:p>
          <a:p>
            <a:pPr eaLnBrk="1" hangingPunct="1"/>
            <a:r>
              <a:rPr lang="en-US" smtClean="0"/>
              <a:t>Lingkungan luar sistem dapat bersifat menguntungkan dan dapat juga besifat merugikan sistem tersebut. </a:t>
            </a:r>
          </a:p>
          <a:p>
            <a:pPr eaLnBrk="1" hangingPunct="1">
              <a:buFontTx/>
              <a:buNone/>
            </a:pPr>
            <a:endParaRPr lang="en-US" b="1" smtClean="0"/>
          </a:p>
        </p:txBody>
      </p:sp>
      <p:sp>
        <p:nvSpPr>
          <p:cNvPr id="17412" name="AutoShape 5">
            <a:hlinkClick r:id="rId2" action="ppaction://hlinksldjump" highlightClick="1"/>
          </p:cNvPr>
          <p:cNvSpPr>
            <a:spLocks noChangeArrowheads="1"/>
          </p:cNvSpPr>
          <p:nvPr/>
        </p:nvSpPr>
        <p:spPr bwMode="auto">
          <a:xfrm>
            <a:off x="8153400" y="6019800"/>
            <a:ext cx="6096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eaLnBrk="1" hangingPunct="1"/>
            <a:r>
              <a:rPr lang="en-US" smtClean="0"/>
              <a:t>Penghubung Sistem</a:t>
            </a:r>
          </a:p>
        </p:txBody>
      </p:sp>
      <p:sp>
        <p:nvSpPr>
          <p:cNvPr id="18435" name="Rectangle 3"/>
          <p:cNvSpPr>
            <a:spLocks noGrp="1" noChangeArrowheads="1"/>
          </p:cNvSpPr>
          <p:nvPr>
            <p:ph sz="quarter" idx="1"/>
          </p:nvPr>
        </p:nvSpPr>
        <p:spPr/>
        <p:txBody>
          <a:bodyPr/>
          <a:lstStyle/>
          <a:p>
            <a:pPr eaLnBrk="1" hangingPunct="1">
              <a:lnSpc>
                <a:spcPct val="80000"/>
              </a:lnSpc>
            </a:pPr>
            <a:r>
              <a:rPr lang="en-US" sz="2800" smtClean="0"/>
              <a:t>Penghubung (interface) merupakan media penghubung antara satu subsistem dengan subsistem lainnya. </a:t>
            </a:r>
          </a:p>
          <a:p>
            <a:pPr eaLnBrk="1" hangingPunct="1">
              <a:lnSpc>
                <a:spcPct val="80000"/>
              </a:lnSpc>
            </a:pPr>
            <a:r>
              <a:rPr lang="en-US" sz="2800" smtClean="0"/>
              <a:t>Melalui penghubung ini memungkinkan sumber-sumber mengalir dari satu subsistem ke subsistem yang lainnya. </a:t>
            </a:r>
          </a:p>
          <a:p>
            <a:pPr eaLnBrk="1" hangingPunct="1">
              <a:lnSpc>
                <a:spcPct val="80000"/>
              </a:lnSpc>
            </a:pPr>
            <a:r>
              <a:rPr lang="en-US" sz="2800" smtClean="0"/>
              <a:t>Keluaran (output) dari satu subsistem akan menjadi masukan (input) untuk subsistem yang lainnya dengan melalui penghubung.</a:t>
            </a:r>
          </a:p>
          <a:p>
            <a:pPr eaLnBrk="1" hangingPunct="1">
              <a:lnSpc>
                <a:spcPct val="80000"/>
              </a:lnSpc>
            </a:pPr>
            <a:r>
              <a:rPr lang="en-US" sz="2800" smtClean="0"/>
              <a:t> Dengan penghubung satu subsistem dapat berinteraksi dengan subsistem yang lainnya membentuk satu kesatuan.</a:t>
            </a:r>
          </a:p>
          <a:p>
            <a:pPr eaLnBrk="1" hangingPunct="1">
              <a:lnSpc>
                <a:spcPct val="80000"/>
              </a:lnSpc>
            </a:pPr>
            <a:endParaRPr lang="en-US" sz="2800" smtClean="0"/>
          </a:p>
          <a:p>
            <a:pPr eaLnBrk="1" hangingPunct="1">
              <a:lnSpc>
                <a:spcPct val="80000"/>
              </a:lnSpc>
            </a:pPr>
            <a:endParaRPr lang="en-US" sz="2800" smtClean="0"/>
          </a:p>
        </p:txBody>
      </p:sp>
      <p:sp>
        <p:nvSpPr>
          <p:cNvPr id="18436" name="AutoShape 4">
            <a:hlinkClick r:id="rId2" action="ppaction://hlinksldjump" highlightClick="1"/>
          </p:cNvPr>
          <p:cNvSpPr>
            <a:spLocks noChangeArrowheads="1"/>
          </p:cNvSpPr>
          <p:nvPr/>
        </p:nvSpPr>
        <p:spPr bwMode="auto">
          <a:xfrm>
            <a:off x="8153400" y="6019800"/>
            <a:ext cx="6096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en-US" smtClean="0"/>
              <a:t>Masukan Sistem</a:t>
            </a:r>
          </a:p>
        </p:txBody>
      </p:sp>
      <p:sp>
        <p:nvSpPr>
          <p:cNvPr id="19459" name="Rectangle 3"/>
          <p:cNvSpPr>
            <a:spLocks noGrp="1" noChangeArrowheads="1"/>
          </p:cNvSpPr>
          <p:nvPr>
            <p:ph sz="quarter" idx="1"/>
          </p:nvPr>
        </p:nvSpPr>
        <p:spPr/>
        <p:txBody>
          <a:bodyPr>
            <a:normAutofit lnSpcReduction="10000"/>
          </a:bodyPr>
          <a:lstStyle/>
          <a:p>
            <a:pPr eaLnBrk="1" hangingPunct="1">
              <a:lnSpc>
                <a:spcPct val="90000"/>
              </a:lnSpc>
            </a:pPr>
            <a:r>
              <a:rPr lang="en-US" sz="2400" smtClean="0"/>
              <a:t>Masukan (input) adalah energi yang dimasukkan ke dalam sistem. </a:t>
            </a:r>
          </a:p>
          <a:p>
            <a:pPr eaLnBrk="1" hangingPunct="1">
              <a:lnSpc>
                <a:spcPct val="90000"/>
              </a:lnSpc>
            </a:pPr>
            <a:r>
              <a:rPr lang="en-US" sz="2400" smtClean="0"/>
              <a:t>Masukan dapat berupa masukan perawatan (maintenance input) dan masukan sinyal (signal input). </a:t>
            </a:r>
          </a:p>
          <a:p>
            <a:pPr eaLnBrk="1" hangingPunct="1">
              <a:lnSpc>
                <a:spcPct val="90000"/>
              </a:lnSpc>
            </a:pPr>
            <a:r>
              <a:rPr lang="en-US" sz="2400" smtClean="0"/>
              <a:t>Maintenance input adalah energi yang dimasukkan supaya sistem tersebut dapat beroperasi. </a:t>
            </a:r>
          </a:p>
          <a:p>
            <a:pPr eaLnBrk="1" hangingPunct="1">
              <a:lnSpc>
                <a:spcPct val="90000"/>
              </a:lnSpc>
            </a:pPr>
            <a:r>
              <a:rPr lang="en-US" sz="2400" smtClean="0"/>
              <a:t>Signal input adalah energi yang diproses untuk didapatkan keluaran. </a:t>
            </a:r>
          </a:p>
          <a:p>
            <a:pPr eaLnBrk="1" hangingPunct="1">
              <a:lnSpc>
                <a:spcPct val="90000"/>
              </a:lnSpc>
            </a:pPr>
            <a:r>
              <a:rPr lang="en-US" sz="2400" smtClean="0"/>
              <a:t>Sebagai contoh didalam sistem komputer, program adalah maintenance input yang digunakan untuk mengoperasikan komputernya dan data adalah signal input untuk diolah menjadi informasi.</a:t>
            </a:r>
            <a:endParaRPr lang="en-US" sz="2400" b="1" smtClean="0"/>
          </a:p>
        </p:txBody>
      </p:sp>
      <p:sp>
        <p:nvSpPr>
          <p:cNvPr id="19460" name="AutoShape 4">
            <a:hlinkClick r:id="rId2" action="ppaction://hlinksldjump" highlightClick="1"/>
          </p:cNvPr>
          <p:cNvSpPr>
            <a:spLocks noChangeArrowheads="1"/>
          </p:cNvSpPr>
          <p:nvPr/>
        </p:nvSpPr>
        <p:spPr bwMode="auto">
          <a:xfrm>
            <a:off x="8153400" y="6019800"/>
            <a:ext cx="6096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l" eaLnBrk="1" hangingPunct="1"/>
            <a:r>
              <a:rPr lang="en-US" smtClean="0"/>
              <a:t>Keluaran Sistem</a:t>
            </a:r>
          </a:p>
        </p:txBody>
      </p:sp>
      <p:sp>
        <p:nvSpPr>
          <p:cNvPr id="20483" name="Rectangle 3"/>
          <p:cNvSpPr>
            <a:spLocks noGrp="1" noChangeArrowheads="1"/>
          </p:cNvSpPr>
          <p:nvPr>
            <p:ph sz="quarter" idx="1"/>
          </p:nvPr>
        </p:nvSpPr>
        <p:spPr/>
        <p:txBody>
          <a:bodyPr/>
          <a:lstStyle/>
          <a:p>
            <a:pPr eaLnBrk="1" hangingPunct="1"/>
            <a:r>
              <a:rPr lang="en-US" smtClean="0"/>
              <a:t>Keluaran (output) adalah hasil dari energi yang diolah dan diklasifikasikan menjadi keluaran yang berguna dan sisa pembuangan. </a:t>
            </a:r>
          </a:p>
          <a:p>
            <a:pPr eaLnBrk="1" hangingPunct="1"/>
            <a:r>
              <a:rPr lang="en-US" smtClean="0"/>
              <a:t>Keluaran dapat merupakan masukan untuk subsistem yang lain atau kepada supra sistem. </a:t>
            </a:r>
          </a:p>
        </p:txBody>
      </p:sp>
      <p:sp>
        <p:nvSpPr>
          <p:cNvPr id="20484" name="AutoShape 4">
            <a:hlinkClick r:id="rId2" action="ppaction://hlinksldjump" highlightClick="1"/>
          </p:cNvPr>
          <p:cNvSpPr>
            <a:spLocks noChangeArrowheads="1"/>
          </p:cNvSpPr>
          <p:nvPr/>
        </p:nvSpPr>
        <p:spPr bwMode="auto">
          <a:xfrm>
            <a:off x="8153400" y="6019800"/>
            <a:ext cx="6096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l" eaLnBrk="1" hangingPunct="1"/>
            <a:r>
              <a:rPr lang="en-US" smtClean="0"/>
              <a:t>Pengolah Sistem</a:t>
            </a:r>
          </a:p>
        </p:txBody>
      </p:sp>
      <p:sp>
        <p:nvSpPr>
          <p:cNvPr id="21507" name="Rectangle 3"/>
          <p:cNvSpPr>
            <a:spLocks noGrp="1" noChangeArrowheads="1"/>
          </p:cNvSpPr>
          <p:nvPr>
            <p:ph sz="quarter" idx="1"/>
          </p:nvPr>
        </p:nvSpPr>
        <p:spPr/>
        <p:txBody>
          <a:bodyPr/>
          <a:lstStyle/>
          <a:p>
            <a:pPr eaLnBrk="1" hangingPunct="1">
              <a:lnSpc>
                <a:spcPct val="80000"/>
              </a:lnSpc>
            </a:pPr>
            <a:r>
              <a:rPr lang="en-US" sz="2800" smtClean="0"/>
              <a:t>Suatu sistem dapat mempunyai suatu bagian pengolah yang akan merubah masukan menjadi keluaran. </a:t>
            </a:r>
          </a:p>
          <a:p>
            <a:pPr eaLnBrk="1" hangingPunct="1">
              <a:lnSpc>
                <a:spcPct val="80000"/>
              </a:lnSpc>
            </a:pPr>
            <a:r>
              <a:rPr lang="en-US" sz="2800" smtClean="0"/>
              <a:t>Suatu sistem produksi akan mengolah masukan menjadi keluaran. Suatu sistem produksi akan mengolah masukan berupa bahan baku dan bahan-bahan yang lain menjadi keluaran berupa barang jadi. </a:t>
            </a:r>
          </a:p>
          <a:p>
            <a:pPr eaLnBrk="1" hangingPunct="1">
              <a:lnSpc>
                <a:spcPct val="80000"/>
              </a:lnSpc>
            </a:pPr>
            <a:r>
              <a:rPr lang="en-US" sz="2800" smtClean="0"/>
              <a:t>Sistem akuntansi akan mengolah data-data transaksi menjadi laporan-laporan keuangan dan laporan-laporan lain yang dibutuhkan oleh manajemen.</a:t>
            </a:r>
            <a:endParaRPr lang="en-US" sz="2800" b="1" smtClean="0"/>
          </a:p>
          <a:p>
            <a:pPr eaLnBrk="1" hangingPunct="1">
              <a:lnSpc>
                <a:spcPct val="80000"/>
              </a:lnSpc>
            </a:pPr>
            <a:endParaRPr lang="en-US" sz="2800" smtClean="0"/>
          </a:p>
        </p:txBody>
      </p:sp>
      <p:sp>
        <p:nvSpPr>
          <p:cNvPr id="21508" name="AutoShape 4">
            <a:hlinkClick r:id="rId2" action="ppaction://hlinksldjump" highlightClick="1"/>
          </p:cNvPr>
          <p:cNvSpPr>
            <a:spLocks noChangeArrowheads="1"/>
          </p:cNvSpPr>
          <p:nvPr/>
        </p:nvSpPr>
        <p:spPr bwMode="auto">
          <a:xfrm>
            <a:off x="8153400" y="6019800"/>
            <a:ext cx="609600" cy="457200"/>
          </a:xfrm>
          <a:prstGeom prst="actionButtonHome">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l" eaLnBrk="1" hangingPunct="1"/>
            <a:r>
              <a:rPr lang="en-US" smtClean="0"/>
              <a:t>Sasaran Sistem</a:t>
            </a:r>
          </a:p>
        </p:txBody>
      </p:sp>
      <p:sp>
        <p:nvSpPr>
          <p:cNvPr id="22531" name="Rectangle 3"/>
          <p:cNvSpPr>
            <a:spLocks noGrp="1" noChangeArrowheads="1"/>
          </p:cNvSpPr>
          <p:nvPr>
            <p:ph sz="quarter" idx="1"/>
          </p:nvPr>
        </p:nvSpPr>
        <p:spPr/>
        <p:txBody>
          <a:bodyPr/>
          <a:lstStyle/>
          <a:p>
            <a:pPr eaLnBrk="1" hangingPunct="1">
              <a:lnSpc>
                <a:spcPct val="90000"/>
              </a:lnSpc>
            </a:pPr>
            <a:r>
              <a:rPr lang="en-US" smtClean="0"/>
              <a:t>Suatu sistem pasti mempunyai tujuan (goal) atau sasaran (objective). Kalau suatu sistem tidak mempunyai sasaran, maka operasi sistem tidak akan ada gunanya. </a:t>
            </a:r>
          </a:p>
          <a:p>
            <a:pPr eaLnBrk="1" hangingPunct="1">
              <a:lnSpc>
                <a:spcPct val="90000"/>
              </a:lnSpc>
            </a:pPr>
            <a:r>
              <a:rPr lang="en-US" smtClean="0"/>
              <a:t>Sasaran dari sistem sangat menentukan sekali masukan yang dibutuhkan sistem dan keluaran yang akan dihasilkan sistem. </a:t>
            </a:r>
          </a:p>
          <a:p>
            <a:pPr eaLnBrk="1" hangingPunct="1">
              <a:lnSpc>
                <a:spcPct val="90000"/>
              </a:lnSpc>
            </a:pPr>
            <a:r>
              <a:rPr lang="en-US" smtClean="0"/>
              <a:t>Suatu sistem dikatakan berhasil bila mengenai sasaran atau tujuannya.</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l" eaLnBrk="1" hangingPunct="1"/>
            <a:r>
              <a:rPr lang="en-US" smtClean="0"/>
              <a:t>Klasifikasi Sistem</a:t>
            </a:r>
          </a:p>
        </p:txBody>
      </p:sp>
      <p:sp>
        <p:nvSpPr>
          <p:cNvPr id="23555" name="Rectangle 3"/>
          <p:cNvSpPr>
            <a:spLocks noGrp="1" noChangeArrowheads="1"/>
          </p:cNvSpPr>
          <p:nvPr>
            <p:ph sz="quarter" idx="1"/>
          </p:nvPr>
        </p:nvSpPr>
        <p:spPr/>
        <p:txBody>
          <a:bodyPr/>
          <a:lstStyle/>
          <a:p>
            <a:pPr marL="609600" indent="-609600" eaLnBrk="1" hangingPunct="1">
              <a:lnSpc>
                <a:spcPct val="80000"/>
              </a:lnSpc>
            </a:pPr>
            <a:r>
              <a:rPr lang="en-US" sz="2800" smtClean="0"/>
              <a:t>Sistem diklasifikasikan sebagai sistem abstrak (abstract system) dan sistem fisik (physical system).</a:t>
            </a:r>
          </a:p>
          <a:p>
            <a:pPr marL="609600" indent="-609600" eaLnBrk="1" hangingPunct="1">
              <a:lnSpc>
                <a:spcPct val="80000"/>
              </a:lnSpc>
            </a:pPr>
            <a:r>
              <a:rPr lang="en-US" sz="2800" smtClean="0"/>
              <a:t>Sistem diklasifikasikan sebagai sistem alamiah (natural System) dan sistem buatan manusia (human made System)</a:t>
            </a:r>
          </a:p>
          <a:p>
            <a:pPr marL="609600" indent="-609600" eaLnBrk="1" hangingPunct="1">
              <a:lnSpc>
                <a:spcPct val="80000"/>
              </a:lnSpc>
            </a:pPr>
            <a:r>
              <a:rPr lang="en-US" sz="2800" smtClean="0"/>
              <a:t>Sistem diklasifikasikan sebagai sistem tertentu (deterministic system) dan sistem tak tentu (probabilistic system).</a:t>
            </a:r>
          </a:p>
          <a:p>
            <a:pPr marL="609600" indent="-609600" eaLnBrk="1" hangingPunct="1">
              <a:lnSpc>
                <a:spcPct val="80000"/>
              </a:lnSpc>
            </a:pPr>
            <a:r>
              <a:rPr lang="en-US" sz="2800" smtClean="0"/>
              <a:t>Sistem diklasifikasikan sebagai sistem tertutup (closed system) dan sistem terbuka (open system)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r>
              <a:rPr lang="en-US" smtClean="0"/>
              <a:t>Konsep Informasi</a:t>
            </a:r>
          </a:p>
        </p:txBody>
      </p:sp>
      <p:sp>
        <p:nvSpPr>
          <p:cNvPr id="24579" name="Rectangle 3"/>
          <p:cNvSpPr>
            <a:spLocks noGrp="1" noChangeArrowheads="1"/>
          </p:cNvSpPr>
          <p:nvPr>
            <p:ph sz="quarter" idx="1"/>
          </p:nvPr>
        </p:nvSpPr>
        <p:spPr/>
        <p:txBody>
          <a:bodyPr/>
          <a:lstStyle/>
          <a:p>
            <a:pPr eaLnBrk="1" hangingPunct="1">
              <a:lnSpc>
                <a:spcPct val="90000"/>
              </a:lnSpc>
            </a:pPr>
            <a:r>
              <a:rPr lang="en-US" smtClean="0"/>
              <a:t>Informasi didefinisikan sebagai berikut :</a:t>
            </a:r>
            <a:endParaRPr lang="en-US" i="1" smtClean="0"/>
          </a:p>
          <a:p>
            <a:pPr lvl="1" eaLnBrk="1" hangingPunct="1">
              <a:lnSpc>
                <a:spcPct val="90000"/>
              </a:lnSpc>
            </a:pPr>
            <a:r>
              <a:rPr lang="en-US" i="1" smtClean="0"/>
              <a:t>Data yang diolah menjadi bentuk yang lebih berguna dan lebih berarti bagi yang menerimanya.</a:t>
            </a:r>
          </a:p>
          <a:p>
            <a:pPr lvl="1" eaLnBrk="1" hangingPunct="1">
              <a:lnSpc>
                <a:spcPct val="90000"/>
              </a:lnSpc>
            </a:pPr>
            <a:endParaRPr lang="en-US" smtClean="0"/>
          </a:p>
          <a:p>
            <a:pPr eaLnBrk="1" hangingPunct="1">
              <a:lnSpc>
                <a:spcPct val="90000"/>
              </a:lnSpc>
            </a:pPr>
            <a:r>
              <a:rPr lang="en-US" sz="2000" smtClean="0"/>
              <a:t>Data adalah : kenyataan yang menggambarkan suatu kejadian–kejadian dan kesatuan yang nyata. Atau data adalah : representasi dunia nyata yang mewakili suatu objek seperti manusia (pegawai, mahasiswa, pelanggan), hewan, peristiwa, konsep, keadaan dll, yang direkam dalam bentuk angka, huruf, simbol, teks, gambar, bunyi atau kombinasinya.</a:t>
            </a:r>
            <a:r>
              <a:rPr lang="en-US" smtClean="0"/>
              <a:t> </a:t>
            </a:r>
          </a:p>
          <a:p>
            <a:pPr lvl="1" eaLnBrk="1" hangingPunct="1">
              <a:lnSpc>
                <a:spcPct val="90000"/>
              </a:lnSpc>
            </a:pPr>
            <a:endParaRPr lang="en-US" i="1"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en-US" smtClean="0"/>
              <a:t>Rule</a:t>
            </a:r>
          </a:p>
        </p:txBody>
      </p:sp>
      <p:sp>
        <p:nvSpPr>
          <p:cNvPr id="4099" name="Rectangle 3"/>
          <p:cNvSpPr>
            <a:spLocks noGrp="1" noChangeArrowheads="1"/>
          </p:cNvSpPr>
          <p:nvPr>
            <p:ph sz="quarter" idx="1"/>
          </p:nvPr>
        </p:nvSpPr>
        <p:spPr/>
        <p:txBody>
          <a:bodyPr/>
          <a:lstStyle/>
          <a:p>
            <a:pPr eaLnBrk="1" hangingPunct="1"/>
            <a:r>
              <a:rPr lang="en-US" dirty="0" err="1" smtClean="0"/>
              <a:t>Jumlah</a:t>
            </a:r>
            <a:r>
              <a:rPr lang="en-US" dirty="0" smtClean="0"/>
              <a:t> jam = 3 </a:t>
            </a:r>
            <a:r>
              <a:rPr lang="en-US" dirty="0" err="1" smtClean="0"/>
              <a:t>sks</a:t>
            </a:r>
            <a:endParaRPr lang="en-US" dirty="0" smtClean="0"/>
          </a:p>
          <a:p>
            <a:pPr eaLnBrk="1" hangingPunct="1"/>
            <a:r>
              <a:rPr lang="en-US" dirty="0" err="1" smtClean="0"/>
              <a:t>Tugas</a:t>
            </a:r>
            <a:r>
              <a:rPr lang="en-US" dirty="0" smtClean="0"/>
              <a:t> </a:t>
            </a:r>
            <a:r>
              <a:rPr lang="en-US" dirty="0" err="1" smtClean="0"/>
              <a:t>Dikerjakan</a:t>
            </a:r>
            <a:r>
              <a:rPr lang="en-US" dirty="0" smtClean="0"/>
              <a:t> </a:t>
            </a:r>
            <a:r>
              <a:rPr lang="en-US" dirty="0" err="1" smtClean="0"/>
              <a:t>secara</a:t>
            </a:r>
            <a:r>
              <a:rPr lang="en-US" dirty="0" smtClean="0"/>
              <a:t> </a:t>
            </a:r>
            <a:r>
              <a:rPr lang="en-US" dirty="0" err="1" smtClean="0"/>
              <a:t>Kelompok</a:t>
            </a:r>
            <a:endParaRPr lang="en-US" dirty="0" smtClean="0"/>
          </a:p>
          <a:p>
            <a:pPr eaLnBrk="1" hangingPunct="1"/>
            <a:r>
              <a:rPr lang="en-US" dirty="0" err="1" smtClean="0"/>
              <a:t>Ada</a:t>
            </a:r>
            <a:r>
              <a:rPr lang="en-US" dirty="0" smtClean="0"/>
              <a:t> </a:t>
            </a:r>
            <a:r>
              <a:rPr lang="en-US" dirty="0" err="1" smtClean="0"/>
              <a:t>tugas</a:t>
            </a:r>
            <a:r>
              <a:rPr lang="en-US" dirty="0" smtClean="0"/>
              <a:t> </a:t>
            </a:r>
            <a:r>
              <a:rPr lang="en-US" dirty="0" err="1" smtClean="0"/>
              <a:t>berantai</a:t>
            </a:r>
            <a:r>
              <a:rPr lang="en-US" dirty="0" smtClean="0"/>
              <a:t> </a:t>
            </a:r>
            <a:r>
              <a:rPr lang="en-US" dirty="0" smtClean="0">
                <a:sym typeface="Wingdings" pitchFamily="2" charset="2"/>
              </a:rPr>
              <a:t> </a:t>
            </a:r>
            <a:r>
              <a:rPr lang="en-US" dirty="0" err="1" smtClean="0">
                <a:sym typeface="Wingdings" pitchFamily="2" charset="2"/>
              </a:rPr>
              <a:t>tugas</a:t>
            </a:r>
            <a:r>
              <a:rPr lang="en-US" dirty="0" smtClean="0">
                <a:sym typeface="Wingdings" pitchFamily="2" charset="2"/>
              </a:rPr>
              <a:t> </a:t>
            </a:r>
            <a:r>
              <a:rPr lang="en-US" dirty="0" err="1" smtClean="0">
                <a:sym typeface="Wingdings" pitchFamily="2" charset="2"/>
              </a:rPr>
              <a:t>besar</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7"/>
          <p:cNvSpPr>
            <a:spLocks noGrp="1" noChangeArrowheads="1"/>
          </p:cNvSpPr>
          <p:nvPr>
            <p:ph type="title"/>
          </p:nvPr>
        </p:nvSpPr>
        <p:spPr/>
        <p:txBody>
          <a:bodyPr/>
          <a:lstStyle/>
          <a:p>
            <a:pPr algn="l" eaLnBrk="1" hangingPunct="1"/>
            <a:r>
              <a:rPr lang="en-US" smtClean="0"/>
              <a:t>Siklus Informasi</a:t>
            </a:r>
          </a:p>
        </p:txBody>
      </p:sp>
      <p:sp>
        <p:nvSpPr>
          <p:cNvPr id="1028" name="Rectangle 8"/>
          <p:cNvSpPr>
            <a:spLocks noGrp="1" noChangeArrowheads="1"/>
          </p:cNvSpPr>
          <p:nvPr>
            <p:ph type="body" sz="half" idx="1"/>
          </p:nvPr>
        </p:nvSpPr>
        <p:spPr>
          <a:xfrm>
            <a:off x="457200" y="1600200"/>
            <a:ext cx="4041775" cy="4525963"/>
          </a:xfrm>
        </p:spPr>
        <p:txBody>
          <a:bodyPr>
            <a:normAutofit lnSpcReduction="10000"/>
          </a:bodyPr>
          <a:lstStyle/>
          <a:p>
            <a:pPr eaLnBrk="1" hangingPunct="1">
              <a:lnSpc>
                <a:spcPct val="80000"/>
              </a:lnSpc>
            </a:pPr>
            <a:r>
              <a:rPr lang="en-US" sz="1800" smtClean="0"/>
              <a:t>Data yang diolah melalui suatu model menjadi informasi,  penerima kemudian menerima informasi tersebut, membuat suatu keputusan dan melakukan suatu tindakan, yang berarti menghasilkan suatu tindakan yang lain yang akan membuat sejumlah data kembali. Data tersebut akan ditangkap sebagai input, diproses kembali lewat suatu model dan seterusnya membentuk suatu siklus.</a:t>
            </a:r>
          </a:p>
          <a:p>
            <a:pPr eaLnBrk="1" hangingPunct="1">
              <a:lnSpc>
                <a:spcPct val="80000"/>
              </a:lnSpc>
            </a:pPr>
            <a:r>
              <a:rPr lang="en-US" sz="1800" smtClean="0"/>
              <a:t> Siklus ini oleh John Burch disebut dengan siklus informasi (information cycle). Siklus ini disebut juga dengan siklus pengolahan data (data processing cycle).</a:t>
            </a:r>
          </a:p>
        </p:txBody>
      </p:sp>
      <p:graphicFrame>
        <p:nvGraphicFramePr>
          <p:cNvPr id="1026" name="Object 4"/>
          <p:cNvGraphicFramePr>
            <a:graphicFrameLocks noChangeAspect="1"/>
          </p:cNvGraphicFramePr>
          <p:nvPr>
            <p:ph sz="half" idx="2"/>
          </p:nvPr>
        </p:nvGraphicFramePr>
        <p:xfrm>
          <a:off x="4648200" y="2114550"/>
          <a:ext cx="4037013" cy="3497263"/>
        </p:xfrm>
        <a:graphic>
          <a:graphicData uri="http://schemas.openxmlformats.org/presentationml/2006/ole">
            <p:oleObj spid="_x0000_s1026" r:id="rId3" imgW="5063760" imgH="4386960" progId="">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l" eaLnBrk="1" hangingPunct="1"/>
            <a:r>
              <a:rPr lang="en-US" smtClean="0"/>
              <a:t>Kualitas dan Value Informasi </a:t>
            </a:r>
          </a:p>
        </p:txBody>
      </p:sp>
      <p:sp>
        <p:nvSpPr>
          <p:cNvPr id="25603" name="Rectangle 3"/>
          <p:cNvSpPr>
            <a:spLocks noGrp="1" noChangeArrowheads="1"/>
          </p:cNvSpPr>
          <p:nvPr>
            <p:ph sz="quarter" idx="1"/>
          </p:nvPr>
        </p:nvSpPr>
        <p:spPr/>
        <p:txBody>
          <a:bodyPr/>
          <a:lstStyle/>
          <a:p>
            <a:pPr eaLnBrk="1" hangingPunct="1">
              <a:lnSpc>
                <a:spcPct val="90000"/>
              </a:lnSpc>
            </a:pPr>
            <a:r>
              <a:rPr lang="en-US" smtClean="0"/>
              <a:t>Kualitas dari suatu informasi (quality of information) tergantung dari tiga hal yaitu :</a:t>
            </a:r>
          </a:p>
          <a:p>
            <a:pPr lvl="1" eaLnBrk="1" hangingPunct="1">
              <a:lnSpc>
                <a:spcPct val="90000"/>
              </a:lnSpc>
            </a:pPr>
            <a:r>
              <a:rPr lang="en-US" smtClean="0"/>
              <a:t>Infomasi harus akurat (accurate).</a:t>
            </a:r>
          </a:p>
          <a:p>
            <a:pPr lvl="1" eaLnBrk="1" hangingPunct="1">
              <a:lnSpc>
                <a:spcPct val="90000"/>
              </a:lnSpc>
            </a:pPr>
            <a:r>
              <a:rPr lang="en-US" smtClean="0"/>
              <a:t>Tepat pada waktunya (timeless).</a:t>
            </a:r>
          </a:p>
          <a:p>
            <a:pPr lvl="1" eaLnBrk="1" hangingPunct="1">
              <a:lnSpc>
                <a:spcPct val="90000"/>
              </a:lnSpc>
            </a:pPr>
            <a:r>
              <a:rPr lang="en-US" smtClean="0"/>
              <a:t>Relevan (relevance).</a:t>
            </a:r>
          </a:p>
          <a:p>
            <a:pPr eaLnBrk="1" hangingPunct="1">
              <a:lnSpc>
                <a:spcPct val="90000"/>
              </a:lnSpc>
            </a:pPr>
            <a:r>
              <a:rPr lang="en-US" smtClean="0"/>
              <a:t>Nilai dari informasi (value of information) ditentukan oleh dua hal yaitu :</a:t>
            </a:r>
          </a:p>
          <a:p>
            <a:pPr lvl="1" eaLnBrk="1" hangingPunct="1">
              <a:lnSpc>
                <a:spcPct val="90000"/>
              </a:lnSpc>
            </a:pPr>
            <a:r>
              <a:rPr lang="en-US" smtClean="0"/>
              <a:t>Manfaatnya.</a:t>
            </a:r>
          </a:p>
          <a:p>
            <a:pPr lvl="1" eaLnBrk="1" hangingPunct="1">
              <a:lnSpc>
                <a:spcPct val="90000"/>
              </a:lnSpc>
            </a:pPr>
            <a:r>
              <a:rPr lang="en-US" smtClean="0"/>
              <a:t>Biaya mendapatkannya.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eaLnBrk="1" hangingPunct="1"/>
            <a:r>
              <a:rPr lang="en-US" smtClean="0"/>
              <a:t>Komponen Sistem Informasi</a:t>
            </a:r>
          </a:p>
        </p:txBody>
      </p:sp>
      <p:sp>
        <p:nvSpPr>
          <p:cNvPr id="26627" name="Rectangle 3"/>
          <p:cNvSpPr>
            <a:spLocks noGrp="1" noChangeArrowheads="1"/>
          </p:cNvSpPr>
          <p:nvPr>
            <p:ph sz="quarter" idx="1"/>
          </p:nvPr>
        </p:nvSpPr>
        <p:spPr/>
        <p:txBody>
          <a:bodyPr/>
          <a:lstStyle/>
          <a:p>
            <a:pPr eaLnBrk="1" hangingPunct="1">
              <a:lnSpc>
                <a:spcPct val="80000"/>
              </a:lnSpc>
            </a:pPr>
            <a:r>
              <a:rPr lang="en-US" sz="2000" b="1" smtClean="0"/>
              <a:t>Blok masukan </a:t>
            </a:r>
            <a:endParaRPr lang="en-US" sz="2000" smtClean="0"/>
          </a:p>
          <a:p>
            <a:pPr eaLnBrk="1" hangingPunct="1">
              <a:lnSpc>
                <a:spcPct val="80000"/>
              </a:lnSpc>
              <a:buFontTx/>
              <a:buNone/>
            </a:pPr>
            <a:r>
              <a:rPr lang="en-US" sz="2000" smtClean="0"/>
              <a:t>	mewakili data yang masuk ke dalam sistem informasi, termasuk metode dan media untuk memperoleh data yang akan dimasukkan, yang dapat berupa dokumen dasar. </a:t>
            </a:r>
          </a:p>
          <a:p>
            <a:pPr eaLnBrk="1" hangingPunct="1">
              <a:lnSpc>
                <a:spcPct val="80000"/>
              </a:lnSpc>
            </a:pPr>
            <a:endParaRPr lang="en-US" sz="2000" smtClean="0"/>
          </a:p>
          <a:p>
            <a:pPr eaLnBrk="1" hangingPunct="1">
              <a:lnSpc>
                <a:spcPct val="80000"/>
              </a:lnSpc>
            </a:pPr>
            <a:r>
              <a:rPr lang="en-US" sz="2000" b="1" smtClean="0"/>
              <a:t>Blok model </a:t>
            </a:r>
            <a:endParaRPr lang="en-US" sz="2000" smtClean="0"/>
          </a:p>
          <a:p>
            <a:pPr eaLnBrk="1" hangingPunct="1">
              <a:lnSpc>
                <a:spcPct val="80000"/>
              </a:lnSpc>
              <a:buFontTx/>
              <a:buNone/>
            </a:pPr>
            <a:r>
              <a:rPr lang="en-US" sz="2000" smtClean="0"/>
              <a:t>	terdiri dari kombinasi prosedur, logika dan model matematik yang akan memanipulasi/mentranspormasi data masukan dan data yang tersimpan dalam basis data untuk menghasilkan keluaran yang diinginkan. </a:t>
            </a:r>
          </a:p>
          <a:p>
            <a:pPr eaLnBrk="1" hangingPunct="1">
              <a:lnSpc>
                <a:spcPct val="80000"/>
              </a:lnSpc>
            </a:pPr>
            <a:endParaRPr lang="en-US" sz="2000" smtClean="0"/>
          </a:p>
          <a:p>
            <a:pPr eaLnBrk="1" hangingPunct="1">
              <a:lnSpc>
                <a:spcPct val="80000"/>
              </a:lnSpc>
            </a:pPr>
            <a:r>
              <a:rPr lang="en-US" sz="2000" b="1" smtClean="0"/>
              <a:t>Blok keluaran </a:t>
            </a:r>
            <a:endParaRPr lang="en-US" sz="2000" smtClean="0"/>
          </a:p>
          <a:p>
            <a:pPr eaLnBrk="1" hangingPunct="1">
              <a:lnSpc>
                <a:spcPct val="80000"/>
              </a:lnSpc>
              <a:buFontTx/>
              <a:buNone/>
            </a:pPr>
            <a:r>
              <a:rPr lang="en-US" sz="2000" smtClean="0"/>
              <a:t>	produk dari sistem informasi adalah keluaran berupa informasi yang berkualitas.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Komponen Sistem Informasi</a:t>
            </a:r>
          </a:p>
        </p:txBody>
      </p:sp>
      <p:sp>
        <p:nvSpPr>
          <p:cNvPr id="27651" name="Rectangle 3"/>
          <p:cNvSpPr>
            <a:spLocks noGrp="1" noChangeArrowheads="1"/>
          </p:cNvSpPr>
          <p:nvPr>
            <p:ph sz="quarter" idx="1"/>
          </p:nvPr>
        </p:nvSpPr>
        <p:spPr/>
        <p:txBody>
          <a:bodyPr>
            <a:normAutofit lnSpcReduction="10000"/>
          </a:bodyPr>
          <a:lstStyle/>
          <a:p>
            <a:pPr eaLnBrk="1" hangingPunct="1">
              <a:lnSpc>
                <a:spcPct val="80000"/>
              </a:lnSpc>
            </a:pPr>
            <a:endParaRPr lang="en-US" sz="2000" smtClean="0"/>
          </a:p>
          <a:p>
            <a:pPr eaLnBrk="1" hangingPunct="1">
              <a:lnSpc>
                <a:spcPct val="80000"/>
              </a:lnSpc>
            </a:pPr>
            <a:r>
              <a:rPr lang="en-US" sz="2000" b="1" smtClean="0"/>
              <a:t>Blok teknologi </a:t>
            </a:r>
            <a:endParaRPr lang="en-US" sz="2000" smtClean="0"/>
          </a:p>
          <a:p>
            <a:pPr eaLnBrk="1" hangingPunct="1">
              <a:lnSpc>
                <a:spcPct val="80000"/>
              </a:lnSpc>
              <a:buFontTx/>
              <a:buNone/>
            </a:pPr>
            <a:r>
              <a:rPr lang="en-US" sz="2000" smtClean="0"/>
              <a:t>	merupakan kotak alat (tool-box) dalam sistem informasi. Teknologi terdiri dari 3 bagian utama yaitu teknisi(brainware), perangkat lunak (software) dan perangkat keras (hardware). Teknisi dapat berupa orang-orang yang mengetahui teknologi dan membuatnya beroperasi (operator komputer, pemrogram, operator pengolah data, spesialis telekomunikasi, analis sistem). Teknologi perangkat lunak berupa aplikasi-aplikasi perangkat lunak (program). Teknologi perangkat keras berupa teknologi masukan (semua perangkat yang digunakan untuk menangkap data seperti : keyboard, scanner, barcode), teknologi keluaran (perangkat yang dapat menyajikan informasi yang dihasilkan seperti : monitor, printer), teknologi pemroses (komponen CPU), teknologi penyimpanan (semua peralatan yang digunakan untuk menyimpan data seperti : magnetik tape, magnetik disk, CD) dan teknologi telekomunikasi (teknologi yang memungkinkan hubungan jarak jauh seperti internet dan ATM) </a:t>
            </a:r>
          </a:p>
          <a:p>
            <a:pPr eaLnBrk="1" hangingPunct="1">
              <a:lnSpc>
                <a:spcPct val="80000"/>
              </a:lnSpc>
            </a:pPr>
            <a:endParaRPr lang="en-US" sz="20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Komponen Sistem Informasi</a:t>
            </a:r>
          </a:p>
        </p:txBody>
      </p:sp>
      <p:sp>
        <p:nvSpPr>
          <p:cNvPr id="28675" name="Rectangle 3"/>
          <p:cNvSpPr>
            <a:spLocks noGrp="1" noChangeArrowheads="1"/>
          </p:cNvSpPr>
          <p:nvPr>
            <p:ph sz="quarter" idx="1"/>
          </p:nvPr>
        </p:nvSpPr>
        <p:spPr/>
        <p:txBody>
          <a:bodyPr>
            <a:normAutofit lnSpcReduction="10000"/>
          </a:bodyPr>
          <a:lstStyle/>
          <a:p>
            <a:pPr eaLnBrk="1" hangingPunct="1">
              <a:lnSpc>
                <a:spcPct val="90000"/>
              </a:lnSpc>
            </a:pPr>
            <a:r>
              <a:rPr lang="en-US" sz="2800" b="1" smtClean="0"/>
              <a:t>Blok basis data </a:t>
            </a:r>
            <a:endParaRPr lang="en-US" sz="2800" smtClean="0"/>
          </a:p>
          <a:p>
            <a:pPr eaLnBrk="1" hangingPunct="1">
              <a:lnSpc>
                <a:spcPct val="90000"/>
              </a:lnSpc>
              <a:buFontTx/>
              <a:buNone/>
            </a:pPr>
            <a:r>
              <a:rPr lang="en-US" sz="2800" smtClean="0"/>
              <a:t>	merupakan kumpulan dari file data yang saling berhubungan yang diorganisasi sedemikian rupa agar dapat diakses dengan mudah dan cepat. </a:t>
            </a:r>
          </a:p>
          <a:p>
            <a:pPr eaLnBrk="1" hangingPunct="1">
              <a:lnSpc>
                <a:spcPct val="90000"/>
              </a:lnSpc>
            </a:pPr>
            <a:endParaRPr lang="en-US" sz="2800" smtClean="0"/>
          </a:p>
          <a:p>
            <a:pPr eaLnBrk="1" hangingPunct="1">
              <a:lnSpc>
                <a:spcPct val="90000"/>
              </a:lnSpc>
            </a:pPr>
            <a:r>
              <a:rPr lang="en-US" sz="2800" b="1" smtClean="0"/>
              <a:t>Blok kendali </a:t>
            </a:r>
            <a:endParaRPr lang="en-US" sz="2800" smtClean="0"/>
          </a:p>
          <a:p>
            <a:pPr eaLnBrk="1" hangingPunct="1">
              <a:lnSpc>
                <a:spcPct val="90000"/>
              </a:lnSpc>
              <a:buFontTx/>
              <a:buNone/>
            </a:pPr>
            <a:r>
              <a:rPr lang="en-US" sz="2800" smtClean="0"/>
              <a:t>	Pengendalian perlu dirancang dan diterapkan untuk menyakinkan bahwa hal-hal yang dapat merusak sistem dapat dicegah atau bila terlanjur terjadi kesalahan dapat langsung diatasi. </a:t>
            </a: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lgn="l" eaLnBrk="1" hangingPunct="1"/>
            <a:r>
              <a:rPr lang="en-US" sz="4000" smtClean="0"/>
              <a:t>Peranan Sistem Informasi bagi Manajemen.</a:t>
            </a:r>
          </a:p>
        </p:txBody>
      </p:sp>
      <p:sp>
        <p:nvSpPr>
          <p:cNvPr id="29699" name="Rectangle 3"/>
          <p:cNvSpPr>
            <a:spLocks noGrp="1" noChangeArrowheads="1"/>
          </p:cNvSpPr>
          <p:nvPr>
            <p:ph sz="quarter" idx="1"/>
          </p:nvPr>
        </p:nvSpPr>
        <p:spPr/>
        <p:txBody>
          <a:bodyPr/>
          <a:lstStyle/>
          <a:p>
            <a:pPr marL="609600" indent="-609600" eaLnBrk="1" hangingPunct="1">
              <a:lnSpc>
                <a:spcPct val="90000"/>
              </a:lnSpc>
            </a:pPr>
            <a:r>
              <a:rPr lang="en-US" sz="2800" smtClean="0"/>
              <a:t>Manajemen membutuhkan informasi untuk mendukung pengambilan keputusan yang akan dilakukannya. </a:t>
            </a:r>
          </a:p>
          <a:p>
            <a:pPr marL="609600" indent="-609600" eaLnBrk="1" hangingPunct="1">
              <a:lnSpc>
                <a:spcPct val="90000"/>
              </a:lnSpc>
            </a:pPr>
            <a:r>
              <a:rPr lang="en-US" sz="2800" smtClean="0"/>
              <a:t>Sumber informasi untuk pengambilan keputusan manajemen bisa didapatkan dari informasi eksternal dan informasi internal. </a:t>
            </a:r>
          </a:p>
          <a:p>
            <a:pPr marL="609600" indent="-609600" eaLnBrk="1" hangingPunct="1">
              <a:lnSpc>
                <a:spcPct val="90000"/>
              </a:lnSpc>
            </a:pPr>
            <a:r>
              <a:rPr lang="en-US" sz="2800" smtClean="0"/>
              <a:t>Informasi internal dapat diperoleh dari sistem informasi berupa informasi yang dihasilkan dari operasi PDE (pengolahan data elektronik) dan informasi non PDE.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l" eaLnBrk="1" hangingPunct="1"/>
            <a:r>
              <a:rPr lang="en-US" smtClean="0"/>
              <a:t>Kegiatan Manajemen</a:t>
            </a:r>
          </a:p>
        </p:txBody>
      </p:sp>
      <p:sp>
        <p:nvSpPr>
          <p:cNvPr id="30723" name="Rectangle 3"/>
          <p:cNvSpPr>
            <a:spLocks noGrp="1" noChangeArrowheads="1"/>
          </p:cNvSpPr>
          <p:nvPr>
            <p:ph sz="quarter" idx="1"/>
          </p:nvPr>
        </p:nvSpPr>
        <p:spPr/>
        <p:txBody>
          <a:bodyPr/>
          <a:lstStyle/>
          <a:p>
            <a:pPr eaLnBrk="1" hangingPunct="1">
              <a:lnSpc>
                <a:spcPct val="90000"/>
              </a:lnSpc>
            </a:pPr>
            <a:r>
              <a:rPr lang="en-US" smtClean="0"/>
              <a:t>Perencanaan strategi (stategic planning), merupakan kegiatan manajemen tingkat atas.</a:t>
            </a:r>
          </a:p>
          <a:p>
            <a:pPr eaLnBrk="1" hangingPunct="1">
              <a:lnSpc>
                <a:spcPct val="90000"/>
              </a:lnSpc>
            </a:pPr>
            <a:r>
              <a:rPr lang="en-US" smtClean="0"/>
              <a:t>Pengendalian manajemen (manajemen control), merupakan kegiatan manajemen tingkat menengah.</a:t>
            </a:r>
          </a:p>
          <a:p>
            <a:pPr eaLnBrk="1" hangingPunct="1">
              <a:lnSpc>
                <a:spcPct val="90000"/>
              </a:lnSpc>
            </a:pPr>
            <a:r>
              <a:rPr lang="en-US" smtClean="0"/>
              <a:t>Pengendalian operasi (operational control), merupakan kegiatan manajemen tingkat bawah.</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l" eaLnBrk="1" hangingPunct="1"/>
            <a:r>
              <a:rPr lang="en-US" smtClean="0"/>
              <a:t>Tipe Keputusan Manajemen</a:t>
            </a:r>
          </a:p>
        </p:txBody>
      </p:sp>
      <p:sp>
        <p:nvSpPr>
          <p:cNvPr id="31747" name="Rectangle 3"/>
          <p:cNvSpPr>
            <a:spLocks noGrp="1" noChangeArrowheads="1"/>
          </p:cNvSpPr>
          <p:nvPr>
            <p:ph sz="quarter" idx="1"/>
          </p:nvPr>
        </p:nvSpPr>
        <p:spPr/>
        <p:txBody>
          <a:bodyPr/>
          <a:lstStyle/>
          <a:p>
            <a:pPr eaLnBrk="1" hangingPunct="1">
              <a:lnSpc>
                <a:spcPct val="90000"/>
              </a:lnSpc>
            </a:pPr>
            <a:r>
              <a:rPr lang="en-US" smtClean="0"/>
              <a:t>Keputusan tidak terprogram (non programmed decision) atau tidak terstruktur (unstructured decision).</a:t>
            </a:r>
          </a:p>
          <a:p>
            <a:pPr eaLnBrk="1" hangingPunct="1">
              <a:lnSpc>
                <a:spcPct val="90000"/>
              </a:lnSpc>
            </a:pPr>
            <a:r>
              <a:rPr lang="en-US" smtClean="0"/>
              <a:t>Keputusan setengah terprogram (semi programmed decision) atau setengah terstruktur (semi structured decision).</a:t>
            </a:r>
          </a:p>
          <a:p>
            <a:pPr eaLnBrk="1" hangingPunct="1">
              <a:lnSpc>
                <a:spcPct val="90000"/>
              </a:lnSpc>
            </a:pPr>
            <a:r>
              <a:rPr lang="en-US" smtClean="0"/>
              <a:t>Keputusan terprogram (programmed decision) atau terstruktur (structured decision).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eaLnBrk="1" hangingPunct="1"/>
            <a:r>
              <a:rPr lang="en-US" smtClean="0"/>
              <a:t>Organisasi Sistem Informasi</a:t>
            </a:r>
          </a:p>
        </p:txBody>
      </p:sp>
      <p:sp>
        <p:nvSpPr>
          <p:cNvPr id="32771" name="Rectangle 3"/>
          <p:cNvSpPr>
            <a:spLocks noGrp="1" noChangeArrowheads="1"/>
          </p:cNvSpPr>
          <p:nvPr>
            <p:ph sz="quarter" idx="1"/>
          </p:nvPr>
        </p:nvSpPr>
        <p:spPr/>
        <p:txBody>
          <a:bodyPr/>
          <a:lstStyle/>
          <a:p>
            <a:pPr marL="609600" indent="-609600" eaLnBrk="1" hangingPunct="1">
              <a:lnSpc>
                <a:spcPct val="80000"/>
              </a:lnSpc>
            </a:pPr>
            <a:r>
              <a:rPr lang="en-US" sz="2400" smtClean="0"/>
              <a:t>Organisasi adalah sistem saling pengaruh-mempengaruhi antara orang dalam kelompok kerjasama untuk mencapai tujuan tertentu yang sama.</a:t>
            </a:r>
          </a:p>
          <a:p>
            <a:pPr marL="609600" indent="-609600" eaLnBrk="1" hangingPunct="1">
              <a:lnSpc>
                <a:spcPct val="80000"/>
              </a:lnSpc>
            </a:pPr>
            <a:r>
              <a:rPr lang="en-US" sz="2400" smtClean="0"/>
              <a:t>Bagan Organisasi</a:t>
            </a:r>
          </a:p>
          <a:p>
            <a:pPr marL="609600" indent="-609600" eaLnBrk="1" hangingPunct="1">
              <a:lnSpc>
                <a:spcPct val="80000"/>
              </a:lnSpc>
              <a:buFontTx/>
              <a:buNone/>
            </a:pPr>
            <a:r>
              <a:rPr lang="en-US" sz="2400" smtClean="0"/>
              <a:t>	Bagan Organisasi adalah penggambaran  secara grafik yang menggambarkan struktur kerja dari suatu struktur organisasi.</a:t>
            </a:r>
          </a:p>
          <a:p>
            <a:pPr marL="609600" indent="-609600" eaLnBrk="1" hangingPunct="1">
              <a:lnSpc>
                <a:spcPct val="80000"/>
              </a:lnSpc>
            </a:pPr>
            <a:r>
              <a:rPr lang="en-US" sz="2400" smtClean="0"/>
              <a:t>Deskripsi Tugas.</a:t>
            </a:r>
          </a:p>
          <a:p>
            <a:pPr marL="609600" indent="-609600" eaLnBrk="1" hangingPunct="1">
              <a:lnSpc>
                <a:spcPct val="80000"/>
              </a:lnSpc>
              <a:buFontTx/>
              <a:buNone/>
            </a:pPr>
            <a:r>
              <a:rPr lang="en-US" sz="2400" smtClean="0"/>
              <a:t>	Deskripsi tugas (job description) merupakan suatu rincian yang menunjukkan posisi, tanggung jawab, wewenang, fungsi, dan tugas-tugas yang harus dikerjakan oleh seseorang personil didalam suatu organisasi.</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eaLnBrk="1" hangingPunct="1"/>
            <a:r>
              <a:rPr lang="en-US" smtClean="0"/>
              <a:t>Organisasi Sistem Informasi</a:t>
            </a:r>
          </a:p>
        </p:txBody>
      </p:sp>
      <p:sp>
        <p:nvSpPr>
          <p:cNvPr id="33795" name="Rectangle 3"/>
          <p:cNvSpPr>
            <a:spLocks noGrp="1" noChangeArrowheads="1"/>
          </p:cNvSpPr>
          <p:nvPr>
            <p:ph sz="quarter" idx="1"/>
          </p:nvPr>
        </p:nvSpPr>
        <p:spPr/>
        <p:txBody>
          <a:bodyPr/>
          <a:lstStyle/>
          <a:p>
            <a:pPr marL="609600" indent="-609600" eaLnBrk="1" hangingPunct="1"/>
            <a:r>
              <a:rPr lang="en-US" smtClean="0"/>
              <a:t>Lokasi dari sistem informasi didalam suatu organisasi masih belum ada kesesuain yang pasti. </a:t>
            </a:r>
          </a:p>
          <a:p>
            <a:pPr marL="609600" indent="-609600" eaLnBrk="1" hangingPunct="1"/>
            <a:r>
              <a:rPr lang="en-US" smtClean="0"/>
              <a:t>Ada yang memisahkan dalam departemen sendiri, yaitu departemen sistem informasi dan ada juga yang menggabungkannya dengan departemen yang lain.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eaLnBrk="1" hangingPunct="1"/>
            <a:r>
              <a:rPr lang="en-US" sz="4000" smtClean="0"/>
              <a:t>Analisis dan Perancangan Sistem Informasi</a:t>
            </a:r>
          </a:p>
        </p:txBody>
      </p:sp>
      <p:sp>
        <p:nvSpPr>
          <p:cNvPr id="2051" name="Rectangle 3"/>
          <p:cNvSpPr>
            <a:spLocks noGrp="1" noChangeArrowheads="1"/>
          </p:cNvSpPr>
          <p:nvPr>
            <p:ph type="subTitle" idx="1"/>
          </p:nvPr>
        </p:nvSpPr>
        <p:spPr/>
        <p:txBody>
          <a:bodyPr/>
          <a:lstStyle/>
          <a:p>
            <a:pPr eaLnBrk="1" hangingPunct="1"/>
            <a:r>
              <a:rPr lang="en-US" smtClean="0"/>
              <a:t>Chapter 1</a:t>
            </a:r>
          </a:p>
          <a:p>
            <a:pPr eaLnBrk="1" hangingPunct="1"/>
            <a:r>
              <a:rPr lang="en-US" smtClean="0"/>
              <a:t>Konsep Dasar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2000"/>
                                        <p:tgtEl>
                                          <p:spTgt spid="2050"/>
                                        </p:tgtEl>
                                      </p:cBhvr>
                                    </p:animEffect>
                                  </p:childTnLst>
                                </p:cTn>
                              </p:par>
                            </p:childTnLst>
                          </p:cTn>
                        </p:par>
                        <p:par>
                          <p:cTn id="8" fill="hold">
                            <p:stCondLst>
                              <p:cond delay="2000"/>
                            </p:stCondLst>
                            <p:childTnLst>
                              <p:par>
                                <p:cTn id="9" presetID="6" presetClass="emph" presetSubtype="0" fill="hold" nodeType="afterEffect">
                                  <p:stCondLst>
                                    <p:cond delay="0"/>
                                  </p:stCondLst>
                                  <p:childTnLst>
                                    <p:animScale>
                                      <p:cBhvr>
                                        <p:cTn id="10" dur="2000" fill="hold"/>
                                        <p:tgtEl>
                                          <p:spTgt spid="2051">
                                            <p:txEl>
                                              <p:pRg st="0" end="0"/>
                                            </p:txEl>
                                          </p:spTgt>
                                        </p:tgtEl>
                                      </p:cBhvr>
                                      <p:by x="150000" y="150000"/>
                                    </p:animScale>
                                  </p:childTnLst>
                                </p:cTn>
                              </p:par>
                            </p:childTnLst>
                          </p:cTn>
                        </p:par>
                        <p:par>
                          <p:cTn id="11" fill="hold">
                            <p:stCondLst>
                              <p:cond delay="4000"/>
                            </p:stCondLst>
                            <p:childTnLst>
                              <p:par>
                                <p:cTn id="12" presetID="6" presetClass="emph" presetSubtype="0" fill="hold" nodeType="afterEffect">
                                  <p:stCondLst>
                                    <p:cond delay="0"/>
                                  </p:stCondLst>
                                  <p:childTnLst>
                                    <p:animScale>
                                      <p:cBhvr>
                                        <p:cTn id="13" dur="2000" fill="hold"/>
                                        <p:tgtEl>
                                          <p:spTgt spid="2051">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eaLnBrk="1" hangingPunct="1"/>
            <a:r>
              <a:rPr lang="en-US" smtClean="0"/>
              <a:t>Definisi Sistem (Pendekatan)</a:t>
            </a:r>
          </a:p>
        </p:txBody>
      </p:sp>
      <p:sp>
        <p:nvSpPr>
          <p:cNvPr id="9219" name="Rectangle 3"/>
          <p:cNvSpPr>
            <a:spLocks noGrp="1" noChangeArrowheads="1"/>
          </p:cNvSpPr>
          <p:nvPr>
            <p:ph sz="quarter" idx="1"/>
          </p:nvPr>
        </p:nvSpPr>
        <p:spPr/>
        <p:txBody>
          <a:bodyPr/>
          <a:lstStyle/>
          <a:p>
            <a:pPr algn="ctr" eaLnBrk="1" hangingPunct="1">
              <a:buFontTx/>
              <a:buNone/>
            </a:pPr>
            <a:endParaRPr lang="en-US" sz="4000" smtClean="0"/>
          </a:p>
          <a:p>
            <a:pPr algn="ctr" eaLnBrk="1" hangingPunct="1">
              <a:buFontTx/>
              <a:buNone/>
            </a:pPr>
            <a:r>
              <a:rPr lang="en-US" sz="4000" smtClean="0"/>
              <a:t>Prosedur</a:t>
            </a:r>
          </a:p>
          <a:p>
            <a:pPr algn="ctr" eaLnBrk="1" hangingPunct="1">
              <a:buFontTx/>
              <a:buNone/>
            </a:pPr>
            <a:endParaRPr lang="en-US" sz="4000" smtClean="0"/>
          </a:p>
          <a:p>
            <a:pPr algn="ctr" eaLnBrk="1" hangingPunct="1">
              <a:buFontTx/>
              <a:buNone/>
            </a:pPr>
            <a:r>
              <a:rPr lang="en-US" sz="4000" smtClean="0"/>
              <a:t>Elemen/komponen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Konsep Dasar Sistem</a:t>
            </a:r>
          </a:p>
        </p:txBody>
      </p:sp>
      <p:sp>
        <p:nvSpPr>
          <p:cNvPr id="10243" name="Rectangle 3"/>
          <p:cNvSpPr>
            <a:spLocks noGrp="1" noChangeArrowheads="1"/>
          </p:cNvSpPr>
          <p:nvPr>
            <p:ph sz="quarter" idx="1"/>
          </p:nvPr>
        </p:nvSpPr>
        <p:spPr/>
        <p:txBody>
          <a:bodyPr/>
          <a:lstStyle/>
          <a:p>
            <a:pPr eaLnBrk="1" hangingPunct="1"/>
            <a:r>
              <a:rPr lang="en-US" smtClean="0"/>
              <a:t>Konsep dasar sistem ada dua pendekatan yaitu penekanan pada </a:t>
            </a:r>
            <a:r>
              <a:rPr lang="en-US" b="1" smtClean="0"/>
              <a:t>prosedurnya </a:t>
            </a:r>
            <a:r>
              <a:rPr lang="en-US" smtClean="0"/>
              <a:t>dan penekanan pada </a:t>
            </a:r>
            <a:r>
              <a:rPr lang="en-US" b="1" smtClean="0"/>
              <a:t>komponennya</a:t>
            </a:r>
            <a:r>
              <a:rPr lang="en-US"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eaLnBrk="1" hangingPunct="1"/>
            <a:r>
              <a:rPr lang="en-US" smtClean="0"/>
              <a:t>Definisi Sistem (Prosedur)</a:t>
            </a:r>
          </a:p>
        </p:txBody>
      </p:sp>
      <p:sp>
        <p:nvSpPr>
          <p:cNvPr id="11267" name="Rectangle 3"/>
          <p:cNvSpPr>
            <a:spLocks noGrp="1" noChangeArrowheads="1"/>
          </p:cNvSpPr>
          <p:nvPr>
            <p:ph sz="quarter" idx="1"/>
          </p:nvPr>
        </p:nvSpPr>
        <p:spPr/>
        <p:txBody>
          <a:bodyPr>
            <a:normAutofit lnSpcReduction="10000"/>
          </a:bodyPr>
          <a:lstStyle/>
          <a:p>
            <a:pPr eaLnBrk="1" hangingPunct="1">
              <a:lnSpc>
                <a:spcPct val="90000"/>
              </a:lnSpc>
            </a:pPr>
            <a:r>
              <a:rPr lang="en-US" sz="2800" smtClean="0"/>
              <a:t>Suatu sistem adalah suatu jaringan kerja dari prosedur-prosedur yang saling berhubungan, berkumpul bersama-sama untuk melakukan suatu kegiatan atau untuk menyelesaikan suatu sasaran yang tertentu </a:t>
            </a:r>
          </a:p>
          <a:p>
            <a:pPr lvl="1" eaLnBrk="1" hangingPunct="1">
              <a:lnSpc>
                <a:spcPct val="90000"/>
              </a:lnSpc>
            </a:pPr>
            <a:r>
              <a:rPr lang="en-US" sz="1800" b="1" smtClean="0"/>
              <a:t>Suatu prosedur adalah </a:t>
            </a:r>
            <a:r>
              <a:rPr lang="en-US" sz="1800" smtClean="0"/>
              <a:t>: </a:t>
            </a:r>
          </a:p>
          <a:p>
            <a:pPr lvl="1" eaLnBrk="1" hangingPunct="1">
              <a:lnSpc>
                <a:spcPct val="90000"/>
              </a:lnSpc>
              <a:buFontTx/>
              <a:buNone/>
            </a:pPr>
            <a:r>
              <a:rPr lang="en-US" sz="1800" smtClean="0"/>
              <a:t>	suatu urut-urutan operasi klerikal (tulis-menulis), biasanya melibatkan beberapa orang di dalam satu atau lebih departemen, yang diterapkan untuk menjamin penanganan yang seragam dari transaksi-transaksi bisnis yang terjadi. </a:t>
            </a:r>
          </a:p>
          <a:p>
            <a:pPr lvl="1" eaLnBrk="1" hangingPunct="1">
              <a:lnSpc>
                <a:spcPct val="90000"/>
              </a:lnSpc>
            </a:pPr>
            <a:r>
              <a:rPr lang="en-US" sz="1800" b="1" smtClean="0"/>
              <a:t>Definisi lain dari prosedur adalah : </a:t>
            </a:r>
            <a:endParaRPr lang="en-US" sz="1800" smtClean="0"/>
          </a:p>
          <a:p>
            <a:pPr lvl="1" eaLnBrk="1" hangingPunct="1">
              <a:lnSpc>
                <a:spcPct val="90000"/>
              </a:lnSpc>
              <a:buFontTx/>
              <a:buNone/>
            </a:pPr>
            <a:r>
              <a:rPr lang="en-US" sz="1800" smtClean="0"/>
              <a:t>	urut-urutan yang tepat dari tahapan-tahapan instruksi yang menerangkan apa yang harus dikerjakan, siapa yang mengerjakannya, kapan dikerjakan dan bagaimana mengerjakannya. </a:t>
            </a:r>
          </a:p>
          <a:p>
            <a:pPr eaLnBrk="1" hangingPunct="1">
              <a:lnSpc>
                <a:spcPct val="90000"/>
              </a:lnSpc>
            </a:pPr>
            <a:endParaRPr lang="en-US"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eaLnBrk="1" hangingPunct="1"/>
            <a:r>
              <a:rPr lang="en-US" smtClean="0"/>
              <a:t>Definisi Sistem (Komponen)</a:t>
            </a:r>
          </a:p>
        </p:txBody>
      </p:sp>
      <p:sp>
        <p:nvSpPr>
          <p:cNvPr id="12291" name="Rectangle 3"/>
          <p:cNvSpPr>
            <a:spLocks noGrp="1" noChangeArrowheads="1"/>
          </p:cNvSpPr>
          <p:nvPr>
            <p:ph sz="quarter" idx="1"/>
          </p:nvPr>
        </p:nvSpPr>
        <p:spPr/>
        <p:txBody>
          <a:bodyPr/>
          <a:lstStyle/>
          <a:p>
            <a:pPr eaLnBrk="1" hangingPunct="1"/>
            <a:r>
              <a:rPr lang="en-US" smtClean="0"/>
              <a:t>Sistem adalah kumpulan dari elemen-elemen yang berinteraksi untuk mencapai suatu tujuan tertentu.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Sistem (Goal &amp; Objective)</a:t>
            </a:r>
          </a:p>
        </p:txBody>
      </p:sp>
      <p:sp>
        <p:nvSpPr>
          <p:cNvPr id="13315" name="Rectangle 3"/>
          <p:cNvSpPr>
            <a:spLocks noGrp="1" noChangeArrowheads="1"/>
          </p:cNvSpPr>
          <p:nvPr>
            <p:ph sz="quarter" idx="1"/>
          </p:nvPr>
        </p:nvSpPr>
        <p:spPr/>
        <p:txBody>
          <a:bodyPr>
            <a:normAutofit lnSpcReduction="10000"/>
          </a:bodyPr>
          <a:lstStyle/>
          <a:p>
            <a:pPr eaLnBrk="1" hangingPunct="1">
              <a:lnSpc>
                <a:spcPct val="90000"/>
              </a:lnSpc>
            </a:pPr>
            <a:r>
              <a:rPr lang="en-US" sz="2400" smtClean="0"/>
              <a:t>Ada yang menyebutkan maksud dari suatu sistem adalah untuk mencapai suatu tujuan (goal) dan ada yang menyebutkan untuk mencapai suatu sasaran (objectives).</a:t>
            </a:r>
          </a:p>
          <a:p>
            <a:pPr eaLnBrk="1" hangingPunct="1">
              <a:lnSpc>
                <a:spcPct val="90000"/>
              </a:lnSpc>
            </a:pPr>
            <a:r>
              <a:rPr lang="en-US" sz="2400" smtClean="0"/>
              <a:t>Goal biasanya dihubungkan dengan ruang lingkup yang lebih luas dan sasaran dalam ruang lingkup yang lebih sempit. </a:t>
            </a:r>
          </a:p>
          <a:p>
            <a:pPr eaLnBrk="1" hangingPunct="1">
              <a:lnSpc>
                <a:spcPct val="90000"/>
              </a:lnSpc>
            </a:pPr>
            <a:r>
              <a:rPr lang="en-US" sz="2400" smtClean="0"/>
              <a:t>Untuk sistem akuntansi atau sistem-sistem yang lainnya yang merupakan bagian atau subsistem dari sistem bisnis, maka istilah objectives yang lebih tepat. </a:t>
            </a:r>
          </a:p>
          <a:p>
            <a:pPr eaLnBrk="1" hangingPunct="1">
              <a:lnSpc>
                <a:spcPct val="90000"/>
              </a:lnSpc>
            </a:pPr>
            <a:r>
              <a:rPr lang="en-US" sz="2400" smtClean="0"/>
              <a:t>Jadi tergantung dari ruang lingkup dari mana memandang sistem tersebut. Seringkali tujuan (goal) dan sasaran (objectives) digunakan bergantian dan tidak dibedakan.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eaLnBrk="1" hangingPunct="1"/>
            <a:r>
              <a:rPr lang="en-US" smtClean="0"/>
              <a:t>Karakteristik Sistem</a:t>
            </a:r>
          </a:p>
        </p:txBody>
      </p:sp>
      <p:sp>
        <p:nvSpPr>
          <p:cNvPr id="14339" name="Rectangle 3"/>
          <p:cNvSpPr>
            <a:spLocks noGrp="1" noChangeArrowheads="1"/>
          </p:cNvSpPr>
          <p:nvPr>
            <p:ph sz="quarter" idx="1"/>
          </p:nvPr>
        </p:nvSpPr>
        <p:spPr/>
        <p:txBody>
          <a:bodyPr/>
          <a:lstStyle/>
          <a:p>
            <a:pPr eaLnBrk="1" hangingPunct="1">
              <a:lnSpc>
                <a:spcPct val="90000"/>
              </a:lnSpc>
            </a:pPr>
            <a:r>
              <a:rPr lang="en-US" smtClean="0">
                <a:hlinkClick r:id="rId2" action="ppaction://hlinksldjump"/>
              </a:rPr>
              <a:t>komponen-komponen (components),</a:t>
            </a:r>
            <a:endParaRPr lang="en-US" smtClean="0"/>
          </a:p>
          <a:p>
            <a:pPr eaLnBrk="1" hangingPunct="1">
              <a:lnSpc>
                <a:spcPct val="90000"/>
              </a:lnSpc>
            </a:pPr>
            <a:r>
              <a:rPr lang="en-US" smtClean="0">
                <a:hlinkClick r:id="rId3" action="ppaction://hlinksldjump"/>
              </a:rPr>
              <a:t>batas sistem (boundary), </a:t>
            </a:r>
            <a:endParaRPr lang="en-US" smtClean="0"/>
          </a:p>
          <a:p>
            <a:pPr eaLnBrk="1" hangingPunct="1">
              <a:lnSpc>
                <a:spcPct val="90000"/>
              </a:lnSpc>
            </a:pPr>
            <a:r>
              <a:rPr lang="en-US" smtClean="0">
                <a:hlinkClick r:id="rId4" action="ppaction://hlinksldjump"/>
              </a:rPr>
              <a:t>lingkungan luar sistem (environments), </a:t>
            </a:r>
            <a:endParaRPr lang="en-US" smtClean="0"/>
          </a:p>
          <a:p>
            <a:pPr eaLnBrk="1" hangingPunct="1">
              <a:lnSpc>
                <a:spcPct val="90000"/>
              </a:lnSpc>
            </a:pPr>
            <a:r>
              <a:rPr lang="en-US" smtClean="0">
                <a:hlinkClick r:id="rId5" action="ppaction://hlinksldjump"/>
              </a:rPr>
              <a:t>penghubung (interface),  </a:t>
            </a:r>
            <a:endParaRPr lang="en-US" smtClean="0"/>
          </a:p>
          <a:p>
            <a:pPr eaLnBrk="1" hangingPunct="1">
              <a:lnSpc>
                <a:spcPct val="90000"/>
              </a:lnSpc>
            </a:pPr>
            <a:r>
              <a:rPr lang="en-US" smtClean="0">
                <a:hlinkClick r:id="rId6" action="ppaction://hlinksldjump"/>
              </a:rPr>
              <a:t>masukan (input), </a:t>
            </a:r>
            <a:endParaRPr lang="en-US" smtClean="0"/>
          </a:p>
          <a:p>
            <a:pPr eaLnBrk="1" hangingPunct="1">
              <a:lnSpc>
                <a:spcPct val="90000"/>
              </a:lnSpc>
            </a:pPr>
            <a:r>
              <a:rPr lang="en-US" smtClean="0">
                <a:hlinkClick r:id="rId7" action="ppaction://hlinksldjump"/>
              </a:rPr>
              <a:t>keluaran (output), </a:t>
            </a:r>
            <a:endParaRPr lang="en-US" smtClean="0"/>
          </a:p>
          <a:p>
            <a:pPr eaLnBrk="1" hangingPunct="1">
              <a:lnSpc>
                <a:spcPct val="90000"/>
              </a:lnSpc>
            </a:pPr>
            <a:r>
              <a:rPr lang="en-US" smtClean="0">
                <a:hlinkClick r:id="rId8" action="ppaction://hlinksldjump"/>
              </a:rPr>
              <a:t>pengolah (process), </a:t>
            </a:r>
            <a:endParaRPr lang="en-US" smtClean="0"/>
          </a:p>
          <a:p>
            <a:pPr eaLnBrk="1" hangingPunct="1">
              <a:lnSpc>
                <a:spcPct val="90000"/>
              </a:lnSpc>
            </a:pPr>
            <a:r>
              <a:rPr lang="en-US" smtClean="0">
                <a:hlinkClick r:id="rId9" action="ppaction://hlinksldjump"/>
              </a:rPr>
              <a:t>sasaran (objectives) atau tujuan (goal). </a:t>
            </a:r>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726</TotalTime>
  <Words>1184</Words>
  <Application>Microsoft Office PowerPoint</Application>
  <PresentationFormat>On-screen Show (4:3)</PresentationFormat>
  <Paragraphs>132</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29</vt:i4>
      </vt:variant>
    </vt:vector>
  </HeadingPairs>
  <TitlesOfParts>
    <vt:vector size="30" baseType="lpstr">
      <vt:lpstr>Oriel</vt:lpstr>
      <vt:lpstr>Analisis dan Perancangan Sistem Informasi</vt:lpstr>
      <vt:lpstr>Rule</vt:lpstr>
      <vt:lpstr>Analisis dan Perancangan Sistem Informasi</vt:lpstr>
      <vt:lpstr>Definisi Sistem (Pendekatan)</vt:lpstr>
      <vt:lpstr>Konsep Dasar Sistem</vt:lpstr>
      <vt:lpstr>Definisi Sistem (Prosedur)</vt:lpstr>
      <vt:lpstr>Definisi Sistem (Komponen)</vt:lpstr>
      <vt:lpstr>Sistem (Goal &amp; Objective)</vt:lpstr>
      <vt:lpstr>Karakteristik Sistem</vt:lpstr>
      <vt:lpstr>Komponen Sistem</vt:lpstr>
      <vt:lpstr>Batas Sistem</vt:lpstr>
      <vt:lpstr>Lingkungan Luar Sistem</vt:lpstr>
      <vt:lpstr>Penghubung Sistem</vt:lpstr>
      <vt:lpstr>Masukan Sistem</vt:lpstr>
      <vt:lpstr>Keluaran Sistem</vt:lpstr>
      <vt:lpstr>Pengolah Sistem</vt:lpstr>
      <vt:lpstr>Sasaran Sistem</vt:lpstr>
      <vt:lpstr>Klasifikasi Sistem</vt:lpstr>
      <vt:lpstr>Konsep Informasi</vt:lpstr>
      <vt:lpstr>Siklus Informasi</vt:lpstr>
      <vt:lpstr>Kualitas dan Value Informasi </vt:lpstr>
      <vt:lpstr>Komponen Sistem Informasi</vt:lpstr>
      <vt:lpstr>Komponen Sistem Informasi</vt:lpstr>
      <vt:lpstr>Komponen Sistem Informasi</vt:lpstr>
      <vt:lpstr>Peranan Sistem Informasi bagi Manajemen.</vt:lpstr>
      <vt:lpstr>Kegiatan Manajemen</vt:lpstr>
      <vt:lpstr>Tipe Keputusan Manajemen</vt:lpstr>
      <vt:lpstr>Organisasi Sistem Informasi</vt:lpstr>
      <vt:lpstr>Organisasi Sistem Informasi</vt:lpstr>
    </vt:vector>
  </TitlesOfParts>
  <Company>PT. Anabatich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dan Perancangan Sistem Informasi</dc:title>
  <dc:creator>M. Regional</dc:creator>
  <cp:lastModifiedBy>Valued Acer Customer</cp:lastModifiedBy>
  <cp:revision>25</cp:revision>
  <dcterms:created xsi:type="dcterms:W3CDTF">2007-09-09T15:20:15Z</dcterms:created>
  <dcterms:modified xsi:type="dcterms:W3CDTF">2011-02-28T02:52:52Z</dcterms:modified>
</cp:coreProperties>
</file>