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59" r:id="rId4"/>
    <p:sldId id="260" r:id="rId5"/>
    <p:sldId id="274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7" r:id="rId21"/>
    <p:sldId id="278" r:id="rId22"/>
  </p:sldIdLst>
  <p:sldSz cx="9144000" cy="6858000" type="screen4x3"/>
  <p:notesSz cx="6858000" cy="9144000"/>
  <p:defaultTextStyle>
    <a:defPPr>
      <a:defRPr lang="en-S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666699"/>
    <a:srgbClr val="663300"/>
    <a:srgbClr val="FFE2A7"/>
    <a:srgbClr val="990000"/>
    <a:srgbClr val="FFCC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SG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S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SG" smtClean="0"/>
              <a:t>Click to edit Master text styles</a:t>
            </a:r>
          </a:p>
          <a:p>
            <a:pPr lvl="1"/>
            <a:r>
              <a:rPr lang="en-SG" smtClean="0"/>
              <a:t>Second level</a:t>
            </a:r>
          </a:p>
          <a:p>
            <a:pPr lvl="2"/>
            <a:r>
              <a:rPr lang="en-SG" smtClean="0"/>
              <a:t>Third level</a:t>
            </a:r>
          </a:p>
          <a:p>
            <a:pPr lvl="3"/>
            <a:r>
              <a:rPr lang="en-SG" smtClean="0"/>
              <a:t>Fourth level</a:t>
            </a:r>
          </a:p>
          <a:p>
            <a:pPr lvl="4"/>
            <a:r>
              <a:rPr lang="en-SG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SG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BF095A-0196-4D0A-A3F9-8C2DEDDC0393}" type="slidenum">
              <a:rPr lang="en-SG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2" name="Picture 20" descr="MPj0398843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52600"/>
            <a:ext cx="6477000" cy="485775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43400" y="228600"/>
            <a:ext cx="4495800" cy="2590800"/>
          </a:xfrm>
        </p:spPr>
        <p:txBody>
          <a:bodyPr/>
          <a:lstStyle>
            <a:lvl1pPr algn="r">
              <a:defRPr sz="4400"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43400" y="2971800"/>
            <a:ext cx="4495800" cy="1752600"/>
          </a:xfrm>
        </p:spPr>
        <p:txBody>
          <a:bodyPr/>
          <a:lstStyle>
            <a:lvl1pPr marL="0" indent="0" algn="r">
              <a:buFontTx/>
              <a:buNone/>
              <a:defRPr>
                <a:latin typeface="Verdana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4B89BC-2AB5-4CD3-A44B-376106B46B06}" type="datetime1">
              <a:rPr lang="en-SG"/>
              <a:pPr/>
              <a:t>28/2/2011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SG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235E1-5DEE-4AC6-8AC6-DB37E2CD36C2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28600"/>
            <a:ext cx="21336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2484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241BD2-09B4-4D69-A216-F03243BA4F19}" type="datetime1">
              <a:rPr lang="en-SG"/>
              <a:pPr/>
              <a:t>28/2/2011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SG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096A6F-4E45-48F2-BB53-9A7B27093F76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831C6D-F9D0-45FD-89FC-87A008D7C9E4}" type="datetime1">
              <a:rPr lang="en-SG"/>
              <a:pPr/>
              <a:t>28/2/2011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SG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910685-98FC-43CA-8168-43B0D3CCA4D2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4191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4191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790D83-49A2-453F-8043-79B57B54A625}" type="datetime1">
              <a:rPr lang="en-SG"/>
              <a:pPr/>
              <a:t>28/2/2011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SG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E42F4-E30C-486A-B0A4-4F4F09219F3E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3FAC1C-2B16-413A-8080-AEAB2E2BA23E}" type="datetime1">
              <a:rPr lang="en-SG"/>
              <a:pPr/>
              <a:t>28/2/2011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SG"/>
              <a:t>Free template from www.brainybetty.com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F3FA2-E290-4598-A7B7-869B105874C5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AF7350-AC6A-4821-A54D-C285213B10F2}" type="datetime1">
              <a:rPr lang="en-SG"/>
              <a:pPr/>
              <a:t>28/2/2011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SG"/>
              <a:t>Free template from www.brainybetty.com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75C3E-5C63-443F-85EE-7DE6A1508476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6AEC81-A19F-481D-B2A7-76C6289B59B6}" type="datetime1">
              <a:rPr lang="en-SG"/>
              <a:pPr/>
              <a:t>28/2/2011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SG"/>
              <a:t>Free template from www.brainybetty.com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268FBD-6339-4AE7-936A-81A0A8B929B1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F89264-5F89-4961-8A25-C485585D248C}" type="datetime1">
              <a:rPr lang="en-SG"/>
              <a:pPr/>
              <a:t>28/2/2011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SG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E3C81-D871-499A-AC8B-7AE9E3F11BAD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6FAEAD-7DED-4B7B-BBCB-66E7415ACE3B}" type="datetime1">
              <a:rPr lang="en-SG"/>
              <a:pPr/>
              <a:t>28/2/2011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SG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982A93-662F-45AE-BA32-90A4FD561FEF}" type="slidenum">
              <a:rPr lang="en-SG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3" name="Picture 19" descr="MPj03988430000[1]"/>
          <p:cNvPicPr>
            <a:picLocks noChangeAspect="1" noChangeArrowheads="1"/>
          </p:cNvPicPr>
          <p:nvPr/>
        </p:nvPicPr>
        <p:blipFill>
          <a:blip r:embed="rId13">
            <a:lum bright="70000" contrast="-70000"/>
            <a:grayscl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28600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SG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24000"/>
            <a:ext cx="8534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rgbClr val="0066FF"/>
                </a:solidFill>
              </a:defRPr>
            </a:lvl1pPr>
          </a:lstStyle>
          <a:p>
            <a:fld id="{EA2E15AB-6416-469C-AEBF-05638184F408}" type="datetime1">
              <a:rPr lang="en-SG"/>
              <a:pPr/>
              <a:t>28/2/2011</a:t>
            </a:fld>
            <a:endParaRPr lang="en-SG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629400"/>
            <a:ext cx="5867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rgbClr val="0066FF"/>
                </a:solidFill>
              </a:defRPr>
            </a:lvl1pPr>
          </a:lstStyle>
          <a:p>
            <a:r>
              <a:rPr lang="en-SG" dirty="0" smtClean="0"/>
              <a:t>Free template from www.brainybetty.com</a:t>
            </a:r>
            <a:endParaRPr lang="en-SG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76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rgbClr val="0066FF"/>
                </a:solidFill>
              </a:defRPr>
            </a:lvl1pPr>
          </a:lstStyle>
          <a:p>
            <a:fld id="{17E3EF8F-33D6-42E3-8EA7-BD61F6B1C042}" type="slidenum">
              <a:rPr lang="en-SG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•"/>
        <a:defRPr sz="2800" b="1">
          <a:solidFill>
            <a:srgbClr val="0066F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–"/>
        <a:defRPr sz="2400" b="1">
          <a:solidFill>
            <a:srgbClr val="0066FF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•"/>
        <a:defRPr sz="2000" b="1">
          <a:solidFill>
            <a:srgbClr val="0066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–"/>
        <a:defRPr b="1">
          <a:solidFill>
            <a:srgbClr val="0066F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»"/>
        <a:defRPr b="1">
          <a:solidFill>
            <a:srgbClr val="0066F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»"/>
        <a:defRPr b="1">
          <a:solidFill>
            <a:srgbClr val="0066F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»"/>
        <a:defRPr b="1">
          <a:solidFill>
            <a:srgbClr val="0066F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»"/>
        <a:defRPr b="1">
          <a:solidFill>
            <a:srgbClr val="0066F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»"/>
        <a:defRPr b="1">
          <a:solidFill>
            <a:srgbClr val="0066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SG" sz="4800" dirty="0" err="1" smtClean="0"/>
              <a:t>Komunikasi</a:t>
            </a:r>
            <a:r>
              <a:rPr lang="en-SG" sz="4800" dirty="0" smtClean="0"/>
              <a:t> Data</a:t>
            </a:r>
            <a:endParaRPr lang="en-SG" sz="4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929058" y="5357826"/>
            <a:ext cx="4910142" cy="714380"/>
          </a:xfrm>
        </p:spPr>
        <p:txBody>
          <a:bodyPr/>
          <a:lstStyle/>
          <a:p>
            <a:r>
              <a:rPr lang="en-SG" sz="2400" dirty="0" smtClean="0"/>
              <a:t>3. </a:t>
            </a:r>
            <a:r>
              <a:rPr lang="en-SG" sz="2400" dirty="0" err="1" smtClean="0"/>
              <a:t>Pengkodean</a:t>
            </a:r>
            <a:r>
              <a:rPr lang="en-SG" sz="2400" dirty="0" smtClean="0"/>
              <a:t> Data</a:t>
            </a:r>
            <a:endParaRPr lang="en-SG" sz="2400" dirty="0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3000372"/>
            <a:ext cx="1857378" cy="18573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43306" y="6072206"/>
            <a:ext cx="5143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66FF"/>
                </a:solidFill>
              </a:rPr>
              <a:t>Dosen</a:t>
            </a:r>
            <a:r>
              <a:rPr lang="en-US" dirty="0" smtClean="0">
                <a:solidFill>
                  <a:srgbClr val="0066FF"/>
                </a:solidFill>
              </a:rPr>
              <a:t> : S. </a:t>
            </a:r>
            <a:r>
              <a:rPr lang="en-US" dirty="0" err="1" smtClean="0">
                <a:solidFill>
                  <a:srgbClr val="0066FF"/>
                </a:solidFill>
              </a:rPr>
              <a:t>Indriani</a:t>
            </a:r>
            <a:r>
              <a:rPr lang="en-US" dirty="0" smtClean="0">
                <a:solidFill>
                  <a:srgbClr val="0066FF"/>
                </a:solidFill>
              </a:rPr>
              <a:t> </a:t>
            </a:r>
            <a:r>
              <a:rPr lang="en-US" dirty="0" err="1" smtClean="0">
                <a:solidFill>
                  <a:srgbClr val="0066FF"/>
                </a:solidFill>
              </a:rPr>
              <a:t>Lestariningati</a:t>
            </a:r>
            <a:r>
              <a:rPr lang="en-US" dirty="0" smtClean="0">
                <a:solidFill>
                  <a:srgbClr val="0066FF"/>
                </a:solidFill>
              </a:rPr>
              <a:t>, M.T</a:t>
            </a:r>
            <a:endParaRPr lang="en-SG" dirty="0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Franklin Gothic Book" pitchFamily="34" charset="0"/>
              </a:rPr>
              <a:t>EBCDIC</a:t>
            </a:r>
            <a:endParaRPr lang="en-US" dirty="0">
              <a:latin typeface="Franklin Gothic Boo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Franklin Gothic Book" pitchFamily="34" charset="0"/>
              </a:rPr>
              <a:t>EBCDID </a:t>
            </a:r>
            <a:r>
              <a:rPr lang="en-US" sz="2400" dirty="0" err="1" smtClean="0">
                <a:latin typeface="Franklin Gothic Book" pitchFamily="34" charset="0"/>
              </a:rPr>
              <a:t>adalah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8 bit yang </a:t>
            </a:r>
            <a:r>
              <a:rPr lang="en-US" sz="2400" dirty="0" err="1" smtClean="0">
                <a:latin typeface="Franklin Gothic Book" pitchFamily="34" charset="0"/>
              </a:rPr>
              <a:t>memungkinkan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untuk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mewakili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karakter</a:t>
            </a:r>
            <a:r>
              <a:rPr lang="en-US" sz="2400" dirty="0" smtClean="0">
                <a:latin typeface="Franklin Gothic Book" pitchFamily="34" charset="0"/>
              </a:rPr>
              <a:t> 256 </a:t>
            </a:r>
            <a:r>
              <a:rPr lang="en-US" sz="2400" dirty="0" err="1" smtClean="0">
                <a:latin typeface="Franklin Gothic Book" pitchFamily="34" charset="0"/>
              </a:rPr>
              <a:t>kombinasi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karakter</a:t>
            </a:r>
            <a:r>
              <a:rPr lang="en-US" sz="2400" dirty="0" smtClean="0">
                <a:latin typeface="Franklin Gothic Book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>
                <a:latin typeface="Franklin Gothic Book" pitchFamily="34" charset="0"/>
              </a:rPr>
              <a:t>Pada</a:t>
            </a:r>
            <a:r>
              <a:rPr lang="en-US" sz="2400" dirty="0" smtClean="0">
                <a:latin typeface="Franklin Gothic Book" pitchFamily="34" charset="0"/>
              </a:rPr>
              <a:t> EBCDID, </a:t>
            </a:r>
            <a:r>
              <a:rPr lang="en-US" sz="2400" i="1" dirty="0" smtClean="0">
                <a:latin typeface="Franklin Gothic Book" pitchFamily="34" charset="0"/>
              </a:rPr>
              <a:t>high order bits </a:t>
            </a:r>
            <a:r>
              <a:rPr lang="en-US" sz="2400" dirty="0" err="1" smtClean="0">
                <a:latin typeface="Franklin Gothic Book" pitchFamily="34" charset="0"/>
              </a:rPr>
              <a:t>atau</a:t>
            </a:r>
            <a:r>
              <a:rPr lang="en-US" sz="2400" dirty="0" smtClean="0">
                <a:latin typeface="Franklin Gothic Book" pitchFamily="34" charset="0"/>
              </a:rPr>
              <a:t> 4 bit </a:t>
            </a:r>
            <a:r>
              <a:rPr lang="en-US" sz="2400" dirty="0" err="1" smtClean="0">
                <a:latin typeface="Franklin Gothic Book" pitchFamily="34" charset="0"/>
              </a:rPr>
              <a:t>pertama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disebut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i="1" dirty="0" smtClean="0">
                <a:latin typeface="Franklin Gothic Book" pitchFamily="34" charset="0"/>
              </a:rPr>
              <a:t>Zone bits </a:t>
            </a:r>
            <a:r>
              <a:rPr lang="en-US" sz="2400" dirty="0" err="1" smtClean="0">
                <a:latin typeface="Franklin Gothic Book" pitchFamily="34" charset="0"/>
              </a:rPr>
              <a:t>dan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i="1" dirty="0" smtClean="0">
                <a:latin typeface="Franklin Gothic Book" pitchFamily="34" charset="0"/>
              </a:rPr>
              <a:t> low order bits 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atau</a:t>
            </a:r>
            <a:r>
              <a:rPr lang="en-US" sz="2400" dirty="0" smtClean="0">
                <a:latin typeface="Franklin Gothic Book" pitchFamily="34" charset="0"/>
              </a:rPr>
              <a:t> 4 bit </a:t>
            </a:r>
            <a:r>
              <a:rPr lang="en-US" sz="2400" dirty="0" err="1" smtClean="0">
                <a:latin typeface="Franklin Gothic Book" pitchFamily="34" charset="0"/>
              </a:rPr>
              <a:t>kedua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disebut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dengan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i="1" dirty="0" smtClean="0">
                <a:latin typeface="Franklin Gothic Book" pitchFamily="34" charset="0"/>
              </a:rPr>
              <a:t>numeric bit.</a:t>
            </a:r>
            <a:endParaRPr lang="en-US" sz="2400" dirty="0" smtClean="0">
              <a:latin typeface="Franklin Gothic Book" pitchFamily="34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abel EBCDIC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1928794" y="1428736"/>
            <a:ext cx="5429288" cy="50720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71670" y="500042"/>
            <a:ext cx="5429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Franklin Gothic Book" pitchFamily="34" charset="0"/>
              </a:rPr>
              <a:t>Tabel</a:t>
            </a:r>
            <a:r>
              <a:rPr lang="en-US" sz="2400" b="1" dirty="0" smtClean="0">
                <a:latin typeface="Franklin Gothic Book" pitchFamily="34" charset="0"/>
              </a:rPr>
              <a:t>  Extended Binary Coded Decimal Interchange Code</a:t>
            </a:r>
            <a:endParaRPr lang="en-US" sz="2400" b="1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34404" cy="1143000"/>
          </a:xfrm>
        </p:spPr>
        <p:txBody>
          <a:bodyPr/>
          <a:lstStyle/>
          <a:p>
            <a:r>
              <a:rPr lang="en-US" dirty="0" err="1" smtClean="0">
                <a:latin typeface="Franklin Gothic Book" pitchFamily="34" charset="0"/>
              </a:rPr>
              <a:t>Kode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Boudot</a:t>
            </a:r>
            <a:endParaRPr lang="en-US" dirty="0">
              <a:latin typeface="Franklin Gothic Boo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334404" cy="48768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Boudot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terdiri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atas</a:t>
            </a:r>
            <a:r>
              <a:rPr lang="en-US" sz="2400" dirty="0" smtClean="0">
                <a:latin typeface="Franklin Gothic Book" pitchFamily="34" charset="0"/>
              </a:rPr>
              <a:t> 5 bit yang </a:t>
            </a:r>
            <a:r>
              <a:rPr lang="en-US" sz="2400" dirty="0" err="1" smtClean="0">
                <a:latin typeface="Franklin Gothic Book" pitchFamily="34" charset="0"/>
              </a:rPr>
              <a:t>dipergunakan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pada</a:t>
            </a:r>
            <a:r>
              <a:rPr lang="en-US" sz="2400" dirty="0" smtClean="0">
                <a:latin typeface="Franklin Gothic Book" pitchFamily="34" charset="0"/>
              </a:rPr>
              <a:t> terminal teletype </a:t>
            </a:r>
            <a:r>
              <a:rPr lang="en-US" sz="2400" dirty="0" err="1" smtClean="0">
                <a:latin typeface="Franklin Gothic Book" pitchFamily="34" charset="0"/>
              </a:rPr>
              <a:t>dan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teleprinter</a:t>
            </a:r>
            <a:r>
              <a:rPr lang="en-US" sz="2400" dirty="0" smtClean="0">
                <a:latin typeface="Franklin Gothic Book" pitchFamily="34" charset="0"/>
              </a:rPr>
              <a:t>. </a:t>
            </a:r>
            <a:r>
              <a:rPr lang="en-US" sz="2400" dirty="0" err="1" smtClean="0">
                <a:latin typeface="Franklin Gothic Book" pitchFamily="34" charset="0"/>
              </a:rPr>
              <a:t>Karena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kombinasi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ini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terdiri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dari</a:t>
            </a:r>
            <a:r>
              <a:rPr lang="en-US" sz="2400" dirty="0" smtClean="0">
                <a:latin typeface="Franklin Gothic Book" pitchFamily="34" charset="0"/>
              </a:rPr>
              <a:t> 5 bit </a:t>
            </a:r>
            <a:r>
              <a:rPr lang="en-US" sz="2400" dirty="0" err="1" smtClean="0">
                <a:latin typeface="Franklin Gothic Book" pitchFamily="34" charset="0"/>
              </a:rPr>
              <a:t>maka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hanya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terdiri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dari</a:t>
            </a:r>
            <a:r>
              <a:rPr lang="en-US" sz="2400" dirty="0" smtClean="0">
                <a:latin typeface="Franklin Gothic Book" pitchFamily="34" charset="0"/>
              </a:rPr>
              <a:t> 25 </a:t>
            </a:r>
            <a:r>
              <a:rPr lang="en-US" sz="2400" dirty="0" err="1" smtClean="0">
                <a:latin typeface="Franklin Gothic Book" pitchFamily="34" charset="0"/>
              </a:rPr>
              <a:t>sampai</a:t>
            </a:r>
            <a:r>
              <a:rPr lang="en-US" sz="2400" dirty="0" smtClean="0">
                <a:latin typeface="Franklin Gothic Book" pitchFamily="34" charset="0"/>
              </a:rPr>
              <a:t> 32 </a:t>
            </a:r>
            <a:r>
              <a:rPr lang="en-US" sz="2400" dirty="0" err="1" smtClean="0">
                <a:latin typeface="Franklin Gothic Book" pitchFamily="34" charset="0"/>
              </a:rPr>
              <a:t>kombinasi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dengan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huruf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gambar</a:t>
            </a:r>
            <a:r>
              <a:rPr lang="en-US" sz="2400" dirty="0" smtClean="0">
                <a:latin typeface="Franklin Gothic Book" pitchFamily="34" charset="0"/>
              </a:rPr>
              <a:t> yang </a:t>
            </a:r>
            <a:r>
              <a:rPr lang="en-US" sz="2400" dirty="0" err="1" smtClean="0">
                <a:latin typeface="Franklin Gothic Book" pitchFamily="34" charset="0"/>
              </a:rPr>
              <a:t>berbeda</a:t>
            </a:r>
            <a:r>
              <a:rPr lang="en-US" sz="2400" dirty="0" smtClean="0">
                <a:latin typeface="Franklin Gothic Book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Franklin Gothic Book" pitchFamily="34" charset="0"/>
              </a:rPr>
              <a:t>Jika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ini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dikirim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menggunakan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transmisi</a:t>
            </a:r>
            <a:r>
              <a:rPr lang="en-US" sz="2400" dirty="0" smtClean="0">
                <a:latin typeface="Franklin Gothic Book" pitchFamily="34" charset="0"/>
              </a:rPr>
              <a:t> serial </a:t>
            </a:r>
            <a:r>
              <a:rPr lang="en-US" sz="2400" dirty="0" err="1" smtClean="0">
                <a:latin typeface="Franklin Gothic Book" pitchFamily="34" charset="0"/>
              </a:rPr>
              <a:t>tak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sinkron</a:t>
            </a:r>
            <a:r>
              <a:rPr lang="en-US" sz="2400" dirty="0" smtClean="0">
                <a:latin typeface="Franklin Gothic Book" pitchFamily="34" charset="0"/>
              </a:rPr>
              <a:t>, </a:t>
            </a:r>
            <a:r>
              <a:rPr lang="en-US" sz="2400" dirty="0" err="1" smtClean="0">
                <a:latin typeface="Franklin Gothic Book" pitchFamily="34" charset="0"/>
              </a:rPr>
              <a:t>maka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pulsa</a:t>
            </a:r>
            <a:r>
              <a:rPr lang="en-US" sz="2400" dirty="0" smtClean="0">
                <a:latin typeface="Franklin Gothic Book" pitchFamily="34" charset="0"/>
              </a:rPr>
              <a:t> stop bit-</a:t>
            </a:r>
            <a:r>
              <a:rPr lang="en-US" sz="2400" dirty="0" err="1" smtClean="0">
                <a:latin typeface="Franklin Gothic Book" pitchFamily="34" charset="0"/>
              </a:rPr>
              <a:t>nya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pada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umumnya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memiliki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lebar</a:t>
            </a:r>
            <a:r>
              <a:rPr lang="en-US" sz="2400" dirty="0" smtClean="0">
                <a:latin typeface="Franklin Gothic Book" pitchFamily="34" charset="0"/>
              </a:rPr>
              <a:t> 1,5 bit.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Franklin Gothic Book" pitchFamily="34" charset="0"/>
              </a:rPr>
              <a:t>Hal </a:t>
            </a:r>
            <a:r>
              <a:rPr lang="en-US" sz="2400" dirty="0" err="1" smtClean="0">
                <a:latin typeface="Franklin Gothic Book" pitchFamily="34" charset="0"/>
              </a:rPr>
              <a:t>ini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berbeda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dengan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ASCII yang </a:t>
            </a:r>
            <a:r>
              <a:rPr lang="en-US" sz="2400" dirty="0" err="1" smtClean="0">
                <a:latin typeface="Franklin Gothic Book" pitchFamily="34" charset="0"/>
              </a:rPr>
              <a:t>menggunakan</a:t>
            </a:r>
            <a:r>
              <a:rPr lang="en-US" sz="2400" dirty="0" smtClean="0">
                <a:latin typeface="Franklin Gothic Book" pitchFamily="34" charset="0"/>
              </a:rPr>
              <a:t> 1 </a:t>
            </a:r>
            <a:r>
              <a:rPr lang="en-US" sz="2400" dirty="0" err="1" smtClean="0">
                <a:latin typeface="Franklin Gothic Book" pitchFamily="34" charset="0"/>
              </a:rPr>
              <a:t>atau</a:t>
            </a:r>
            <a:r>
              <a:rPr lang="en-US" sz="2400" dirty="0" smtClean="0">
                <a:latin typeface="Franklin Gothic Book" pitchFamily="34" charset="0"/>
              </a:rPr>
              <a:t> 2 bit </a:t>
            </a:r>
            <a:r>
              <a:rPr lang="en-US" sz="2400" dirty="0" err="1" smtClean="0">
                <a:latin typeface="Franklin Gothic Book" pitchFamily="34" charset="0"/>
              </a:rPr>
              <a:t>untuk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pulsa</a:t>
            </a:r>
            <a:r>
              <a:rPr lang="en-US" sz="2400" dirty="0" smtClean="0">
                <a:latin typeface="Franklin Gothic Book" pitchFamily="34" charset="0"/>
              </a:rPr>
              <a:t> stop-</a:t>
            </a:r>
            <a:r>
              <a:rPr lang="en-US" sz="2400" dirty="0" err="1" smtClean="0">
                <a:latin typeface="Franklin Gothic Book" pitchFamily="34" charset="0"/>
              </a:rPr>
              <a:t>bitnya</a:t>
            </a:r>
            <a:r>
              <a:rPr lang="en-US" sz="2400" dirty="0" smtClean="0">
                <a:latin typeface="Franklin Gothic Book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643306" y="499841"/>
          <a:ext cx="4419599" cy="5929555"/>
        </p:xfrm>
        <a:graphic>
          <a:graphicData uri="http://schemas.openxmlformats.org/drawingml/2006/table">
            <a:tbl>
              <a:tblPr/>
              <a:tblGrid>
                <a:gridCol w="1371528"/>
                <a:gridCol w="1678618"/>
                <a:gridCol w="1369453"/>
              </a:tblGrid>
              <a:tr h="331141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Kode</a:t>
                      </a:r>
                      <a:endParaRPr lang="en-US" sz="900" b="1" dirty="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Karakter</a:t>
                      </a:r>
                      <a:r>
                        <a:rPr lang="en-US" sz="9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 Letter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Karakter Figure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11000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10011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?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01110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: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10010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$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10000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10110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!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01011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G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&amp;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00101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H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#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01100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I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11010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J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‘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11110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K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(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01001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00111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M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00110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N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,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01101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P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11101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Q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01010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R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10100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BELL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00001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11100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01111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V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;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11001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W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10111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/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10101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Y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10001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Z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“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11111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LTRS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LTRS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11011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FIGS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FIGS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00100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SPC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SPC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00010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CR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CR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01000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LF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LF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00000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NULL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NULL</a:t>
                      </a:r>
                    </a:p>
                  </a:txBody>
                  <a:tcPr marL="45156" marR="451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8596" y="428604"/>
            <a:ext cx="386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Franklin Gothic Book" pitchFamily="34" charset="0"/>
              </a:rPr>
              <a:t>Tabel</a:t>
            </a:r>
            <a:r>
              <a:rPr lang="en-US" sz="2400" b="1" dirty="0" smtClean="0">
                <a:latin typeface="Franklin Gothic Book" pitchFamily="34" charset="0"/>
              </a:rPr>
              <a:t> </a:t>
            </a:r>
            <a:r>
              <a:rPr lang="en-US" sz="2400" b="1" dirty="0" err="1" smtClean="0">
                <a:latin typeface="Franklin Gothic Book" pitchFamily="34" charset="0"/>
              </a:rPr>
              <a:t>Kode</a:t>
            </a:r>
            <a:r>
              <a:rPr lang="en-US" sz="2400" b="1" dirty="0" smtClean="0">
                <a:latin typeface="Franklin Gothic Book" pitchFamily="34" charset="0"/>
              </a:rPr>
              <a:t> </a:t>
            </a:r>
            <a:r>
              <a:rPr lang="en-US" sz="2400" b="1" dirty="0" err="1" smtClean="0">
                <a:latin typeface="Franklin Gothic Book" pitchFamily="34" charset="0"/>
              </a:rPr>
              <a:t>Boudout</a:t>
            </a:r>
            <a:endParaRPr lang="en-US" sz="2400" b="1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34404" cy="1143000"/>
          </a:xfrm>
        </p:spPr>
        <p:txBody>
          <a:bodyPr/>
          <a:lstStyle/>
          <a:p>
            <a:r>
              <a:rPr lang="en-US" dirty="0" smtClean="0">
                <a:latin typeface="Franklin Gothic Book" pitchFamily="34" charset="0"/>
              </a:rPr>
              <a:t>ASCII Code</a:t>
            </a:r>
            <a:endParaRPr lang="en-US" dirty="0">
              <a:latin typeface="Franklin Gothic Boo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334404" cy="48768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ASCII </a:t>
            </a:r>
            <a:r>
              <a:rPr lang="en-US" sz="2400" dirty="0" err="1" smtClean="0">
                <a:latin typeface="Franklin Gothic Book" pitchFamily="34" charset="0"/>
              </a:rPr>
              <a:t>memiliki</a:t>
            </a:r>
            <a:r>
              <a:rPr lang="en-US" sz="2400" dirty="0" smtClean="0">
                <a:latin typeface="Franklin Gothic Book" pitchFamily="34" charset="0"/>
              </a:rPr>
              <a:t> 128 bit </a:t>
            </a:r>
            <a:r>
              <a:rPr lang="en-US" sz="2400" dirty="0" err="1" smtClean="0">
                <a:latin typeface="Franklin Gothic Book" pitchFamily="34" charset="0"/>
              </a:rPr>
              <a:t>kombinasi</a:t>
            </a:r>
            <a:r>
              <a:rPr lang="en-US" sz="2400" dirty="0" smtClean="0">
                <a:latin typeface="Franklin Gothic Book" pitchFamily="34" charset="0"/>
              </a:rPr>
              <a:t> yang </a:t>
            </a:r>
            <a:r>
              <a:rPr lang="en-US" sz="2400" dirty="0" err="1" smtClean="0">
                <a:latin typeface="Franklin Gothic Book" pitchFamily="34" charset="0"/>
              </a:rPr>
              <a:t>selalu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digunakan</a:t>
            </a:r>
            <a:r>
              <a:rPr lang="en-US" sz="2400" dirty="0" smtClean="0">
                <a:latin typeface="Franklin Gothic Book" pitchFamily="34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Franklin Gothic Book" pitchFamily="34" charset="0"/>
              </a:rPr>
              <a:t>Dari 128 </a:t>
            </a:r>
            <a:r>
              <a:rPr lang="en-US" sz="2400" dirty="0" err="1" smtClean="0">
                <a:latin typeface="Franklin Gothic Book" pitchFamily="34" charset="0"/>
              </a:rPr>
              <a:t>kombinasi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tersebut</a:t>
            </a:r>
            <a:r>
              <a:rPr lang="en-US" sz="2400" dirty="0" smtClean="0">
                <a:latin typeface="Franklin Gothic Book" pitchFamily="34" charset="0"/>
              </a:rPr>
              <a:t> 32 </a:t>
            </a: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diantaranya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digunakan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untuk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fungsi-fungsi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kendali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seperti</a:t>
            </a:r>
            <a:r>
              <a:rPr lang="en-US" sz="2400" dirty="0" smtClean="0">
                <a:latin typeface="Franklin Gothic Book" pitchFamily="34" charset="0"/>
              </a:rPr>
              <a:t> SYN, STX. </a:t>
            </a:r>
          </a:p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Franklin Gothic Book" pitchFamily="34" charset="0"/>
              </a:rPr>
              <a:t>Sisa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karakter</a:t>
            </a:r>
            <a:r>
              <a:rPr lang="en-US" sz="2400" dirty="0" smtClean="0">
                <a:latin typeface="Franklin Gothic Book" pitchFamily="34" charset="0"/>
              </a:rPr>
              <a:t> lain </a:t>
            </a:r>
            <a:r>
              <a:rPr lang="en-US" sz="2400" dirty="0" err="1" smtClean="0">
                <a:latin typeface="Franklin Gothic Book" pitchFamily="34" charset="0"/>
              </a:rPr>
              <a:t>digunakan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untuk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karakter-karakter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alphanumerik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sejumlah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karakter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khusus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seperti</a:t>
            </a:r>
            <a:r>
              <a:rPr lang="en-US" sz="2400" dirty="0" smtClean="0">
                <a:latin typeface="Franklin Gothic Book" pitchFamily="34" charset="0"/>
              </a:rPr>
              <a:t> =, / . ?</a:t>
            </a:r>
          </a:p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Franklin Gothic Book" pitchFamily="34" charset="0"/>
              </a:rPr>
              <a:t>Pada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dasarnya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ASCII </a:t>
            </a:r>
            <a:r>
              <a:rPr lang="en-US" sz="2400" dirty="0" err="1" smtClean="0">
                <a:latin typeface="Franklin Gothic Book" pitchFamily="34" charset="0"/>
              </a:rPr>
              <a:t>merupakan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alfanumerik</a:t>
            </a:r>
            <a:r>
              <a:rPr lang="en-US" sz="2400" dirty="0" smtClean="0">
                <a:latin typeface="Franklin Gothic Book" pitchFamily="34" charset="0"/>
              </a:rPr>
              <a:t> yang paling popular </a:t>
            </a:r>
            <a:r>
              <a:rPr lang="en-US" sz="2400" dirty="0" err="1" smtClean="0">
                <a:latin typeface="Franklin Gothic Book" pitchFamily="34" charset="0"/>
              </a:rPr>
              <a:t>dalam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teknik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komunikasi</a:t>
            </a:r>
            <a:r>
              <a:rPr lang="en-US" sz="2400" dirty="0" smtClean="0">
                <a:latin typeface="Franklin Gothic Book" pitchFamily="34" charset="0"/>
              </a:rPr>
              <a:t> data. </a:t>
            </a:r>
          </a:p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ini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menggunakan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tujuh</a:t>
            </a:r>
            <a:r>
              <a:rPr lang="en-US" sz="2400" dirty="0" smtClean="0">
                <a:latin typeface="Franklin Gothic Book" pitchFamily="34" charset="0"/>
              </a:rPr>
              <a:t> bit </a:t>
            </a:r>
            <a:r>
              <a:rPr lang="en-US" sz="2400" dirty="0" err="1" smtClean="0">
                <a:latin typeface="Franklin Gothic Book" pitchFamily="34" charset="0"/>
              </a:rPr>
              <a:t>untuk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posisi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pengecekan</a:t>
            </a:r>
            <a:r>
              <a:rPr lang="en-US" sz="2400" dirty="0" smtClean="0">
                <a:latin typeface="Franklin Gothic Book" pitchFamily="34" charset="0"/>
              </a:rPr>
              <a:t> bit </a:t>
            </a:r>
            <a:r>
              <a:rPr lang="en-US" sz="2400" dirty="0" err="1" smtClean="0">
                <a:latin typeface="Franklin Gothic Book" pitchFamily="34" charset="0"/>
              </a:rPr>
              <a:t>secara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i="1" dirty="0" smtClean="0">
                <a:latin typeface="Franklin Gothic Book" pitchFamily="34" charset="0"/>
              </a:rPr>
              <a:t>even </a:t>
            </a:r>
            <a:r>
              <a:rPr lang="en-US" sz="2400" dirty="0" err="1" smtClean="0">
                <a:latin typeface="Franklin Gothic Book" pitchFamily="34" charset="0"/>
              </a:rPr>
              <a:t>atau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i="1" dirty="0" smtClean="0">
                <a:latin typeface="Franklin Gothic Book" pitchFamily="34" charset="0"/>
              </a:rPr>
              <a:t>odd parity.</a:t>
            </a:r>
            <a:endParaRPr lang="en-US" sz="2400" dirty="0" smtClean="0">
              <a:latin typeface="Franklin Gothic Book" pitchFamily="34" charset="0"/>
            </a:endParaRPr>
          </a:p>
          <a:p>
            <a:pPr algn="just">
              <a:lnSpc>
                <a:spcPct val="150000"/>
              </a:lnSpc>
            </a:pPr>
            <a:endParaRPr lang="en-US" sz="2400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71546"/>
            <a:ext cx="7174298" cy="554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00298" y="285728"/>
            <a:ext cx="386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Franklin Gothic Book" pitchFamily="34" charset="0"/>
              </a:rPr>
              <a:t>Tabel</a:t>
            </a:r>
            <a:r>
              <a:rPr lang="en-US" sz="2400" b="1" dirty="0" smtClean="0">
                <a:latin typeface="Franklin Gothic Book" pitchFamily="34" charset="0"/>
              </a:rPr>
              <a:t> </a:t>
            </a:r>
            <a:r>
              <a:rPr lang="en-US" sz="2400" b="1" dirty="0" err="1" smtClean="0">
                <a:latin typeface="Franklin Gothic Book" pitchFamily="34" charset="0"/>
              </a:rPr>
              <a:t>Kode</a:t>
            </a:r>
            <a:r>
              <a:rPr lang="en-US" sz="2400" b="1" dirty="0" smtClean="0">
                <a:latin typeface="Franklin Gothic Book" pitchFamily="34" charset="0"/>
              </a:rPr>
              <a:t> ASCII</a:t>
            </a:r>
            <a:endParaRPr lang="en-US" sz="2400" b="1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Franklin Gothic Book" pitchFamily="34" charset="0"/>
              </a:rPr>
              <a:t>Unicode</a:t>
            </a:r>
            <a:endParaRPr lang="en-US" dirty="0">
              <a:latin typeface="Franklin Gothic Boo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>
                <a:latin typeface="Franklin Gothic Book" pitchFamily="34" charset="0"/>
              </a:rPr>
              <a:t>Orang-orang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negara-negara</a:t>
            </a:r>
            <a:r>
              <a:rPr lang="en-US" dirty="0" smtClean="0">
                <a:latin typeface="Franklin Gothic Book" pitchFamily="34" charset="0"/>
              </a:rPr>
              <a:t> yang </a:t>
            </a:r>
            <a:r>
              <a:rPr lang="en-US" dirty="0" err="1" smtClean="0">
                <a:latin typeface="Franklin Gothic Book" pitchFamily="34" charset="0"/>
              </a:rPr>
              <a:t>berbeda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menggunakan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berbeda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untuk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menuliskan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kata-kata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dalam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bahasa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ibu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mereka</a:t>
            </a:r>
            <a:r>
              <a:rPr lang="en-US" dirty="0" smtClean="0">
                <a:latin typeface="Franklin Gothic Book" pitchFamily="34" charset="0"/>
              </a:rPr>
              <a:t>. </a:t>
            </a:r>
          </a:p>
          <a:p>
            <a:pPr algn="just"/>
            <a:r>
              <a:rPr lang="en-US" dirty="0" err="1" smtClean="0">
                <a:latin typeface="Franklin Gothic Book" pitchFamily="34" charset="0"/>
              </a:rPr>
              <a:t>Sekarang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ini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kebanyakan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aplikasi</a:t>
            </a:r>
            <a:r>
              <a:rPr lang="en-US" dirty="0" smtClean="0">
                <a:latin typeface="Franklin Gothic Book" pitchFamily="34" charset="0"/>
              </a:rPr>
              <a:t>, </a:t>
            </a:r>
            <a:r>
              <a:rPr lang="en-US" dirty="0" err="1" smtClean="0">
                <a:latin typeface="Franklin Gothic Book" pitchFamily="34" charset="0"/>
              </a:rPr>
              <a:t>mencakup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sistem</a:t>
            </a:r>
            <a:r>
              <a:rPr lang="en-US" dirty="0" smtClean="0">
                <a:latin typeface="Franklin Gothic Book" pitchFamily="34" charset="0"/>
              </a:rPr>
              <a:t> email </a:t>
            </a:r>
            <a:r>
              <a:rPr lang="en-US" dirty="0" err="1" smtClean="0">
                <a:latin typeface="Franklin Gothic Book" pitchFamily="34" charset="0"/>
              </a:rPr>
              <a:t>dan</a:t>
            </a:r>
            <a:r>
              <a:rPr lang="en-US" dirty="0" smtClean="0">
                <a:latin typeface="Franklin Gothic Book" pitchFamily="34" charset="0"/>
              </a:rPr>
              <a:t> web browser, </a:t>
            </a:r>
            <a:r>
              <a:rPr lang="en-US" dirty="0" err="1" smtClean="0">
                <a:latin typeface="Franklin Gothic Book" pitchFamily="34" charset="0"/>
              </a:rPr>
              <a:t>menggunakan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sistem</a:t>
            </a:r>
            <a:r>
              <a:rPr lang="en-US" dirty="0" smtClean="0">
                <a:latin typeface="Franklin Gothic Book" pitchFamily="34" charset="0"/>
              </a:rPr>
              <a:t> 8 bit yang </a:t>
            </a:r>
            <a:r>
              <a:rPr lang="en-US" dirty="0" err="1" smtClean="0">
                <a:latin typeface="Franklin Gothic Book" pitchFamily="34" charset="0"/>
              </a:rPr>
              <a:t>mana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mereka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dapat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beroperasi</a:t>
            </a:r>
            <a:r>
              <a:rPr lang="en-US" dirty="0" smtClean="0">
                <a:latin typeface="Franklin Gothic Book" pitchFamily="34" charset="0"/>
              </a:rPr>
              <a:t> yang </a:t>
            </a:r>
            <a:r>
              <a:rPr lang="en-US" dirty="0" err="1" smtClean="0">
                <a:latin typeface="Franklin Gothic Book" pitchFamily="34" charset="0"/>
              </a:rPr>
              <a:t>tepat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sesuai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ketentuan</a:t>
            </a:r>
            <a:r>
              <a:rPr lang="en-US" dirty="0" smtClean="0">
                <a:latin typeface="Franklin Gothic Book" pitchFamily="34" charset="0"/>
              </a:rPr>
              <a:t>, </a:t>
            </a:r>
            <a:r>
              <a:rPr lang="en-US" dirty="0" err="1" smtClean="0">
                <a:latin typeface="Franklin Gothic Book" pitchFamily="34" charset="0"/>
              </a:rPr>
              <a:t>seperti</a:t>
            </a:r>
            <a:r>
              <a:rPr lang="en-US" dirty="0" smtClean="0">
                <a:latin typeface="Franklin Gothic Book" pitchFamily="34" charset="0"/>
              </a:rPr>
              <a:t> ISO-8859-1.</a:t>
            </a:r>
          </a:p>
          <a:p>
            <a:pPr algn="just"/>
            <a:r>
              <a:rPr lang="en-US" dirty="0" smtClean="0">
                <a:latin typeface="Franklin Gothic Book" pitchFamily="34" charset="0"/>
              </a:rPr>
              <a:t>Unicode </a:t>
            </a:r>
            <a:r>
              <a:rPr lang="en-US" dirty="0" err="1" smtClean="0">
                <a:latin typeface="Franklin Gothic Book" pitchFamily="34" charset="0"/>
              </a:rPr>
              <a:t>memiliki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lebar</a:t>
            </a:r>
            <a:r>
              <a:rPr lang="en-US" dirty="0" smtClean="0">
                <a:latin typeface="Franklin Gothic Book" pitchFamily="34" charset="0"/>
              </a:rPr>
              <a:t> per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sebesar</a:t>
            </a:r>
            <a:r>
              <a:rPr lang="en-US" dirty="0" smtClean="0">
                <a:latin typeface="Franklin Gothic Book" pitchFamily="34" charset="0"/>
              </a:rPr>
              <a:t> 20 bit. </a:t>
            </a:r>
            <a:r>
              <a:rPr lang="en-US" dirty="0" err="1" smtClean="0">
                <a:latin typeface="Franklin Gothic Book" pitchFamily="34" charset="0"/>
              </a:rPr>
              <a:t>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menjadi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boros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jika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kita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mengirim</a:t>
            </a:r>
            <a:r>
              <a:rPr lang="en-US" dirty="0" smtClean="0">
                <a:latin typeface="Franklin Gothic Book" pitchFamily="34" charset="0"/>
              </a:rPr>
              <a:t> data Unicode yang </a:t>
            </a:r>
            <a:r>
              <a:rPr lang="en-US" dirty="0" err="1" smtClean="0">
                <a:latin typeface="Franklin Gothic Book" pitchFamily="34" charset="0"/>
              </a:rPr>
              <a:t>berisi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teks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huruf</a:t>
            </a:r>
            <a:r>
              <a:rPr lang="en-US" dirty="0" smtClean="0">
                <a:latin typeface="Franklin Gothic Book" pitchFamily="34" charset="0"/>
              </a:rPr>
              <a:t> Latin </a:t>
            </a:r>
            <a:r>
              <a:rPr lang="en-US" dirty="0" err="1" smtClean="0">
                <a:latin typeface="Franklin Gothic Book" pitchFamily="34" charset="0"/>
              </a:rPr>
              <a:t>menggunakan</a:t>
            </a:r>
            <a:r>
              <a:rPr lang="en-US" dirty="0" smtClean="0">
                <a:latin typeface="Franklin Gothic Book" pitchFamily="34" charset="0"/>
              </a:rPr>
              <a:t> 20 bit per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. </a:t>
            </a:r>
          </a:p>
          <a:p>
            <a:pPr algn="just"/>
            <a:r>
              <a:rPr lang="en-US" dirty="0" err="1" smtClean="0">
                <a:latin typeface="Franklin Gothic Book" pitchFamily="34" charset="0"/>
              </a:rPr>
              <a:t>Oleh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karena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itu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maka</a:t>
            </a:r>
            <a:r>
              <a:rPr lang="en-US" dirty="0" smtClean="0">
                <a:latin typeface="Franklin Gothic Book" pitchFamily="34" charset="0"/>
              </a:rPr>
              <a:t> Unicode </a:t>
            </a:r>
            <a:r>
              <a:rPr lang="en-US" dirty="0" err="1" smtClean="0">
                <a:latin typeface="Franklin Gothic Book" pitchFamily="34" charset="0"/>
              </a:rPr>
              <a:t>ditransformasikan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terlebih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dahulu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menjadi</a:t>
            </a:r>
            <a:r>
              <a:rPr lang="en-US" dirty="0" smtClean="0">
                <a:latin typeface="Franklin Gothic Book" pitchFamily="34" charset="0"/>
              </a:rPr>
              <a:t> UTF-8 </a:t>
            </a:r>
            <a:r>
              <a:rPr lang="en-US" dirty="0" err="1" smtClean="0">
                <a:latin typeface="Franklin Gothic Book" pitchFamily="34" charset="0"/>
              </a:rPr>
              <a:t>atau</a:t>
            </a:r>
            <a:r>
              <a:rPr lang="en-US" dirty="0" smtClean="0">
                <a:latin typeface="Franklin Gothic Book" pitchFamily="34" charset="0"/>
              </a:rPr>
              <a:t> UTF-16 (</a:t>
            </a:r>
            <a:r>
              <a:rPr lang="en-US" i="1" dirty="0" smtClean="0">
                <a:latin typeface="Franklin Gothic Book" pitchFamily="34" charset="0"/>
              </a:rPr>
              <a:t>Unicode Transformation Format</a:t>
            </a:r>
            <a:r>
              <a:rPr lang="en-US" dirty="0" smtClean="0">
                <a:latin typeface="Franklin Gothic Book" pitchFamily="34" charset="0"/>
              </a:rPr>
              <a:t>) </a:t>
            </a:r>
            <a:r>
              <a:rPr lang="en-US" dirty="0" err="1" smtClean="0">
                <a:latin typeface="Franklin Gothic Book" pitchFamily="34" charset="0"/>
              </a:rPr>
              <a:t>dengan</a:t>
            </a:r>
            <a:r>
              <a:rPr lang="en-US" dirty="0" smtClean="0">
                <a:latin typeface="Franklin Gothic Book" pitchFamily="34" charset="0"/>
              </a:rPr>
              <a:t> UTF-8 </a:t>
            </a:r>
            <a:r>
              <a:rPr lang="en-US" dirty="0" err="1" smtClean="0">
                <a:latin typeface="Franklin Gothic Book" pitchFamily="34" charset="0"/>
              </a:rPr>
              <a:t>maka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karakter-karakter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pada</a:t>
            </a:r>
            <a:r>
              <a:rPr lang="en-US" dirty="0" smtClean="0">
                <a:latin typeface="Franklin Gothic Book" pitchFamily="34" charset="0"/>
              </a:rPr>
              <a:t> U+0000 (</a:t>
            </a:r>
            <a:r>
              <a:rPr lang="en-US" dirty="0" err="1" smtClean="0">
                <a:latin typeface="Franklin Gothic Book" pitchFamily="34" charset="0"/>
              </a:rPr>
              <a:t>Notasi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U+abcd</a:t>
            </a:r>
            <a:r>
              <a:rPr lang="en-US" dirty="0" smtClean="0">
                <a:latin typeface="Franklin Gothic Book" pitchFamily="34" charset="0"/>
              </a:rPr>
              <a:t>) </a:t>
            </a:r>
            <a:r>
              <a:rPr lang="en-US" dirty="0" err="1" smtClean="0">
                <a:latin typeface="Franklin Gothic Book" pitchFamily="34" charset="0"/>
              </a:rPr>
              <a:t>digunakan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untuk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mengacu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pada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bernomor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abcd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pada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tabel</a:t>
            </a:r>
            <a:r>
              <a:rPr lang="en-US" dirty="0" smtClean="0">
                <a:latin typeface="Franklin Gothic Book" pitchFamily="34" charset="0"/>
              </a:rPr>
              <a:t> Unicode.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05842" cy="1143000"/>
          </a:xfrm>
        </p:spPr>
        <p:txBody>
          <a:bodyPr/>
          <a:lstStyle/>
          <a:p>
            <a:endParaRPr lang="en-US">
              <a:latin typeface="Franklin Gothic Boo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405842" cy="487680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>
                <a:latin typeface="Franklin Gothic Book" pitchFamily="34" charset="0"/>
              </a:rPr>
              <a:t>Pada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dasarnya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ada</a:t>
            </a:r>
            <a:r>
              <a:rPr lang="en-US" dirty="0" smtClean="0">
                <a:latin typeface="Franklin Gothic Book" pitchFamily="34" charset="0"/>
              </a:rPr>
              <a:t> 4 </a:t>
            </a:r>
            <a:r>
              <a:rPr lang="en-US" dirty="0" err="1" smtClean="0">
                <a:latin typeface="Franklin Gothic Book" pitchFamily="34" charset="0"/>
              </a:rPr>
              <a:t>cara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untuk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mengkodekan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Unicode, </a:t>
            </a:r>
            <a:r>
              <a:rPr lang="en-US" dirty="0" err="1" smtClean="0">
                <a:latin typeface="Franklin Gothic Book" pitchFamily="34" charset="0"/>
              </a:rPr>
              <a:t>yaitu</a:t>
            </a:r>
            <a:r>
              <a:rPr lang="en-US" dirty="0" smtClean="0">
                <a:latin typeface="Franklin Gothic Book" pitchFamily="34" charset="0"/>
              </a:rPr>
              <a:t>: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 smtClean="0">
                <a:latin typeface="Franklin Gothic Book" pitchFamily="34" charset="0"/>
              </a:rPr>
              <a:t>UTF-8: 128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digunakan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untuk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mengkode</a:t>
            </a:r>
            <a:r>
              <a:rPr lang="en-US" dirty="0" smtClean="0">
                <a:latin typeface="Franklin Gothic Book" pitchFamily="34" charset="0"/>
              </a:rPr>
              <a:t> 1 byte (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ASCII). 1.920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digunakan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mengkode</a:t>
            </a:r>
            <a:r>
              <a:rPr lang="en-US" dirty="0" smtClean="0">
                <a:latin typeface="Franklin Gothic Book" pitchFamily="34" charset="0"/>
              </a:rPr>
              <a:t> 2 byte (</a:t>
            </a:r>
            <a:r>
              <a:rPr lang="en-US" dirty="0" err="1" smtClean="0">
                <a:latin typeface="Franklin Gothic Book" pitchFamily="34" charset="0"/>
              </a:rPr>
              <a:t>untuk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Roma, </a:t>
            </a:r>
            <a:r>
              <a:rPr lang="en-US" dirty="0" err="1" smtClean="0">
                <a:latin typeface="Franklin Gothic Book" pitchFamily="34" charset="0"/>
              </a:rPr>
              <a:t>Yunani</a:t>
            </a:r>
            <a:r>
              <a:rPr lang="en-US" dirty="0" smtClean="0">
                <a:latin typeface="Franklin Gothic Book" pitchFamily="34" charset="0"/>
              </a:rPr>
              <a:t>, </a:t>
            </a:r>
            <a:r>
              <a:rPr lang="en-US" dirty="0" err="1" smtClean="0">
                <a:latin typeface="Franklin Gothic Book" pitchFamily="34" charset="0"/>
              </a:rPr>
              <a:t>Cyrilic</a:t>
            </a:r>
            <a:r>
              <a:rPr lang="en-US" dirty="0" smtClean="0">
                <a:latin typeface="Franklin Gothic Book" pitchFamily="34" charset="0"/>
              </a:rPr>
              <a:t>, Coptic, Armenian, </a:t>
            </a:r>
            <a:r>
              <a:rPr lang="en-US" dirty="0" err="1" smtClean="0">
                <a:latin typeface="Franklin Gothic Book" pitchFamily="34" charset="0"/>
              </a:rPr>
              <a:t>Ibrani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dan</a:t>
            </a:r>
            <a:r>
              <a:rPr lang="en-US" dirty="0" smtClean="0">
                <a:latin typeface="Franklin Gothic Book" pitchFamily="34" charset="0"/>
              </a:rPr>
              <a:t> Arab). 63.488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digunakan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untuk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mengkde</a:t>
            </a:r>
            <a:r>
              <a:rPr lang="en-US" dirty="0" smtClean="0">
                <a:latin typeface="Franklin Gothic Book" pitchFamily="34" charset="0"/>
              </a:rPr>
              <a:t> 3 byte (</a:t>
            </a:r>
            <a:r>
              <a:rPr lang="en-US" dirty="0" err="1" smtClean="0">
                <a:latin typeface="Franklin Gothic Book" pitchFamily="34" charset="0"/>
              </a:rPr>
              <a:t>Cina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Jepang</a:t>
            </a:r>
            <a:r>
              <a:rPr lang="en-US" dirty="0" smtClean="0">
                <a:latin typeface="Franklin Gothic Book" pitchFamily="34" charset="0"/>
              </a:rPr>
              <a:t>). 247.418.112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yang lain, yang </a:t>
            </a:r>
            <a:r>
              <a:rPr lang="en-US" dirty="0" err="1" smtClean="0">
                <a:latin typeface="Franklin Gothic Book" pitchFamily="34" charset="0"/>
              </a:rPr>
              <a:t>belum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digunakan</a:t>
            </a:r>
            <a:r>
              <a:rPr lang="en-US" dirty="0" smtClean="0">
                <a:latin typeface="Franklin Gothic Book" pitchFamily="34" charset="0"/>
              </a:rPr>
              <a:t>, </a:t>
            </a:r>
            <a:r>
              <a:rPr lang="en-US" dirty="0" err="1" smtClean="0">
                <a:latin typeface="Franklin Gothic Book" pitchFamily="34" charset="0"/>
              </a:rPr>
              <a:t>dapat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digunakan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untuk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mengkpde</a:t>
            </a:r>
            <a:r>
              <a:rPr lang="en-US" dirty="0" smtClean="0">
                <a:latin typeface="Franklin Gothic Book" pitchFamily="34" charset="0"/>
              </a:rPr>
              <a:t> 4, 5, 6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.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 smtClean="0">
                <a:latin typeface="Franklin Gothic Book" pitchFamily="34" charset="0"/>
              </a:rPr>
              <a:t>UCS-2: </a:t>
            </a:r>
            <a:r>
              <a:rPr lang="en-US" dirty="0" err="1" smtClean="0">
                <a:latin typeface="Franklin Gothic Book" pitchFamily="34" charset="0"/>
              </a:rPr>
              <a:t>Tiap-tiap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direpresentasikan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oleh</a:t>
            </a:r>
            <a:r>
              <a:rPr lang="en-US" dirty="0" smtClean="0">
                <a:latin typeface="Franklin Gothic Book" pitchFamily="34" charset="0"/>
              </a:rPr>
              <a:t> 2 byte. </a:t>
            </a:r>
            <a:r>
              <a:rPr lang="en-US" dirty="0" err="1" smtClean="0">
                <a:latin typeface="Franklin Gothic Book" pitchFamily="34" charset="0"/>
              </a:rPr>
              <a:t>Pengkodean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ini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digunakan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untuk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merepresentasikan</a:t>
            </a:r>
            <a:r>
              <a:rPr lang="en-US" dirty="0" smtClean="0">
                <a:latin typeface="Franklin Gothic Book" pitchFamily="34" charset="0"/>
              </a:rPr>
              <a:t> 65.536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Unicode yang </a:t>
            </a:r>
            <a:r>
              <a:rPr lang="en-US" dirty="0" err="1" smtClean="0">
                <a:latin typeface="Franklin Gothic Book" pitchFamily="34" charset="0"/>
              </a:rPr>
              <a:t>pertama</a:t>
            </a:r>
            <a:r>
              <a:rPr lang="en-US" dirty="0" smtClean="0">
                <a:latin typeface="Franklin Gothic Book" pitchFamily="34" charset="0"/>
              </a:rPr>
              <a:t>.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 smtClean="0">
                <a:latin typeface="Franklin Gothic Book" pitchFamily="34" charset="0"/>
              </a:rPr>
              <a:t>UTF-16: </a:t>
            </a:r>
            <a:r>
              <a:rPr lang="en-US" dirty="0" err="1" smtClean="0">
                <a:latin typeface="Franklin Gothic Book" pitchFamily="34" charset="0"/>
              </a:rPr>
              <a:t>Ini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adalah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perluasan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dari</a:t>
            </a:r>
            <a:r>
              <a:rPr lang="en-US" dirty="0" smtClean="0">
                <a:latin typeface="Franklin Gothic Book" pitchFamily="34" charset="0"/>
              </a:rPr>
              <a:t> UCS-2 </a:t>
            </a:r>
            <a:r>
              <a:rPr lang="en-US" dirty="0" err="1" smtClean="0">
                <a:latin typeface="Franklin Gothic Book" pitchFamily="34" charset="0"/>
              </a:rPr>
              <a:t>dimana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dapat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direpresentasikan</a:t>
            </a:r>
            <a:r>
              <a:rPr lang="en-US" dirty="0" smtClean="0">
                <a:latin typeface="Franklin Gothic Book" pitchFamily="34" charset="0"/>
              </a:rPr>
              <a:t> 1.112.064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Unicode. 65.536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Unicode yang </a:t>
            </a:r>
            <a:r>
              <a:rPr lang="en-US" dirty="0" err="1" smtClean="0">
                <a:latin typeface="Franklin Gothic Book" pitchFamily="34" charset="0"/>
              </a:rPr>
              <a:t>pertama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diwakili</a:t>
            </a:r>
            <a:r>
              <a:rPr lang="en-US" dirty="0" smtClean="0">
                <a:latin typeface="Franklin Gothic Book" pitchFamily="34" charset="0"/>
              </a:rPr>
              <a:t> 2 byte, yang </a:t>
            </a:r>
            <a:r>
              <a:rPr lang="en-US" dirty="0" err="1" smtClean="0">
                <a:latin typeface="Franklin Gothic Book" pitchFamily="34" charset="0"/>
              </a:rPr>
              <a:t>lainnya</a:t>
            </a:r>
            <a:r>
              <a:rPr lang="en-US" dirty="0" smtClean="0">
                <a:latin typeface="Franklin Gothic Book" pitchFamily="34" charset="0"/>
              </a:rPr>
              <a:t> 4 byte.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 smtClean="0">
                <a:latin typeface="Franklin Gothic Book" pitchFamily="34" charset="0"/>
              </a:rPr>
              <a:t>UCS-4: </a:t>
            </a:r>
            <a:r>
              <a:rPr lang="en-US" dirty="0" err="1" smtClean="0">
                <a:latin typeface="Franklin Gothic Book" pitchFamily="34" charset="0"/>
              </a:rPr>
              <a:t>Tiap-tiap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direpresentasikan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oleh</a:t>
            </a:r>
            <a:r>
              <a:rPr lang="en-US" dirty="0" smtClean="0">
                <a:latin typeface="Franklin Gothic Book" pitchFamily="34" charset="0"/>
              </a:rPr>
              <a:t> 4 byte. </a:t>
            </a:r>
          </a:p>
          <a:p>
            <a:endParaRPr lang="en-US" dirty="0"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428604"/>
            <a:ext cx="8153400" cy="533400"/>
          </a:xfrm>
        </p:spPr>
        <p:txBody>
          <a:bodyPr/>
          <a:lstStyle/>
          <a:p>
            <a:r>
              <a:rPr lang="en-US" dirty="0" smtClean="0"/>
              <a:t>Unicode </a:t>
            </a:r>
            <a:r>
              <a:rPr lang="en-US" dirty="0" err="1" smtClean="0"/>
              <a:t>Bahasa</a:t>
            </a:r>
            <a:r>
              <a:rPr lang="en-US" dirty="0" smtClean="0"/>
              <a:t> Armenian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1214422"/>
            <a:ext cx="2000264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34404" cy="1143000"/>
          </a:xfrm>
        </p:spPr>
        <p:txBody>
          <a:bodyPr/>
          <a:lstStyle/>
          <a:p>
            <a:r>
              <a:rPr lang="en-US" dirty="0" err="1" smtClean="0">
                <a:latin typeface="Franklin Gothic Book" pitchFamily="34" charset="0"/>
              </a:rPr>
              <a:t>Teknik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Pengkodean</a:t>
            </a:r>
            <a:endParaRPr lang="en-SG" dirty="0">
              <a:latin typeface="Franklin Gothic Boo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357298"/>
            <a:ext cx="8334404" cy="48768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Franklin Gothic Book" pitchFamily="34" charset="0"/>
              </a:rPr>
              <a:t>Teknik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Pengkodean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merupakan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hal</a:t>
            </a:r>
            <a:r>
              <a:rPr lang="en-US" sz="2400" dirty="0" smtClean="0">
                <a:latin typeface="Franklin Gothic Book" pitchFamily="34" charset="0"/>
              </a:rPr>
              <a:t> yang </a:t>
            </a:r>
            <a:r>
              <a:rPr lang="en-US" sz="2400" dirty="0" err="1" smtClean="0">
                <a:latin typeface="Franklin Gothic Book" pitchFamily="34" charset="0"/>
              </a:rPr>
              <a:t>sangat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penting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dalam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komunikasi</a:t>
            </a:r>
            <a:r>
              <a:rPr lang="en-US" sz="2400" dirty="0" smtClean="0">
                <a:latin typeface="Franklin Gothic Book" pitchFamily="34" charset="0"/>
              </a:rPr>
              <a:t> data </a:t>
            </a:r>
            <a:r>
              <a:rPr lang="en-US" sz="2400" dirty="0" err="1" smtClean="0">
                <a:latin typeface="Franklin Gothic Book" pitchFamily="34" charset="0"/>
              </a:rPr>
              <a:t>karena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pada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proses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inilah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sinyal</a:t>
            </a:r>
            <a:r>
              <a:rPr lang="en-US" sz="2400" dirty="0" smtClean="0">
                <a:latin typeface="Franklin Gothic Book" pitchFamily="34" charset="0"/>
              </a:rPr>
              <a:t> yang </a:t>
            </a:r>
            <a:r>
              <a:rPr lang="en-US" sz="2400" dirty="0" err="1" smtClean="0">
                <a:latin typeface="Franklin Gothic Book" pitchFamily="34" charset="0"/>
              </a:rPr>
              <a:t>ada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diubah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ke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bentuk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tertentu</a:t>
            </a:r>
            <a:r>
              <a:rPr lang="en-US" sz="2400" dirty="0" smtClean="0">
                <a:latin typeface="Franklin Gothic Book" pitchFamily="34" charset="0"/>
              </a:rPr>
              <a:t> yang </a:t>
            </a:r>
            <a:r>
              <a:rPr lang="en-US" sz="2400" dirty="0" err="1" smtClean="0">
                <a:latin typeface="Franklin Gothic Book" pitchFamily="34" charset="0"/>
              </a:rPr>
              <a:t>dimengerti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oleh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peralatan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tertentu</a:t>
            </a:r>
            <a:endParaRPr lang="en-US" sz="2400" dirty="0" smtClean="0">
              <a:latin typeface="Franklin Gothic Book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Franklin Gothic Book" pitchFamily="34" charset="0"/>
              </a:rPr>
              <a:t>Sinyal</a:t>
            </a:r>
            <a:r>
              <a:rPr lang="en-US" sz="2400" dirty="0" smtClean="0">
                <a:latin typeface="Franklin Gothic Book" pitchFamily="34" charset="0"/>
              </a:rPr>
              <a:t> yang paling </a:t>
            </a:r>
            <a:r>
              <a:rPr lang="en-US" sz="2400" dirty="0" err="1" smtClean="0">
                <a:latin typeface="Franklin Gothic Book" pitchFamily="34" charset="0"/>
              </a:rPr>
              <a:t>banyak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dikenal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adalah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sinyal</a:t>
            </a:r>
            <a:r>
              <a:rPr lang="en-US" sz="2400" dirty="0" smtClean="0">
                <a:latin typeface="Franklin Gothic Book" pitchFamily="34" charset="0"/>
              </a:rPr>
              <a:t> audio yang </a:t>
            </a:r>
            <a:r>
              <a:rPr lang="en-US" sz="2400" dirty="0" err="1" smtClean="0">
                <a:latin typeface="Franklin Gothic Book" pitchFamily="34" charset="0"/>
              </a:rPr>
              <a:t>berbentuk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gelombang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bunyi</a:t>
            </a:r>
            <a:r>
              <a:rPr lang="en-US" sz="2400" dirty="0" smtClean="0">
                <a:latin typeface="Franklin Gothic Book" pitchFamily="34" charset="0"/>
              </a:rPr>
              <a:t> yang </a:t>
            </a:r>
            <a:r>
              <a:rPr lang="en-US" sz="2400" dirty="0" err="1" smtClean="0">
                <a:latin typeface="Franklin Gothic Book" pitchFamily="34" charset="0"/>
              </a:rPr>
              <a:t>dapat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didengar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oleh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manusia</a:t>
            </a:r>
            <a:r>
              <a:rPr lang="en-US" sz="2400" dirty="0" smtClean="0">
                <a:latin typeface="Franklin Gothic Book" pitchFamily="34" charset="0"/>
              </a:rPr>
              <a:t>. </a:t>
            </a:r>
            <a:r>
              <a:rPr lang="en-US" sz="2400" dirty="0" err="1" smtClean="0">
                <a:latin typeface="Franklin Gothic Book" pitchFamily="34" charset="0"/>
              </a:rPr>
              <a:t>Sinyal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ini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biasa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disebut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i="1" dirty="0" smtClean="0">
                <a:latin typeface="Franklin Gothic Book" pitchFamily="34" charset="0"/>
              </a:rPr>
              <a:t>speech.</a:t>
            </a:r>
          </a:p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Franklin Gothic Book" pitchFamily="34" charset="0"/>
              </a:rPr>
              <a:t>Sinyal</a:t>
            </a:r>
            <a:r>
              <a:rPr lang="en-US" sz="2400" dirty="0" smtClean="0">
                <a:latin typeface="Franklin Gothic Book" pitchFamily="34" charset="0"/>
              </a:rPr>
              <a:t> yang </a:t>
            </a:r>
            <a:r>
              <a:rPr lang="en-US" sz="2400" dirty="0" err="1" smtClean="0">
                <a:latin typeface="Franklin Gothic Book" pitchFamily="34" charset="0"/>
              </a:rPr>
              <a:t>dihasilkan</a:t>
            </a:r>
            <a:r>
              <a:rPr lang="en-US" sz="2400" dirty="0" smtClean="0">
                <a:latin typeface="Franklin Gothic Book" pitchFamily="34" charset="0"/>
              </a:rPr>
              <a:t> speech </a:t>
            </a:r>
            <a:r>
              <a:rPr lang="en-US" sz="2400" dirty="0" err="1" smtClean="0">
                <a:latin typeface="Franklin Gothic Book" pitchFamily="34" charset="0"/>
              </a:rPr>
              <a:t>memiliki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komponen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frekuesi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antara</a:t>
            </a:r>
            <a:r>
              <a:rPr lang="en-US" sz="2400" dirty="0" smtClean="0">
                <a:latin typeface="Franklin Gothic Book" pitchFamily="34" charset="0"/>
              </a:rPr>
              <a:t> 20Hz-20KHz.</a:t>
            </a:r>
            <a:endParaRPr lang="en-SG" sz="2400" dirty="0"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"/>
            <a:ext cx="8534400" cy="1143000"/>
          </a:xfrm>
        </p:spPr>
        <p:txBody>
          <a:bodyPr/>
          <a:lstStyle/>
          <a:p>
            <a:pPr algn="ctr"/>
            <a:r>
              <a:rPr lang="en-US" dirty="0" smtClean="0"/>
              <a:t>SATUAN ACARA PERKULIAHAN</a:t>
            </a:r>
            <a:endParaRPr lang="en-SG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14282" y="1063974"/>
          <a:ext cx="8701118" cy="482535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785818"/>
                <a:gridCol w="1700216"/>
                <a:gridCol w="2078171"/>
                <a:gridCol w="1165336"/>
                <a:gridCol w="1019669"/>
                <a:gridCol w="946836"/>
                <a:gridCol w="1005072"/>
              </a:tblGrid>
              <a:tr h="6191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+mj-lt"/>
                          <a:ea typeface="Times New Roman"/>
                        </a:rPr>
                        <a:t>Minggu Ke</a:t>
                      </a:r>
                      <a:endParaRPr lang="en-SG" sz="14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+mj-lt"/>
                          <a:ea typeface="Times New Roman"/>
                        </a:rPr>
                        <a:t>Pokok Bahasan dan TIU</a:t>
                      </a:r>
                      <a:endParaRPr lang="en-SG" sz="14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+mj-lt"/>
                          <a:ea typeface="Times New Roman"/>
                        </a:rPr>
                        <a:t>Sub Pokok Bahasan dan Sasaran Belajar</a:t>
                      </a:r>
                      <a:endParaRPr lang="en-SG" sz="14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+mj-lt"/>
                          <a:ea typeface="Times New Roman"/>
                        </a:rPr>
                        <a:t>Cara Pengajaran</a:t>
                      </a:r>
                      <a:endParaRPr lang="en-SG" sz="14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+mj-lt"/>
                          <a:ea typeface="Times New Roman"/>
                        </a:rPr>
                        <a:t>Media</a:t>
                      </a:r>
                      <a:endParaRPr lang="en-SG" sz="14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+mj-lt"/>
                          <a:ea typeface="Times New Roman"/>
                        </a:rPr>
                        <a:t>Tugas</a:t>
                      </a:r>
                      <a:endParaRPr lang="en-SG" sz="14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+mj-lt"/>
                          <a:ea typeface="Times New Roman"/>
                        </a:rPr>
                        <a:t>Referensi </a:t>
                      </a:r>
                      <a:endParaRPr lang="en-SG" sz="14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00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Times New Roman"/>
                        </a:rPr>
                        <a:t>III &amp; IV</a:t>
                      </a:r>
                      <a:endParaRPr lang="en-SG" sz="12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Times New Roman"/>
                        </a:rPr>
                        <a:t>Pengkodean Data</a:t>
                      </a:r>
                      <a:endParaRPr lang="en-SG" sz="1200">
                        <a:latin typeface="+mj-lt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Times New Roman"/>
                        </a:rPr>
                        <a:t>( Encoding Data )</a:t>
                      </a:r>
                      <a:endParaRPr lang="en-SG" sz="1200">
                        <a:latin typeface="+mj-lt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Times New Roman"/>
                        </a:rPr>
                        <a:t>TIU :</a:t>
                      </a:r>
                      <a:endParaRPr lang="en-SG" sz="1200">
                        <a:latin typeface="+mj-lt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Times New Roman"/>
                        </a:rPr>
                        <a:t>Mahasiswa dapat memahami macam dan jenis dari teknik pengkodean data (encoding data)</a:t>
                      </a:r>
                      <a:endParaRPr lang="en-SG" sz="12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</a:rPr>
                        <a:t>Pengenalan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Encoding</a:t>
                      </a:r>
                      <a:endParaRPr lang="en-SG" sz="1200" dirty="0">
                        <a:latin typeface="+mj-lt"/>
                        <a:ea typeface="Times New Roman"/>
                      </a:endParaRPr>
                    </a:p>
                    <a:p>
                      <a:pPr lvl="1" algn="just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Mahasiswa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mengenal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dan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mengerti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akan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maksud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dan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fungsi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pengkodean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 data (Encoding 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</a:rPr>
                        <a:t>Data)</a:t>
                      </a:r>
                      <a:endParaRPr lang="en-SG" sz="1200" dirty="0" smtClean="0">
                        <a:latin typeface="+mj-lt"/>
                        <a:ea typeface="Times New Roman"/>
                      </a:endParaRPr>
                    </a:p>
                    <a:p>
                      <a:pPr marL="228600" indent="-2286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</a:rPr>
                        <a:t>Teknik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Pengkodean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 </a:t>
                      </a:r>
                      <a:endParaRPr lang="en-SG" sz="1200" dirty="0">
                        <a:latin typeface="+mj-lt"/>
                        <a:ea typeface="Times New Roman"/>
                      </a:endParaRPr>
                    </a:p>
                    <a:p>
                      <a:pPr lvl="1" algn="just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Mahasiswa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mengetahui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jenis-jenis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pengkodean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 data </a:t>
                      </a: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dan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memahami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teknik-teknik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pengkodean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 data </a:t>
                      </a: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tersebut</a:t>
                      </a:r>
                      <a:endParaRPr lang="en-SG" sz="1200" dirty="0">
                        <a:latin typeface="+mj-lt"/>
                        <a:ea typeface="Times New Roman"/>
                      </a:endParaRPr>
                    </a:p>
                    <a:p>
                      <a:pPr lvl="1" algn="just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Teknik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Pengkodean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;</a:t>
                      </a:r>
                      <a:endParaRPr lang="en-SG" sz="1200" dirty="0">
                        <a:latin typeface="+mj-lt"/>
                        <a:ea typeface="Times New Roman"/>
                      </a:endParaRPr>
                    </a:p>
                    <a:p>
                      <a:pPr marL="800100" lvl="1" indent="-342900" algn="just">
                        <a:spcAft>
                          <a:spcPts val="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latin typeface="+mj-lt"/>
                          <a:ea typeface="Times New Roman"/>
                        </a:rPr>
                        <a:t>Data Digital </a:t>
                      </a: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Sinyal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 Analog</a:t>
                      </a:r>
                      <a:endParaRPr lang="en-SG" sz="1200" dirty="0">
                        <a:latin typeface="+mj-lt"/>
                        <a:ea typeface="Times New Roman"/>
                      </a:endParaRPr>
                    </a:p>
                    <a:p>
                      <a:pPr marL="800100" lvl="1" indent="-342900" algn="just">
                        <a:spcAft>
                          <a:spcPts val="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latin typeface="+mj-lt"/>
                          <a:ea typeface="Times New Roman"/>
                        </a:rPr>
                        <a:t>Data </a:t>
                      </a: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Dgital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Sinyal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 Digital</a:t>
                      </a:r>
                      <a:endParaRPr lang="en-SG" sz="1200" dirty="0">
                        <a:latin typeface="+mj-lt"/>
                        <a:ea typeface="Times New Roman"/>
                      </a:endParaRPr>
                    </a:p>
                    <a:p>
                      <a:pPr marL="800100" lvl="1" indent="-342900" algn="just">
                        <a:spcAft>
                          <a:spcPts val="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latin typeface="+mj-lt"/>
                          <a:ea typeface="Times New Roman"/>
                        </a:rPr>
                        <a:t>Data Analog </a:t>
                      </a: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Sinyal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 Analog</a:t>
                      </a:r>
                      <a:endParaRPr lang="en-SG" sz="1200" dirty="0">
                        <a:latin typeface="+mj-lt"/>
                        <a:ea typeface="Times New Roman"/>
                      </a:endParaRPr>
                    </a:p>
                    <a:p>
                      <a:pPr marL="800100" lvl="1" indent="-342900" algn="just">
                        <a:spcAft>
                          <a:spcPts val="0"/>
                        </a:spcAft>
                        <a:buFont typeface="Arial"/>
                        <a:buChar char="-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latin typeface="+mj-lt"/>
                          <a:ea typeface="Times New Roman"/>
                        </a:rPr>
                        <a:t>Data Analog </a:t>
                      </a: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Sinyal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 Digital</a:t>
                      </a:r>
                      <a:endParaRPr lang="en-SG" sz="12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Kuliah</a:t>
                      </a:r>
                      <a:r>
                        <a:rPr lang="en-US" sz="1200" dirty="0"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en-US" sz="1200" dirty="0" err="1">
                          <a:latin typeface="+mj-lt"/>
                          <a:ea typeface="Times New Roman"/>
                        </a:rPr>
                        <a:t>Mimbar</a:t>
                      </a:r>
                      <a:endParaRPr lang="en-SG" sz="12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Times New Roman"/>
                        </a:rPr>
                        <a:t>Papan Tulis, OHP</a:t>
                      </a:r>
                      <a:endParaRPr lang="en-SG" sz="12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Times New Roman"/>
                        </a:rPr>
                        <a:t>Latihan :</a:t>
                      </a:r>
                      <a:endParaRPr lang="en-SG" sz="1200">
                        <a:latin typeface="+mj-lt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Times New Roman"/>
                        </a:rPr>
                        <a:t>Soal-soal encoding</a:t>
                      </a:r>
                      <a:endParaRPr lang="en-SG" sz="12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Times New Roman"/>
                        </a:rPr>
                        <a:t>1</a:t>
                      </a:r>
                      <a:endParaRPr lang="en-SG" sz="12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Digitalisasi Data Analog</a:t>
            </a:r>
          </a:p>
        </p:txBody>
      </p:sp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2"/>
          <a:srcRect r="25381" b="47340"/>
          <a:stretch>
            <a:fillRect/>
          </a:stretch>
        </p:blipFill>
        <p:spPr bwMode="auto">
          <a:xfrm>
            <a:off x="500034" y="1714488"/>
            <a:ext cx="79248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9637" name="Picture 5"/>
          <p:cNvPicPr>
            <a:picLocks noChangeAspect="1" noChangeArrowheads="1"/>
          </p:cNvPicPr>
          <p:nvPr/>
        </p:nvPicPr>
        <p:blipFill>
          <a:blip r:embed="rId2"/>
          <a:srcRect l="63138" b="47340"/>
          <a:stretch>
            <a:fillRect/>
          </a:stretch>
        </p:blipFill>
        <p:spPr bwMode="auto">
          <a:xfrm>
            <a:off x="2819400" y="3962400"/>
            <a:ext cx="3914775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4294967295"/>
          </p:nvPr>
        </p:nvSpPr>
        <p:spPr>
          <a:xfrm>
            <a:off x="1371600" y="2906713"/>
            <a:ext cx="7772400" cy="150018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To be continued… see you next week</a:t>
            </a:r>
            <a:endParaRPr lang="en-S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534400" cy="700070"/>
          </a:xfrm>
        </p:spPr>
        <p:txBody>
          <a:bodyPr/>
          <a:lstStyle/>
          <a:p>
            <a:r>
              <a:rPr lang="en-US" sz="3200" dirty="0" err="1" smtClean="0">
                <a:latin typeface="Franklin Gothic Book" pitchFamily="34" charset="0"/>
              </a:rPr>
              <a:t>Pendahuluan</a:t>
            </a:r>
            <a:endParaRPr lang="en-US" sz="3200" dirty="0">
              <a:latin typeface="Franklin Gothic Boo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2143116"/>
            <a:ext cx="8120090" cy="425768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 err="1" smtClean="0">
                <a:latin typeface="Franklin Gothic Book" pitchFamily="34" charset="0"/>
              </a:rPr>
              <a:t>Karakter</a:t>
            </a:r>
            <a:r>
              <a:rPr lang="en-US" sz="2400" dirty="0" smtClean="0">
                <a:latin typeface="Franklin Gothic Book" pitchFamily="34" charset="0"/>
              </a:rPr>
              <a:t> data yang </a:t>
            </a:r>
            <a:r>
              <a:rPr lang="en-US" sz="2400" dirty="0" err="1" smtClean="0">
                <a:latin typeface="Franklin Gothic Book" pitchFamily="34" charset="0"/>
              </a:rPr>
              <a:t>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dikirim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dari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suatu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titik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ke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titik</a:t>
            </a:r>
            <a:r>
              <a:rPr lang="en-US" sz="2400" dirty="0" smtClean="0">
                <a:latin typeface="Franklin Gothic Book" pitchFamily="34" charset="0"/>
              </a:rPr>
              <a:t> lain </a:t>
            </a:r>
            <a:r>
              <a:rPr lang="en-US" sz="2400" dirty="0" err="1" smtClean="0">
                <a:latin typeface="Franklin Gothic Book" pitchFamily="34" charset="0"/>
              </a:rPr>
              <a:t>tidak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dapat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dikirimkan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secara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langsung</a:t>
            </a:r>
            <a:r>
              <a:rPr lang="en-US" sz="2400" dirty="0" smtClean="0">
                <a:latin typeface="Franklin Gothic Book" pitchFamily="34" charset="0"/>
              </a:rPr>
              <a:t>. </a:t>
            </a:r>
            <a:r>
              <a:rPr lang="en-US" sz="2400" dirty="0" err="1" smtClean="0">
                <a:latin typeface="Franklin Gothic Book" pitchFamily="34" charset="0"/>
              </a:rPr>
              <a:t>Perlu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proses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pengkodean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pada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setiap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titik</a:t>
            </a:r>
            <a:r>
              <a:rPr lang="en-US" sz="2400" dirty="0" smtClean="0">
                <a:latin typeface="Franklin Gothic Book" pitchFamily="34" charset="0"/>
              </a:rPr>
              <a:t>. </a:t>
            </a:r>
            <a:r>
              <a:rPr lang="en-US" sz="2400" dirty="0" err="1" smtClean="0">
                <a:latin typeface="Franklin Gothic Book" pitchFamily="34" charset="0"/>
              </a:rPr>
              <a:t>Dengan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kata</a:t>
            </a:r>
            <a:r>
              <a:rPr lang="en-US" sz="2400" dirty="0" smtClean="0">
                <a:latin typeface="Franklin Gothic Book" pitchFamily="34" charset="0"/>
              </a:rPr>
              <a:t> lain, </a:t>
            </a:r>
            <a:r>
              <a:rPr lang="en-US" sz="2400" dirty="0" err="1" smtClean="0">
                <a:latin typeface="Franklin Gothic Book" pitchFamily="34" charset="0"/>
              </a:rPr>
              <a:t>karakter-karakter</a:t>
            </a:r>
            <a:r>
              <a:rPr lang="en-US" sz="2400" dirty="0" smtClean="0">
                <a:latin typeface="Franklin Gothic Book" pitchFamily="34" charset="0"/>
              </a:rPr>
              <a:t> data </a:t>
            </a:r>
            <a:r>
              <a:rPr lang="en-US" sz="2400" dirty="0" err="1" smtClean="0">
                <a:latin typeface="Franklin Gothic Book" pitchFamily="34" charset="0"/>
              </a:rPr>
              <a:t>tersebut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harus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dikodekan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terlebih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dahulu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dengan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yang </a:t>
            </a:r>
            <a:r>
              <a:rPr lang="en-US" sz="2400" dirty="0" err="1" smtClean="0">
                <a:latin typeface="Franklin Gothic Book" pitchFamily="34" charset="0"/>
              </a:rPr>
              <a:t>dikenal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oleh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setiap</a:t>
            </a:r>
            <a:r>
              <a:rPr lang="en-US" sz="2400" dirty="0" smtClean="0">
                <a:latin typeface="Franklin Gothic Book" pitchFamily="34" charset="0"/>
              </a:rPr>
              <a:t> terminal yang </a:t>
            </a:r>
            <a:r>
              <a:rPr lang="en-US" sz="2400" dirty="0" err="1" smtClean="0">
                <a:latin typeface="Franklin Gothic Book" pitchFamily="34" charset="0"/>
              </a:rPr>
              <a:t>ada</a:t>
            </a:r>
            <a:r>
              <a:rPr lang="en-US" sz="2400" dirty="0" smtClean="0">
                <a:latin typeface="Franklin Gothic Book" pitchFamily="34" charset="0"/>
              </a:rPr>
              <a:t>.</a:t>
            </a:r>
          </a:p>
          <a:p>
            <a:pPr algn="just"/>
            <a:endParaRPr lang="en-US" sz="2400" dirty="0" smtClean="0">
              <a:latin typeface="Franklin Gothic Book" pitchFamily="34" charset="0"/>
            </a:endParaRPr>
          </a:p>
          <a:p>
            <a:pPr algn="just"/>
            <a:r>
              <a:rPr lang="en-US" sz="2400" dirty="0" err="1" smtClean="0">
                <a:latin typeface="Franklin Gothic Book" pitchFamily="34" charset="0"/>
              </a:rPr>
              <a:t>Tujuan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dari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pengodean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adalah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menjadikan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setiap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karakter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dalam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sebuah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informasi</a:t>
            </a:r>
            <a:r>
              <a:rPr lang="en-US" sz="2400" dirty="0" smtClean="0">
                <a:latin typeface="Franklin Gothic Book" pitchFamily="34" charset="0"/>
              </a:rPr>
              <a:t> digital </a:t>
            </a:r>
            <a:r>
              <a:rPr lang="en-US" sz="2400" dirty="0" err="1" smtClean="0">
                <a:latin typeface="Franklin Gothic Book" pitchFamily="34" charset="0"/>
              </a:rPr>
              <a:t>kedalam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bentuk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biner</a:t>
            </a:r>
            <a:r>
              <a:rPr lang="en-US" sz="2400" dirty="0" smtClean="0">
                <a:latin typeface="Franklin Gothic Book" pitchFamily="34" charset="0"/>
              </a:rPr>
              <a:t> agar </a:t>
            </a:r>
            <a:r>
              <a:rPr lang="en-US" sz="2400" dirty="0" err="1" smtClean="0">
                <a:latin typeface="Franklin Gothic Book" pitchFamily="34" charset="0"/>
              </a:rPr>
              <a:t>dapat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ditransmisikan</a:t>
            </a:r>
            <a:r>
              <a:rPr lang="en-US" sz="2400" dirty="0" smtClean="0">
                <a:latin typeface="Franklin Gothic Book" pitchFamily="34" charset="0"/>
              </a:rPr>
              <a:t>. </a:t>
            </a:r>
            <a:r>
              <a:rPr lang="en-US" sz="2400" dirty="0" err="1" smtClean="0">
                <a:latin typeface="Franklin Gothic Book" pitchFamily="34" charset="0"/>
              </a:rPr>
              <a:t>Suatu</a:t>
            </a:r>
            <a:r>
              <a:rPr lang="en-US" sz="2400" dirty="0" smtClean="0">
                <a:latin typeface="Franklin Gothic Book" pitchFamily="34" charset="0"/>
              </a:rPr>
              <a:t> terminal yang </a:t>
            </a:r>
            <a:r>
              <a:rPr lang="en-US" sz="2400" dirty="0" err="1" smtClean="0">
                <a:latin typeface="Franklin Gothic Book" pitchFamily="34" charset="0"/>
              </a:rPr>
              <a:t>berbeda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menggunakan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biner</a:t>
            </a:r>
            <a:r>
              <a:rPr lang="en-US" sz="2400" dirty="0" smtClean="0">
                <a:latin typeface="Franklin Gothic Book" pitchFamily="34" charset="0"/>
              </a:rPr>
              <a:t> yang </a:t>
            </a:r>
            <a:r>
              <a:rPr lang="en-US" sz="2400" dirty="0" err="1" smtClean="0">
                <a:latin typeface="Franklin Gothic Book" pitchFamily="34" charset="0"/>
              </a:rPr>
              <a:t>berbeda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untuk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mewakili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suatu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karakter</a:t>
            </a:r>
            <a:r>
              <a:rPr lang="en-US" sz="2400" dirty="0" smtClean="0">
                <a:latin typeface="Franklin Gothic Book" pitchFamily="34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0034" y="1142984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err="1" smtClean="0">
                <a:solidFill>
                  <a:srgbClr val="0066FF"/>
                </a:solidFill>
                <a:latin typeface="Franklin Gothic Book" pitchFamily="34" charset="0"/>
              </a:rPr>
              <a:t>Pengenalan</a:t>
            </a:r>
            <a:r>
              <a:rPr lang="en-US" sz="4000" b="1" u="sng" dirty="0" smtClean="0">
                <a:solidFill>
                  <a:srgbClr val="0066FF"/>
                </a:solidFill>
                <a:latin typeface="Franklin Gothic Book" pitchFamily="34" charset="0"/>
              </a:rPr>
              <a:t> Encoding</a:t>
            </a:r>
            <a:endParaRPr lang="en-SG" sz="4000" b="1" u="sng" dirty="0">
              <a:solidFill>
                <a:srgbClr val="0066FF"/>
              </a:solidFill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05842" cy="1143000"/>
          </a:xfrm>
        </p:spPr>
        <p:txBody>
          <a:bodyPr/>
          <a:lstStyle/>
          <a:p>
            <a:endParaRPr lang="en-US">
              <a:latin typeface="Franklin Gothic Boo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405842" cy="4876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Franklin Gothic Book" pitchFamily="34" charset="0"/>
              </a:rPr>
              <a:t>Kode-kode</a:t>
            </a:r>
            <a:r>
              <a:rPr lang="en-US" sz="2400" dirty="0" smtClean="0">
                <a:latin typeface="Franklin Gothic Book" pitchFamily="34" charset="0"/>
              </a:rPr>
              <a:t> yang </a:t>
            </a:r>
            <a:r>
              <a:rPr lang="en-US" sz="2400" dirty="0" err="1" smtClean="0">
                <a:latin typeface="Franklin Gothic Book" pitchFamily="34" charset="0"/>
              </a:rPr>
              <a:t>digunakan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untuk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keperluan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komunikasi</a:t>
            </a:r>
            <a:r>
              <a:rPr lang="en-US" sz="2400" dirty="0" smtClean="0">
                <a:latin typeface="Franklin Gothic Book" pitchFamily="34" charset="0"/>
              </a:rPr>
              <a:t> data </a:t>
            </a:r>
            <a:r>
              <a:rPr lang="en-US" sz="2400" dirty="0" err="1" smtClean="0">
                <a:latin typeface="Franklin Gothic Book" pitchFamily="34" charset="0"/>
              </a:rPr>
              <a:t>pada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sistem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komputer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dari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sejak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komputer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ditemukan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sampai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pada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komunikasi</a:t>
            </a:r>
            <a:r>
              <a:rPr lang="en-US" sz="2400" dirty="0" smtClean="0">
                <a:latin typeface="Franklin Gothic Book" pitchFamily="34" charset="0"/>
              </a:rPr>
              <a:t> data modern </a:t>
            </a:r>
            <a:r>
              <a:rPr lang="en-US" sz="2400" dirty="0" err="1" smtClean="0">
                <a:latin typeface="Franklin Gothic Book" pitchFamily="34" charset="0"/>
              </a:rPr>
              <a:t>memiliki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perbedaan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dari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generasi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ke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generasi</a:t>
            </a:r>
            <a:r>
              <a:rPr lang="en-US" sz="2400" dirty="0" smtClean="0">
                <a:latin typeface="Franklin Gothic Book" pitchFamily="34" charset="0"/>
              </a:rPr>
              <a:t>. Hal </a:t>
            </a:r>
            <a:r>
              <a:rPr lang="en-US" sz="2400" dirty="0" err="1" smtClean="0">
                <a:latin typeface="Franklin Gothic Book" pitchFamily="34" charset="0"/>
              </a:rPr>
              <a:t>ini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disebabkan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oleh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semakin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besar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kompleksnya</a:t>
            </a:r>
            <a:r>
              <a:rPr lang="en-US" sz="2400" dirty="0" smtClean="0">
                <a:latin typeface="Franklin Gothic Book" pitchFamily="34" charset="0"/>
              </a:rPr>
              <a:t> data yang </a:t>
            </a:r>
            <a:r>
              <a:rPr lang="en-US" sz="2400" dirty="0" err="1" smtClean="0">
                <a:latin typeface="Franklin Gothic Book" pitchFamily="34" charset="0"/>
              </a:rPr>
              <a:t>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dikirim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atau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dipergunakan</a:t>
            </a:r>
            <a:r>
              <a:rPr lang="en-US" sz="2400" dirty="0" smtClean="0">
                <a:latin typeface="Franklin Gothic Book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34404" cy="1143000"/>
          </a:xfrm>
        </p:spPr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34404" cy="4876800"/>
          </a:xfrm>
        </p:spPr>
        <p:txBody>
          <a:bodyPr/>
          <a:lstStyle/>
          <a:p>
            <a:pPr algn="just"/>
            <a:r>
              <a:rPr lang="en-US" dirty="0" err="1" smtClean="0">
                <a:latin typeface="Franklin Gothic Book" pitchFamily="34" charset="0"/>
              </a:rPr>
              <a:t>Secara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umum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ada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beberapa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kode</a:t>
            </a:r>
            <a:r>
              <a:rPr lang="en-US" dirty="0" smtClean="0">
                <a:latin typeface="Franklin Gothic Book" pitchFamily="34" charset="0"/>
              </a:rPr>
              <a:t> yang </a:t>
            </a:r>
            <a:r>
              <a:rPr lang="en-US" dirty="0" err="1" smtClean="0">
                <a:latin typeface="Franklin Gothic Book" pitchFamily="34" charset="0"/>
              </a:rPr>
              <a:t>digunakan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dalam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komunikasi</a:t>
            </a:r>
            <a:r>
              <a:rPr lang="en-US" dirty="0" smtClean="0">
                <a:latin typeface="Franklin Gothic Book" pitchFamily="34" charset="0"/>
              </a:rPr>
              <a:t> data </a:t>
            </a:r>
            <a:r>
              <a:rPr lang="en-US" dirty="0" err="1" smtClean="0">
                <a:latin typeface="Franklin Gothic Book" pitchFamily="34" charset="0"/>
              </a:rPr>
              <a:t>diantaranya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adalah</a:t>
            </a:r>
            <a:r>
              <a:rPr lang="en-US" dirty="0" smtClean="0">
                <a:latin typeface="Franklin Gothic Book" pitchFamily="34" charset="0"/>
              </a:rPr>
              <a:t>:</a:t>
            </a:r>
          </a:p>
          <a:p>
            <a:pPr marL="834390" lvl="1" indent="-514350" algn="just">
              <a:buFont typeface="+mj-lt"/>
              <a:buAutoNum type="arabicPeriod"/>
            </a:pPr>
            <a:r>
              <a:rPr lang="en-US" dirty="0" smtClean="0">
                <a:latin typeface="Franklin Gothic Book" pitchFamily="34" charset="0"/>
              </a:rPr>
              <a:t>BCD (</a:t>
            </a:r>
            <a:r>
              <a:rPr lang="en-US" i="1" dirty="0" smtClean="0">
                <a:latin typeface="Franklin Gothic Book" pitchFamily="34" charset="0"/>
              </a:rPr>
              <a:t>Binary Coded Decimal</a:t>
            </a:r>
            <a:r>
              <a:rPr lang="en-US" dirty="0" smtClean="0">
                <a:latin typeface="Franklin Gothic Book" pitchFamily="34" charset="0"/>
              </a:rPr>
              <a:t>)</a:t>
            </a:r>
          </a:p>
          <a:p>
            <a:pPr marL="834390" lvl="1" indent="-514350" algn="just">
              <a:buFont typeface="+mj-lt"/>
              <a:buAutoNum type="arabicPeriod"/>
            </a:pPr>
            <a:r>
              <a:rPr lang="en-US" dirty="0" smtClean="0">
                <a:latin typeface="Franklin Gothic Book" pitchFamily="34" charset="0"/>
              </a:rPr>
              <a:t>SBCDIC (</a:t>
            </a:r>
            <a:r>
              <a:rPr lang="en-US" i="1" dirty="0" smtClean="0">
                <a:latin typeface="Franklin Gothic Book" pitchFamily="34" charset="0"/>
              </a:rPr>
              <a:t>Standard Binary Coded Decimal Interchange Code</a:t>
            </a:r>
            <a:r>
              <a:rPr lang="en-US" dirty="0" smtClean="0">
                <a:latin typeface="Franklin Gothic Book" pitchFamily="34" charset="0"/>
              </a:rPr>
              <a:t>)</a:t>
            </a:r>
          </a:p>
          <a:p>
            <a:pPr marL="834390" lvl="1" indent="-514350" algn="just">
              <a:buFont typeface="+mj-lt"/>
              <a:buAutoNum type="arabicPeriod"/>
            </a:pPr>
            <a:r>
              <a:rPr lang="en-US" dirty="0" smtClean="0">
                <a:latin typeface="Franklin Gothic Book" pitchFamily="34" charset="0"/>
              </a:rPr>
              <a:t>EBCDIC (</a:t>
            </a:r>
            <a:r>
              <a:rPr lang="en-US" i="1" dirty="0" smtClean="0">
                <a:latin typeface="Franklin Gothic Book" pitchFamily="34" charset="0"/>
              </a:rPr>
              <a:t>Extended Binary Coded Decimal Interchange Code</a:t>
            </a:r>
            <a:r>
              <a:rPr lang="en-US" dirty="0" smtClean="0">
                <a:latin typeface="Franklin Gothic Book" pitchFamily="34" charset="0"/>
              </a:rPr>
              <a:t>)</a:t>
            </a:r>
          </a:p>
          <a:p>
            <a:pPr marL="834390" lvl="1" indent="-514350" algn="just">
              <a:buFont typeface="+mj-lt"/>
              <a:buAutoNum type="arabicPeriod"/>
            </a:pPr>
            <a:r>
              <a:rPr lang="en-US" dirty="0" smtClean="0">
                <a:latin typeface="Franklin Gothic Book" pitchFamily="34" charset="0"/>
              </a:rPr>
              <a:t>BOUDOT</a:t>
            </a:r>
          </a:p>
          <a:p>
            <a:pPr marL="834390" lvl="1" indent="-514350" algn="just">
              <a:buFont typeface="+mj-lt"/>
              <a:buAutoNum type="arabicPeriod"/>
            </a:pPr>
            <a:r>
              <a:rPr lang="en-US" dirty="0" smtClean="0">
                <a:latin typeface="Franklin Gothic Book" pitchFamily="34" charset="0"/>
              </a:rPr>
              <a:t>ASCII (</a:t>
            </a:r>
            <a:r>
              <a:rPr lang="en-US" i="1" dirty="0" smtClean="0">
                <a:latin typeface="Franklin Gothic Book" pitchFamily="34" charset="0"/>
              </a:rPr>
              <a:t>American Standard Code for Information Interchange</a:t>
            </a:r>
            <a:r>
              <a:rPr lang="en-US" dirty="0" smtClean="0">
                <a:latin typeface="Franklin Gothic Book" pitchFamily="34" charset="0"/>
              </a:rPr>
              <a:t>)</a:t>
            </a:r>
          </a:p>
          <a:p>
            <a:pPr algn="just"/>
            <a:endParaRPr lang="en-SG" dirty="0"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05842" cy="1143000"/>
          </a:xfrm>
        </p:spPr>
        <p:txBody>
          <a:bodyPr/>
          <a:lstStyle/>
          <a:p>
            <a:r>
              <a:rPr lang="en-US" dirty="0" smtClean="0">
                <a:latin typeface="Franklin Gothic Book" pitchFamily="34" charset="0"/>
              </a:rPr>
              <a:t>BCD</a:t>
            </a:r>
            <a:endParaRPr lang="en-US" dirty="0">
              <a:latin typeface="Franklin Gothic Boo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405842" cy="4876800"/>
          </a:xfrm>
        </p:spPr>
        <p:txBody>
          <a:bodyPr/>
          <a:lstStyle/>
          <a:p>
            <a:r>
              <a:rPr lang="en-US" dirty="0" err="1" smtClean="0">
                <a:latin typeface="Franklin Gothic Book" pitchFamily="34" charset="0"/>
              </a:rPr>
              <a:t>Merupakan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kode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biner</a:t>
            </a:r>
            <a:r>
              <a:rPr lang="en-US" dirty="0" smtClean="0">
                <a:latin typeface="Franklin Gothic Book" pitchFamily="34" charset="0"/>
              </a:rPr>
              <a:t> yang </a:t>
            </a:r>
            <a:r>
              <a:rPr lang="en-US" dirty="0" err="1" smtClean="0">
                <a:latin typeface="Franklin Gothic Book" pitchFamily="34" charset="0"/>
              </a:rPr>
              <a:t>digunakan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hanya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untuk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mewakili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nilai</a:t>
            </a:r>
            <a:r>
              <a:rPr lang="en-US" dirty="0" smtClean="0">
                <a:latin typeface="Franklin Gothic Book" pitchFamily="34" charset="0"/>
              </a:rPr>
              <a:t> digit </a:t>
            </a:r>
            <a:r>
              <a:rPr lang="en-US" dirty="0" err="1" smtClean="0">
                <a:latin typeface="Franklin Gothic Book" pitchFamily="34" charset="0"/>
              </a:rPr>
              <a:t>desimal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dari</a:t>
            </a:r>
            <a:r>
              <a:rPr lang="en-US" dirty="0" smtClean="0">
                <a:latin typeface="Franklin Gothic Book" pitchFamily="34" charset="0"/>
              </a:rPr>
              <a:t> 0-9. </a:t>
            </a:r>
          </a:p>
          <a:p>
            <a:r>
              <a:rPr lang="en-US" dirty="0" smtClean="0">
                <a:latin typeface="Franklin Gothic Book" pitchFamily="34" charset="0"/>
              </a:rPr>
              <a:t>BCD </a:t>
            </a:r>
            <a:r>
              <a:rPr lang="en-US" dirty="0" err="1" smtClean="0">
                <a:latin typeface="Franklin Gothic Book" pitchFamily="34" charset="0"/>
              </a:rPr>
              <a:t>menggunakan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kombinasi</a:t>
            </a:r>
            <a:r>
              <a:rPr lang="en-US" dirty="0" smtClean="0">
                <a:latin typeface="Franklin Gothic Book" pitchFamily="34" charset="0"/>
              </a:rPr>
              <a:t> 4 bit </a:t>
            </a:r>
            <a:r>
              <a:rPr lang="en-US" dirty="0" err="1" smtClean="0">
                <a:latin typeface="Franklin Gothic Book" pitchFamily="34" charset="0"/>
              </a:rPr>
              <a:t>sehingga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ada</a:t>
            </a:r>
            <a:r>
              <a:rPr lang="en-US" dirty="0" smtClean="0">
                <a:latin typeface="Franklin Gothic Book" pitchFamily="34" charset="0"/>
              </a:rPr>
              <a:t> 16 </a:t>
            </a:r>
            <a:r>
              <a:rPr lang="en-US" dirty="0" err="1" smtClean="0">
                <a:latin typeface="Franklin Gothic Book" pitchFamily="34" charset="0"/>
              </a:rPr>
              <a:t>kombinasi</a:t>
            </a:r>
            <a:r>
              <a:rPr lang="en-US" dirty="0" smtClean="0">
                <a:latin typeface="Franklin Gothic Book" pitchFamily="34" charset="0"/>
              </a:rPr>
              <a:t> yang </a:t>
            </a:r>
            <a:r>
              <a:rPr lang="en-US" dirty="0" err="1" smtClean="0">
                <a:latin typeface="Franklin Gothic Book" pitchFamily="34" charset="0"/>
              </a:rPr>
              <a:t>bisa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diperoleh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hanya</a:t>
            </a:r>
            <a:r>
              <a:rPr lang="en-US" dirty="0" smtClean="0">
                <a:latin typeface="Franklin Gothic Book" pitchFamily="34" charset="0"/>
              </a:rPr>
              <a:t> 10 </a:t>
            </a:r>
            <a:r>
              <a:rPr lang="en-US" dirty="0" err="1" smtClean="0">
                <a:latin typeface="Franklin Gothic Book" pitchFamily="34" charset="0"/>
              </a:rPr>
              <a:t>kombinasi</a:t>
            </a:r>
            <a:r>
              <a:rPr lang="en-US" dirty="0" smtClean="0">
                <a:latin typeface="Franklin Gothic Book" pitchFamily="34" charset="0"/>
              </a:rPr>
              <a:t> yang </a:t>
            </a:r>
            <a:r>
              <a:rPr lang="en-US" dirty="0" err="1" smtClean="0">
                <a:latin typeface="Franklin Gothic Book" pitchFamily="34" charset="0"/>
              </a:rPr>
              <a:t>digunakan</a:t>
            </a:r>
            <a:r>
              <a:rPr lang="en-US" dirty="0" smtClean="0">
                <a:latin typeface="Franklin Gothic Book" pitchFamily="34" charset="0"/>
              </a:rPr>
              <a:t>.</a:t>
            </a:r>
          </a:p>
          <a:p>
            <a:r>
              <a:rPr lang="en-US" dirty="0" err="1" smtClean="0">
                <a:latin typeface="Franklin Gothic Book" pitchFamily="34" charset="0"/>
              </a:rPr>
              <a:t>Kode</a:t>
            </a:r>
            <a:r>
              <a:rPr lang="en-US" dirty="0" smtClean="0">
                <a:latin typeface="Franklin Gothic Book" pitchFamily="34" charset="0"/>
              </a:rPr>
              <a:t> BCD </a:t>
            </a:r>
            <a:r>
              <a:rPr lang="en-US" dirty="0" err="1" smtClean="0">
                <a:latin typeface="Franklin Gothic Book" pitchFamily="34" charset="0"/>
              </a:rPr>
              <a:t>sudah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jarang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digunakan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untuk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komputer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transmisi</a:t>
            </a:r>
            <a:r>
              <a:rPr lang="en-US" dirty="0" smtClean="0">
                <a:latin typeface="Franklin Gothic Book" pitchFamily="34" charset="0"/>
              </a:rPr>
              <a:t> data </a:t>
            </a:r>
            <a:r>
              <a:rPr lang="en-US" dirty="0" err="1" smtClean="0">
                <a:latin typeface="Franklin Gothic Book" pitchFamily="34" charset="0"/>
              </a:rPr>
              <a:t>sekarang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ini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karena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tidak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dapat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mewakili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huruf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atau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simbol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karakter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khusus</a:t>
            </a:r>
            <a:r>
              <a:rPr lang="en-US" dirty="0" smtClean="0">
                <a:latin typeface="Franklin Gothic Book" pitchFamily="34" charset="0"/>
              </a:rPr>
              <a:t>. </a:t>
            </a:r>
          </a:p>
          <a:p>
            <a:r>
              <a:rPr lang="en-US" dirty="0" smtClean="0">
                <a:latin typeface="Franklin Gothic Book" pitchFamily="34" charset="0"/>
              </a:rPr>
              <a:t>BCD </a:t>
            </a:r>
            <a:r>
              <a:rPr lang="en-US" dirty="0" err="1" smtClean="0">
                <a:latin typeface="Franklin Gothic Book" pitchFamily="34" charset="0"/>
              </a:rPr>
              <a:t>hanya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digunakan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oleh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komputer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generasi</a:t>
            </a:r>
            <a:r>
              <a:rPr lang="en-US" dirty="0" smtClean="0">
                <a:latin typeface="Franklin Gothic Book" pitchFamily="34" charset="0"/>
              </a:rPr>
              <a:t> </a:t>
            </a:r>
            <a:r>
              <a:rPr lang="en-US" dirty="0" err="1" smtClean="0">
                <a:latin typeface="Franklin Gothic Book" pitchFamily="34" charset="0"/>
              </a:rPr>
              <a:t>pertama</a:t>
            </a:r>
            <a:r>
              <a:rPr lang="en-US" dirty="0" smtClean="0">
                <a:latin typeface="Franklin Gothic Book" pitchFamily="34" charset="0"/>
              </a:rPr>
              <a:t>.</a:t>
            </a:r>
          </a:p>
          <a:p>
            <a:endParaRPr lang="en-US" dirty="0"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4294967295"/>
          </p:nvPr>
        </p:nvGraphicFramePr>
        <p:xfrm>
          <a:off x="2571736" y="2214554"/>
          <a:ext cx="3511550" cy="4037337"/>
        </p:xfrm>
        <a:graphic>
          <a:graphicData uri="http://schemas.openxmlformats.org/drawingml/2006/table">
            <a:tbl>
              <a:tblPr/>
              <a:tblGrid>
                <a:gridCol w="1746643"/>
                <a:gridCol w="1764907"/>
              </a:tblGrid>
              <a:tr h="3797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BCD 4 bit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Digit Desimal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44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 smtClean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0010</a:t>
                      </a:r>
                      <a:endParaRPr lang="en-US" sz="1600" b="1" dirty="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 smtClean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2</a:t>
                      </a:r>
                      <a:endParaRPr lang="en-US" sz="1600" b="1" dirty="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 smtClean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0011</a:t>
                      </a:r>
                      <a:endParaRPr lang="en-US" sz="1600" b="1" dirty="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428860" y="1214422"/>
            <a:ext cx="386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Franklin Gothic Book" pitchFamily="34" charset="0"/>
              </a:rPr>
              <a:t>Tabel</a:t>
            </a:r>
            <a:r>
              <a:rPr lang="en-US" sz="2400" b="1" dirty="0" smtClean="0">
                <a:latin typeface="Franklin Gothic Book" pitchFamily="34" charset="0"/>
              </a:rPr>
              <a:t> Binary Coded Decimal</a:t>
            </a:r>
            <a:endParaRPr lang="en-US" sz="2400" b="1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Franklin Gothic Book" pitchFamily="34" charset="0"/>
              </a:rPr>
              <a:t>SBCDIC</a:t>
            </a:r>
            <a:endParaRPr lang="en-US" dirty="0">
              <a:latin typeface="Franklin Gothic Boo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err="1" smtClean="0">
                <a:latin typeface="Franklin Gothic Book" pitchFamily="34" charset="0"/>
              </a:rPr>
              <a:t>Merupakan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biner</a:t>
            </a:r>
            <a:r>
              <a:rPr lang="en-US" sz="2400" dirty="0" smtClean="0">
                <a:latin typeface="Franklin Gothic Book" pitchFamily="34" charset="0"/>
              </a:rPr>
              <a:t> yang </a:t>
            </a:r>
            <a:r>
              <a:rPr lang="en-US" sz="2400" dirty="0" err="1" smtClean="0">
                <a:latin typeface="Franklin Gothic Book" pitchFamily="34" charset="0"/>
              </a:rPr>
              <a:t>dikembangkan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dari</a:t>
            </a:r>
            <a:r>
              <a:rPr lang="en-US" sz="2400" dirty="0" smtClean="0">
                <a:latin typeface="Franklin Gothic Book" pitchFamily="34" charset="0"/>
              </a:rPr>
              <a:t> BCD.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Franklin Gothic Book" pitchFamily="34" charset="0"/>
              </a:rPr>
              <a:t>SBCDIC </a:t>
            </a:r>
            <a:r>
              <a:rPr lang="en-US" sz="2400" dirty="0" err="1" smtClean="0">
                <a:latin typeface="Franklin Gothic Book" pitchFamily="34" charset="0"/>
              </a:rPr>
              <a:t>menggunakan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kombinasi</a:t>
            </a:r>
            <a:r>
              <a:rPr lang="en-US" sz="2400" dirty="0" smtClean="0">
                <a:latin typeface="Franklin Gothic Book" pitchFamily="34" charset="0"/>
              </a:rPr>
              <a:t> 6 bit </a:t>
            </a:r>
            <a:r>
              <a:rPr lang="en-US" sz="2400" dirty="0" err="1" smtClean="0">
                <a:latin typeface="Franklin Gothic Book" pitchFamily="34" charset="0"/>
              </a:rPr>
              <a:t>sehingga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lebih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banyak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kombinasi</a:t>
            </a:r>
            <a:r>
              <a:rPr lang="en-US" sz="2400" dirty="0" smtClean="0">
                <a:latin typeface="Franklin Gothic Book" pitchFamily="34" charset="0"/>
              </a:rPr>
              <a:t> yang </a:t>
            </a:r>
            <a:r>
              <a:rPr lang="en-US" sz="2400" dirty="0" err="1" smtClean="0">
                <a:latin typeface="Franklin Gothic Book" pitchFamily="34" charset="0"/>
              </a:rPr>
              <a:t>bisa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dihasilkan</a:t>
            </a:r>
            <a:r>
              <a:rPr lang="en-US" sz="2400" dirty="0" smtClean="0">
                <a:latin typeface="Franklin Gothic Book" pitchFamily="34" charset="0"/>
              </a:rPr>
              <a:t>. </a:t>
            </a:r>
            <a:r>
              <a:rPr lang="en-US" sz="2400" dirty="0" err="1" smtClean="0">
                <a:latin typeface="Franklin Gothic Book" pitchFamily="34" charset="0"/>
              </a:rPr>
              <a:t>Yaitu</a:t>
            </a:r>
            <a:r>
              <a:rPr lang="en-US" sz="2400" dirty="0" smtClean="0">
                <a:latin typeface="Franklin Gothic Book" pitchFamily="34" charset="0"/>
              </a:rPr>
              <a:t> 64 </a:t>
            </a:r>
            <a:r>
              <a:rPr lang="en-US" sz="2400" dirty="0" err="1" smtClean="0">
                <a:latin typeface="Franklin Gothic Book" pitchFamily="34" charset="0"/>
              </a:rPr>
              <a:t>kombinasi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>
                <a:latin typeface="Franklin Gothic Book" pitchFamily="34" charset="0"/>
              </a:rPr>
              <a:t>Ada</a:t>
            </a:r>
            <a:r>
              <a:rPr lang="en-US" sz="2400" dirty="0" smtClean="0">
                <a:latin typeface="Franklin Gothic Book" pitchFamily="34" charset="0"/>
              </a:rPr>
              <a:t> 10 </a:t>
            </a: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untuk</a:t>
            </a:r>
            <a:r>
              <a:rPr lang="en-US" sz="2400" dirty="0" smtClean="0">
                <a:latin typeface="Franklin Gothic Book" pitchFamily="34" charset="0"/>
              </a:rPr>
              <a:t> digit </a:t>
            </a:r>
            <a:r>
              <a:rPr lang="en-US" sz="2400" dirty="0" err="1" smtClean="0">
                <a:latin typeface="Franklin Gothic Book" pitchFamily="34" charset="0"/>
              </a:rPr>
              <a:t>angka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dan</a:t>
            </a:r>
            <a:r>
              <a:rPr lang="en-US" sz="2400" dirty="0" smtClean="0">
                <a:latin typeface="Franklin Gothic Book" pitchFamily="34" charset="0"/>
              </a:rPr>
              <a:t> 26 </a:t>
            </a:r>
            <a:r>
              <a:rPr lang="en-US" sz="2400" dirty="0" err="1" smtClean="0">
                <a:latin typeface="Franklin Gothic Book" pitchFamily="34" charset="0"/>
              </a:rPr>
              <a:t>kode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untuk</a:t>
            </a:r>
            <a:r>
              <a:rPr lang="en-US" sz="2400" dirty="0" smtClean="0">
                <a:latin typeface="Franklin Gothic Book" pitchFamily="34" charset="0"/>
              </a:rPr>
              <a:t> alphabet </a:t>
            </a:r>
            <a:r>
              <a:rPr lang="en-US" sz="2400" dirty="0" err="1" smtClean="0">
                <a:latin typeface="Franklin Gothic Book" pitchFamily="34" charset="0"/>
              </a:rPr>
              <a:t>dan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sisanya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untuk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karakter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khusus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tertentu</a:t>
            </a:r>
            <a:r>
              <a:rPr lang="en-US" sz="2400" dirty="0" smtClean="0">
                <a:latin typeface="Franklin Gothic Book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Franklin Gothic Book" pitchFamily="34" charset="0"/>
              </a:rPr>
              <a:t>SBCDID </a:t>
            </a:r>
            <a:r>
              <a:rPr lang="en-US" sz="2400" dirty="0" err="1" smtClean="0">
                <a:latin typeface="Franklin Gothic Book" pitchFamily="34" charset="0"/>
              </a:rPr>
              <a:t>digunakan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pada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komputer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generasi</a:t>
            </a:r>
            <a:r>
              <a:rPr lang="en-US" sz="2400" dirty="0" smtClean="0">
                <a:latin typeface="Franklin Gothic Book" pitchFamily="34" charset="0"/>
              </a:rPr>
              <a:t> </a:t>
            </a:r>
            <a:r>
              <a:rPr lang="en-US" sz="2400" dirty="0" err="1" smtClean="0">
                <a:latin typeface="Franklin Gothic Book" pitchFamily="34" charset="0"/>
              </a:rPr>
              <a:t>kedua</a:t>
            </a:r>
            <a:r>
              <a:rPr lang="en-US" sz="2400" dirty="0" smtClean="0">
                <a:latin typeface="Franklin Gothic Book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00298" y="1228748"/>
          <a:ext cx="3919855" cy="5486400"/>
        </p:xfrm>
        <a:graphic>
          <a:graphicData uri="http://schemas.openxmlformats.org/drawingml/2006/table">
            <a:tbl>
              <a:tblPr/>
              <a:tblGrid>
                <a:gridCol w="998220"/>
                <a:gridCol w="851535"/>
                <a:gridCol w="1122045"/>
                <a:gridCol w="948055"/>
              </a:tblGrid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SBCDIC</a:t>
                      </a:r>
                      <a:endParaRPr lang="en-US" sz="1200" dirty="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b="1" dirty="0" err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Karakter</a:t>
                      </a:r>
                      <a:endParaRPr lang="en-US" sz="1200" dirty="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SBCDIC</a:t>
                      </a:r>
                      <a:endParaRPr lang="en-US" sz="120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b="1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Karakter</a:t>
                      </a:r>
                      <a:endParaRPr lang="en-US" sz="120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BA8421</a:t>
                      </a:r>
                      <a:endParaRPr lang="en-US" sz="1200" dirty="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BA8421</a:t>
                      </a:r>
                      <a:endParaRPr lang="en-US" sz="1200" dirty="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001010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100001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J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000001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100010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000010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100011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000100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100101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000101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100110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000110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100111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000111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101000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Q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001000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101001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001001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010010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110001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010011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110010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010100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110011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010101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110100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010110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110101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010111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110110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011000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110111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011001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111000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111001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200">
                          <a:solidFill>
                            <a:srgbClr val="0066FF"/>
                          </a:solidFill>
                          <a:latin typeface="Franklin Gothic Book" pitchFamily="34" charset="0"/>
                          <a:ea typeface="Calibri"/>
                          <a:cs typeface="Times New Roman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en-US" sz="1200" dirty="0">
                        <a:solidFill>
                          <a:srgbClr val="0066FF"/>
                        </a:solidFill>
                        <a:latin typeface="Franklin Gothic Boo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28794" y="285728"/>
            <a:ext cx="5214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Franklin Gothic Book" pitchFamily="34" charset="0"/>
              </a:rPr>
              <a:t>Tabel</a:t>
            </a:r>
            <a:r>
              <a:rPr lang="en-US" sz="2400" b="1" dirty="0" smtClean="0">
                <a:latin typeface="Franklin Gothic Book" pitchFamily="34" charset="0"/>
              </a:rPr>
              <a:t> Standard Binary Coded Decimal Interchange Code</a:t>
            </a:r>
            <a:endParaRPr lang="en-US" sz="2400" b="1" dirty="0"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usinessVIII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BusinessVIII</Template>
  <TotalTime>238</TotalTime>
  <Words>1139</Words>
  <Application>Microsoft Office PowerPoint</Application>
  <PresentationFormat>On-screen Show (4:3)</PresentationFormat>
  <Paragraphs>279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BusinessVIII</vt:lpstr>
      <vt:lpstr>Komunikasi Data</vt:lpstr>
      <vt:lpstr>SATUAN ACARA PERKULIAHAN</vt:lpstr>
      <vt:lpstr>Pendahuluan</vt:lpstr>
      <vt:lpstr>Slide 4</vt:lpstr>
      <vt:lpstr>Slide 5</vt:lpstr>
      <vt:lpstr>BCD</vt:lpstr>
      <vt:lpstr>Slide 7</vt:lpstr>
      <vt:lpstr>SBCDIC</vt:lpstr>
      <vt:lpstr>Slide 9</vt:lpstr>
      <vt:lpstr>EBCDIC</vt:lpstr>
      <vt:lpstr>Slide 11</vt:lpstr>
      <vt:lpstr>Kode Boudot</vt:lpstr>
      <vt:lpstr>Slide 13</vt:lpstr>
      <vt:lpstr>ASCII Code</vt:lpstr>
      <vt:lpstr>Slide 15</vt:lpstr>
      <vt:lpstr>Unicode</vt:lpstr>
      <vt:lpstr>Slide 17</vt:lpstr>
      <vt:lpstr>Slide 18</vt:lpstr>
      <vt:lpstr>Teknik Pengkodean</vt:lpstr>
      <vt:lpstr>Digitalisasi Data Analog</vt:lpstr>
      <vt:lpstr>Slide 21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VIII</dc:title>
  <dc:creator>HP Mini</dc:creator>
  <cp:lastModifiedBy>HP Mini</cp:lastModifiedBy>
  <cp:revision>36</cp:revision>
  <dcterms:created xsi:type="dcterms:W3CDTF">2011-02-07T15:13:00Z</dcterms:created>
  <dcterms:modified xsi:type="dcterms:W3CDTF">2011-02-28T13:52:15Z</dcterms:modified>
</cp:coreProperties>
</file>