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38C-8B94-42AD-BE21-BCAF4CBD688C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AE05-D5F1-41F4-AB3D-219AF17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38C-8B94-42AD-BE21-BCAF4CBD688C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AE05-D5F1-41F4-AB3D-219AF17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38C-8B94-42AD-BE21-BCAF4CBD688C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AE05-D5F1-41F4-AB3D-219AF17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38C-8B94-42AD-BE21-BCAF4CBD688C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AE05-D5F1-41F4-AB3D-219AF17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38C-8B94-42AD-BE21-BCAF4CBD688C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AE05-D5F1-41F4-AB3D-219AF17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38C-8B94-42AD-BE21-BCAF4CBD688C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AE05-D5F1-41F4-AB3D-219AF17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38C-8B94-42AD-BE21-BCAF4CBD688C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AE05-D5F1-41F4-AB3D-219AF17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38C-8B94-42AD-BE21-BCAF4CBD688C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AE05-D5F1-41F4-AB3D-219AF17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38C-8B94-42AD-BE21-BCAF4CBD688C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AE05-D5F1-41F4-AB3D-219AF17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38C-8B94-42AD-BE21-BCAF4CBD688C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AE05-D5F1-41F4-AB3D-219AF17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38C-8B94-42AD-BE21-BCAF4CBD688C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AE05-D5F1-41F4-AB3D-219AF17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1F38C-8B94-42AD-BE21-BCAF4CBD688C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EAE05-D5F1-41F4-AB3D-219AF17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SEJARAH PERKEMBANGAN KOPERASI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8143932" cy="400052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PENDAHULUAN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1.Koperasi </a:t>
            </a:r>
            <a:r>
              <a:rPr lang="en-US" dirty="0" err="1" smtClean="0">
                <a:solidFill>
                  <a:srgbClr val="FF0000"/>
                </a:solidFill>
              </a:rPr>
              <a:t>berkembang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Inggris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sktar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thn</a:t>
            </a:r>
            <a:r>
              <a:rPr lang="en-US" dirty="0" smtClean="0">
                <a:solidFill>
                  <a:srgbClr val="FF0000"/>
                </a:solidFill>
              </a:rPr>
              <a:t> 1844,pelopornya CHARLES HOWARD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Rochdale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2.Di Indonesia  </a:t>
            </a:r>
            <a:r>
              <a:rPr lang="en-US" dirty="0" err="1" smtClean="0">
                <a:solidFill>
                  <a:srgbClr val="FF0000"/>
                </a:solidFill>
              </a:rPr>
              <a:t>sktar</a:t>
            </a:r>
            <a:r>
              <a:rPr lang="en-US" dirty="0" smtClean="0">
                <a:solidFill>
                  <a:srgbClr val="FF0000"/>
                </a:solidFill>
              </a:rPr>
              <a:t> thn1896,pelopor     </a:t>
            </a:r>
            <a:r>
              <a:rPr lang="en-US" b="1" dirty="0" err="1" smtClean="0">
                <a:solidFill>
                  <a:srgbClr val="FF0000"/>
                </a:solidFill>
              </a:rPr>
              <a:t>R.A.WIRIADMAJA</a:t>
            </a:r>
            <a:r>
              <a:rPr lang="en-US" dirty="0" err="1" smtClean="0">
                <a:solidFill>
                  <a:srgbClr val="FF0000"/>
                </a:solidFill>
              </a:rPr>
              <a:t>,scr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resmi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gerakan</a:t>
            </a:r>
            <a:r>
              <a:rPr lang="en-US" dirty="0" smtClean="0">
                <a:solidFill>
                  <a:srgbClr val="FF0000"/>
                </a:solidFill>
              </a:rPr>
              <a:t> kop </a:t>
            </a:r>
            <a:r>
              <a:rPr lang="en-US" dirty="0" err="1" smtClean="0">
                <a:solidFill>
                  <a:srgbClr val="FF0000"/>
                </a:solidFill>
              </a:rPr>
              <a:t>lahir</a:t>
            </a:r>
            <a:r>
              <a:rPr lang="en-US" dirty="0" smtClean="0">
                <a:solidFill>
                  <a:srgbClr val="FF0000"/>
                </a:solidFill>
              </a:rPr>
              <a:t> pd </a:t>
            </a:r>
            <a:r>
              <a:rPr lang="en-US" b="1" dirty="0" err="1" smtClean="0">
                <a:solidFill>
                  <a:srgbClr val="FF0000"/>
                </a:solidFill>
              </a:rPr>
              <a:t>tgl</a:t>
            </a:r>
            <a:r>
              <a:rPr lang="en-US" b="1" dirty="0" smtClean="0">
                <a:solidFill>
                  <a:srgbClr val="FF0000"/>
                </a:solidFill>
              </a:rPr>
              <a:t> 12 </a:t>
            </a:r>
            <a:r>
              <a:rPr lang="en-US" b="1" dirty="0" err="1" smtClean="0">
                <a:solidFill>
                  <a:srgbClr val="FF0000"/>
                </a:solidFill>
              </a:rPr>
              <a:t>juli</a:t>
            </a:r>
            <a:r>
              <a:rPr lang="en-US" b="1" dirty="0" smtClean="0">
                <a:solidFill>
                  <a:srgbClr val="FF0000"/>
                </a:solidFill>
              </a:rPr>
              <a:t> 1947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kongres</a:t>
            </a:r>
            <a:r>
              <a:rPr lang="en-US" dirty="0" smtClean="0">
                <a:solidFill>
                  <a:srgbClr val="FF0000"/>
                </a:solidFill>
              </a:rPr>
              <a:t> I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Tasikmalaya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429684" cy="614366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Tahun</a:t>
            </a:r>
            <a:r>
              <a:rPr lang="en-US" dirty="0" smtClean="0">
                <a:solidFill>
                  <a:schemeClr val="tx1"/>
                </a:solidFill>
              </a:rPr>
              <a:t> 1898 Bank </a:t>
            </a:r>
            <a:r>
              <a:rPr lang="en-US" dirty="0" err="1" smtClean="0">
                <a:solidFill>
                  <a:schemeClr val="tx1"/>
                </a:solidFill>
              </a:rPr>
              <a:t>diperluas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sektor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pertanian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kop.pertanian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err="1" smtClean="0">
                <a:solidFill>
                  <a:schemeClr val="tx1"/>
                </a:solidFill>
              </a:rPr>
              <a:t>atas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bantuan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Sieburg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wolf.meniru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pola</a:t>
            </a:r>
            <a:r>
              <a:rPr lang="en-US" dirty="0" smtClean="0">
                <a:solidFill>
                  <a:schemeClr val="tx1"/>
                </a:solidFill>
              </a:rPr>
              <a:t> kop. per.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</a:t>
            </a:r>
            <a:r>
              <a:rPr lang="en-US" dirty="0" err="1" smtClean="0">
                <a:solidFill>
                  <a:schemeClr val="tx1"/>
                </a:solidFill>
              </a:rPr>
              <a:t>erman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Raiffeisen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Belanda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merintangi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perkmbangan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dirintis</a:t>
            </a:r>
            <a:r>
              <a:rPr lang="en-US" dirty="0" smtClean="0">
                <a:solidFill>
                  <a:schemeClr val="tx1"/>
                </a:solidFill>
              </a:rPr>
              <a:t> R Aria </a:t>
            </a:r>
            <a:r>
              <a:rPr lang="en-US" dirty="0" err="1" smtClean="0">
                <a:solidFill>
                  <a:schemeClr val="tx1"/>
                </a:solidFill>
              </a:rPr>
              <a:t>Wiraatmaja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didirikan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Algement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Volkscredit</a:t>
            </a:r>
            <a:r>
              <a:rPr lang="en-US" i="1" dirty="0" smtClean="0">
                <a:solidFill>
                  <a:schemeClr val="tx1"/>
                </a:solidFill>
              </a:rPr>
              <a:t> Bank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rumah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gadai</a:t>
            </a:r>
            <a:r>
              <a:rPr lang="en-US" dirty="0" smtClean="0">
                <a:solidFill>
                  <a:schemeClr val="tx1"/>
                </a:solidFill>
              </a:rPr>
              <a:t>, bank </a:t>
            </a:r>
            <a:r>
              <a:rPr lang="en-US" dirty="0" err="1" smtClean="0">
                <a:solidFill>
                  <a:schemeClr val="tx1"/>
                </a:solidFill>
              </a:rPr>
              <a:t>desa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lumbung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Tahun</a:t>
            </a:r>
            <a:r>
              <a:rPr lang="en-US" dirty="0" smtClean="0">
                <a:solidFill>
                  <a:schemeClr val="tx1"/>
                </a:solidFill>
              </a:rPr>
              <a:t> 1908 R </a:t>
            </a:r>
            <a:r>
              <a:rPr lang="en-US" dirty="0" err="1" smtClean="0">
                <a:solidFill>
                  <a:schemeClr val="tx1"/>
                </a:solidFill>
              </a:rPr>
              <a:t>Sutomo</a:t>
            </a:r>
            <a:r>
              <a:rPr lang="en-US" dirty="0" smtClean="0">
                <a:solidFill>
                  <a:schemeClr val="tx1"/>
                </a:solidFill>
              </a:rPr>
              <a:t> via Budi </a:t>
            </a:r>
            <a:r>
              <a:rPr lang="en-US" dirty="0" err="1" smtClean="0">
                <a:solidFill>
                  <a:schemeClr val="tx1"/>
                </a:solidFill>
              </a:rPr>
              <a:t>utomo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mengembangkan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kop.RT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tdk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berkembang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Tahun</a:t>
            </a:r>
            <a:r>
              <a:rPr lang="en-US" dirty="0" smtClean="0">
                <a:solidFill>
                  <a:schemeClr val="tx1"/>
                </a:solidFill>
              </a:rPr>
              <a:t> 1913 </a:t>
            </a:r>
            <a:r>
              <a:rPr lang="en-US" dirty="0" err="1" smtClean="0">
                <a:solidFill>
                  <a:schemeClr val="tx1"/>
                </a:solidFill>
              </a:rPr>
              <a:t>Serikat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dagang</a:t>
            </a:r>
            <a:r>
              <a:rPr lang="en-US" dirty="0" smtClean="0">
                <a:solidFill>
                  <a:schemeClr val="tx1"/>
                </a:solidFill>
              </a:rPr>
              <a:t> Islam </a:t>
            </a:r>
            <a:r>
              <a:rPr lang="en-US" dirty="0" err="1" smtClean="0">
                <a:solidFill>
                  <a:schemeClr val="tx1"/>
                </a:solidFill>
              </a:rPr>
              <a:t>mendirikan</a:t>
            </a:r>
            <a:r>
              <a:rPr lang="en-US" dirty="0" smtClean="0">
                <a:solidFill>
                  <a:schemeClr val="tx1"/>
                </a:solidFill>
              </a:rPr>
              <a:t> kop </a:t>
            </a:r>
            <a:r>
              <a:rPr lang="en-US" dirty="0" err="1" smtClean="0">
                <a:solidFill>
                  <a:schemeClr val="tx1"/>
                </a:solidFill>
              </a:rPr>
              <a:t>usaha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kcl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kerajinan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berkembang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Krn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adanya</a:t>
            </a:r>
            <a:r>
              <a:rPr lang="en-US" dirty="0" smtClean="0">
                <a:solidFill>
                  <a:schemeClr val="tx1"/>
                </a:solidFill>
              </a:rPr>
              <a:t> UU yang </a:t>
            </a:r>
            <a:r>
              <a:rPr lang="en-US" dirty="0" err="1" smtClean="0">
                <a:solidFill>
                  <a:schemeClr val="tx1"/>
                </a:solidFill>
              </a:rPr>
              <a:t>diberlakukan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belanda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memberatkan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571480"/>
            <a:ext cx="7786742" cy="5572164"/>
          </a:xfrm>
        </p:spPr>
        <p:txBody>
          <a:bodyPr/>
          <a:lstStyle/>
          <a:p>
            <a:pPr algn="just"/>
            <a:r>
              <a:rPr lang="en-US" dirty="0" err="1" smtClean="0">
                <a:solidFill>
                  <a:srgbClr val="C00000"/>
                </a:solidFill>
              </a:rPr>
              <a:t>Tahun</a:t>
            </a:r>
            <a:r>
              <a:rPr lang="en-US" dirty="0" smtClean="0">
                <a:solidFill>
                  <a:srgbClr val="C00000"/>
                </a:solidFill>
              </a:rPr>
              <a:t> 1928 </a:t>
            </a:r>
            <a:r>
              <a:rPr lang="en-US" dirty="0" err="1" smtClean="0">
                <a:solidFill>
                  <a:srgbClr val="C00000"/>
                </a:solidFill>
              </a:rPr>
              <a:t>koperasi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tumbuh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pesat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en-US" b="1" dirty="0" err="1" smtClean="0">
                <a:solidFill>
                  <a:srgbClr val="C00000"/>
                </a:solidFill>
              </a:rPr>
              <a:t>Periode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Jepang</a:t>
            </a:r>
            <a:r>
              <a:rPr lang="en-US" dirty="0" smtClean="0">
                <a:solidFill>
                  <a:srgbClr val="C00000"/>
                </a:solidFill>
              </a:rPr>
              <a:t>, kop </a:t>
            </a:r>
            <a:r>
              <a:rPr lang="en-US" dirty="0" err="1" smtClean="0">
                <a:solidFill>
                  <a:srgbClr val="C00000"/>
                </a:solidFill>
              </a:rPr>
              <a:t>didirikan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utk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perang</a:t>
            </a:r>
            <a:r>
              <a:rPr lang="en-US" dirty="0" smtClean="0">
                <a:solidFill>
                  <a:srgbClr val="C00000"/>
                </a:solidFill>
              </a:rPr>
              <a:t> Asia </a:t>
            </a:r>
            <a:r>
              <a:rPr lang="en-US" dirty="0" err="1" smtClean="0">
                <a:solidFill>
                  <a:srgbClr val="C00000"/>
                </a:solidFill>
              </a:rPr>
              <a:t>Timur</a:t>
            </a:r>
            <a:r>
              <a:rPr lang="en-US" dirty="0" smtClean="0">
                <a:solidFill>
                  <a:srgbClr val="C00000"/>
                </a:solidFill>
              </a:rPr>
              <a:t> Raya </a:t>
            </a:r>
            <a:r>
              <a:rPr lang="en-US" dirty="0" err="1" smtClean="0">
                <a:solidFill>
                  <a:srgbClr val="C00000"/>
                </a:solidFill>
              </a:rPr>
              <a:t>yg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dikobarkan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jepang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yitu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KUMIATI,asa</a:t>
            </a:r>
            <a:r>
              <a:rPr lang="en-US" dirty="0" smtClean="0">
                <a:solidFill>
                  <a:srgbClr val="C00000"/>
                </a:solidFill>
              </a:rPr>
              <a:t> kop </a:t>
            </a:r>
            <a:r>
              <a:rPr lang="en-US" dirty="0" err="1" smtClean="0">
                <a:solidFill>
                  <a:srgbClr val="C00000"/>
                </a:solidFill>
              </a:rPr>
              <a:t>diselewengkan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utk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kep.perang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en-US" b="1" dirty="0" err="1" smtClean="0">
                <a:solidFill>
                  <a:srgbClr val="C00000"/>
                </a:solidFill>
              </a:rPr>
              <a:t>Periode</a:t>
            </a:r>
            <a:r>
              <a:rPr lang="en-US" b="1" dirty="0" smtClean="0">
                <a:solidFill>
                  <a:srgbClr val="C00000"/>
                </a:solidFill>
              </a:rPr>
              <a:t> 1945 – 1967,</a:t>
            </a:r>
            <a:r>
              <a:rPr lang="en-US" dirty="0" smtClean="0">
                <a:solidFill>
                  <a:srgbClr val="C00000"/>
                </a:solidFill>
              </a:rPr>
              <a:t>kop </a:t>
            </a:r>
            <a:r>
              <a:rPr lang="en-US" dirty="0" err="1" smtClean="0">
                <a:solidFill>
                  <a:srgbClr val="C00000"/>
                </a:solidFill>
              </a:rPr>
              <a:t>berkembang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sesuai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pasal</a:t>
            </a:r>
            <a:r>
              <a:rPr lang="en-US" dirty="0" smtClean="0">
                <a:solidFill>
                  <a:srgbClr val="C00000"/>
                </a:solidFill>
              </a:rPr>
              <a:t> 33 UUD’45 , </a:t>
            </a:r>
            <a:r>
              <a:rPr lang="en-US" dirty="0" err="1" smtClean="0">
                <a:solidFill>
                  <a:srgbClr val="C00000"/>
                </a:solidFill>
              </a:rPr>
              <a:t>thn</a:t>
            </a:r>
            <a:r>
              <a:rPr lang="en-US" dirty="0" smtClean="0">
                <a:solidFill>
                  <a:srgbClr val="C00000"/>
                </a:solidFill>
              </a:rPr>
              <a:t> 60 an </a:t>
            </a:r>
            <a:r>
              <a:rPr lang="en-US" dirty="0" err="1" smtClean="0">
                <a:solidFill>
                  <a:srgbClr val="C00000"/>
                </a:solidFill>
              </a:rPr>
              <a:t>perkembangan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tdk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menggembirakan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krn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utk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menjadi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anggota</a:t>
            </a:r>
            <a:r>
              <a:rPr lang="en-US" dirty="0" smtClean="0">
                <a:solidFill>
                  <a:srgbClr val="C00000"/>
                </a:solidFill>
              </a:rPr>
              <a:t> kop hrs </a:t>
            </a:r>
            <a:r>
              <a:rPr lang="en-US" dirty="0" err="1" smtClean="0">
                <a:solidFill>
                  <a:srgbClr val="C00000"/>
                </a:solidFill>
              </a:rPr>
              <a:t>menggabungkan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sbg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anggota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partai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ttn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571480"/>
            <a:ext cx="8143932" cy="5857916"/>
          </a:xfrm>
        </p:spPr>
        <p:txBody>
          <a:bodyPr/>
          <a:lstStyle/>
          <a:p>
            <a:pPr algn="just"/>
            <a:r>
              <a:rPr lang="en-US" b="1" dirty="0" err="1" smtClean="0"/>
              <a:t>Periode</a:t>
            </a:r>
            <a:r>
              <a:rPr lang="en-US" b="1" dirty="0" smtClean="0"/>
              <a:t> 1967 – 1992</a:t>
            </a:r>
          </a:p>
          <a:p>
            <a:pPr algn="just"/>
            <a:r>
              <a:rPr lang="en-US" b="1" dirty="0" err="1" smtClean="0"/>
              <a:t>Pemrintah</a:t>
            </a:r>
            <a:r>
              <a:rPr lang="en-US" b="1" dirty="0" smtClean="0"/>
              <a:t> ORBA </a:t>
            </a:r>
            <a:r>
              <a:rPr lang="en-US" dirty="0" smtClean="0"/>
              <a:t> </a:t>
            </a:r>
            <a:r>
              <a:rPr lang="en-US" dirty="0" err="1" smtClean="0"/>
              <a:t>memberlakukan</a:t>
            </a:r>
            <a:r>
              <a:rPr lang="en-US" dirty="0" smtClean="0"/>
              <a:t> UU No.12/1967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pengganti</a:t>
            </a:r>
            <a:r>
              <a:rPr lang="en-US" dirty="0" smtClean="0"/>
              <a:t> UU No.14/1965.dan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KUD (</a:t>
            </a:r>
            <a:r>
              <a:rPr lang="en-US" dirty="0" err="1" smtClean="0"/>
              <a:t>Inpres</a:t>
            </a:r>
            <a:r>
              <a:rPr lang="en-US" dirty="0" smtClean="0"/>
              <a:t> No.4/1984) </a:t>
            </a:r>
            <a:r>
              <a:rPr lang="en-US" dirty="0" err="1" smtClean="0"/>
              <a:t>sesduai</a:t>
            </a:r>
            <a:r>
              <a:rPr lang="en-US" dirty="0" smtClean="0"/>
              <a:t> </a:t>
            </a:r>
            <a:r>
              <a:rPr lang="en-US" dirty="0" err="1" smtClean="0"/>
              <a:t>perkmbangan</a:t>
            </a:r>
            <a:r>
              <a:rPr lang="en-US" dirty="0" smtClean="0"/>
              <a:t> UU No.12/1967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UU No.25/1992 </a:t>
            </a:r>
            <a:r>
              <a:rPr lang="en-US" dirty="0" err="1" smtClean="0"/>
              <a:t>ttg</a:t>
            </a:r>
            <a:r>
              <a:rPr lang="en-US" dirty="0" smtClean="0"/>
              <a:t> </a:t>
            </a:r>
            <a:r>
              <a:rPr lang="en-US" dirty="0" err="1" smtClean="0"/>
              <a:t>Perkoperasian</a:t>
            </a:r>
            <a:r>
              <a:rPr lang="en-US" dirty="0" smtClean="0"/>
              <a:t>.</a:t>
            </a:r>
          </a:p>
          <a:p>
            <a:pPr algn="just"/>
            <a:endParaRPr lang="en-US" b="1" dirty="0" smtClean="0"/>
          </a:p>
          <a:p>
            <a:pPr algn="l"/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571480"/>
            <a:ext cx="7715304" cy="557216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Periode</a:t>
            </a:r>
            <a:r>
              <a:rPr lang="en-US" dirty="0" smtClean="0">
                <a:solidFill>
                  <a:schemeClr val="tx1"/>
                </a:solidFill>
              </a:rPr>
              <a:t> 1992 – 2005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Dgn</a:t>
            </a:r>
            <a:r>
              <a:rPr lang="en-US" dirty="0" smtClean="0">
                <a:solidFill>
                  <a:schemeClr val="tx1"/>
                </a:solidFill>
              </a:rPr>
              <a:t> UU No 12/1992 </a:t>
            </a:r>
            <a:r>
              <a:rPr lang="en-US" dirty="0" err="1" smtClean="0">
                <a:solidFill>
                  <a:schemeClr val="tx1"/>
                </a:solidFill>
              </a:rPr>
              <a:t>gerak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koperasi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smakin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luas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dianggap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dgn</a:t>
            </a:r>
            <a:r>
              <a:rPr lang="en-US" dirty="0" smtClean="0">
                <a:solidFill>
                  <a:schemeClr val="tx1"/>
                </a:solidFill>
              </a:rPr>
              <a:t> BU lain </a:t>
            </a:r>
            <a:r>
              <a:rPr lang="en-US" dirty="0" err="1" smtClean="0">
                <a:solidFill>
                  <a:schemeClr val="tx1"/>
                </a:solidFill>
              </a:rPr>
              <a:t>tetapi</a:t>
            </a:r>
            <a:r>
              <a:rPr lang="en-US" dirty="0" smtClean="0">
                <a:solidFill>
                  <a:schemeClr val="tx1"/>
                </a:solidFill>
              </a:rPr>
              <a:t> mash </a:t>
            </a:r>
            <a:r>
              <a:rPr lang="en-US" dirty="0" err="1" smtClean="0">
                <a:solidFill>
                  <a:schemeClr val="tx1"/>
                </a:solidFill>
              </a:rPr>
              <a:t>tetap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proteksi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pemrintah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mis</a:t>
            </a:r>
            <a:r>
              <a:rPr lang="en-US" dirty="0" smtClean="0">
                <a:solidFill>
                  <a:schemeClr val="tx1"/>
                </a:solidFill>
              </a:rPr>
              <a:t> 1 </a:t>
            </a:r>
            <a:r>
              <a:rPr lang="en-US" dirty="0" err="1" smtClean="0">
                <a:solidFill>
                  <a:schemeClr val="tx1"/>
                </a:solidFill>
              </a:rPr>
              <a:t>desa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hanya</a:t>
            </a:r>
            <a:r>
              <a:rPr lang="en-US" dirty="0" smtClean="0">
                <a:solidFill>
                  <a:schemeClr val="tx1"/>
                </a:solidFill>
              </a:rPr>
              <a:t> 1 KUD)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usaha</a:t>
            </a:r>
            <a:r>
              <a:rPr lang="en-US" dirty="0" smtClean="0">
                <a:solidFill>
                  <a:schemeClr val="tx1"/>
                </a:solidFill>
              </a:rPr>
              <a:t> lain </a:t>
            </a:r>
            <a:r>
              <a:rPr lang="en-US" dirty="0" err="1" smtClean="0">
                <a:solidFill>
                  <a:schemeClr val="tx1"/>
                </a:solidFill>
              </a:rPr>
              <a:t>tdk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jika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KUD,shg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kompetitif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Shg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dicabut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Inpres</a:t>
            </a:r>
            <a:r>
              <a:rPr lang="en-US" dirty="0" smtClean="0">
                <a:solidFill>
                  <a:schemeClr val="tx1"/>
                </a:solidFill>
              </a:rPr>
              <a:t> no.4 </a:t>
            </a:r>
            <a:r>
              <a:rPr lang="en-US" dirty="0" err="1" smtClean="0">
                <a:solidFill>
                  <a:schemeClr val="tx1"/>
                </a:solidFill>
              </a:rPr>
              <a:t>thn</a:t>
            </a:r>
            <a:r>
              <a:rPr lang="en-US" dirty="0" smtClean="0">
                <a:solidFill>
                  <a:schemeClr val="tx1"/>
                </a:solidFill>
              </a:rPr>
              <a:t> 1984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mengganti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dgn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Inpres</a:t>
            </a:r>
            <a:r>
              <a:rPr lang="en-US" dirty="0" smtClean="0">
                <a:solidFill>
                  <a:schemeClr val="tx1"/>
                </a:solidFill>
              </a:rPr>
              <a:t> No.18/1998, </a:t>
            </a:r>
            <a:r>
              <a:rPr lang="en-US" dirty="0" err="1" smtClean="0">
                <a:solidFill>
                  <a:schemeClr val="tx1"/>
                </a:solidFill>
              </a:rPr>
              <a:t>maka</a:t>
            </a:r>
            <a:r>
              <a:rPr lang="en-US" dirty="0" smtClean="0">
                <a:solidFill>
                  <a:schemeClr val="tx1"/>
                </a:solidFill>
              </a:rPr>
              <a:t> KUD </a:t>
            </a:r>
            <a:r>
              <a:rPr lang="en-US" dirty="0" err="1" smtClean="0">
                <a:solidFill>
                  <a:schemeClr val="tx1"/>
                </a:solidFill>
              </a:rPr>
              <a:t>sbg</a:t>
            </a:r>
            <a:r>
              <a:rPr lang="en-US" dirty="0" smtClean="0">
                <a:solidFill>
                  <a:schemeClr val="tx1"/>
                </a:solidFill>
              </a:rPr>
              <a:t> satu2nya kop </a:t>
            </a:r>
            <a:r>
              <a:rPr lang="en-US" dirty="0" err="1" smtClean="0">
                <a:solidFill>
                  <a:schemeClr val="tx1"/>
                </a:solidFill>
              </a:rPr>
              <a:t>dipedesaan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menjadi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gugur,dgn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memberikan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siapapun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dpt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mengelola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koperasi,tanpa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wilayah,aktivitas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dsbnya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/>
          <a:lstStyle/>
          <a:p>
            <a:r>
              <a:rPr lang="en-US" dirty="0" smtClean="0"/>
              <a:t>KOPERASI SBG SUATU SISTEM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1857364"/>
            <a:ext cx="7643866" cy="428628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00B050"/>
                </a:solidFill>
              </a:rPr>
              <a:t>MENURUT R.L.HEILBRONER (HENDROYOGI,2003;3) </a:t>
            </a:r>
            <a:r>
              <a:rPr lang="en-US" b="1" dirty="0" err="1" smtClean="0">
                <a:solidFill>
                  <a:srgbClr val="00B050"/>
                </a:solidFill>
              </a:rPr>
              <a:t>Ada</a:t>
            </a:r>
            <a:r>
              <a:rPr lang="en-US" b="1" dirty="0" smtClean="0">
                <a:solidFill>
                  <a:srgbClr val="00B050"/>
                </a:solidFill>
              </a:rPr>
              <a:t> 3 </a:t>
            </a:r>
            <a:r>
              <a:rPr lang="en-US" b="1" dirty="0" err="1" smtClean="0">
                <a:solidFill>
                  <a:srgbClr val="00B050"/>
                </a:solidFill>
              </a:rPr>
              <a:t>cara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yg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selanjutnya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disebut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sbg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Types of System </a:t>
            </a:r>
            <a:r>
              <a:rPr lang="en-US" b="1" dirty="0" err="1" smtClean="0">
                <a:solidFill>
                  <a:srgbClr val="00B050"/>
                </a:solidFill>
              </a:rPr>
              <a:t>bagi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masyarakat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utk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memecahkan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persoalan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ekonomi</a:t>
            </a:r>
            <a:r>
              <a:rPr lang="en-US" b="1" dirty="0" smtClean="0">
                <a:solidFill>
                  <a:srgbClr val="00B050"/>
                </a:solidFill>
              </a:rPr>
              <a:t> :</a:t>
            </a:r>
          </a:p>
          <a:p>
            <a:pPr algn="just"/>
            <a:r>
              <a:rPr lang="en-US" b="1" dirty="0" smtClean="0">
                <a:solidFill>
                  <a:srgbClr val="00B050"/>
                </a:solidFill>
              </a:rPr>
              <a:t>1.Scr </a:t>
            </a:r>
            <a:r>
              <a:rPr lang="en-US" b="1" dirty="0" err="1" smtClean="0">
                <a:solidFill>
                  <a:srgbClr val="00B050"/>
                </a:solidFill>
              </a:rPr>
              <a:t>tradisi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just"/>
            <a:r>
              <a:rPr lang="en-US" b="1" dirty="0" smtClean="0">
                <a:solidFill>
                  <a:srgbClr val="00B050"/>
                </a:solidFill>
              </a:rPr>
              <a:t>2.Menurut </a:t>
            </a:r>
            <a:r>
              <a:rPr lang="en-US" b="1" dirty="0" err="1" smtClean="0">
                <a:solidFill>
                  <a:srgbClr val="00B050"/>
                </a:solidFill>
              </a:rPr>
              <a:t>komando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just"/>
            <a:r>
              <a:rPr lang="en-US" b="1" dirty="0" smtClean="0">
                <a:solidFill>
                  <a:srgbClr val="00B050"/>
                </a:solidFill>
              </a:rPr>
              <a:t>3.Menurut </a:t>
            </a:r>
            <a:r>
              <a:rPr lang="en-US" b="1" dirty="0" err="1" smtClean="0">
                <a:solidFill>
                  <a:srgbClr val="00B050"/>
                </a:solidFill>
              </a:rPr>
              <a:t>Pasar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714356"/>
            <a:ext cx="8215370" cy="4857784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Dari </a:t>
            </a:r>
            <a:r>
              <a:rPr lang="en-US" dirty="0" err="1" smtClean="0">
                <a:solidFill>
                  <a:schemeClr val="tx1"/>
                </a:solidFill>
              </a:rPr>
              <a:t>ketiga</a:t>
            </a:r>
            <a:r>
              <a:rPr lang="en-US" dirty="0" smtClean="0">
                <a:solidFill>
                  <a:schemeClr val="tx1"/>
                </a:solidFill>
              </a:rPr>
              <a:t> 3 </a:t>
            </a:r>
            <a:r>
              <a:rPr lang="en-US" dirty="0" err="1" smtClean="0">
                <a:solidFill>
                  <a:schemeClr val="tx1"/>
                </a:solidFill>
              </a:rPr>
              <a:t>sitem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sesuai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perkmbangan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jaman,masyrkt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berpikir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utk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bebas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mengejar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keuntungan</a:t>
            </a:r>
            <a:r>
              <a:rPr lang="en-US" dirty="0" smtClean="0">
                <a:solidFill>
                  <a:schemeClr val="tx1"/>
                </a:solidFill>
              </a:rPr>
              <a:t> sendiri2 </a:t>
            </a:r>
            <a:r>
              <a:rPr lang="en-US" dirty="0" err="1" smtClean="0">
                <a:solidFill>
                  <a:schemeClr val="tx1"/>
                </a:solidFill>
              </a:rPr>
              <a:t>yg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terikat</a:t>
            </a:r>
            <a:r>
              <a:rPr lang="en-US" dirty="0" smtClean="0">
                <a:solidFill>
                  <a:schemeClr val="tx1"/>
                </a:solidFill>
              </a:rPr>
              <a:t> pd </a:t>
            </a:r>
            <a:r>
              <a:rPr lang="en-US" dirty="0" err="1" smtClean="0">
                <a:solidFill>
                  <a:schemeClr val="tx1"/>
                </a:solidFill>
              </a:rPr>
              <a:t>pasar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maka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timbulah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sistem</a:t>
            </a:r>
            <a:r>
              <a:rPr lang="en-US" dirty="0" smtClean="0">
                <a:solidFill>
                  <a:schemeClr val="tx1"/>
                </a:solidFill>
              </a:rPr>
              <a:t> KAPITALISME (</a:t>
            </a:r>
            <a:r>
              <a:rPr lang="en-US" dirty="0" err="1" smtClean="0">
                <a:solidFill>
                  <a:schemeClr val="tx1"/>
                </a:solidFill>
              </a:rPr>
              <a:t>keuntungan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menjadi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dasar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err="1" smtClean="0">
                <a:solidFill>
                  <a:schemeClr val="tx1"/>
                </a:solidFill>
              </a:rPr>
              <a:t>akibatnya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smakin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banyak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buruh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menderita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Dari </a:t>
            </a:r>
            <a:r>
              <a:rPr lang="en-US" dirty="0" err="1" smtClean="0">
                <a:solidFill>
                  <a:schemeClr val="tx1"/>
                </a:solidFill>
              </a:rPr>
              <a:t>penderitaan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muncul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gerakan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koperasi.yang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memiliki</a:t>
            </a:r>
            <a:r>
              <a:rPr lang="en-US" dirty="0" smtClean="0">
                <a:solidFill>
                  <a:schemeClr val="tx1"/>
                </a:solidFill>
              </a:rPr>
              <a:t> asas2 </a:t>
            </a:r>
            <a:r>
              <a:rPr lang="en-US" dirty="0" err="1" smtClean="0">
                <a:solidFill>
                  <a:schemeClr val="tx1"/>
                </a:solidFill>
              </a:rPr>
              <a:t>yg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disesuaikan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dgn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kondisi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kehidupan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masyarakat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lemah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DAMPAK REVOLUSI INDUSTRI TERHADAP PEMIKIRAN KOPERASI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7858180" cy="4143404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</a:rPr>
              <a:t>PERTAMA,bagi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kaum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buruh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dampak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negatifnya</a:t>
            </a:r>
            <a:r>
              <a:rPr lang="en-US" sz="2800" dirty="0" smtClean="0">
                <a:solidFill>
                  <a:srgbClr val="FFFF00"/>
                </a:solidFill>
              </a:rPr>
              <a:t> :</a:t>
            </a:r>
          </a:p>
          <a:p>
            <a:pPr algn="just"/>
            <a:r>
              <a:rPr lang="en-US" sz="2800" dirty="0" smtClean="0">
                <a:solidFill>
                  <a:srgbClr val="FFFF00"/>
                </a:solidFill>
              </a:rPr>
              <a:t>1.Perbedaan </a:t>
            </a:r>
            <a:r>
              <a:rPr lang="en-US" sz="2800" dirty="0" err="1" smtClean="0">
                <a:solidFill>
                  <a:srgbClr val="FFFF00"/>
                </a:solidFill>
              </a:rPr>
              <a:t>kelas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bagi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sipemilik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buruh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makin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besar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menimbulkan</a:t>
            </a:r>
            <a:r>
              <a:rPr lang="en-US" sz="2800" dirty="0" smtClean="0">
                <a:solidFill>
                  <a:srgbClr val="FFFF00"/>
                </a:solidFill>
              </a:rPr>
              <a:t> pemberontakan2</a:t>
            </a:r>
          </a:p>
          <a:p>
            <a:pPr algn="just"/>
            <a:r>
              <a:rPr lang="en-US" sz="2800" dirty="0" smtClean="0">
                <a:solidFill>
                  <a:srgbClr val="FFFF00"/>
                </a:solidFill>
              </a:rPr>
              <a:t>2.Pekerjaan </a:t>
            </a:r>
            <a:r>
              <a:rPr lang="en-US" sz="2800" dirty="0" err="1" smtClean="0">
                <a:solidFill>
                  <a:srgbClr val="FFFF00"/>
                </a:solidFill>
              </a:rPr>
              <a:t>buruh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makin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berat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menjemukan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FF00"/>
                </a:solidFill>
              </a:rPr>
              <a:t>3.Banyak </a:t>
            </a:r>
            <a:r>
              <a:rPr lang="en-US" sz="2800" dirty="0" err="1" smtClean="0">
                <a:solidFill>
                  <a:srgbClr val="FFFF00"/>
                </a:solidFill>
              </a:rPr>
              <a:t>pengangguran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krn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banyak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menggunakan</a:t>
            </a:r>
            <a:r>
              <a:rPr lang="en-US" sz="2800" dirty="0" smtClean="0">
                <a:solidFill>
                  <a:srgbClr val="FFFF00"/>
                </a:solidFill>
              </a:rPr>
              <a:t> mesin2</a:t>
            </a:r>
          </a:p>
          <a:p>
            <a:pPr algn="just"/>
            <a:r>
              <a:rPr lang="en-US" sz="2800" dirty="0" smtClean="0">
                <a:solidFill>
                  <a:srgbClr val="FFFF00"/>
                </a:solidFill>
              </a:rPr>
              <a:t>4.Harga </a:t>
            </a:r>
            <a:r>
              <a:rPr lang="en-US" sz="2800" dirty="0" err="1" smtClean="0">
                <a:solidFill>
                  <a:srgbClr val="FFFF00"/>
                </a:solidFill>
              </a:rPr>
              <a:t>mesin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mahal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menyebabkan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kapitalis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saja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yg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dpt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membelinya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7858180" cy="5214974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 smtClean="0"/>
              <a:t>KEDUA,kondisi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buruk,banyak</a:t>
            </a:r>
            <a:r>
              <a:rPr lang="en-US" dirty="0" smtClean="0"/>
              <a:t> anak2 </a:t>
            </a:r>
            <a:r>
              <a:rPr lang="en-US" dirty="0" err="1" smtClean="0"/>
              <a:t>dipekerjakan,penggunaan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mendesak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KETIGA, Rev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hikmah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lahirnya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koperasi</a:t>
            </a:r>
            <a:r>
              <a:rPr lang="en-US" dirty="0" smtClean="0"/>
              <a:t> yang </a:t>
            </a:r>
            <a:r>
              <a:rPr lang="en-US" dirty="0" err="1" smtClean="0"/>
              <a:t>dicetuskan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endParaRPr lang="en-US" dirty="0" smtClean="0"/>
          </a:p>
          <a:p>
            <a:pPr algn="just"/>
            <a:r>
              <a:rPr lang="en-US" b="1" dirty="0" smtClean="0"/>
              <a:t>ROBERT OWEN (1830) </a:t>
            </a:r>
            <a:r>
              <a:rPr lang="en-US" b="1" dirty="0" err="1" smtClean="0"/>
              <a:t>kmdian</a:t>
            </a:r>
            <a:r>
              <a:rPr lang="en-US" b="1" dirty="0" smtClean="0"/>
              <a:t> </a:t>
            </a:r>
            <a:r>
              <a:rPr lang="en-US" b="1" dirty="0" err="1" smtClean="0"/>
              <a:t>berkembang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Rochdale</a:t>
            </a:r>
            <a:r>
              <a:rPr lang="en-US" b="1" dirty="0" smtClean="0"/>
              <a:t> </a:t>
            </a:r>
            <a:r>
              <a:rPr lang="en-US" b="1" dirty="0" err="1" smtClean="0"/>
              <a:t>thn</a:t>
            </a:r>
            <a:r>
              <a:rPr lang="en-US" b="1" dirty="0" smtClean="0"/>
              <a:t> 1844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714356"/>
            <a:ext cx="7000924" cy="5143536"/>
          </a:xfrm>
        </p:spPr>
        <p:txBody>
          <a:bodyPr/>
          <a:lstStyle/>
          <a:p>
            <a:pPr algn="just"/>
            <a:r>
              <a:rPr lang="en-US" dirty="0" err="1" smtClean="0"/>
              <a:t>KEEMPAT,Revolusi</a:t>
            </a:r>
            <a:r>
              <a:rPr lang="en-US" dirty="0" smtClean="0"/>
              <a:t> </a:t>
            </a:r>
            <a:r>
              <a:rPr lang="en-US" dirty="0" err="1" smtClean="0"/>
              <a:t>Indstri</a:t>
            </a:r>
            <a:r>
              <a:rPr lang="en-US" dirty="0" smtClean="0"/>
              <a:t> </a:t>
            </a:r>
            <a:r>
              <a:rPr lang="en-US" dirty="0" err="1" smtClean="0"/>
              <a:t>melahirkan</a:t>
            </a:r>
            <a:r>
              <a:rPr lang="en-US" dirty="0" smtClean="0"/>
              <a:t> 2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algn="just"/>
            <a:r>
              <a:rPr lang="en-US" dirty="0" smtClean="0"/>
              <a:t>1.Ilmu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dikatakan</a:t>
            </a:r>
            <a:r>
              <a:rPr lang="en-US" dirty="0" smtClean="0"/>
              <a:t> Arnold Toynbee dl </a:t>
            </a:r>
            <a:r>
              <a:rPr lang="en-US" dirty="0" err="1" smtClean="0"/>
              <a:t>bukunya</a:t>
            </a:r>
            <a:r>
              <a:rPr lang="en-US" dirty="0" smtClean="0"/>
              <a:t> “</a:t>
            </a:r>
            <a:r>
              <a:rPr lang="en-US" i="1" dirty="0" smtClean="0"/>
              <a:t>The Industrial </a:t>
            </a:r>
            <a:r>
              <a:rPr lang="en-US" i="1" dirty="0" err="1" smtClean="0"/>
              <a:t>Revolution</a:t>
            </a:r>
            <a:r>
              <a:rPr lang="en-US" dirty="0" err="1" smtClean="0"/>
              <a:t>”,kemudian</a:t>
            </a:r>
            <a:r>
              <a:rPr lang="en-US" dirty="0" smtClean="0"/>
              <a:t> Adam Smith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i="1" dirty="0" smtClean="0"/>
              <a:t>The Wealth of Nation </a:t>
            </a:r>
            <a:r>
              <a:rPr lang="en-US" dirty="0" smtClean="0"/>
              <a:t>(1776), Thomas Robert </a:t>
            </a:r>
            <a:r>
              <a:rPr lang="en-US" dirty="0" err="1" smtClean="0"/>
              <a:t>Maltus</a:t>
            </a:r>
            <a:r>
              <a:rPr lang="en-US" dirty="0" smtClean="0"/>
              <a:t> (</a:t>
            </a:r>
            <a:r>
              <a:rPr lang="en-US" i="1" dirty="0" smtClean="0"/>
              <a:t>Principles Population as it affects the future improvement of society </a:t>
            </a:r>
            <a:r>
              <a:rPr lang="en-US" dirty="0" smtClean="0"/>
              <a:t>(1798)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785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SEJARAH PERKEMBANGAN KOPERASI DUNIA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1714488"/>
            <a:ext cx="7715304" cy="4714908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I . DI </a:t>
            </a:r>
            <a:r>
              <a:rPr lang="en-US" dirty="0" err="1" smtClean="0">
                <a:solidFill>
                  <a:schemeClr val="tx1"/>
                </a:solidFill>
              </a:rPr>
              <a:t>INGGRIS,pekerja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pabrik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sebanyak</a:t>
            </a:r>
            <a:r>
              <a:rPr lang="en-US" dirty="0" smtClean="0">
                <a:solidFill>
                  <a:schemeClr val="tx1"/>
                </a:solidFill>
              </a:rPr>
              <a:t> 28 </a:t>
            </a:r>
            <a:r>
              <a:rPr lang="en-US" dirty="0" err="1" smtClean="0">
                <a:solidFill>
                  <a:schemeClr val="tx1"/>
                </a:solidFill>
              </a:rPr>
              <a:t>orang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membentuk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perkumpulan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mendirikan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toko.maka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didirikan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koperasi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konsumsi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dipelopori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C.Howard</a:t>
            </a:r>
            <a:r>
              <a:rPr lang="en-US" dirty="0" smtClean="0">
                <a:solidFill>
                  <a:schemeClr val="tx1"/>
                </a:solidFill>
              </a:rPr>
              <a:t> (1844) </a:t>
            </a:r>
            <a:r>
              <a:rPr lang="en-US" dirty="0" err="1" smtClean="0">
                <a:solidFill>
                  <a:schemeClr val="tx1"/>
                </a:solidFill>
              </a:rPr>
              <a:t>berkembang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usaha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produktif,perumahan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anggotanya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menyelenggrakan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pendidikan.pada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thn</a:t>
            </a:r>
            <a:r>
              <a:rPr lang="en-US" dirty="0" smtClean="0">
                <a:solidFill>
                  <a:schemeClr val="tx1"/>
                </a:solidFill>
              </a:rPr>
              <a:t> 1862 </a:t>
            </a:r>
            <a:r>
              <a:rPr lang="en-US" dirty="0" err="1" smtClean="0">
                <a:solidFill>
                  <a:schemeClr val="tx1"/>
                </a:solidFill>
              </a:rPr>
              <a:t>koperasi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konsumsi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digabung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menjadi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pusat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koperasi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pembelian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i="1" dirty="0" err="1" smtClean="0">
                <a:solidFill>
                  <a:schemeClr val="tx1"/>
                </a:solidFill>
              </a:rPr>
              <a:t>Coperative</a:t>
            </a:r>
            <a:r>
              <a:rPr lang="en-US" i="1" dirty="0" smtClean="0">
                <a:solidFill>
                  <a:schemeClr val="tx1"/>
                </a:solidFill>
              </a:rPr>
              <a:t> wholesale society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5857916" cy="57150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DI </a:t>
            </a:r>
            <a:r>
              <a:rPr lang="en-US" dirty="0" err="1" smtClean="0">
                <a:solidFill>
                  <a:schemeClr val="tx1"/>
                </a:solidFill>
              </a:rPr>
              <a:t>PERANCIS,pelopornya</a:t>
            </a:r>
            <a:r>
              <a:rPr lang="en-US" dirty="0" smtClean="0">
                <a:solidFill>
                  <a:schemeClr val="tx1"/>
                </a:solidFill>
              </a:rPr>
              <a:t> Charles </a:t>
            </a:r>
            <a:r>
              <a:rPr lang="en-US" dirty="0" err="1" smtClean="0">
                <a:solidFill>
                  <a:schemeClr val="tx1"/>
                </a:solidFill>
              </a:rPr>
              <a:t>Fourir</a:t>
            </a:r>
            <a:r>
              <a:rPr lang="en-US" dirty="0" smtClean="0">
                <a:solidFill>
                  <a:schemeClr val="tx1"/>
                </a:solidFill>
              </a:rPr>
              <a:t>, Louis </a:t>
            </a:r>
            <a:r>
              <a:rPr lang="en-US" dirty="0" err="1" smtClean="0">
                <a:solidFill>
                  <a:schemeClr val="tx1"/>
                </a:solidFill>
              </a:rPr>
              <a:t>Blanc,Ferdinand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lasalle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DI </a:t>
            </a:r>
            <a:r>
              <a:rPr lang="en-US" dirty="0" err="1" smtClean="0">
                <a:solidFill>
                  <a:schemeClr val="tx1"/>
                </a:solidFill>
              </a:rPr>
              <a:t>JERMAN,pelopornya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F.W.Raiffeisen,menganjurkan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petani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utk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menyatukan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dlm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kumpulan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simpan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pinjam,pelopor</a:t>
            </a:r>
            <a:r>
              <a:rPr lang="en-US" dirty="0" smtClean="0">
                <a:solidFill>
                  <a:schemeClr val="tx1"/>
                </a:solidFill>
              </a:rPr>
              <a:t> lain </a:t>
            </a:r>
            <a:r>
              <a:rPr lang="en-US" dirty="0" err="1" smtClean="0">
                <a:solidFill>
                  <a:schemeClr val="tx1"/>
                </a:solidFill>
              </a:rPr>
              <a:t>H.Schulze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DI SWEDIA, </a:t>
            </a:r>
            <a:r>
              <a:rPr lang="en-US" dirty="0" err="1" smtClean="0">
                <a:solidFill>
                  <a:schemeClr val="tx1"/>
                </a:solidFill>
              </a:rPr>
              <a:t>pelopornya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Albin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Johansen,ditujukan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utk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memerangi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kekuatn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monopoli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penyediaan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dgn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murah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DI JEPANG,KOREA,AS </a:t>
            </a:r>
            <a:r>
              <a:rPr lang="en-US" dirty="0" err="1" smtClean="0">
                <a:solidFill>
                  <a:schemeClr val="tx1"/>
                </a:solidFill>
              </a:rPr>
              <a:t>koperasi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bekembang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bermunculan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SEJARAH PERKEMBANGAN KOPERASI INDONESIA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785926"/>
            <a:ext cx="7929618" cy="478634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SEJARAH </a:t>
            </a:r>
            <a:r>
              <a:rPr lang="en-US" dirty="0" err="1" smtClean="0">
                <a:solidFill>
                  <a:srgbClr val="FF0000"/>
                </a:solidFill>
              </a:rPr>
              <a:t>koperasi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indonesia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bermula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krn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adanya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penindasan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perdaganagan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bangsa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eropa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dtg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indonesia,utk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memperbaikinya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dibentuklah</a:t>
            </a:r>
            <a:r>
              <a:rPr lang="en-US" dirty="0" smtClean="0">
                <a:solidFill>
                  <a:srgbClr val="FF0000"/>
                </a:solidFill>
              </a:rPr>
              <a:t> KOPERASI.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1.Zaman </a:t>
            </a:r>
            <a:r>
              <a:rPr lang="en-US" dirty="0" err="1" smtClean="0">
                <a:solidFill>
                  <a:srgbClr val="FF0000"/>
                </a:solidFill>
              </a:rPr>
              <a:t>Belanda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Pelopornya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seorang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patih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purwokerto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R.Aria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Wiratmaja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dgn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mendirikan</a:t>
            </a:r>
            <a:r>
              <a:rPr lang="en-US" dirty="0" smtClean="0">
                <a:solidFill>
                  <a:srgbClr val="FF0000"/>
                </a:solidFill>
              </a:rPr>
              <a:t> Bank </a:t>
            </a:r>
            <a:r>
              <a:rPr lang="en-US" dirty="0" err="1" smtClean="0">
                <a:solidFill>
                  <a:srgbClr val="FF0000"/>
                </a:solidFill>
              </a:rPr>
              <a:t>utk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menghindari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lintah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darat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nama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Banknya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adalah</a:t>
            </a:r>
            <a:r>
              <a:rPr lang="en-US" dirty="0" smtClean="0">
                <a:solidFill>
                  <a:srgbClr val="FF0000"/>
                </a:solidFill>
              </a:rPr>
              <a:t> BANK PENNOLONG DAN TABUNGAN (HELP EN SPAAR BANK),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649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SEJARAH PERKEMBANGAN KOPERASI</vt:lpstr>
      <vt:lpstr>KOPERASI SBG SUATU SISTEM</vt:lpstr>
      <vt:lpstr>Slide 3</vt:lpstr>
      <vt:lpstr>DAMPAK REVOLUSI INDUSTRI TERHADAP PEMIKIRAN KOPERASI</vt:lpstr>
      <vt:lpstr>Slide 5</vt:lpstr>
      <vt:lpstr>Slide 6</vt:lpstr>
      <vt:lpstr>SEJARAH PERKEMBANGAN KOPERASI DUNIA</vt:lpstr>
      <vt:lpstr>Slide 8</vt:lpstr>
      <vt:lpstr>SEJARAH PERKEMBANGAN KOPERASI INDONESIA</vt:lpstr>
      <vt:lpstr>Slide 10</vt:lpstr>
      <vt:lpstr>Slide 11</vt:lpstr>
      <vt:lpstr>Slide 12</vt:lpstr>
      <vt:lpstr>Slide 13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PERKEMBANGAN KOPERASI</dc:title>
  <dc:creator>Valued Acer Customer</dc:creator>
  <cp:lastModifiedBy>Valued Acer Customer</cp:lastModifiedBy>
  <cp:revision>35</cp:revision>
  <dcterms:created xsi:type="dcterms:W3CDTF">2011-02-21T03:26:49Z</dcterms:created>
  <dcterms:modified xsi:type="dcterms:W3CDTF">2011-02-24T01:54:56Z</dcterms:modified>
</cp:coreProperties>
</file>