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078D-C3CA-432B-AEAF-E74A79C1B3D8}" type="datetimeFigureOut">
              <a:rPr lang="en-US" smtClean="0"/>
              <a:t>3/10/2011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30E06-E68E-48C5-A0A0-E7CE6082233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430E06-E68E-48C5-A0A0-E7CE60822338}"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AB684B-C896-47C4-B760-51E9BF24BF9A}"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684B-C896-47C4-B760-51E9BF24BF9A}"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684B-C896-47C4-B760-51E9BF24BF9A}"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AB684B-C896-47C4-B760-51E9BF24BF9A}"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AB684B-C896-47C4-B760-51E9BF24BF9A}"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AB684B-C896-47C4-B760-51E9BF24BF9A}"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AB684B-C896-47C4-B760-51E9BF24BF9A}" type="datetimeFigureOut">
              <a:rPr lang="en-US" smtClean="0"/>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AB684B-C896-47C4-B760-51E9BF24BF9A}" type="datetimeFigureOut">
              <a:rPr lang="en-US" smtClean="0"/>
              <a:t>3/10/2011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B684B-C896-47C4-B760-51E9BF24BF9A}" type="datetimeFigureOut">
              <a:rPr lang="en-US" smtClean="0"/>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B684B-C896-47C4-B760-51E9BF24BF9A}"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AB684B-C896-47C4-B760-51E9BF24BF9A}"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EF850-BA8A-4B89-8D00-4455CC77B0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B684B-C896-47C4-B760-51E9BF24BF9A}" type="datetimeFigureOut">
              <a:rPr lang="en-US" smtClean="0"/>
              <a:t>3/10/2011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EF850-BA8A-4B89-8D00-4455CC77B0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1470025"/>
          </a:xfrm>
        </p:spPr>
        <p:txBody>
          <a:bodyPr/>
          <a:lstStyle/>
          <a:p>
            <a:r>
              <a:rPr lang="de-DE" i="1" dirty="0"/>
              <a:t>Organisasi Koperasi</a:t>
            </a:r>
            <a:r>
              <a:rPr lang="en-US" b="1" i="1" dirty="0"/>
              <a:t/>
            </a:r>
            <a:br>
              <a:rPr lang="en-US" b="1" i="1" dirty="0"/>
            </a:br>
            <a:endParaRPr lang="en-US" dirty="0"/>
          </a:p>
        </p:txBody>
      </p:sp>
      <p:sp>
        <p:nvSpPr>
          <p:cNvPr id="3" name="Subtitle 2"/>
          <p:cNvSpPr>
            <a:spLocks noGrp="1"/>
          </p:cNvSpPr>
          <p:nvPr>
            <p:ph type="subTitle" idx="1"/>
          </p:nvPr>
        </p:nvSpPr>
        <p:spPr>
          <a:xfrm>
            <a:off x="857224" y="1785926"/>
            <a:ext cx="7500990" cy="4429156"/>
          </a:xfrm>
        </p:spPr>
        <p:txBody>
          <a:bodyPr/>
          <a:lstStyle/>
          <a:p>
            <a:pPr algn="l"/>
            <a:r>
              <a:rPr lang="de-DE" dirty="0">
                <a:solidFill>
                  <a:srgbClr val="C00000"/>
                </a:solidFill>
              </a:rPr>
              <a:t>Untuk mendirikan organisasi koperasi, pendiri yang sekurang-kurangnya 20 orang harus menyusun akte pendirian. Akte pendirian ini tidak perlu disahkan oleh notaris, tetapi langsung dikirimkan kepada Menteri Koperasi melalui kantor dinas koperasi di wilayah berdirinya koperasi tersebut.</a:t>
            </a:r>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71000" b="-7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7772400" cy="1470025"/>
          </a:xfrm>
        </p:spPr>
        <p:txBody>
          <a:bodyPr>
            <a:normAutofit fontScale="90000"/>
          </a:bodyPr>
          <a:lstStyle/>
          <a:p>
            <a:r>
              <a:rPr lang="de-DE" dirty="0"/>
              <a:t>Berdasarkan UU No. 25 Tahun 1992 pasal 21, perangkat organisasi koperasi terdiri dari tiga unsur,</a:t>
            </a:r>
            <a:endParaRPr lang="en-US" dirty="0"/>
          </a:p>
        </p:txBody>
      </p:sp>
      <p:sp>
        <p:nvSpPr>
          <p:cNvPr id="3" name="Subtitle 2"/>
          <p:cNvSpPr>
            <a:spLocks noGrp="1"/>
          </p:cNvSpPr>
          <p:nvPr>
            <p:ph type="subTitle" idx="1"/>
          </p:nvPr>
        </p:nvSpPr>
        <p:spPr>
          <a:xfrm>
            <a:off x="500034" y="2571744"/>
            <a:ext cx="8358246" cy="3571900"/>
          </a:xfrm>
        </p:spPr>
        <p:txBody>
          <a:bodyPr/>
          <a:lstStyle/>
          <a:p>
            <a:pPr algn="l"/>
            <a:r>
              <a:rPr lang="de-DE" b="1" i="1" dirty="0">
                <a:solidFill>
                  <a:srgbClr val="C00000"/>
                </a:solidFill>
              </a:rPr>
              <a:t>Rapat Anggota (RA), Pengurus, </a:t>
            </a:r>
            <a:r>
              <a:rPr lang="de-DE" b="1" dirty="0">
                <a:solidFill>
                  <a:srgbClr val="C00000"/>
                </a:solidFill>
              </a:rPr>
              <a:t>dan </a:t>
            </a:r>
            <a:r>
              <a:rPr lang="de-DE" b="1" i="1" dirty="0">
                <a:solidFill>
                  <a:srgbClr val="C00000"/>
                </a:solidFill>
              </a:rPr>
              <a:t>Pengawas. </a:t>
            </a:r>
            <a:r>
              <a:rPr lang="de-DE" b="1" dirty="0">
                <a:solidFill>
                  <a:srgbClr val="C00000"/>
                </a:solidFill>
              </a:rPr>
              <a:t>Rapat Anggota merupakan pemegang kekuasaan tertinggi dalam koperasi yang bertugas menentukan dan memutuskan kebijakan-kebijakan umum dalam organisasi dan manajemen koperasi</a:t>
            </a:r>
            <a:endParaRPr lang="en-US"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1000" b="-41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857232"/>
            <a:ext cx="7500990" cy="5429288"/>
          </a:xfrm>
        </p:spPr>
        <p:txBody>
          <a:bodyPr>
            <a:normAutofit/>
          </a:bodyPr>
          <a:lstStyle/>
          <a:p>
            <a:pPr algn="l"/>
            <a:r>
              <a:rPr lang="de-DE" sz="4000" dirty="0" smtClean="0">
                <a:solidFill>
                  <a:srgbClr val="C00000"/>
                </a:solidFill>
              </a:rPr>
              <a:t>Sementara </a:t>
            </a:r>
            <a:r>
              <a:rPr lang="de-DE" sz="4000" dirty="0">
                <a:solidFill>
                  <a:srgbClr val="C00000"/>
                </a:solidFill>
              </a:rPr>
              <a:t>itu pengurus merupakan pelaksana kebijakan-kebijakan yang telah ditetapkan oleh RA  dalam organisasi dan manajemen koperasi. Dalam pelaksanaan kebijakan tersebut biasanya pengurus dibantu oleh karyawan yang telah terorganisasi. </a:t>
            </a:r>
            <a:endParaRPr lang="en-US" sz="40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71481"/>
            <a:ext cx="8029604" cy="4214841"/>
          </a:xfrm>
        </p:spPr>
        <p:txBody>
          <a:bodyPr>
            <a:normAutofit/>
          </a:bodyPr>
          <a:lstStyle/>
          <a:p>
            <a:r>
              <a:rPr lang="de-DE" sz="4000" dirty="0"/>
              <a:t>Hubungan tata kerja antar ketiga unsur organisasi koperasi tersebut dapat digambarkan dalam struktur organisasi seperti gambar </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8" name="Rectangle 28"/>
          <p:cNvSpPr>
            <a:spLocks noChangeArrowheads="1"/>
          </p:cNvSpPr>
          <p:nvPr/>
        </p:nvSpPr>
        <p:spPr bwMode="auto">
          <a:xfrm>
            <a:off x="2057400" y="582613"/>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RAPAT</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ANGGOTA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7" name="Rectangle 27"/>
          <p:cNvSpPr>
            <a:spLocks noChangeArrowheads="1"/>
          </p:cNvSpPr>
          <p:nvPr/>
        </p:nvSpPr>
        <p:spPr bwMode="auto">
          <a:xfrm>
            <a:off x="2057400" y="1538288"/>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PENGURUS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6" name="Rectangle 26"/>
          <p:cNvSpPr>
            <a:spLocks noChangeArrowheads="1"/>
          </p:cNvSpPr>
          <p:nvPr/>
        </p:nvSpPr>
        <p:spPr bwMode="auto">
          <a:xfrm>
            <a:off x="4000500" y="1538288"/>
            <a:ext cx="11430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PENGAWAS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1" name="Rectangle 21"/>
          <p:cNvSpPr>
            <a:spLocks noChangeArrowheads="1"/>
          </p:cNvSpPr>
          <p:nvPr/>
        </p:nvSpPr>
        <p:spPr bwMode="auto">
          <a:xfrm>
            <a:off x="2171700" y="2309813"/>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MANAJER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0" name="Rectangle 20"/>
          <p:cNvSpPr>
            <a:spLocks noChangeArrowheads="1"/>
          </p:cNvSpPr>
          <p:nvPr/>
        </p:nvSpPr>
        <p:spPr bwMode="auto">
          <a:xfrm>
            <a:off x="571500" y="3267075"/>
            <a:ext cx="11430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BAGIAN</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ORGANISASI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9" name="Rectangle 19"/>
          <p:cNvSpPr>
            <a:spLocks noChangeArrowheads="1"/>
          </p:cNvSpPr>
          <p:nvPr/>
        </p:nvSpPr>
        <p:spPr bwMode="auto">
          <a:xfrm>
            <a:off x="2171700" y="3267075"/>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BAGIAN USAHA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8" name="Rectangle 18"/>
          <p:cNvSpPr>
            <a:spLocks noChangeArrowheads="1"/>
          </p:cNvSpPr>
          <p:nvPr/>
        </p:nvSpPr>
        <p:spPr bwMode="auto">
          <a:xfrm>
            <a:off x="3771900" y="3267075"/>
            <a:ext cx="11430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BAGIAN KEUANGAN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7" name="Rectangle 17"/>
          <p:cNvSpPr>
            <a:spLocks noChangeArrowheads="1"/>
          </p:cNvSpPr>
          <p:nvPr/>
        </p:nvSpPr>
        <p:spPr bwMode="auto">
          <a:xfrm>
            <a:off x="914400" y="4090988"/>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UNIT USAHA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6" name="Rectangle 16"/>
          <p:cNvSpPr>
            <a:spLocks noChangeArrowheads="1"/>
          </p:cNvSpPr>
          <p:nvPr/>
        </p:nvSpPr>
        <p:spPr bwMode="auto">
          <a:xfrm>
            <a:off x="2171700" y="4090988"/>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UNIT USAHA “B”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5" name="Rectangle 15"/>
          <p:cNvSpPr>
            <a:spLocks noChangeArrowheads="1"/>
          </p:cNvSpPr>
          <p:nvPr/>
        </p:nvSpPr>
        <p:spPr bwMode="auto">
          <a:xfrm>
            <a:off x="3429000" y="4090988"/>
            <a:ext cx="1028700" cy="457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UNIT USAHA “C”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4" name="Rectangle 14"/>
          <p:cNvSpPr>
            <a:spLocks noChangeArrowheads="1"/>
          </p:cNvSpPr>
          <p:nvPr/>
        </p:nvSpPr>
        <p:spPr bwMode="auto">
          <a:xfrm>
            <a:off x="685800" y="5016500"/>
            <a:ext cx="4229100" cy="342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 N G G O T A  -  AN G G O T A  -  A N G G O T 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3" name="Line 13"/>
          <p:cNvSpPr>
            <a:spLocks noChangeShapeType="1"/>
          </p:cNvSpPr>
          <p:nvPr/>
        </p:nvSpPr>
        <p:spPr bwMode="auto">
          <a:xfrm>
            <a:off x="2628900" y="2794000"/>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12" name="Line 12"/>
          <p:cNvSpPr>
            <a:spLocks noChangeShapeType="1"/>
          </p:cNvSpPr>
          <p:nvPr/>
        </p:nvSpPr>
        <p:spPr bwMode="auto">
          <a:xfrm>
            <a:off x="2628900" y="3033713"/>
            <a:ext cx="17145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11" name="Line 11"/>
          <p:cNvSpPr>
            <a:spLocks noChangeShapeType="1"/>
          </p:cNvSpPr>
          <p:nvPr/>
        </p:nvSpPr>
        <p:spPr bwMode="auto">
          <a:xfrm flipH="1">
            <a:off x="1028700" y="3033713"/>
            <a:ext cx="16002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10" name="Line 10"/>
          <p:cNvSpPr>
            <a:spLocks noChangeShapeType="1"/>
          </p:cNvSpPr>
          <p:nvPr/>
        </p:nvSpPr>
        <p:spPr bwMode="auto">
          <a:xfrm>
            <a:off x="1028700" y="3033713"/>
            <a:ext cx="0" cy="228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9" name="Line 9"/>
          <p:cNvSpPr>
            <a:spLocks noChangeShapeType="1"/>
          </p:cNvSpPr>
          <p:nvPr/>
        </p:nvSpPr>
        <p:spPr bwMode="auto">
          <a:xfrm>
            <a:off x="4343400" y="3033713"/>
            <a:ext cx="0" cy="228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8" name="Line 8"/>
          <p:cNvSpPr>
            <a:spLocks noChangeShapeType="1"/>
          </p:cNvSpPr>
          <p:nvPr/>
        </p:nvSpPr>
        <p:spPr bwMode="auto">
          <a:xfrm>
            <a:off x="1485900" y="3976688"/>
            <a:ext cx="24003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07" name="Line 7"/>
          <p:cNvSpPr>
            <a:spLocks noChangeShapeType="1"/>
          </p:cNvSpPr>
          <p:nvPr/>
        </p:nvSpPr>
        <p:spPr bwMode="auto">
          <a:xfrm>
            <a:off x="1485900" y="4541838"/>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6" name="Line 6"/>
          <p:cNvSpPr>
            <a:spLocks noChangeShapeType="1"/>
          </p:cNvSpPr>
          <p:nvPr/>
        </p:nvSpPr>
        <p:spPr bwMode="auto">
          <a:xfrm>
            <a:off x="2743200" y="4541838"/>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5" name="Line 5"/>
          <p:cNvSpPr>
            <a:spLocks noChangeShapeType="1"/>
          </p:cNvSpPr>
          <p:nvPr/>
        </p:nvSpPr>
        <p:spPr bwMode="auto">
          <a:xfrm>
            <a:off x="4000500" y="4541838"/>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25" name="Line 25"/>
          <p:cNvSpPr>
            <a:spLocks noChangeShapeType="1"/>
          </p:cNvSpPr>
          <p:nvPr/>
        </p:nvSpPr>
        <p:spPr bwMode="auto">
          <a:xfrm flipH="1">
            <a:off x="3086100" y="1779588"/>
            <a:ext cx="914400" cy="0"/>
          </a:xfrm>
          <a:prstGeom prst="line">
            <a:avLst/>
          </a:prstGeom>
          <a:noFill/>
          <a:ln w="9525">
            <a:solidFill>
              <a:srgbClr val="00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24" name="Line 24"/>
          <p:cNvSpPr>
            <a:spLocks noChangeShapeType="1"/>
          </p:cNvSpPr>
          <p:nvPr/>
        </p:nvSpPr>
        <p:spPr bwMode="auto">
          <a:xfrm>
            <a:off x="2628900" y="1066800"/>
            <a:ext cx="0" cy="4572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23" name="Line 23"/>
          <p:cNvSpPr>
            <a:spLocks noChangeShapeType="1"/>
          </p:cNvSpPr>
          <p:nvPr/>
        </p:nvSpPr>
        <p:spPr bwMode="auto">
          <a:xfrm>
            <a:off x="2628900" y="1309688"/>
            <a:ext cx="19431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22" name="Line 22"/>
          <p:cNvSpPr>
            <a:spLocks noChangeShapeType="1"/>
          </p:cNvSpPr>
          <p:nvPr/>
        </p:nvSpPr>
        <p:spPr bwMode="auto">
          <a:xfrm>
            <a:off x="4572000" y="1309688"/>
            <a:ext cx="0" cy="228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4" name="Line 4"/>
          <p:cNvSpPr>
            <a:spLocks noChangeShapeType="1"/>
          </p:cNvSpPr>
          <p:nvPr/>
        </p:nvSpPr>
        <p:spPr bwMode="auto">
          <a:xfrm>
            <a:off x="1485900" y="3976688"/>
            <a:ext cx="0" cy="1143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3" name="Line 3"/>
          <p:cNvSpPr>
            <a:spLocks noChangeShapeType="1"/>
          </p:cNvSpPr>
          <p:nvPr/>
        </p:nvSpPr>
        <p:spPr bwMode="auto">
          <a:xfrm>
            <a:off x="3886200" y="3976688"/>
            <a:ext cx="0" cy="1143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2" name="Line 2"/>
          <p:cNvSpPr>
            <a:spLocks noChangeShapeType="1"/>
          </p:cNvSpPr>
          <p:nvPr/>
        </p:nvSpPr>
        <p:spPr bwMode="auto">
          <a:xfrm>
            <a:off x="2628900" y="2066925"/>
            <a:ext cx="0" cy="2286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01" name="Line 1"/>
          <p:cNvSpPr>
            <a:spLocks noChangeShapeType="1"/>
          </p:cNvSpPr>
          <p:nvPr/>
        </p:nvSpPr>
        <p:spPr bwMode="auto">
          <a:xfrm>
            <a:off x="2628900" y="3736975"/>
            <a:ext cx="0" cy="342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629" name="Rectangle 2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41" name="Rectangle 41"/>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775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785794"/>
            <a:ext cx="7786742" cy="5357850"/>
          </a:xfrm>
        </p:spPr>
        <p:txBody>
          <a:bodyPr>
            <a:normAutofit lnSpcReduction="10000"/>
          </a:bodyPr>
          <a:lstStyle/>
          <a:p>
            <a:pPr algn="l"/>
            <a:r>
              <a:rPr lang="nb-NO" dirty="0"/>
              <a:t> </a:t>
            </a:r>
            <a:r>
              <a:rPr lang="nb-NO" dirty="0">
                <a:solidFill>
                  <a:srgbClr val="FF0000"/>
                </a:solidFill>
              </a:rPr>
              <a:t>Gambar  di atas menggambarkan struktur organisasi koperasi yang memiliki tiga unit usaha, yaitu unit usaha “A”, “B”, dan “C”. </a:t>
            </a:r>
            <a:r>
              <a:rPr lang="de-DE" dirty="0">
                <a:solidFill>
                  <a:srgbClr val="FF0000"/>
                </a:solidFill>
              </a:rPr>
              <a:t>Banyaknya unit usaha pada koperasi yang satu dengan koperasi yang lain bisa berbeda-beda, tergantung kebutuhan koperasi masing-masing. Apabila koperasi hanya memiliki satu unit usaha saja, koperasi itu disebut sebagai </a:t>
            </a:r>
            <a:r>
              <a:rPr lang="de-DE" i="1" dirty="0">
                <a:solidFill>
                  <a:srgbClr val="FF0000"/>
                </a:solidFill>
              </a:rPr>
              <a:t>koperasi singlepurpose, </a:t>
            </a:r>
            <a:r>
              <a:rPr lang="de-DE" dirty="0">
                <a:solidFill>
                  <a:srgbClr val="FF0000"/>
                </a:solidFill>
              </a:rPr>
              <a:t>dan apabila memiliki lebih dari satu unit usaha disebut </a:t>
            </a:r>
            <a:r>
              <a:rPr lang="de-DE" i="1" dirty="0">
                <a:solidFill>
                  <a:srgbClr val="FF0000"/>
                </a:solidFill>
              </a:rPr>
              <a:t>koperasi multipurpose. </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214446"/>
          </a:xfrm>
        </p:spPr>
        <p:txBody>
          <a:bodyPr>
            <a:normAutofit fontScale="90000"/>
          </a:bodyPr>
          <a:lstStyle/>
          <a:p>
            <a:r>
              <a:rPr lang="de-DE" dirty="0"/>
              <a:t>Berdasarkan jenis usahanya, koperasi dibedakan menjadi:</a:t>
            </a:r>
            <a:r>
              <a:rPr lang="en-US" dirty="0"/>
              <a:t/>
            </a:r>
            <a:br>
              <a:rPr lang="en-US" dirty="0"/>
            </a:br>
            <a:endParaRPr lang="en-US" dirty="0"/>
          </a:p>
        </p:txBody>
      </p:sp>
      <p:sp>
        <p:nvSpPr>
          <p:cNvPr id="3" name="Subtitle 2"/>
          <p:cNvSpPr>
            <a:spLocks noGrp="1"/>
          </p:cNvSpPr>
          <p:nvPr>
            <p:ph type="subTitle" idx="1"/>
          </p:nvPr>
        </p:nvSpPr>
        <p:spPr>
          <a:xfrm>
            <a:off x="571472" y="1714488"/>
            <a:ext cx="7929618" cy="4643470"/>
          </a:xfrm>
        </p:spPr>
        <p:txBody>
          <a:bodyPr>
            <a:normAutofit fontScale="92500" lnSpcReduction="10000"/>
          </a:bodyPr>
          <a:lstStyle/>
          <a:p>
            <a:pPr lvl="2"/>
            <a:r>
              <a:rPr lang="fi-FI" b="1" dirty="0">
                <a:solidFill>
                  <a:srgbClr val="C00000"/>
                </a:solidFill>
              </a:rPr>
              <a:t>Koperasi Simpan-Pinjam (Koperasi Kredit)</a:t>
            </a:r>
            <a:endParaRPr lang="en-US" b="1" dirty="0">
              <a:solidFill>
                <a:srgbClr val="C00000"/>
              </a:solidFill>
            </a:endParaRPr>
          </a:p>
          <a:p>
            <a:r>
              <a:rPr lang="fi-FI" b="1" dirty="0">
                <a:solidFill>
                  <a:srgbClr val="C00000"/>
                </a:solidFill>
              </a:rPr>
              <a:t>Dikatakan sebagai koperasi simpan-pinjam apabila koperasi tersebut hanya memiliki dan mengelola unit usaha usaha simpan-pinjam (perkreditan) saja. </a:t>
            </a:r>
            <a:endParaRPr lang="en-US" b="1" dirty="0">
              <a:solidFill>
                <a:srgbClr val="C00000"/>
              </a:solidFill>
            </a:endParaRPr>
          </a:p>
          <a:p>
            <a:pPr lvl="2"/>
            <a:r>
              <a:rPr lang="en-US" b="1" dirty="0" err="1">
                <a:solidFill>
                  <a:srgbClr val="C00000"/>
                </a:solidFill>
              </a:rPr>
              <a:t>Koperasi</a:t>
            </a:r>
            <a:r>
              <a:rPr lang="en-US" b="1" dirty="0">
                <a:solidFill>
                  <a:srgbClr val="C00000"/>
                </a:solidFill>
              </a:rPr>
              <a:t> </a:t>
            </a:r>
            <a:r>
              <a:rPr lang="en-US" b="1" dirty="0" err="1">
                <a:solidFill>
                  <a:srgbClr val="C00000"/>
                </a:solidFill>
              </a:rPr>
              <a:t>Konsumsi</a:t>
            </a:r>
            <a:endParaRPr lang="en-US" b="1" dirty="0">
              <a:solidFill>
                <a:srgbClr val="C00000"/>
              </a:solidFill>
            </a:endParaRPr>
          </a:p>
          <a:p>
            <a:r>
              <a:rPr lang="en-US" b="1" dirty="0" err="1">
                <a:solidFill>
                  <a:srgbClr val="C00000"/>
                </a:solidFill>
              </a:rPr>
              <a:t>Apabila</a:t>
            </a:r>
            <a:r>
              <a:rPr lang="en-US" b="1" dirty="0">
                <a:solidFill>
                  <a:srgbClr val="C00000"/>
                </a:solidFill>
              </a:rPr>
              <a:t> </a:t>
            </a:r>
            <a:r>
              <a:rPr lang="en-US" b="1" dirty="0" err="1">
                <a:solidFill>
                  <a:srgbClr val="C00000"/>
                </a:solidFill>
              </a:rPr>
              <a:t>koperasi</a:t>
            </a:r>
            <a:r>
              <a:rPr lang="en-US" b="1" dirty="0">
                <a:solidFill>
                  <a:srgbClr val="C00000"/>
                </a:solidFill>
              </a:rPr>
              <a:t> </a:t>
            </a:r>
            <a:r>
              <a:rPr lang="en-US" b="1" dirty="0" err="1">
                <a:solidFill>
                  <a:srgbClr val="C00000"/>
                </a:solidFill>
              </a:rPr>
              <a:t>hanya</a:t>
            </a:r>
            <a:r>
              <a:rPr lang="en-US" b="1" dirty="0">
                <a:solidFill>
                  <a:srgbClr val="C00000"/>
                </a:solidFill>
              </a:rPr>
              <a:t> </a:t>
            </a:r>
            <a:r>
              <a:rPr lang="en-US" b="1" dirty="0" err="1">
                <a:solidFill>
                  <a:srgbClr val="C00000"/>
                </a:solidFill>
              </a:rPr>
              <a:t>memiliki</a:t>
            </a:r>
            <a:r>
              <a:rPr lang="en-US" b="1" dirty="0">
                <a:solidFill>
                  <a:srgbClr val="C00000"/>
                </a:solidFill>
              </a:rPr>
              <a:t> </a:t>
            </a:r>
            <a:r>
              <a:rPr lang="en-US" b="1" dirty="0" err="1">
                <a:solidFill>
                  <a:srgbClr val="C00000"/>
                </a:solidFill>
              </a:rPr>
              <a:t>dan</a:t>
            </a:r>
            <a:r>
              <a:rPr lang="en-US" b="1" dirty="0">
                <a:solidFill>
                  <a:srgbClr val="C00000"/>
                </a:solidFill>
              </a:rPr>
              <a:t> </a:t>
            </a:r>
            <a:r>
              <a:rPr lang="en-US" b="1" dirty="0" err="1">
                <a:solidFill>
                  <a:srgbClr val="C00000"/>
                </a:solidFill>
              </a:rPr>
              <a:t>mengelola</a:t>
            </a:r>
            <a:r>
              <a:rPr lang="en-US" b="1" dirty="0">
                <a:solidFill>
                  <a:srgbClr val="C00000"/>
                </a:solidFill>
              </a:rPr>
              <a:t> unit </a:t>
            </a:r>
            <a:r>
              <a:rPr lang="en-US" b="1" dirty="0" err="1">
                <a:solidFill>
                  <a:srgbClr val="C00000"/>
                </a:solidFill>
              </a:rPr>
              <a:t>usaha</a:t>
            </a:r>
            <a:r>
              <a:rPr lang="en-US" b="1" dirty="0">
                <a:solidFill>
                  <a:srgbClr val="C00000"/>
                </a:solidFill>
              </a:rPr>
              <a:t> </a:t>
            </a:r>
            <a:r>
              <a:rPr lang="en-US" b="1" dirty="0" err="1">
                <a:solidFill>
                  <a:srgbClr val="C00000"/>
                </a:solidFill>
              </a:rPr>
              <a:t>pertokoan</a:t>
            </a:r>
            <a:r>
              <a:rPr lang="en-US" b="1" dirty="0">
                <a:solidFill>
                  <a:srgbClr val="C00000"/>
                </a:solidFill>
              </a:rPr>
              <a:t> </a:t>
            </a:r>
            <a:r>
              <a:rPr lang="en-US" b="1" dirty="0" err="1">
                <a:solidFill>
                  <a:srgbClr val="C00000"/>
                </a:solidFill>
              </a:rPr>
              <a:t>saja</a:t>
            </a:r>
            <a:r>
              <a:rPr lang="en-US" b="1" dirty="0">
                <a:solidFill>
                  <a:srgbClr val="C00000"/>
                </a:solidFill>
              </a:rPr>
              <a:t>  </a:t>
            </a:r>
            <a:r>
              <a:rPr lang="en-US" b="1" dirty="0" err="1">
                <a:solidFill>
                  <a:srgbClr val="C00000"/>
                </a:solidFill>
              </a:rPr>
              <a:t>untuk</a:t>
            </a:r>
            <a:r>
              <a:rPr lang="en-US" b="1" dirty="0">
                <a:solidFill>
                  <a:srgbClr val="C00000"/>
                </a:solidFill>
              </a:rPr>
              <a:t> </a:t>
            </a:r>
            <a:r>
              <a:rPr lang="en-US" b="1" dirty="0" err="1">
                <a:solidFill>
                  <a:srgbClr val="C00000"/>
                </a:solidFill>
              </a:rPr>
              <a:t>memenuhi</a:t>
            </a:r>
            <a:r>
              <a:rPr lang="en-US" b="1" dirty="0">
                <a:solidFill>
                  <a:srgbClr val="C00000"/>
                </a:solidFill>
              </a:rPr>
              <a:t> </a:t>
            </a:r>
            <a:r>
              <a:rPr lang="en-US" b="1" dirty="0" err="1">
                <a:solidFill>
                  <a:srgbClr val="C00000"/>
                </a:solidFill>
              </a:rPr>
              <a:t>kebutuhan</a:t>
            </a:r>
            <a:r>
              <a:rPr lang="en-US" b="1" dirty="0">
                <a:solidFill>
                  <a:srgbClr val="C00000"/>
                </a:solidFill>
              </a:rPr>
              <a:t> </a:t>
            </a:r>
            <a:r>
              <a:rPr lang="en-US" b="1" dirty="0" err="1">
                <a:solidFill>
                  <a:srgbClr val="C00000"/>
                </a:solidFill>
              </a:rPr>
              <a:t>konsumsi</a:t>
            </a:r>
            <a:r>
              <a:rPr lang="en-US" b="1" dirty="0">
                <a:solidFill>
                  <a:srgbClr val="C00000"/>
                </a:solidFill>
              </a:rPr>
              <a:t> </a:t>
            </a:r>
            <a:r>
              <a:rPr lang="en-US" b="1" dirty="0" err="1">
                <a:solidFill>
                  <a:srgbClr val="C00000"/>
                </a:solidFill>
              </a:rPr>
              <a:t>anggota</a:t>
            </a:r>
            <a:r>
              <a:rPr lang="en-US" b="1" dirty="0">
                <a:solidFill>
                  <a:srgbClr val="C00000"/>
                </a:solidFill>
              </a:rPr>
              <a:t> </a:t>
            </a:r>
            <a:r>
              <a:rPr lang="en-US" b="1" dirty="0" err="1">
                <a:solidFill>
                  <a:srgbClr val="C00000"/>
                </a:solidFill>
              </a:rPr>
              <a:t>dan</a:t>
            </a:r>
            <a:r>
              <a:rPr lang="en-US" b="1" dirty="0">
                <a:solidFill>
                  <a:srgbClr val="C00000"/>
                </a:solidFill>
              </a:rPr>
              <a:t> </a:t>
            </a:r>
            <a:r>
              <a:rPr lang="en-US" b="1" dirty="0" err="1">
                <a:solidFill>
                  <a:srgbClr val="C00000"/>
                </a:solidFill>
              </a:rPr>
              <a:t>masyarakat</a:t>
            </a:r>
            <a:r>
              <a:rPr lang="en-US" b="1" dirty="0">
                <a:solidFill>
                  <a:srgbClr val="C00000"/>
                </a:solidFill>
              </a:rPr>
              <a:t>, </a:t>
            </a:r>
            <a:r>
              <a:rPr lang="en-US" b="1" dirty="0" err="1">
                <a:solidFill>
                  <a:srgbClr val="C00000"/>
                </a:solidFill>
              </a:rPr>
              <a:t>maka</a:t>
            </a:r>
            <a:r>
              <a:rPr lang="en-US" b="1" dirty="0">
                <a:solidFill>
                  <a:srgbClr val="C00000"/>
                </a:solidFill>
              </a:rPr>
              <a:t> </a:t>
            </a:r>
            <a:r>
              <a:rPr lang="en-US" b="1" dirty="0" err="1">
                <a:solidFill>
                  <a:srgbClr val="C00000"/>
                </a:solidFill>
              </a:rPr>
              <a:t>koperasi</a:t>
            </a:r>
            <a:r>
              <a:rPr lang="en-US" b="1" dirty="0">
                <a:solidFill>
                  <a:srgbClr val="C00000"/>
                </a:solidFill>
              </a:rPr>
              <a:t> </a:t>
            </a:r>
            <a:r>
              <a:rPr lang="en-US" b="1" dirty="0" err="1">
                <a:solidFill>
                  <a:srgbClr val="C00000"/>
                </a:solidFill>
              </a:rPr>
              <a:t>ini</a:t>
            </a:r>
            <a:r>
              <a:rPr lang="en-US" b="1" dirty="0">
                <a:solidFill>
                  <a:srgbClr val="C00000"/>
                </a:solidFill>
              </a:rPr>
              <a:t> </a:t>
            </a:r>
            <a:r>
              <a:rPr lang="en-US" b="1" dirty="0" err="1">
                <a:solidFill>
                  <a:srgbClr val="C00000"/>
                </a:solidFill>
              </a:rPr>
              <a:t>disebut</a:t>
            </a:r>
            <a:r>
              <a:rPr lang="en-US" b="1" dirty="0">
                <a:solidFill>
                  <a:srgbClr val="C00000"/>
                </a:solidFill>
              </a:rPr>
              <a:t> “</a:t>
            </a:r>
            <a:r>
              <a:rPr lang="en-US" b="1" dirty="0" err="1">
                <a:solidFill>
                  <a:srgbClr val="C00000"/>
                </a:solidFill>
              </a:rPr>
              <a:t>koperasi</a:t>
            </a:r>
            <a:r>
              <a:rPr lang="en-US" b="1" dirty="0">
                <a:solidFill>
                  <a:srgbClr val="C00000"/>
                </a:solidFill>
              </a:rPr>
              <a:t> </a:t>
            </a:r>
            <a:r>
              <a:rPr lang="en-US" b="1" dirty="0" err="1">
                <a:solidFill>
                  <a:srgbClr val="C00000"/>
                </a:solidFill>
              </a:rPr>
              <a:t>konsumsi</a:t>
            </a:r>
            <a:r>
              <a:rPr lang="en-US" b="1" dirty="0">
                <a:solidFill>
                  <a:srgbClr val="C00000"/>
                </a:solidFill>
              </a:rPr>
              <a:t>”. </a:t>
            </a:r>
          </a:p>
          <a:p>
            <a:pPr algn="l"/>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642918"/>
            <a:ext cx="7643866" cy="5357850"/>
          </a:xfrm>
        </p:spPr>
        <p:txBody>
          <a:bodyPr>
            <a:normAutofit fontScale="92500" lnSpcReduction="20000"/>
          </a:bodyPr>
          <a:lstStyle/>
          <a:p>
            <a:pPr lvl="2"/>
            <a:r>
              <a:rPr lang="en-US" b="1" dirty="0" err="1">
                <a:solidFill>
                  <a:schemeClr val="accent6">
                    <a:lumMod val="50000"/>
                  </a:schemeClr>
                </a:solidFill>
              </a:rPr>
              <a:t>Koperasi</a:t>
            </a:r>
            <a:r>
              <a:rPr lang="en-US" b="1" dirty="0">
                <a:solidFill>
                  <a:schemeClr val="accent6">
                    <a:lumMod val="50000"/>
                  </a:schemeClr>
                </a:solidFill>
              </a:rPr>
              <a:t> </a:t>
            </a:r>
            <a:r>
              <a:rPr lang="en-US" b="1" dirty="0" err="1">
                <a:solidFill>
                  <a:schemeClr val="accent6">
                    <a:lumMod val="50000"/>
                  </a:schemeClr>
                </a:solidFill>
              </a:rPr>
              <a:t>Produksi</a:t>
            </a:r>
            <a:endParaRPr lang="en-US" b="1" dirty="0">
              <a:solidFill>
                <a:schemeClr val="accent6">
                  <a:lumMod val="50000"/>
                </a:schemeClr>
              </a:solidFill>
            </a:endParaRPr>
          </a:p>
          <a:p>
            <a:r>
              <a:rPr lang="en-US" b="1" dirty="0" err="1">
                <a:solidFill>
                  <a:schemeClr val="accent6">
                    <a:lumMod val="50000"/>
                  </a:schemeClr>
                </a:solidFill>
              </a:rPr>
              <a:t>Apabila</a:t>
            </a:r>
            <a:r>
              <a:rPr lang="en-US" b="1" dirty="0">
                <a:solidFill>
                  <a:schemeClr val="accent6">
                    <a:lumMod val="50000"/>
                  </a:schemeClr>
                </a:solidFill>
              </a:rPr>
              <a:t> </a:t>
            </a:r>
            <a:r>
              <a:rPr lang="en-US" b="1" dirty="0" err="1">
                <a:solidFill>
                  <a:schemeClr val="accent6">
                    <a:lumMod val="50000"/>
                  </a:schemeClr>
                </a:solidFill>
              </a:rPr>
              <a:t>koperasi</a:t>
            </a:r>
            <a:r>
              <a:rPr lang="en-US" b="1" dirty="0">
                <a:solidFill>
                  <a:schemeClr val="accent6">
                    <a:lumMod val="50000"/>
                  </a:schemeClr>
                </a:solidFill>
              </a:rPr>
              <a:t> </a:t>
            </a:r>
            <a:r>
              <a:rPr lang="en-US" b="1" dirty="0" err="1">
                <a:solidFill>
                  <a:schemeClr val="accent6">
                    <a:lumMod val="50000"/>
                  </a:schemeClr>
                </a:solidFill>
              </a:rPr>
              <a:t>hanya</a:t>
            </a:r>
            <a:r>
              <a:rPr lang="en-US" b="1" dirty="0">
                <a:solidFill>
                  <a:schemeClr val="accent6">
                    <a:lumMod val="50000"/>
                  </a:schemeClr>
                </a:solidFill>
              </a:rPr>
              <a:t> </a:t>
            </a:r>
            <a:r>
              <a:rPr lang="en-US" b="1" dirty="0" err="1">
                <a:solidFill>
                  <a:schemeClr val="accent6">
                    <a:lumMod val="50000"/>
                  </a:schemeClr>
                </a:solidFill>
              </a:rPr>
              <a:t>memiliki</a:t>
            </a:r>
            <a:r>
              <a:rPr lang="en-US" b="1" dirty="0">
                <a:solidFill>
                  <a:schemeClr val="accent6">
                    <a:lumMod val="50000"/>
                  </a:schemeClr>
                </a:solidFill>
              </a:rPr>
              <a:t> </a:t>
            </a:r>
            <a:r>
              <a:rPr lang="en-US" b="1" dirty="0" err="1">
                <a:solidFill>
                  <a:schemeClr val="accent6">
                    <a:lumMod val="50000"/>
                  </a:schemeClr>
                </a:solidFill>
              </a:rPr>
              <a:t>dan</a:t>
            </a:r>
            <a:r>
              <a:rPr lang="en-US" b="1" dirty="0">
                <a:solidFill>
                  <a:schemeClr val="accent6">
                    <a:lumMod val="50000"/>
                  </a:schemeClr>
                </a:solidFill>
              </a:rPr>
              <a:t> </a:t>
            </a:r>
            <a:r>
              <a:rPr lang="en-US" b="1" dirty="0" err="1">
                <a:solidFill>
                  <a:schemeClr val="accent6">
                    <a:lumMod val="50000"/>
                  </a:schemeClr>
                </a:solidFill>
              </a:rPr>
              <a:t>mengelola</a:t>
            </a:r>
            <a:r>
              <a:rPr lang="en-US" b="1" dirty="0">
                <a:solidFill>
                  <a:schemeClr val="accent6">
                    <a:lumMod val="50000"/>
                  </a:schemeClr>
                </a:solidFill>
              </a:rPr>
              <a:t> unit </a:t>
            </a:r>
            <a:r>
              <a:rPr lang="en-US" b="1" dirty="0" err="1">
                <a:solidFill>
                  <a:schemeClr val="accent6">
                    <a:lumMod val="50000"/>
                  </a:schemeClr>
                </a:solidFill>
              </a:rPr>
              <a:t>usaha</a:t>
            </a:r>
            <a:r>
              <a:rPr lang="en-US" b="1" dirty="0">
                <a:solidFill>
                  <a:schemeClr val="accent6">
                    <a:lumMod val="50000"/>
                  </a:schemeClr>
                </a:solidFill>
              </a:rPr>
              <a:t> </a:t>
            </a:r>
            <a:r>
              <a:rPr lang="en-US" b="1" dirty="0" err="1">
                <a:solidFill>
                  <a:schemeClr val="accent6">
                    <a:lumMod val="50000"/>
                  </a:schemeClr>
                </a:solidFill>
              </a:rPr>
              <a:t>produksi</a:t>
            </a:r>
            <a:r>
              <a:rPr lang="en-US" b="1" dirty="0">
                <a:solidFill>
                  <a:schemeClr val="accent6">
                    <a:lumMod val="50000"/>
                  </a:schemeClr>
                </a:solidFill>
              </a:rPr>
              <a:t> (</a:t>
            </a:r>
            <a:r>
              <a:rPr lang="en-US" b="1" dirty="0" err="1">
                <a:solidFill>
                  <a:schemeClr val="accent6">
                    <a:lumMod val="50000"/>
                  </a:schemeClr>
                </a:solidFill>
              </a:rPr>
              <a:t>mengolah</a:t>
            </a:r>
            <a:r>
              <a:rPr lang="en-US" b="1" dirty="0">
                <a:solidFill>
                  <a:schemeClr val="accent6">
                    <a:lumMod val="50000"/>
                  </a:schemeClr>
                </a:solidFill>
              </a:rPr>
              <a:t> </a:t>
            </a:r>
            <a:r>
              <a:rPr lang="en-US" b="1" dirty="0" err="1">
                <a:solidFill>
                  <a:schemeClr val="accent6">
                    <a:lumMod val="50000"/>
                  </a:schemeClr>
                </a:solidFill>
              </a:rPr>
              <a:t>bahan</a:t>
            </a:r>
            <a:r>
              <a:rPr lang="en-US" b="1" dirty="0">
                <a:solidFill>
                  <a:schemeClr val="accent6">
                    <a:lumMod val="50000"/>
                  </a:schemeClr>
                </a:solidFill>
              </a:rPr>
              <a:t> </a:t>
            </a:r>
            <a:r>
              <a:rPr lang="en-US" b="1" dirty="0" err="1">
                <a:solidFill>
                  <a:schemeClr val="accent6">
                    <a:lumMod val="50000"/>
                  </a:schemeClr>
                </a:solidFill>
              </a:rPr>
              <a:t>menjadi</a:t>
            </a:r>
            <a:r>
              <a:rPr lang="en-US" b="1" dirty="0">
                <a:solidFill>
                  <a:schemeClr val="accent6">
                    <a:lumMod val="50000"/>
                  </a:schemeClr>
                </a:solidFill>
              </a:rPr>
              <a:t> </a:t>
            </a:r>
            <a:r>
              <a:rPr lang="en-US" b="1" dirty="0" err="1">
                <a:solidFill>
                  <a:schemeClr val="accent6">
                    <a:lumMod val="50000"/>
                  </a:schemeClr>
                </a:solidFill>
              </a:rPr>
              <a:t>bahan</a:t>
            </a:r>
            <a:r>
              <a:rPr lang="en-US" b="1" dirty="0">
                <a:solidFill>
                  <a:schemeClr val="accent6">
                    <a:lumMod val="50000"/>
                  </a:schemeClr>
                </a:solidFill>
              </a:rPr>
              <a:t>/</a:t>
            </a:r>
            <a:r>
              <a:rPr lang="en-US" b="1" dirty="0" err="1">
                <a:solidFill>
                  <a:schemeClr val="accent6">
                    <a:lumMod val="50000"/>
                  </a:schemeClr>
                </a:solidFill>
              </a:rPr>
              <a:t>barang</a:t>
            </a:r>
            <a:r>
              <a:rPr lang="en-US" b="1" dirty="0">
                <a:solidFill>
                  <a:schemeClr val="accent6">
                    <a:lumMod val="50000"/>
                  </a:schemeClr>
                </a:solidFill>
              </a:rPr>
              <a:t> lain) </a:t>
            </a:r>
            <a:r>
              <a:rPr lang="en-US" b="1" dirty="0" err="1">
                <a:solidFill>
                  <a:schemeClr val="accent6">
                    <a:lumMod val="50000"/>
                  </a:schemeClr>
                </a:solidFill>
              </a:rPr>
              <a:t>hingga</a:t>
            </a:r>
            <a:r>
              <a:rPr lang="en-US" b="1" dirty="0">
                <a:solidFill>
                  <a:schemeClr val="accent6">
                    <a:lumMod val="50000"/>
                  </a:schemeClr>
                </a:solidFill>
              </a:rPr>
              <a:t> </a:t>
            </a:r>
            <a:r>
              <a:rPr lang="en-US" b="1" dirty="0" err="1">
                <a:solidFill>
                  <a:schemeClr val="accent6">
                    <a:lumMod val="50000"/>
                  </a:schemeClr>
                </a:solidFill>
              </a:rPr>
              <a:t>menghasilkan</a:t>
            </a:r>
            <a:r>
              <a:rPr lang="en-US" b="1" dirty="0">
                <a:solidFill>
                  <a:schemeClr val="accent6">
                    <a:lumMod val="50000"/>
                  </a:schemeClr>
                </a:solidFill>
              </a:rPr>
              <a:t> </a:t>
            </a:r>
            <a:r>
              <a:rPr lang="en-US" b="1" dirty="0" err="1">
                <a:solidFill>
                  <a:schemeClr val="accent6">
                    <a:lumMod val="50000"/>
                  </a:schemeClr>
                </a:solidFill>
              </a:rPr>
              <a:t>barang</a:t>
            </a:r>
            <a:r>
              <a:rPr lang="en-US" b="1" dirty="0">
                <a:solidFill>
                  <a:schemeClr val="accent6">
                    <a:lumMod val="50000"/>
                  </a:schemeClr>
                </a:solidFill>
              </a:rPr>
              <a:t>, </a:t>
            </a:r>
            <a:r>
              <a:rPr lang="en-US" b="1" dirty="0" err="1">
                <a:solidFill>
                  <a:schemeClr val="accent6">
                    <a:lumMod val="50000"/>
                  </a:schemeClr>
                </a:solidFill>
              </a:rPr>
              <a:t>maka</a:t>
            </a:r>
            <a:r>
              <a:rPr lang="en-US" b="1" dirty="0">
                <a:solidFill>
                  <a:schemeClr val="accent6">
                    <a:lumMod val="50000"/>
                  </a:schemeClr>
                </a:solidFill>
              </a:rPr>
              <a:t> </a:t>
            </a:r>
            <a:r>
              <a:rPr lang="en-US" b="1" dirty="0" err="1">
                <a:solidFill>
                  <a:schemeClr val="accent6">
                    <a:lumMod val="50000"/>
                  </a:schemeClr>
                </a:solidFill>
              </a:rPr>
              <a:t>koperasi</a:t>
            </a:r>
            <a:r>
              <a:rPr lang="en-US" b="1" dirty="0">
                <a:solidFill>
                  <a:schemeClr val="accent6">
                    <a:lumMod val="50000"/>
                  </a:schemeClr>
                </a:solidFill>
              </a:rPr>
              <a:t> </a:t>
            </a:r>
            <a:r>
              <a:rPr lang="en-US" b="1" dirty="0" err="1">
                <a:solidFill>
                  <a:schemeClr val="accent6">
                    <a:lumMod val="50000"/>
                  </a:schemeClr>
                </a:solidFill>
              </a:rPr>
              <a:t>ini</a:t>
            </a:r>
            <a:r>
              <a:rPr lang="en-US" b="1" dirty="0">
                <a:solidFill>
                  <a:schemeClr val="accent6">
                    <a:lumMod val="50000"/>
                  </a:schemeClr>
                </a:solidFill>
              </a:rPr>
              <a:t> </a:t>
            </a:r>
            <a:r>
              <a:rPr lang="en-US" b="1" dirty="0" err="1">
                <a:solidFill>
                  <a:schemeClr val="accent6">
                    <a:lumMod val="50000"/>
                  </a:schemeClr>
                </a:solidFill>
              </a:rPr>
              <a:t>disebut</a:t>
            </a:r>
            <a:r>
              <a:rPr lang="en-US" b="1" dirty="0">
                <a:solidFill>
                  <a:schemeClr val="accent6">
                    <a:lumMod val="50000"/>
                  </a:schemeClr>
                </a:solidFill>
              </a:rPr>
              <a:t> “</a:t>
            </a:r>
            <a:r>
              <a:rPr lang="en-US" b="1" dirty="0" err="1">
                <a:solidFill>
                  <a:schemeClr val="accent6">
                    <a:lumMod val="50000"/>
                  </a:schemeClr>
                </a:solidFill>
              </a:rPr>
              <a:t>koperasi</a:t>
            </a:r>
            <a:r>
              <a:rPr lang="en-US" b="1" dirty="0">
                <a:solidFill>
                  <a:schemeClr val="accent6">
                    <a:lumMod val="50000"/>
                  </a:schemeClr>
                </a:solidFill>
              </a:rPr>
              <a:t> </a:t>
            </a:r>
            <a:r>
              <a:rPr lang="en-US" b="1" dirty="0" err="1">
                <a:solidFill>
                  <a:schemeClr val="accent6">
                    <a:lumMod val="50000"/>
                  </a:schemeClr>
                </a:solidFill>
              </a:rPr>
              <a:t>produksi</a:t>
            </a:r>
            <a:r>
              <a:rPr lang="en-US" b="1" dirty="0">
                <a:solidFill>
                  <a:schemeClr val="accent6">
                    <a:lumMod val="50000"/>
                  </a:schemeClr>
                </a:solidFill>
              </a:rPr>
              <a:t>”.</a:t>
            </a:r>
          </a:p>
          <a:p>
            <a:r>
              <a:rPr lang="fi-FI" b="1" dirty="0" smtClean="0">
                <a:solidFill>
                  <a:schemeClr val="accent6">
                    <a:lumMod val="50000"/>
                  </a:schemeClr>
                </a:solidFill>
              </a:rPr>
              <a:t> </a:t>
            </a:r>
            <a:r>
              <a:rPr lang="fi-FI" b="1" dirty="0">
                <a:solidFill>
                  <a:schemeClr val="accent6">
                    <a:lumMod val="50000"/>
                  </a:schemeClr>
                </a:solidFill>
              </a:rPr>
              <a:t>Koperasi Jasa</a:t>
            </a:r>
            <a:endParaRPr lang="en-US" b="1" dirty="0">
              <a:solidFill>
                <a:schemeClr val="accent6">
                  <a:lumMod val="50000"/>
                </a:schemeClr>
              </a:solidFill>
            </a:endParaRPr>
          </a:p>
          <a:p>
            <a:r>
              <a:rPr lang="fi-FI" b="1" dirty="0">
                <a:solidFill>
                  <a:schemeClr val="accent6">
                    <a:lumMod val="50000"/>
                  </a:schemeClr>
                </a:solidFill>
              </a:rPr>
              <a:t>Apabila koperasi hanya memiliki dan mengelola unit usaha pelayanan jasa saja, maka koperasi ini disebut “koperasi jasa”. Koperasi Jasa yang banyak terdapat dalam masyarakat biasanya bergerak dalam bidang pelayanan jasa angkutan.</a:t>
            </a:r>
            <a:endParaRPr lang="en-US" b="1" dirty="0">
              <a:solidFill>
                <a:schemeClr val="accent6">
                  <a:lumMod val="50000"/>
                </a:schemeClr>
              </a:solidFill>
            </a:endParaRPr>
          </a:p>
          <a:p>
            <a:pPr algn="l"/>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785794"/>
            <a:ext cx="7500990" cy="4853006"/>
          </a:xfrm>
        </p:spPr>
        <p:txBody>
          <a:bodyPr/>
          <a:lstStyle/>
          <a:p>
            <a:pPr lvl="0"/>
            <a:r>
              <a:rPr lang="en-US" b="1" dirty="0" err="1">
                <a:solidFill>
                  <a:schemeClr val="tx2">
                    <a:lumMod val="50000"/>
                  </a:schemeClr>
                </a:solidFill>
              </a:rPr>
              <a:t>Koperasi</a:t>
            </a:r>
            <a:r>
              <a:rPr lang="en-US" b="1" dirty="0">
                <a:solidFill>
                  <a:schemeClr val="tx2">
                    <a:lumMod val="50000"/>
                  </a:schemeClr>
                </a:solidFill>
              </a:rPr>
              <a:t> </a:t>
            </a:r>
            <a:r>
              <a:rPr lang="en-US" b="1" dirty="0" err="1">
                <a:solidFill>
                  <a:schemeClr val="tx2">
                    <a:lumMod val="50000"/>
                  </a:schemeClr>
                </a:solidFill>
              </a:rPr>
              <a:t>pemasaran</a:t>
            </a:r>
            <a:endParaRPr lang="en-US" b="1" dirty="0">
              <a:solidFill>
                <a:schemeClr val="tx2">
                  <a:lumMod val="50000"/>
                </a:schemeClr>
              </a:solidFill>
            </a:endParaRPr>
          </a:p>
          <a:p>
            <a:r>
              <a:rPr lang="de-DE" b="1" dirty="0">
                <a:solidFill>
                  <a:schemeClr val="tx2">
                    <a:lumMod val="50000"/>
                  </a:schemeClr>
                </a:solidFill>
              </a:rPr>
              <a:t>Koperasi ini kegiatannya mengelola pemasaran produk dari para anggotanya </a:t>
            </a:r>
            <a:r>
              <a:rPr lang="de-DE" b="1" i="1" dirty="0">
                <a:solidFill>
                  <a:schemeClr val="tx2">
                    <a:lumMod val="50000"/>
                  </a:schemeClr>
                </a:solidFill>
              </a:rPr>
              <a:t>(polling)</a:t>
            </a:r>
            <a:r>
              <a:rPr lang="de-DE" b="1" dirty="0">
                <a:solidFill>
                  <a:schemeClr val="tx2">
                    <a:lumMod val="50000"/>
                  </a:schemeClr>
                </a:solidFill>
              </a:rPr>
              <a:t>. Dengan kata lain, koperasi ini hanya sebagai penyalur produk dari para pengusaha yang menjadi anggotanya kepada pembeli produk tersebut.</a:t>
            </a:r>
            <a:endParaRPr lang="en-US" b="1" dirty="0">
              <a:solidFill>
                <a:schemeClr val="tx2">
                  <a:lumMod val="50000"/>
                </a:schemeClr>
              </a:solidFill>
            </a:endParaRPr>
          </a:p>
          <a:p>
            <a:pPr algn="l"/>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424</Words>
  <Application>Microsoft Office PowerPoint</Application>
  <PresentationFormat>On-screen Show (4:3)</PresentationFormat>
  <Paragraphs>32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Organisasi Koperasi </vt:lpstr>
      <vt:lpstr>Berdasarkan UU No. 25 Tahun 1992 pasal 21, perangkat organisasi koperasi terdiri dari tiga unsur,</vt:lpstr>
      <vt:lpstr>Slide 3</vt:lpstr>
      <vt:lpstr>Hubungan tata kerja antar ketiga unsur organisasi koperasi tersebut dapat digambarkan dalam struktur organisasi seperti gambar </vt:lpstr>
      <vt:lpstr>Slide 5</vt:lpstr>
      <vt:lpstr>Slide 6</vt:lpstr>
      <vt:lpstr>Berdasarkan jenis usahanya, koperasi dibedakan menjadi: </vt:lpstr>
      <vt:lpstr>Slide 8</vt:lpstr>
      <vt:lpstr>Slide 9</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Organisasi Koperasi </dc:title>
  <dc:creator>Valued Acer Customer</dc:creator>
  <cp:lastModifiedBy>Valued Acer Customer</cp:lastModifiedBy>
  <cp:revision>16</cp:revision>
  <dcterms:created xsi:type="dcterms:W3CDTF">2011-03-10T01:18:38Z</dcterms:created>
  <dcterms:modified xsi:type="dcterms:W3CDTF">2011-03-10T02:28:22Z</dcterms:modified>
</cp:coreProperties>
</file>