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3" r:id="rId5"/>
    <p:sldId id="274" r:id="rId6"/>
    <p:sldId id="264" r:id="rId7"/>
    <p:sldId id="265" r:id="rId8"/>
  </p:sldIdLst>
  <p:sldSz cx="9144000" cy="6858000" type="screen4x3"/>
  <p:notesSz cx="6888163" cy="9677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A5CF10FA-3FA8-4FED-B2B4-8797EDCFB3C0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2CA5A970-F69E-4055-A80B-3DC24B73112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F10FA-3FA8-4FED-B2B4-8797EDCFB3C0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A970-F69E-4055-A80B-3DC24B7311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F10FA-3FA8-4FED-B2B4-8797EDCFB3C0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2CA5A970-F69E-4055-A80B-3DC24B7311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F10FA-3FA8-4FED-B2B4-8797EDCFB3C0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A970-F69E-4055-A80B-3DC24B7311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A5CF10FA-3FA8-4FED-B2B4-8797EDCFB3C0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2CA5A970-F69E-4055-A80B-3DC24B7311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F10FA-3FA8-4FED-B2B4-8797EDCFB3C0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A970-F69E-4055-A80B-3DC24B7311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F10FA-3FA8-4FED-B2B4-8797EDCFB3C0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A970-F69E-4055-A80B-3DC24B7311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F10FA-3FA8-4FED-B2B4-8797EDCFB3C0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A970-F69E-4055-A80B-3DC24B7311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F10FA-3FA8-4FED-B2B4-8797EDCFB3C0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A970-F69E-4055-A80B-3DC24B7311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F10FA-3FA8-4FED-B2B4-8797EDCFB3C0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A970-F69E-4055-A80B-3DC24B7311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F10FA-3FA8-4FED-B2B4-8797EDCFB3C0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A970-F69E-4055-A80B-3DC24B7311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A5CF10FA-3FA8-4FED-B2B4-8797EDCFB3C0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2CA5A970-F69E-4055-A80B-3DC24B7311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3100" y="4572000"/>
            <a:ext cx="5930900" cy="17526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200" b="1" dirty="0" smtClean="0">
                <a:solidFill>
                  <a:srgbClr val="002060"/>
                </a:solidFill>
                <a:latin typeface="Abscissa" pitchFamily="2" charset="0"/>
              </a:rPr>
              <a:t>Dian S. </a:t>
            </a:r>
            <a:r>
              <a:rPr lang="en-US" sz="2200" b="1" dirty="0" err="1" smtClean="0">
                <a:solidFill>
                  <a:srgbClr val="002060"/>
                </a:solidFill>
                <a:latin typeface="Abscissa" pitchFamily="2" charset="0"/>
              </a:rPr>
              <a:t>Purwanty</a:t>
            </a:r>
            <a:r>
              <a:rPr lang="en-US" sz="2200" b="1" dirty="0" smtClean="0">
                <a:solidFill>
                  <a:srgbClr val="002060"/>
                </a:solidFill>
                <a:latin typeface="Abscissa" pitchFamily="2" charset="0"/>
              </a:rPr>
              <a:t>, </a:t>
            </a:r>
            <a:r>
              <a:rPr lang="en-US" sz="2200" b="1" dirty="0" err="1" smtClean="0">
                <a:solidFill>
                  <a:srgbClr val="002060"/>
                </a:solidFill>
                <a:latin typeface="Abscissa" pitchFamily="2" charset="0"/>
              </a:rPr>
              <a:t>S.Sos</a:t>
            </a:r>
            <a:r>
              <a:rPr lang="en-US" sz="2200" b="1" dirty="0" smtClean="0">
                <a:solidFill>
                  <a:srgbClr val="002060"/>
                </a:solidFill>
                <a:latin typeface="Abscissa" pitchFamily="2" charset="0"/>
              </a:rPr>
              <a:t>., M.M.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sz="2200" dirty="0" smtClean="0">
              <a:solidFill>
                <a:srgbClr val="002060"/>
              </a:solidFill>
              <a:latin typeface="Abscissa" pitchFamily="2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200" dirty="0" smtClean="0">
                <a:solidFill>
                  <a:srgbClr val="002060"/>
                </a:solidFill>
                <a:latin typeface="Abscissa" pitchFamily="2" charset="0"/>
              </a:rPr>
              <a:t>Program </a:t>
            </a:r>
            <a:r>
              <a:rPr lang="en-US" sz="2200" dirty="0" err="1" smtClean="0">
                <a:solidFill>
                  <a:srgbClr val="002060"/>
                </a:solidFill>
                <a:latin typeface="Abscissa" pitchFamily="2" charset="0"/>
              </a:rPr>
              <a:t>Studi</a:t>
            </a:r>
            <a:r>
              <a:rPr lang="en-US" sz="2200" dirty="0" smtClean="0">
                <a:solidFill>
                  <a:srgbClr val="002060"/>
                </a:solidFill>
                <a:latin typeface="Abscissa" pitchFamily="2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Abscissa" pitchFamily="2" charset="0"/>
              </a:rPr>
              <a:t>Ilmu</a:t>
            </a:r>
            <a:r>
              <a:rPr lang="en-US" sz="2200" dirty="0" smtClean="0">
                <a:solidFill>
                  <a:srgbClr val="002060"/>
                </a:solidFill>
                <a:latin typeface="Abscissa" pitchFamily="2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Abscissa" pitchFamily="2" charset="0"/>
              </a:rPr>
              <a:t>Komunikasi</a:t>
            </a:r>
            <a:r>
              <a:rPr lang="en-US" sz="2200" dirty="0" smtClean="0">
                <a:solidFill>
                  <a:srgbClr val="002060"/>
                </a:solidFill>
                <a:latin typeface="Abscissa" pitchFamily="2" charset="0"/>
              </a:rPr>
              <a:t> – </a:t>
            </a:r>
            <a:r>
              <a:rPr lang="en-US" sz="2200" dirty="0" err="1" smtClean="0">
                <a:solidFill>
                  <a:srgbClr val="002060"/>
                </a:solidFill>
                <a:latin typeface="Abscissa" pitchFamily="2" charset="0"/>
              </a:rPr>
              <a:t>Humas</a:t>
            </a:r>
            <a:endParaRPr lang="en-US" sz="2200" dirty="0" smtClean="0">
              <a:solidFill>
                <a:srgbClr val="002060"/>
              </a:solidFill>
              <a:latin typeface="Abscissa" pitchFamily="2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200" dirty="0" err="1" smtClean="0">
                <a:solidFill>
                  <a:srgbClr val="002060"/>
                </a:solidFill>
                <a:latin typeface="Abscissa" pitchFamily="2" charset="0"/>
              </a:rPr>
              <a:t>Universitas</a:t>
            </a:r>
            <a:r>
              <a:rPr lang="en-US" sz="2200" dirty="0" smtClean="0">
                <a:solidFill>
                  <a:srgbClr val="002060"/>
                </a:solidFill>
                <a:latin typeface="Abscissa" pitchFamily="2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Abscissa" pitchFamily="2" charset="0"/>
              </a:rPr>
              <a:t>Komputer</a:t>
            </a:r>
            <a:r>
              <a:rPr lang="en-US" sz="2200" dirty="0" smtClean="0">
                <a:solidFill>
                  <a:srgbClr val="002060"/>
                </a:solidFill>
                <a:latin typeface="Abscissa" pitchFamily="2" charset="0"/>
              </a:rPr>
              <a:t> Indonesia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200" dirty="0" smtClean="0">
                <a:solidFill>
                  <a:srgbClr val="002060"/>
                </a:solidFill>
                <a:latin typeface="Abscissa" pitchFamily="2" charset="0"/>
              </a:rPr>
              <a:t>Bandung, 22 </a:t>
            </a:r>
            <a:r>
              <a:rPr lang="en-US" sz="2200" dirty="0" err="1" smtClean="0">
                <a:solidFill>
                  <a:srgbClr val="002060"/>
                </a:solidFill>
                <a:latin typeface="Abscissa" pitchFamily="2" charset="0"/>
              </a:rPr>
              <a:t>Februari</a:t>
            </a:r>
            <a:r>
              <a:rPr lang="en-US" sz="2200" dirty="0" smtClean="0">
                <a:solidFill>
                  <a:srgbClr val="002060"/>
                </a:solidFill>
                <a:latin typeface="Abscissa" pitchFamily="2" charset="0"/>
              </a:rPr>
              <a:t> 2011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762000"/>
            <a:ext cx="5867400" cy="1219200"/>
          </a:xfrm>
        </p:spPr>
        <p:txBody>
          <a:bodyPr/>
          <a:lstStyle/>
          <a:p>
            <a:pPr algn="r"/>
            <a:r>
              <a:rPr lang="en-US" sz="5400" b="1" dirty="0" err="1" smtClean="0">
                <a:solidFill>
                  <a:srgbClr val="002060"/>
                </a:solidFill>
                <a:latin typeface="Abscissa" pitchFamily="2" charset="0"/>
              </a:rPr>
              <a:t>Sosiologi</a:t>
            </a:r>
            <a:r>
              <a:rPr lang="en-US" sz="5400" b="1" dirty="0" smtClean="0">
                <a:solidFill>
                  <a:srgbClr val="002060"/>
                </a:solidFill>
                <a:latin typeface="Abscissa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bscissa" pitchFamily="2" charset="0"/>
              </a:rPr>
              <a:t>Komunikasi</a:t>
            </a:r>
            <a:endParaRPr lang="en-US" sz="5400" b="1" dirty="0">
              <a:solidFill>
                <a:srgbClr val="002060"/>
              </a:solidFill>
              <a:latin typeface="Abscissa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2060"/>
                </a:solidFill>
                <a:latin typeface="Abscissa" pitchFamily="2" charset="0"/>
              </a:rPr>
              <a:t>Silabus</a:t>
            </a:r>
            <a:r>
              <a:rPr lang="en-US" dirty="0" smtClean="0">
                <a:solidFill>
                  <a:srgbClr val="002060"/>
                </a:solidFill>
                <a:latin typeface="Abscissa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bscissa" pitchFamily="2" charset="0"/>
              </a:rPr>
              <a:t>Sosiologi</a:t>
            </a:r>
            <a:r>
              <a:rPr lang="en-US" dirty="0" smtClean="0">
                <a:solidFill>
                  <a:srgbClr val="002060"/>
                </a:solidFill>
                <a:latin typeface="Abscissa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bscissa" pitchFamily="2" charset="0"/>
              </a:rPr>
              <a:t>Komunikasi</a:t>
            </a:r>
            <a:endParaRPr lang="en-US" dirty="0">
              <a:solidFill>
                <a:srgbClr val="002060"/>
              </a:solidFill>
              <a:latin typeface="Absciss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981200"/>
            <a:ext cx="6248400" cy="45720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Pengantar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20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Sosiologi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20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Komunikasi</a:t>
            </a:r>
            <a:endParaRPr lang="en-US" sz="20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Filsafat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Sosiologi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Komunikasi</a:t>
            </a:r>
            <a:endParaRPr lang="en-US" sz="20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Ruang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Lingkup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Konseptualisasi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SosKom</a:t>
            </a:r>
            <a:endParaRPr lang="en-US" sz="20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sz="20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Struktur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Proses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Sosial</a:t>
            </a:r>
            <a:endParaRPr lang="en-US" sz="20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Proses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Komunikasi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Dalam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Masyarakat</a:t>
            </a:r>
            <a:endParaRPr lang="en-US" sz="20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Perubahan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Sosial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Budaya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Massa</a:t>
            </a:r>
          </a:p>
          <a:p>
            <a:pPr>
              <a:buFont typeface="+mj-lt"/>
              <a:buAutoNum type="arabicPeriod"/>
            </a:pPr>
            <a:r>
              <a:rPr lang="en-US" sz="20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Perkembangan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Teknologi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Media </a:t>
            </a:r>
            <a:r>
              <a:rPr lang="en-US" sz="20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Komunikasi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Massa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Masyarakat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Cyber</a:t>
            </a:r>
          </a:p>
          <a:p>
            <a:pPr marL="457200" indent="-457200">
              <a:buFont typeface="+mj-lt"/>
              <a:buAutoNum type="arabicPeriod"/>
            </a:pPr>
            <a:endParaRPr lang="en-US" sz="20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0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2060"/>
                </a:solidFill>
                <a:latin typeface="Abscissa" pitchFamily="2" charset="0"/>
              </a:rPr>
              <a:t>Silabus</a:t>
            </a:r>
            <a:r>
              <a:rPr lang="en-US" dirty="0" smtClean="0">
                <a:solidFill>
                  <a:srgbClr val="002060"/>
                </a:solidFill>
                <a:latin typeface="Abscissa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bscissa" pitchFamily="2" charset="0"/>
              </a:rPr>
              <a:t>Sosiologi</a:t>
            </a:r>
            <a:r>
              <a:rPr lang="en-US" dirty="0" smtClean="0">
                <a:solidFill>
                  <a:srgbClr val="002060"/>
                </a:solidFill>
                <a:latin typeface="Abscissa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bscissa" pitchFamily="2" charset="0"/>
              </a:rPr>
              <a:t>Komunikasi</a:t>
            </a:r>
            <a:endParaRPr lang="en-US" dirty="0">
              <a:solidFill>
                <a:srgbClr val="002060"/>
              </a:solidFill>
              <a:latin typeface="Absciss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9"/>
            </a:pP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Realitas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Media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Konstruksi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Sosial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Media Massa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Paradigma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Keilmuan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Teori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Komunikasi</a:t>
            </a:r>
            <a:endParaRPr lang="en-US" sz="24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+mj-lt"/>
              <a:buAutoNum type="arabicPeriod" startAt="9"/>
            </a:pP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Penelitian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Komunikasi</a:t>
            </a:r>
            <a:endParaRPr lang="en-US" sz="24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+mj-lt"/>
              <a:buAutoNum type="arabicPeriod" startAt="9"/>
            </a:pP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Efek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Media Massa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Masalah-masalah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Sosial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Media Massa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Massa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Depan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Sosiologi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Komunikasi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Abscissa" pitchFamily="2" charset="0"/>
              </a:rPr>
              <a:t>Sosiologi</a:t>
            </a:r>
            <a:endParaRPr lang="en-US" dirty="0">
              <a:solidFill>
                <a:srgbClr val="FF0000"/>
              </a:solidFill>
              <a:latin typeface="Abscissa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828800" y="1752600"/>
            <a:ext cx="4419600" cy="48768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Abad ke-19 (1893)</a:t>
            </a:r>
          </a:p>
          <a:p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Auguste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Comte</a:t>
            </a:r>
          </a:p>
          <a:p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Ahli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Filsafat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Berasal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kata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Latin</a:t>
            </a:r>
          </a:p>
          <a:p>
            <a:pPr>
              <a:buNone/>
            </a:pP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sz="2400" i="1" dirty="0" err="1" smtClean="0">
                <a:latin typeface="Calibri" pitchFamily="34" charset="0"/>
                <a:cs typeface="Calibri" pitchFamily="34" charset="0"/>
              </a:rPr>
              <a:t>Socious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=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kawan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Berasal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kata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Yunani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	Logos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=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kata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atau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berbicara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Berbicara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tentang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masyarakat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1" name="Content Placeholder 10" descr="sociologylab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91200" y="2362200"/>
            <a:ext cx="2971800" cy="259188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err="1" smtClean="0">
                <a:solidFill>
                  <a:srgbClr val="7030A0"/>
                </a:solidFill>
                <a:latin typeface="Algerian" pitchFamily="82" charset="0"/>
              </a:rPr>
              <a:t>Sosiologi</a:t>
            </a:r>
            <a:endParaRPr lang="en-US" b="1" dirty="0">
              <a:solidFill>
                <a:srgbClr val="7030A0"/>
              </a:solidFill>
              <a:latin typeface="Algerian" pitchFamily="82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905000" y="1752600"/>
            <a:ext cx="6781800" cy="4876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American Sociological Association</a:t>
            </a:r>
          </a:p>
          <a:p>
            <a:r>
              <a:rPr lang="en-US" sz="24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“Sociology is the study of social life, social change, and the social causes and consequences of human behavior. </a:t>
            </a:r>
          </a:p>
          <a:p>
            <a:r>
              <a:rPr lang="en-US" sz="24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Sociology ranges from the intimate family to the hostile mob;</a:t>
            </a:r>
          </a:p>
          <a:p>
            <a:r>
              <a:rPr lang="en-US" sz="24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from organized crime to religious cults; </a:t>
            </a:r>
          </a:p>
          <a:p>
            <a:r>
              <a:rPr lang="en-US" sz="24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from the divisions of race, gender and social class to the shared beliefs of a common culture; </a:t>
            </a:r>
          </a:p>
          <a:p>
            <a:r>
              <a:rPr lang="en-US" sz="24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and from the sociology of sports”.</a:t>
            </a:r>
            <a:endParaRPr lang="en-US" sz="2400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Abscissa" pitchFamily="2" charset="0"/>
              </a:rPr>
              <a:t>Communication</a:t>
            </a:r>
            <a:endParaRPr lang="en-US" dirty="0">
              <a:solidFill>
                <a:srgbClr val="7030A0"/>
              </a:solidFill>
              <a:latin typeface="Abscissa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Komunikasi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atau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communication </a:t>
            </a:r>
            <a:r>
              <a:rPr lang="en-US" sz="24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berasal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dari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kata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Latin </a:t>
            </a:r>
            <a:r>
              <a:rPr lang="en-US" sz="2400" i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communis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sz="24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berarti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“</a:t>
            </a:r>
            <a:r>
              <a:rPr lang="en-US" sz="24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sama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”, </a:t>
            </a:r>
            <a:r>
              <a:rPr lang="en-US" sz="2400" i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communico</a:t>
            </a:r>
            <a:r>
              <a:rPr lang="en-US" sz="2400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i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communicatio</a:t>
            </a:r>
            <a:r>
              <a:rPr lang="en-US" sz="2400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i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communicare</a:t>
            </a:r>
            <a:r>
              <a:rPr lang="en-US" sz="2400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sz="24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berarti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“</a:t>
            </a:r>
            <a:r>
              <a:rPr lang="en-US" sz="24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membuat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sama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” </a:t>
            </a:r>
            <a:r>
              <a:rPr lang="en-US" sz="2400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(to make common).</a:t>
            </a:r>
            <a:endParaRPr lang="en-US" sz="2400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24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Komunikasi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adalah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komunitas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(community)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sz="24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menekankan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kesamaan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atau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kebersamaan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bscissa" pitchFamily="2" charset="0"/>
              </a:rPr>
              <a:t>Communication By Expert</a:t>
            </a:r>
            <a:endParaRPr lang="en-US" b="1" dirty="0">
              <a:solidFill>
                <a:srgbClr val="C00000"/>
              </a:solidFill>
              <a:latin typeface="Abscissa" pitchFamily="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981200" y="1828800"/>
            <a:ext cx="6248400" cy="3840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Carl I.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Hovland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Komunikasi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adalah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proses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memungkinkan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seseorang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komunikator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menyampaikan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rangsangan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biasanya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lambang-lambang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verbal)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untuk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mengubah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perilaku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orang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lain (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komunikan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).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Harold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Laswell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Who says what in which channel to whom with what effect ? (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siapa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mengatakan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apa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dengan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saluran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apa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kepada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siapa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dengan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pengaruh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bagaimana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).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560</TotalTime>
  <Words>273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</vt:lpstr>
      <vt:lpstr>Sosiologi Komunikasi</vt:lpstr>
      <vt:lpstr>Silabus Sosiologi Komunikasi</vt:lpstr>
      <vt:lpstr>Silabus Sosiologi Komunikasi</vt:lpstr>
      <vt:lpstr>Sosiologi</vt:lpstr>
      <vt:lpstr>Sosiologi</vt:lpstr>
      <vt:lpstr>Communication</vt:lpstr>
      <vt:lpstr>Communication By Expert</vt:lpstr>
    </vt:vector>
  </TitlesOfParts>
  <Company>YPPI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Humas</dc:title>
  <dc:creator>dian</dc:creator>
  <cp:lastModifiedBy>elizabeth dian </cp:lastModifiedBy>
  <cp:revision>51</cp:revision>
  <dcterms:created xsi:type="dcterms:W3CDTF">2010-02-14T15:07:33Z</dcterms:created>
  <dcterms:modified xsi:type="dcterms:W3CDTF">2011-03-15T16:16:15Z</dcterms:modified>
</cp:coreProperties>
</file>