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80" r:id="rId9"/>
    <p:sldId id="263" r:id="rId10"/>
    <p:sldId id="282" r:id="rId11"/>
    <p:sldId id="265" r:id="rId12"/>
    <p:sldId id="266" r:id="rId13"/>
    <p:sldId id="267" r:id="rId14"/>
    <p:sldId id="268" r:id="rId15"/>
    <p:sldId id="269" r:id="rId16"/>
    <p:sldId id="270" r:id="rId17"/>
    <p:sldId id="271" r:id="rId18"/>
    <p:sldId id="272" r:id="rId19"/>
    <p:sldId id="273" r:id="rId20"/>
    <p:sldId id="275" r:id="rId21"/>
    <p:sldId id="284" r:id="rId22"/>
    <p:sldId id="285"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191" autoAdjust="0"/>
    <p:restoredTop sz="76942" autoAdjust="0"/>
  </p:normalViewPr>
  <p:slideViewPr>
    <p:cSldViewPr>
      <p:cViewPr>
        <p:scale>
          <a:sx n="50" d="100"/>
          <a:sy n="50" d="100"/>
        </p:scale>
        <p:origin x="-954" y="246"/>
      </p:cViewPr>
      <p:guideLst>
        <p:guide orient="horz" pos="2160"/>
        <p:guide pos="2880"/>
      </p:guideLst>
    </p:cSldViewPr>
  </p:slideViewPr>
  <p:outlineViewPr>
    <p:cViewPr>
      <p:scale>
        <a:sx n="33" d="100"/>
        <a:sy n="33" d="100"/>
      </p:scale>
      <p:origin x="246" y="379782"/>
    </p:cViewPr>
  </p:outlineViewPr>
  <p:notesTextViewPr>
    <p:cViewPr>
      <p:scale>
        <a:sx n="100" d="100"/>
        <a:sy n="100" d="100"/>
      </p:scale>
      <p:origin x="0" y="0"/>
    </p:cViewPr>
  </p:notesTextViewPr>
  <p:notesViewPr>
    <p:cSldViewPr>
      <p:cViewPr varScale="1">
        <p:scale>
          <a:sx n="36" d="100"/>
          <a:sy n="36" d="100"/>
        </p:scale>
        <p:origin x="-215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D67810-98CD-43A8-84C2-831F467634AF}" type="datetimeFigureOut">
              <a:rPr lang="en-US" smtClean="0"/>
              <a:pPr/>
              <a:t>3/16/2011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4A002-8A75-44A3-9651-686901136B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4.6.6 Lawrence Livermore Loops</a:t>
            </a:r>
          </a:p>
          <a:p>
            <a:r>
              <a:rPr lang="en-US" dirty="0" smtClean="0"/>
              <a:t>This workload consists of a set of 24 separate tests dominated by large scientific calculations that are largely </a:t>
            </a:r>
            <a:r>
              <a:rPr lang="en-US" dirty="0" err="1" smtClean="0"/>
              <a:t>vectorizable</a:t>
            </a:r>
            <a:r>
              <a:rPr lang="en-US" dirty="0" smtClean="0"/>
              <a:t>. They have been abstracted from the applications at Lawrence Livermore National Laboratories (see McMahon 1986) and run widely on systems from supercomputers to personal computers. </a:t>
            </a:r>
          </a:p>
          <a:p>
            <a:r>
              <a:rPr lang="en-US" dirty="0" smtClean="0"/>
              <a:t>The results of this suite of benchmarks are rather complex to interpret because there is no attempt to reduce the results down to a single number. The results, given in MFLOPS (Millions of Floating-Point Operations Per Second), are reported for minimum, maximum, and three means: arithmetic, geometric, and harmonic.</a:t>
            </a:r>
          </a:p>
          <a:p>
            <a:r>
              <a:rPr lang="en-US" dirty="0" smtClean="0"/>
              <a:t>A review of representative, large-scale computational science applications in the physics and chemistry fields reveals that 40 to 60% of the execution time, on average, is spent performing floating-point calculations both in single- and double-precision arithmetic. Large-scale computational fluid dynamics applications, such as those used in airplane design, weather modeling, and astrophysics, benefit from high, single-stream, floating-point performance, such as that provided by vector and RISC-based systems. Similarly, Monte Carlo simulations used in particle physics basic research and in computational chemistry as applied to chemical and drug design benefit from high scalar performance. The Lawrence Livermore FORTRAN kernels, which represent computational kernels extracted from actual applications developed and used in the National Laboratories, have become one de facto standard used to gauge the computational power of systems. As is common among large-scale computational science codes, a number of the kernels are highly resistant to </a:t>
            </a:r>
            <a:r>
              <a:rPr lang="en-US" dirty="0" err="1" smtClean="0"/>
              <a:t>vectorization</a:t>
            </a:r>
            <a:r>
              <a:rPr lang="en-US" dirty="0" smtClean="0"/>
              <a:t> but do benefit from high single- and double-precision floating-point performance.</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4.6.7 Debit-Credit Benchmark</a:t>
            </a:r>
          </a:p>
          <a:p>
            <a:r>
              <a:rPr lang="en-US" dirty="0" smtClean="0"/>
              <a:t>This application-level benchmark has become a de facto standard to compare transaction processing systems. Although several variations of the benchmark have been in use since 1973, it was first recorded in the published literature in an anonymous article by a group of two dozen computer professionals (see Anonymous et al. 1985). The benchmark represents a distributed banking network. As shown in Figure 4.4, a bank usually has several branch offices, each with several tellers. The customers arriving at the branch stand in a queue for the next available teller. Alternately, there may be a separate queue for each teller. </a:t>
            </a:r>
          </a:p>
          <a:p>
            <a:r>
              <a:rPr lang="en-US" dirty="0" smtClean="0"/>
              <a:t/>
            </a:r>
            <a:br>
              <a:rPr lang="en-US" dirty="0" smtClean="0"/>
            </a:br>
            <a:r>
              <a:rPr lang="en-US" sz="1200" b="1" kern="1200" dirty="0" smtClean="0">
                <a:solidFill>
                  <a:schemeClr val="tx1"/>
                </a:solidFill>
                <a:latin typeface="+mn-lt"/>
                <a:ea typeface="+mn-ea"/>
                <a:cs typeface="+mn-cs"/>
              </a:rPr>
              <a:t>FIGURE 4.4</a:t>
            </a:r>
            <a:r>
              <a:rPr lang="en-US" dirty="0" smtClean="0"/>
              <a:t>  Banking environment.</a:t>
            </a:r>
          </a:p>
          <a:p>
            <a:r>
              <a:rPr lang="en-US" dirty="0" smtClean="0"/>
              <a:t>The debit-credit benchmark came into being in 1973 when a large retail bank wanted to put its 1000 branches, 10,000 tellers, and 10,000,000 accounts on-line with a peak load of 100 Transactions Per Second (</a:t>
            </a:r>
            <a:r>
              <a:rPr lang="en-US" b="1" dirty="0" smtClean="0"/>
              <a:t>TPS</a:t>
            </a:r>
            <a:r>
              <a:rPr lang="en-US" dirty="0" smtClean="0"/>
              <a:t>). Smaller systems can be represented by suitably scaling these numbers. Each TPS requires 10 branches, 100 tellers, and 100,000 accounts. For example, systems claiming a performance of 50 TPS should run the benchmark with 500 branches, 5000 tellers, and 5,000,000 accounts.</a:t>
            </a:r>
          </a:p>
          <a:p>
            <a:r>
              <a:rPr lang="en-US" dirty="0" smtClean="0"/>
              <a:t>Different systems are compared on the basis of a price-performance ratio. The performance is measured by throughput in terms of TPS such that 95% of all transactions provide 1 second or less response time. The response time is measured as the time interval between the arrival of the last bit from the communications line and the sending of the first bit to the communications line. The cost includes the total expenses for a 5-year period on purchase, installation, and maintenance of the hardware and software in the machine room. It does not include expenditures for terminals, communications, application development, or operations. A pseudo-code definition of the debit-credit workload is given in Figure 4.5. There are four record types in the database: account, teller, branch, and history. History records are 50 bytes; others are 100 bytes. Each transaction consists of reading a 10byte message from a block mode terminal connected via X.25. The system performs presentation services to map the input for a </a:t>
            </a:r>
          </a:p>
          <a:p>
            <a:r>
              <a:rPr lang="en-US" dirty="0" smtClean="0"/>
              <a:t>Begin-Transaction Read message from the terminal (100 bytes) Rewrite account (100 bytes, random) Write history (50 bytes, sequential) Rewrite teller (100 bytes, random) Rewrite branch (100 bytes, random) Write message to the terminal (200 bytes) Commit-Transaction </a:t>
            </a:r>
            <a:r>
              <a:rPr lang="en-US" b="1" dirty="0" smtClean="0"/>
              <a:t>FIGURE 4.5</a:t>
            </a:r>
            <a:r>
              <a:rPr lang="en-US" dirty="0" smtClean="0"/>
              <a:t> Debit-credit transaction pseudo-code.</a:t>
            </a:r>
          </a:p>
          <a:p>
            <a:r>
              <a:rPr lang="en-US" dirty="0" smtClean="0"/>
              <a:t>COBOL program, which in turn uses a database system to debit a bank account, do the standard double-entry bookkeeping, and then reply to the terminal. Fifteen percent of the transactions require access to remote branch databases; others are local.</a:t>
            </a:r>
          </a:p>
          <a:p>
            <a:r>
              <a:rPr lang="en-US" dirty="0" smtClean="0"/>
              <a:t>Due to increased popularity of the transaction processing systems, an effort is underway to define transaction processing benchmarks more precisely. A council of several transaction processing system vendors, users, and consultants, called the </a:t>
            </a:r>
            <a:r>
              <a:rPr lang="en-US" i="1" dirty="0" smtClean="0"/>
              <a:t>Transactions Processing Performance Council (TPC)</a:t>
            </a:r>
            <a:r>
              <a:rPr lang="en-US" dirty="0" smtClean="0"/>
              <a:t>, was formed in August 1988. Its first benchmark, called TPC Benchmark A, is a variant of the debit-credit benchmark (see TPC 1989). In TPC benchmark, the throughput is measured in terms of TPS such that 90% of all transactions provide 2 seconds or less response time.</a:t>
            </a:r>
          </a:p>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4.6.8 SPEC Benchmark Suite</a:t>
            </a:r>
          </a:p>
          <a:p>
            <a:r>
              <a:rPr lang="en-US" dirty="0" smtClean="0"/>
              <a:t>The Systems Performance Evaluation Cooperative (SPEC) is a nonprofit corporation formed by leading computer vendors to develop a standardized set of benchmarks. Release 1.0 of the SPEC benchmark suite (see SPEC 1990) consists of the following 10 benchmarks drawn from various engineering and scientific applications: </a:t>
            </a:r>
          </a:p>
          <a:p>
            <a:r>
              <a:rPr lang="en-US" b="1" dirty="0" smtClean="0"/>
              <a:t>1.</a:t>
            </a:r>
            <a:r>
              <a:rPr lang="en-US" dirty="0" smtClean="0"/>
              <a:t>  </a:t>
            </a:r>
            <a:r>
              <a:rPr lang="en-US" i="1" dirty="0" smtClean="0"/>
              <a:t>GCC</a:t>
            </a:r>
            <a:r>
              <a:rPr lang="en-US" dirty="0" smtClean="0"/>
              <a:t>: The time for the GNU C Compiler to convert 19 preprocessed source files into assembly language output is measured. This benchmark is representative of a software engineering environment and measures the compiling efficiency of a system. </a:t>
            </a:r>
            <a:r>
              <a:rPr lang="en-US" b="1" dirty="0" smtClean="0"/>
              <a:t>2.</a:t>
            </a:r>
            <a:r>
              <a:rPr lang="en-US" dirty="0" smtClean="0"/>
              <a:t>  </a:t>
            </a:r>
            <a:r>
              <a:rPr lang="en-US" i="1" dirty="0" smtClean="0"/>
              <a:t>Espresso</a:t>
            </a:r>
            <a:r>
              <a:rPr lang="en-US" dirty="0" smtClean="0"/>
              <a:t>: Espresso is an Electronic Design Automation (EDA) tool that performs heuristic </a:t>
            </a:r>
            <a:r>
              <a:rPr lang="en-US" dirty="0" err="1" smtClean="0"/>
              <a:t>boolean</a:t>
            </a:r>
            <a:r>
              <a:rPr lang="en-US" dirty="0" smtClean="0"/>
              <a:t> function minimization for Programmable Logic Arrays (PLAs). The elapsed time to run a set of seven input models is measured. </a:t>
            </a:r>
            <a:r>
              <a:rPr lang="en-US" b="1" dirty="0" smtClean="0"/>
              <a:t>3.</a:t>
            </a:r>
            <a:r>
              <a:rPr lang="en-US" dirty="0" smtClean="0"/>
              <a:t>  </a:t>
            </a:r>
            <a:r>
              <a:rPr lang="en-US" i="1" dirty="0" smtClean="0"/>
              <a:t>Spice 2g6</a:t>
            </a:r>
            <a:r>
              <a:rPr lang="en-US" dirty="0" smtClean="0"/>
              <a:t>: Spice, another representative of the EDA environment, is a widely used analog circuit simulation tool. The time to simulate a bipolar circuit is measured. </a:t>
            </a:r>
            <a:r>
              <a:rPr lang="en-US" b="1" dirty="0" smtClean="0"/>
              <a:t>4.</a:t>
            </a:r>
            <a:r>
              <a:rPr lang="en-US" dirty="0" smtClean="0"/>
              <a:t>  </a:t>
            </a:r>
            <a:r>
              <a:rPr lang="en-US" i="1" dirty="0" err="1" smtClean="0"/>
              <a:t>Doduc</a:t>
            </a:r>
            <a:r>
              <a:rPr lang="en-US" dirty="0" smtClean="0"/>
              <a:t>: This is a synthetic benchmark that performs a Monte Carlo simulation of certain aspects of a nuclear reactor. Because of its iterative structure and abundance of short branches and compact loops, it tests the cache memory effectiveness. </a:t>
            </a:r>
            <a:r>
              <a:rPr lang="en-US" b="1" dirty="0" smtClean="0"/>
              <a:t>5.</a:t>
            </a:r>
            <a:r>
              <a:rPr lang="en-US" dirty="0" smtClean="0"/>
              <a:t>  </a:t>
            </a:r>
            <a:r>
              <a:rPr lang="en-US" i="1" dirty="0" smtClean="0"/>
              <a:t>NASA7</a:t>
            </a:r>
            <a:r>
              <a:rPr lang="en-US" dirty="0" smtClean="0"/>
              <a:t>: This is a collection of seven floating-point intensive kernels performing matrix operations on double-precision data. </a:t>
            </a:r>
            <a:r>
              <a:rPr lang="en-US" b="1" dirty="0" smtClean="0"/>
              <a:t>6.</a:t>
            </a:r>
            <a:r>
              <a:rPr lang="en-US" dirty="0" smtClean="0"/>
              <a:t>  </a:t>
            </a:r>
            <a:r>
              <a:rPr lang="en-US" i="1" dirty="0" smtClean="0"/>
              <a:t>LI</a:t>
            </a:r>
            <a:r>
              <a:rPr lang="en-US" dirty="0" smtClean="0"/>
              <a:t>: The elapsed time to solve the popular 9-queens problem by the LISP interpreter is measured. </a:t>
            </a:r>
            <a:r>
              <a:rPr lang="en-US" b="1" dirty="0" smtClean="0"/>
              <a:t>7.</a:t>
            </a:r>
            <a:r>
              <a:rPr lang="en-US" dirty="0" smtClean="0"/>
              <a:t>  </a:t>
            </a:r>
            <a:r>
              <a:rPr lang="en-US" i="1" dirty="0" err="1" smtClean="0"/>
              <a:t>Eqntom</a:t>
            </a:r>
            <a:r>
              <a:rPr lang="en-US" dirty="0" smtClean="0"/>
              <a:t>: This benchmark translates a logical representation of a </a:t>
            </a:r>
            <a:r>
              <a:rPr lang="en-US" dirty="0" err="1" smtClean="0"/>
              <a:t>boolean</a:t>
            </a:r>
            <a:r>
              <a:rPr lang="en-US" dirty="0" smtClean="0"/>
              <a:t> equation to a truth table. </a:t>
            </a:r>
            <a:r>
              <a:rPr lang="en-US" b="1" dirty="0" smtClean="0"/>
              <a:t>8.</a:t>
            </a:r>
            <a:r>
              <a:rPr lang="en-US" dirty="0" smtClean="0"/>
              <a:t>  </a:t>
            </a:r>
            <a:r>
              <a:rPr lang="en-US" i="1" dirty="0" smtClean="0"/>
              <a:t>Matrix300</a:t>
            </a:r>
            <a:r>
              <a:rPr lang="en-US" dirty="0" smtClean="0"/>
              <a:t>: This performs various matrix operations using several LINPACK routines on matrices of size 300 × 300. The code uses double-precision floating-point arithmetic and is highly </a:t>
            </a:r>
            <a:r>
              <a:rPr lang="en-US" dirty="0" err="1" smtClean="0"/>
              <a:t>vectorizable</a:t>
            </a:r>
            <a:r>
              <a:rPr lang="en-US" dirty="0" smtClean="0"/>
              <a:t>. </a:t>
            </a:r>
            <a:r>
              <a:rPr lang="en-US" b="1" dirty="0" smtClean="0"/>
              <a:t>9.</a:t>
            </a:r>
            <a:r>
              <a:rPr lang="en-US" dirty="0" smtClean="0"/>
              <a:t>  </a:t>
            </a:r>
            <a:r>
              <a:rPr lang="en-US" i="1" dirty="0" err="1" smtClean="0"/>
              <a:t>Fpppp</a:t>
            </a:r>
            <a:r>
              <a:rPr lang="en-US" dirty="0" smtClean="0"/>
              <a:t>: This is a quantum chemistry benchmark that performs two electron integral derivatives using double-precision floating-point FORTRAN. It is difficult to </a:t>
            </a:r>
            <a:r>
              <a:rPr lang="en-US" dirty="0" err="1" smtClean="0"/>
              <a:t>vectorize</a:t>
            </a:r>
            <a:r>
              <a:rPr lang="en-US" dirty="0" smtClean="0"/>
              <a:t>. </a:t>
            </a:r>
            <a:r>
              <a:rPr lang="en-US" b="1" dirty="0" smtClean="0"/>
              <a:t>10.</a:t>
            </a:r>
            <a:r>
              <a:rPr lang="en-US" dirty="0" smtClean="0"/>
              <a:t>  </a:t>
            </a:r>
            <a:r>
              <a:rPr lang="en-US" i="1" dirty="0" err="1" smtClean="0"/>
              <a:t>Tomcatv</a:t>
            </a:r>
            <a:r>
              <a:rPr lang="en-US" dirty="0" smtClean="0"/>
              <a:t>: This is a </a:t>
            </a:r>
            <a:r>
              <a:rPr lang="en-US" dirty="0" err="1" smtClean="0"/>
              <a:t>vectorized</a:t>
            </a:r>
            <a:r>
              <a:rPr lang="en-US" dirty="0" smtClean="0"/>
              <a:t> mesh generation program using double-precision floating-point FORTRAN. Since it is highly </a:t>
            </a:r>
            <a:r>
              <a:rPr lang="en-US" dirty="0" err="1" smtClean="0"/>
              <a:t>vectorizable</a:t>
            </a:r>
            <a:r>
              <a:rPr lang="en-US" dirty="0" smtClean="0"/>
              <a:t>, substantial speedups have been observed on several shared-memory multiprocessor systems. These benchmarks, which stress primarily the CPU, Floating Point Unit (FPU), and to some extent the memory subsystem, are meant for comparing CPU speeds. Benchmarks to compare I/O and other subsystems may be included in future releases. </a:t>
            </a:r>
          </a:p>
          <a:p>
            <a:r>
              <a:rPr lang="en-US" dirty="0" smtClean="0"/>
              <a:t>The elapsed time to run two copies of a benchmark on each of the </a:t>
            </a:r>
            <a:r>
              <a:rPr lang="en-US" i="1" dirty="0" smtClean="0"/>
              <a:t>N</a:t>
            </a:r>
            <a:r>
              <a:rPr lang="en-US" dirty="0" smtClean="0"/>
              <a:t> processors of a system (a total of 2N copies) is measured and compared with the time to run two copies of the benchmark on a reference system (which is VAX-11/780 for Release 1.0). For each benchmark, the ratio of the time on the reference system and the system under test is reported as </a:t>
            </a:r>
            <a:r>
              <a:rPr lang="en-US" b="1" dirty="0" err="1" smtClean="0"/>
              <a:t>SPECthruput</a:t>
            </a:r>
            <a:r>
              <a:rPr lang="en-US" dirty="0" smtClean="0"/>
              <a:t> using a notation of #</a:t>
            </a:r>
            <a:r>
              <a:rPr lang="en-US" dirty="0" err="1" smtClean="0"/>
              <a:t>CPU@Ratio</a:t>
            </a:r>
            <a:r>
              <a:rPr lang="en-US" dirty="0" smtClean="0"/>
              <a:t>. For example, a system with three CPUs taking only 1/15th as long as the reference system on GCC benchmark has a </a:t>
            </a:r>
            <a:r>
              <a:rPr lang="en-US" dirty="0" err="1" smtClean="0"/>
              <a:t>SPECthruput</a:t>
            </a:r>
            <a:r>
              <a:rPr lang="en-US" dirty="0" smtClean="0"/>
              <a:t> of 3@15. The ratio is a measure of the per processor throughput relative to the reference system. The aggregate throughput for all processors of a multiprocessor system can be obtained by multiplying the ratio by the number of processors. For example, the aggregate throughput for the above system is 45.</a:t>
            </a:r>
          </a:p>
          <a:p>
            <a:r>
              <a:rPr lang="en-US" dirty="0" smtClean="0"/>
              <a:t>The geometric mean (discussed in Section 12.5) of the time ratios for single copies of the 10 benchmarks is used to indicate the overall performance for the suite and is called </a:t>
            </a:r>
            <a:r>
              <a:rPr lang="en-US" b="1" dirty="0" err="1" smtClean="0"/>
              <a:t>SPECmark</a:t>
            </a:r>
            <a:r>
              <a:rPr lang="en-US" dirty="0" smtClean="0"/>
              <a:t>. Again, the notation #</a:t>
            </a:r>
            <a:r>
              <a:rPr lang="en-US" dirty="0" err="1" smtClean="0"/>
              <a:t>CPU@Ratio</a:t>
            </a:r>
            <a:r>
              <a:rPr lang="en-US" dirty="0" smtClean="0"/>
              <a:t> is used to report the </a:t>
            </a:r>
            <a:r>
              <a:rPr lang="en-US" dirty="0" err="1" smtClean="0"/>
              <a:t>SPECmark</a:t>
            </a:r>
            <a:r>
              <a:rPr lang="en-US" dirty="0" smtClean="0"/>
              <a:t>.</a:t>
            </a:r>
          </a:p>
          <a:p>
            <a:r>
              <a:rPr lang="en-US" dirty="0" smtClean="0"/>
              <a:t>The TPC and SPEC are the beginning of a new trend in the industry to develop standard benchmarks for comparing all types of computer systems including networks, image processing systems, and databases.</a:t>
            </a:r>
          </a:p>
          <a:p>
            <a:r>
              <a:rPr lang="en-US" b="1" dirty="0" smtClean="0"/>
              <a:t>EXERCISES</a:t>
            </a:r>
          </a:p>
          <a:p>
            <a:r>
              <a:rPr lang="en-US" b="1" dirty="0" smtClean="0"/>
              <a:t>4.1</a:t>
            </a:r>
            <a:r>
              <a:rPr lang="en-US" dirty="0" smtClean="0"/>
              <a:t>  Select an area of computer systems (for example, processor design, networks, operating systems, or databases), review articles on performance evaluation in that area, and make a list of benchmarks used in those articles. </a:t>
            </a:r>
            <a:r>
              <a:rPr lang="en-US" b="1" dirty="0" smtClean="0"/>
              <a:t>4.2</a:t>
            </a:r>
            <a:r>
              <a:rPr lang="en-US" dirty="0" smtClean="0"/>
              <a:t>  Implement the Sieve workload in a language of your choice, run it on systems available to you, and report the results. </a:t>
            </a:r>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benchmarks, which stress primarily the CPU, Floating Point Unit (FPU), and to some extent the memory subsystem, are meant for comparing CPU speeds. Benchmarks to compare I/O and other subsystems may be included in future releases. </a:t>
            </a:r>
          </a:p>
          <a:p>
            <a:r>
              <a:rPr lang="en-US" dirty="0" smtClean="0"/>
              <a:t>The elapsed time to run two copies of a benchmark on each of the </a:t>
            </a:r>
            <a:r>
              <a:rPr lang="en-US" i="1" dirty="0" smtClean="0"/>
              <a:t>N</a:t>
            </a:r>
            <a:r>
              <a:rPr lang="en-US" dirty="0" smtClean="0"/>
              <a:t> processors of a system (a total of 2N copies) is measured and compared with the time to run two copies of the benchmark on a reference system (which is VAX-11/780 for Release 1.0). For each benchmark, the ratio of the time on the reference system and the system under test is reported as </a:t>
            </a:r>
            <a:r>
              <a:rPr lang="en-US" b="1" dirty="0" err="1" smtClean="0"/>
              <a:t>SPECthruput</a:t>
            </a:r>
            <a:r>
              <a:rPr lang="en-US" dirty="0" smtClean="0"/>
              <a:t> using a notation of #</a:t>
            </a:r>
            <a:r>
              <a:rPr lang="en-US" dirty="0" err="1" smtClean="0"/>
              <a:t>CPU@Ratio</a:t>
            </a:r>
            <a:r>
              <a:rPr lang="en-US" dirty="0" smtClean="0"/>
              <a:t>. For example, a system with three CPUs taking only 1/15th as long as the reference system on GCC benchmark has a </a:t>
            </a:r>
            <a:r>
              <a:rPr lang="en-US" dirty="0" err="1" smtClean="0"/>
              <a:t>SPECthruput</a:t>
            </a:r>
            <a:r>
              <a:rPr lang="en-US" dirty="0" smtClean="0"/>
              <a:t> of 3@15. The ratio is a measure of the per processor throughput relative to the reference system. The aggregate throughput for all processors of a multiprocessor system can be obtained by multiplying the ratio by the number of processors. For example, the aggregate throughput for the above system is 45.</a:t>
            </a:r>
          </a:p>
          <a:p>
            <a:r>
              <a:rPr lang="en-US" dirty="0" smtClean="0"/>
              <a:t>The geometric mean (discussed in Section 12.5) of the time ratios for single copies of the 10 benchmarks is used to indicate the overall performance for the suite and is called </a:t>
            </a:r>
            <a:r>
              <a:rPr lang="en-US" b="1" dirty="0" err="1" smtClean="0"/>
              <a:t>SPECmark</a:t>
            </a:r>
            <a:r>
              <a:rPr lang="en-US" dirty="0" smtClean="0"/>
              <a:t>. Again, the notation #</a:t>
            </a:r>
            <a:r>
              <a:rPr lang="en-US" dirty="0" err="1" smtClean="0"/>
              <a:t>CPU@Ratio</a:t>
            </a:r>
            <a:r>
              <a:rPr lang="en-US" dirty="0" smtClean="0"/>
              <a:t> is used to report the </a:t>
            </a:r>
            <a:r>
              <a:rPr lang="en-US" dirty="0" err="1" smtClean="0"/>
              <a:t>SPECmark</a:t>
            </a:r>
            <a:r>
              <a:rPr lang="en-US" dirty="0" smtClean="0"/>
              <a:t>.</a:t>
            </a:r>
          </a:p>
          <a:p>
            <a:r>
              <a:rPr lang="en-US" dirty="0" smtClean="0"/>
              <a:t>The TPC and SPEC are the beginning of a new trend in the industry to develop standard benchmarks for comparing all types of computer systems including networks, image processing systems, and databases.</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4.3 KERNELS</a:t>
            </a:r>
          </a:p>
          <a:p>
            <a:r>
              <a:rPr lang="en-US" dirty="0" smtClean="0"/>
              <a:t>The introduction of pipelining, instruction caching, and various address translation mechanisms made computer instruction times highly variable. An individual instruction could no longer be considered in isolation. Instead, it became more appropriate to consider a set of instructions, which constitutes a higher level function, a </a:t>
            </a:r>
            <a:r>
              <a:rPr lang="en-US" i="1" dirty="0" smtClean="0"/>
              <a:t>service</a:t>
            </a:r>
            <a:r>
              <a:rPr lang="en-US" dirty="0" smtClean="0"/>
              <a:t> provided by the processors. Researchers started making a list of such functions and using the most frequent function as the workload. Such a function is called a </a:t>
            </a:r>
            <a:r>
              <a:rPr lang="en-US" b="1" dirty="0" smtClean="0"/>
              <a:t>kernel</a:t>
            </a:r>
            <a:r>
              <a:rPr lang="en-US" dirty="0" smtClean="0"/>
              <a:t>. Since most of the initial kernels did not make use of the input/output (I/O) devices and concentrated solely on the processor performance, this class of kernels could be called the </a:t>
            </a:r>
            <a:r>
              <a:rPr lang="en-US" b="1" dirty="0" smtClean="0"/>
              <a:t>processing kernel</a:t>
            </a:r>
            <a:r>
              <a:rPr lang="en-US" dirty="0" smtClean="0"/>
              <a:t>.</a:t>
            </a:r>
          </a:p>
          <a:p>
            <a:r>
              <a:rPr lang="en-US" dirty="0" smtClean="0"/>
              <a:t>A kernel is a generalization of the instruction mix. The word </a:t>
            </a:r>
            <a:r>
              <a:rPr lang="en-US" i="1" dirty="0" smtClean="0"/>
              <a:t>kernel</a:t>
            </a:r>
            <a:r>
              <a:rPr lang="en-US" dirty="0" smtClean="0"/>
              <a:t> means nucleus. In some specialized applications, one can identify a set of common operations, for example, matrix inversion. Different processors can then be compared on the basis of their performance on this kernel operation. Some of the commonly used kernels are Sieve, Puzzle, Tree Searching, Ackermann’s Function, Matrix Inversion, and Sorting. However, unlike instruction mixes, most kernels are not based on actual measurements of systems. Rather, they became popular after being used by a number of researchers trying to compare their processor architectures.</a:t>
            </a:r>
          </a:p>
          <a:p>
            <a:r>
              <a:rPr lang="en-US" dirty="0" smtClean="0"/>
              <a:t>Most of the disadvantages of instruction mixes also apply to kernels, although some of the disadvantages related to parameter values, such as frequency of zeros and frequency of branches, no longer apply. The main disadvantage of kernels is that they do not typically make use of I/O devices, and thus, the kernel performance does not reflect the total system performance.</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4.4 SYNTHETIC PROGRAMS</a:t>
            </a:r>
          </a:p>
          <a:p>
            <a:r>
              <a:rPr lang="en-US" dirty="0" smtClean="0"/>
              <a:t>The processing kernels do not make use of any operating system services or I/O devices. As the applications of computer systems are proliferating, they are no longer used for processing-only applications. Input/output operations have become an important part of the real workloads. Initial attempts to measure I/O performance lead analysts to develop simple exerciser loops that make a specified number of service calls or I/O requests. This allows them to compute the average CPU time and </a:t>
            </a:r>
            <a:r>
              <a:rPr lang="en-US" dirty="0" err="1" smtClean="0"/>
              <a:t>elasped</a:t>
            </a:r>
            <a:r>
              <a:rPr lang="en-US" dirty="0" smtClean="0"/>
              <a:t> time for each service call. In order to maintain portability to different operating systems, such exercisers are usually written in high-level languages such as FORTRAN or Pascal. </a:t>
            </a:r>
          </a:p>
          <a:p>
            <a:r>
              <a:rPr lang="en-US" dirty="0" smtClean="0"/>
              <a:t>The first exerciser loop was proposed by Buchholz (1969) who called it a synthetic program. A sample exerciser is shown in Figure 4.1. It makes a number of I/O requests. By adjusting the control parameters, one can control the number of times the request is made. Exerciser loops are also used to measure operating system services such as process creation, forking, and memory allocation.</a:t>
            </a:r>
          </a:p>
          <a:p>
            <a:r>
              <a:rPr lang="en-US" dirty="0" smtClean="0"/>
              <a:t>The main advantage of exerciser loops is that they can be quickly developed and given to different vendors. It is not necessary to use real data files, which may contain proprietary information. The programs can be easily modified and ported to different systems. Further, most exercisers have built-in measurement capabilities. Thus, once developed, the measurement process is. automated and can be repeated easily on successive versions of the operating systems to characterize the relative performance gains/losses.</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4.4 SYNTHETIC PROGRAMS</a:t>
            </a:r>
          </a:p>
          <a:p>
            <a:r>
              <a:rPr lang="en-US" dirty="0" smtClean="0"/>
              <a:t>The processing kernels do not make use of any operating system services or I/O devices. As the applications of computer systems are proliferating, they are no longer used for processing-only applications. Input/output operations have become an important part of the real workloads. Initial attempts to measure I/O performance lead analysts to develop simple exerciser loops that make a specified number of service calls or I/O requests. This allows them to compute the average CPU time and </a:t>
            </a:r>
            <a:r>
              <a:rPr lang="en-US" dirty="0" err="1" smtClean="0"/>
              <a:t>elasped</a:t>
            </a:r>
            <a:r>
              <a:rPr lang="en-US" dirty="0" smtClean="0"/>
              <a:t> time for each service call. In order to maintain portability to different operating systems, such exercisers are usually written in high-level languages such as FORTRAN or Pascal. </a:t>
            </a:r>
          </a:p>
          <a:p>
            <a:r>
              <a:rPr lang="en-US" dirty="0" smtClean="0"/>
              <a:t>The first exerciser loop was proposed by Buchholz (1969) who called it a synthetic program. A sample exerciser is shown in Figure 4.1. It makes a number of I/O requests. By adjusting the control parameters, one can control the number of times the request is made. Exerciser loops are also used to measure operating system services such as process creation, forking, and memory allocation.</a:t>
            </a:r>
          </a:p>
          <a:p>
            <a:r>
              <a:rPr lang="en-US" dirty="0" smtClean="0"/>
              <a:t>The main advantage of exerciser loops is that they can be quickly developed and given to different vendors. It is not necessary to use real data files, which may contain proprietary information. The programs can be easily modified and ported to different systems. Further, most exercisers have built-in measurement capabilities. Thus, once developed, the measurement process is. automated and can be repeated easily on successive versions of the operating systems to characterize the relative performance gains/losses.</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sieve kernel has been used to compare microprocessors, personal computers, and high-level languages. It is based on Eratosthenes’ sieve algorithm and is used to find all prime numbers below a given number </a:t>
            </a:r>
            <a:r>
              <a:rPr lang="en-US" i="1" dirty="0" smtClean="0"/>
              <a:t>n</a:t>
            </a:r>
            <a:r>
              <a:rPr lang="en-US" dirty="0" smtClean="0"/>
              <a:t>. The algorithm, in its manual form, consists of first writing down all integers from 1 to </a:t>
            </a:r>
            <a:r>
              <a:rPr lang="en-US" i="1" dirty="0" smtClean="0"/>
              <a:t>n</a:t>
            </a:r>
            <a:r>
              <a:rPr lang="en-US" dirty="0" smtClean="0"/>
              <a:t> and then striking out all multiples of </a:t>
            </a:r>
            <a:r>
              <a:rPr lang="en-US" i="1" dirty="0" smtClean="0"/>
              <a:t>k</a:t>
            </a:r>
            <a:r>
              <a:rPr lang="en-US" dirty="0" smtClean="0"/>
              <a:t> for </a:t>
            </a:r>
            <a:r>
              <a:rPr lang="en-US" i="1" dirty="0" smtClean="0"/>
              <a:t>k</a:t>
            </a:r>
            <a:r>
              <a:rPr lang="en-US" dirty="0" smtClean="0"/>
              <a:t> = 2,3,..., √</a:t>
            </a:r>
            <a:r>
              <a:rPr lang="en-US" i="1" dirty="0" smtClean="0"/>
              <a:t>n</a:t>
            </a:r>
            <a:r>
              <a:rPr lang="en-US" dirty="0" smtClean="0"/>
              <a:t>. For example, to find all prime numbers from 1 to 20, the steps are as follows:</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4.6.2 Ackermann’s Function</a:t>
            </a:r>
          </a:p>
          <a:p>
            <a:r>
              <a:rPr lang="en-US" dirty="0" smtClean="0"/>
              <a:t>This kernel has been used to assess the efficiency of the procedure-calling mechanism in ALGOL-like languages. The function has two parameters and is defined recursively. The function Ackermann (3,</a:t>
            </a:r>
            <a:r>
              <a:rPr lang="en-US" i="1" dirty="0" smtClean="0"/>
              <a:t>n</a:t>
            </a:r>
            <a:r>
              <a:rPr lang="en-US" dirty="0" smtClean="0"/>
              <a:t>) is evaluated for values of </a:t>
            </a:r>
            <a:r>
              <a:rPr lang="en-US" i="1" dirty="0" smtClean="0"/>
              <a:t>n</a:t>
            </a:r>
            <a:r>
              <a:rPr lang="en-US" dirty="0" smtClean="0"/>
              <a:t> from 1 to 6. The average execution time per call, the number of instructions executed per call, and the amount of stack space required for each call are used to compare various systems.</a:t>
            </a:r>
          </a:p>
          <a:p>
            <a:r>
              <a:rPr lang="en-US" dirty="0" smtClean="0"/>
              <a:t>A listing of the benchmark program in SIMULA is shown in Figure 4.3. The value of the function Ackermann (3,</a:t>
            </a:r>
            <a:r>
              <a:rPr lang="en-US" i="1" dirty="0" smtClean="0"/>
              <a:t>n</a:t>
            </a:r>
            <a:r>
              <a:rPr lang="en-US" dirty="0" smtClean="0"/>
              <a:t>) is 2</a:t>
            </a:r>
            <a:r>
              <a:rPr lang="en-US" i="1" baseline="30000" dirty="0" smtClean="0"/>
              <a:t>n</a:t>
            </a:r>
            <a:r>
              <a:rPr lang="en-US" baseline="30000" dirty="0" smtClean="0"/>
              <a:t>+3</a:t>
            </a:r>
            <a:r>
              <a:rPr lang="en-US" dirty="0" smtClean="0"/>
              <a:t> – 3. This knowledge is used in the code to verify the implementation of the benchmark. The number of recursive calls in evaluating Ackermann (3,</a:t>
            </a:r>
            <a:r>
              <a:rPr lang="en-US" i="1" dirty="0" smtClean="0"/>
              <a:t>n</a:t>
            </a:r>
            <a:r>
              <a:rPr lang="en-US" dirty="0" smtClean="0"/>
              <a:t>) has been shown by </a:t>
            </a:r>
            <a:r>
              <a:rPr lang="en-US" dirty="0" err="1" smtClean="0"/>
              <a:t>Wichmann</a:t>
            </a:r>
            <a:r>
              <a:rPr lang="en-US" dirty="0" smtClean="0"/>
              <a:t> (1976) to be</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4.6.3 Whetstone</a:t>
            </a:r>
          </a:p>
          <a:p>
            <a:r>
              <a:rPr lang="en-US" sz="1200" kern="1200" baseline="0" dirty="0" smtClean="0">
                <a:solidFill>
                  <a:schemeClr val="tx1"/>
                </a:solidFill>
                <a:latin typeface="+mn-lt"/>
                <a:ea typeface="+mn-ea"/>
                <a:cs typeface="+mn-cs"/>
              </a:rPr>
              <a:t>Used at the British Central Computer Agency, the Whetstone kernel consists of a set of 11 modules</a:t>
            </a:r>
          </a:p>
          <a:p>
            <a:r>
              <a:rPr lang="en-US" sz="1200" kern="1200" baseline="0" dirty="0" smtClean="0">
                <a:solidFill>
                  <a:schemeClr val="tx1"/>
                </a:solidFill>
                <a:latin typeface="+mn-lt"/>
                <a:ea typeface="+mn-ea"/>
                <a:cs typeface="+mn-cs"/>
              </a:rPr>
              <a:t>designed to match observed dynamic frequency of operations used in 949 ALGOL programs. The</a:t>
            </a:r>
          </a:p>
          <a:p>
            <a:r>
              <a:rPr lang="en-US" sz="1200" kern="1200" baseline="0" dirty="0" smtClean="0">
                <a:solidFill>
                  <a:schemeClr val="tx1"/>
                </a:solidFill>
                <a:latin typeface="+mn-lt"/>
                <a:ea typeface="+mn-ea"/>
                <a:cs typeface="+mn-cs"/>
              </a:rPr>
              <a:t>kernel exercises such processor features as array addressing, fixed- and floating-point arithmetic,</a:t>
            </a:r>
          </a:p>
          <a:p>
            <a:r>
              <a:rPr lang="en-US" sz="1200" kern="1200" baseline="0" dirty="0" smtClean="0">
                <a:solidFill>
                  <a:schemeClr val="tx1"/>
                </a:solidFill>
                <a:latin typeface="+mn-lt"/>
                <a:ea typeface="+mn-ea"/>
                <a:cs typeface="+mn-cs"/>
              </a:rPr>
              <a:t>subroutine calls, and parameter passing. It has been translated from ALGOL to FORTRAN, PL/I,</a:t>
            </a:r>
          </a:p>
          <a:p>
            <a:r>
              <a:rPr lang="en-US" sz="1200" kern="1200" baseline="0" dirty="0" smtClean="0">
                <a:solidFill>
                  <a:schemeClr val="tx1"/>
                </a:solidFill>
                <a:latin typeface="+mn-lt"/>
                <a:ea typeface="+mn-ea"/>
                <a:cs typeface="+mn-cs"/>
              </a:rPr>
              <a:t>and other languages. A listing of the workload in ALGOL can be found in Curnow and </a:t>
            </a:r>
            <a:r>
              <a:rPr lang="en-US" sz="1200" kern="1200" baseline="0" dirty="0" err="1" smtClean="0">
                <a:solidFill>
                  <a:schemeClr val="tx1"/>
                </a:solidFill>
                <a:latin typeface="+mn-lt"/>
                <a:ea typeface="+mn-ea"/>
                <a:cs typeface="+mn-cs"/>
              </a:rPr>
              <a:t>Wichmann</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(1975).</a:t>
            </a:r>
          </a:p>
          <a:p>
            <a:r>
              <a:rPr lang="en-US" sz="1200" kern="1200" baseline="0" dirty="0" smtClean="0">
                <a:solidFill>
                  <a:schemeClr val="tx1"/>
                </a:solidFill>
                <a:latin typeface="+mn-lt"/>
                <a:ea typeface="+mn-ea"/>
                <a:cs typeface="+mn-cs"/>
              </a:rPr>
              <a:t>The results of the Whetstone benchmarks are measured in KWIPS (Kilo Whetstone Instructions Per</a:t>
            </a:r>
          </a:p>
          <a:p>
            <a:r>
              <a:rPr lang="en-US" sz="1200" kern="1200" baseline="0" dirty="0" smtClean="0">
                <a:solidFill>
                  <a:schemeClr val="tx1"/>
                </a:solidFill>
                <a:latin typeface="+mn-lt"/>
                <a:ea typeface="+mn-ea"/>
                <a:cs typeface="+mn-cs"/>
              </a:rPr>
              <a:t>Second). There are many permutations of the Whetstone benchmark, so it is important to ensure that</a:t>
            </a:r>
          </a:p>
          <a:p>
            <a:r>
              <a:rPr lang="en-US" sz="1200" kern="1200" baseline="0" dirty="0" smtClean="0">
                <a:solidFill>
                  <a:schemeClr val="tx1"/>
                </a:solidFill>
                <a:latin typeface="+mn-lt"/>
                <a:ea typeface="+mn-ea"/>
                <a:cs typeface="+mn-cs"/>
              </a:rPr>
              <a:t>comparisons across various systems utilize the same source code and that the internal loop counter is</a:t>
            </a:r>
          </a:p>
          <a:p>
            <a:r>
              <a:rPr lang="en-US" sz="1200" kern="1200" baseline="0" dirty="0" smtClean="0">
                <a:solidFill>
                  <a:schemeClr val="tx1"/>
                </a:solidFill>
                <a:latin typeface="+mn-lt"/>
                <a:ea typeface="+mn-ea"/>
                <a:cs typeface="+mn-cs"/>
              </a:rPr>
              <a:t>defined large enough to reduce timing variability.</a:t>
            </a:r>
          </a:p>
          <a:p>
            <a:r>
              <a:rPr lang="en-US" sz="1200" kern="1200" baseline="0" dirty="0" smtClean="0">
                <a:solidFill>
                  <a:schemeClr val="tx1"/>
                </a:solidFill>
                <a:latin typeface="+mn-lt"/>
                <a:ea typeface="+mn-ea"/>
                <a:cs typeface="+mn-cs"/>
              </a:rPr>
              <a:t>Despite its synthetic mix of operations, Whetstone is generally considered a floating-point</a:t>
            </a:r>
          </a:p>
          <a:p>
            <a:r>
              <a:rPr lang="en-US" sz="1200" kern="1200" baseline="0" dirty="0" smtClean="0">
                <a:solidFill>
                  <a:schemeClr val="tx1"/>
                </a:solidFill>
                <a:latin typeface="+mn-lt"/>
                <a:ea typeface="+mn-ea"/>
                <a:cs typeface="+mn-cs"/>
              </a:rPr>
              <a:t>benchmark and is mostly representative of small engineering/scientific applications that fit into</a:t>
            </a:r>
          </a:p>
          <a:p>
            <a:r>
              <a:rPr lang="en-US" sz="1200" kern="1200" baseline="0" dirty="0" smtClean="0">
                <a:solidFill>
                  <a:schemeClr val="tx1"/>
                </a:solidFill>
                <a:latin typeface="+mn-lt"/>
                <a:ea typeface="+mn-ea"/>
                <a:cs typeface="+mn-cs"/>
              </a:rPr>
              <a:t>cache memory.</a:t>
            </a:r>
          </a:p>
          <a:p>
            <a:r>
              <a:rPr lang="en-US" sz="1200" kern="1200" baseline="0" dirty="0" smtClean="0">
                <a:solidFill>
                  <a:schemeClr val="tx1"/>
                </a:solidFill>
                <a:latin typeface="+mn-lt"/>
                <a:ea typeface="+mn-ea"/>
                <a:cs typeface="+mn-cs"/>
              </a:rPr>
              <a:t>The modules were designed to minimize the impact of known compiler optimizations. Newer</a:t>
            </a:r>
          </a:p>
          <a:p>
            <a:r>
              <a:rPr lang="en-US" sz="1200" kern="1200" baseline="0" dirty="0" smtClean="0">
                <a:solidFill>
                  <a:schemeClr val="tx1"/>
                </a:solidFill>
                <a:latin typeface="+mn-lt"/>
                <a:ea typeface="+mn-ea"/>
                <a:cs typeface="+mn-cs"/>
              </a:rPr>
              <a:t>compiler optimization techniques can significantly affect the execution time of this workload on a</a:t>
            </a:r>
          </a:p>
          <a:p>
            <a:r>
              <a:rPr lang="en-US" sz="1200" kern="1200" baseline="0" dirty="0" smtClean="0">
                <a:solidFill>
                  <a:schemeClr val="tx1"/>
                </a:solidFill>
                <a:latin typeface="+mn-lt"/>
                <a:ea typeface="+mn-ea"/>
                <a:cs typeface="+mn-cs"/>
              </a:rPr>
              <a:t>processor. It suffers from other problems of kernels in that there is no I/O and values of input</a:t>
            </a:r>
          </a:p>
          <a:p>
            <a:r>
              <a:rPr lang="en-US" sz="1200" kern="1200" baseline="0" dirty="0" smtClean="0">
                <a:solidFill>
                  <a:schemeClr val="tx1"/>
                </a:solidFill>
                <a:latin typeface="+mn-lt"/>
                <a:ea typeface="+mn-ea"/>
                <a:cs typeface="+mn-cs"/>
              </a:rPr>
              <a:t>parameters significantly affect the measured performance.</a:t>
            </a:r>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4.6.4 LINPACK</a:t>
            </a:r>
          </a:p>
          <a:p>
            <a:r>
              <a:rPr lang="en-US" dirty="0" smtClean="0"/>
              <a:t>Developed by Jack </a:t>
            </a:r>
            <a:r>
              <a:rPr lang="en-US" dirty="0" err="1" smtClean="0"/>
              <a:t>Dongarra</a:t>
            </a:r>
            <a:r>
              <a:rPr lang="en-US" dirty="0" smtClean="0"/>
              <a:t> (1983) of Argonne National Laboratory, this benchmark consists of a number of programs that solve dense systems of linear equations using the UNPACK subroutine package. UNPACK programs can be characterized as having a high percentage of floating-point additions and multiplications. Most of the time is consumed in a set of subroutines called the Basic Linear Algebra Subprograms (BLAS), which are called repeatedly throughout the benchmark. </a:t>
            </a:r>
          </a:p>
          <a:p>
            <a:r>
              <a:rPr lang="en-US" dirty="0" smtClean="0"/>
              <a:t>The LINPACK benchmarks are compared based upon the execution rate as measured in MFLOPS. The most popular variants solve a 100 × 100 system of equations, either in single or double precision, and have become one of the most widely used benchmarks to gauge engineering/scientific applications performance. For example, many finite element, finite difference, simulation, and regression analysis applications exploit LINPACK-like equation solvers.</a:t>
            </a:r>
          </a:p>
          <a:p>
            <a:r>
              <a:rPr lang="en-US" dirty="0" smtClean="0"/>
              <a:t>LINPACK represents mechanical engineering applications on workstations. These applications range from drafting to numerically controlled machines to finite element analysis and call for both high computation speed and good graphics processing</a:t>
            </a:r>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4.6.5 Dhrystone</a:t>
            </a:r>
          </a:p>
          <a:p>
            <a:r>
              <a:rPr lang="en-US" dirty="0" smtClean="0"/>
              <a:t>Developed in 1984 by Reinhold </a:t>
            </a:r>
            <a:r>
              <a:rPr lang="en-US" dirty="0" err="1" smtClean="0"/>
              <a:t>Weicker</a:t>
            </a:r>
            <a:r>
              <a:rPr lang="en-US" dirty="0" smtClean="0"/>
              <a:t> at Siemens, this kernel contains many procedure calls and is considered to represent systems programming environments. It is available in three languages: C, Pascal, and </a:t>
            </a:r>
            <a:r>
              <a:rPr lang="en-US" dirty="0" err="1" smtClean="0"/>
              <a:t>Ada</a:t>
            </a:r>
            <a:r>
              <a:rPr lang="en-US" dirty="0" smtClean="0"/>
              <a:t>. However, the C version is the most commonly used. The results are usually presented in Dhrystone Instructions Per Second (DIPS). The benchmark documentation presents a set of ground rules for building and executing Dhrystone. The benchmark has been updated several times, and it is important to specify the version number when the kernel is used. The kernel allegedly has a rather low dynamic nesting depth of the function calls, a low number of instructions per function call, and a large percentage of time spent in character-string copying and comparing. The benchmark is a popular measure of integer performance; it does not exercise floating-point or I/O processing. </a:t>
            </a:r>
          </a:p>
          <a:p>
            <a:r>
              <a:rPr lang="en-US" b="1" dirty="0" smtClean="0"/>
              <a:t>4.6.6 Lawrence Livermore Loops</a:t>
            </a:r>
          </a:p>
          <a:p>
            <a:endParaRPr lang="en-US" dirty="0"/>
          </a:p>
        </p:txBody>
      </p:sp>
      <p:sp>
        <p:nvSpPr>
          <p:cNvPr id="4" name="Slide Number Placeholder 3"/>
          <p:cNvSpPr>
            <a:spLocks noGrp="1"/>
          </p:cNvSpPr>
          <p:nvPr>
            <p:ph type="sldNum" sz="quarter" idx="10"/>
          </p:nvPr>
        </p:nvSpPr>
        <p:spPr/>
        <p:txBody>
          <a:bodyPr/>
          <a:lstStyle/>
          <a:p>
            <a:fld id="{E3F4A002-8A75-44A3-9651-686901136BE8}"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01.jpg"/>
          <p:cNvPicPr>
            <a:picLocks noChangeAspect="1"/>
          </p:cNvPicPr>
          <p:nvPr/>
        </p:nvPicPr>
        <p:blipFill>
          <a:blip r:embed="rId2"/>
          <a:stretch>
            <a:fillRect/>
          </a:stretch>
        </p:blipFill>
        <p:spPr>
          <a:xfrm>
            <a:off x="0" y="0"/>
            <a:ext cx="9144000" cy="6858000"/>
          </a:xfrm>
          <a:prstGeom prst="rect">
            <a:avLst/>
          </a:prstGeom>
        </p:spPr>
      </p:pic>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 name="Line 15"/>
          <p:cNvSpPr>
            <a:spLocks noChangeShapeType="1"/>
          </p:cNvSpPr>
          <p:nvPr/>
        </p:nvSpPr>
        <p:spPr bwMode="auto">
          <a:xfrm>
            <a:off x="1295400" y="5943600"/>
            <a:ext cx="3962400" cy="0"/>
          </a:xfrm>
          <a:prstGeom prst="line">
            <a:avLst/>
          </a:prstGeom>
          <a:noFill/>
          <a:ln w="57150">
            <a:solidFill>
              <a:schemeClr val="accent1"/>
            </a:solidFill>
            <a:round/>
            <a:headEnd/>
            <a:tailEnd/>
          </a:ln>
          <a:effectLst/>
        </p:spPr>
        <p:txBody>
          <a:bodyPr/>
          <a:lstStyle/>
          <a:p>
            <a:pPr>
              <a:defRPr/>
            </a:pPr>
            <a:endParaRPr lang="en-GB"/>
          </a:p>
        </p:txBody>
      </p:sp>
      <p:sp>
        <p:nvSpPr>
          <p:cNvPr id="8" name="Line 17"/>
          <p:cNvSpPr>
            <a:spLocks noChangeShapeType="1"/>
          </p:cNvSpPr>
          <p:nvPr/>
        </p:nvSpPr>
        <p:spPr bwMode="auto">
          <a:xfrm>
            <a:off x="1295400" y="4495800"/>
            <a:ext cx="3962400" cy="0"/>
          </a:xfrm>
          <a:prstGeom prst="line">
            <a:avLst/>
          </a:prstGeom>
          <a:noFill/>
          <a:ln w="57150">
            <a:solidFill>
              <a:schemeClr val="accent1"/>
            </a:solidFill>
            <a:round/>
            <a:headEnd/>
            <a:tailEnd/>
          </a:ln>
          <a:effectLst/>
        </p:spPr>
        <p:txBody>
          <a:bodyPr/>
          <a:lstStyle/>
          <a:p>
            <a:pPr>
              <a:defRPr/>
            </a:pPr>
            <a:endParaRPr lang="en-GB"/>
          </a:p>
        </p:txBody>
      </p:sp>
      <p:sp>
        <p:nvSpPr>
          <p:cNvPr id="9" name="Text Box 28"/>
          <p:cNvSpPr txBox="1">
            <a:spLocks noChangeArrowheads="1"/>
          </p:cNvSpPr>
          <p:nvPr/>
        </p:nvSpPr>
        <p:spPr bwMode="auto">
          <a:xfrm>
            <a:off x="1187450" y="3621088"/>
            <a:ext cx="4194175" cy="523875"/>
          </a:xfrm>
          <a:prstGeom prst="rect">
            <a:avLst/>
          </a:prstGeom>
          <a:noFill/>
          <a:ln w="9525">
            <a:noFill/>
            <a:miter lim="800000"/>
            <a:headEnd/>
            <a:tailEnd/>
          </a:ln>
          <a:effectLst/>
        </p:spPr>
        <p:txBody>
          <a:bodyPr wrap="none">
            <a:spAutoFit/>
          </a:bodyPr>
          <a:lstStyle/>
          <a:p>
            <a:pPr algn="ctr">
              <a:spcBef>
                <a:spcPct val="20000"/>
              </a:spcBef>
              <a:buClr>
                <a:schemeClr val="accent1"/>
              </a:buClr>
              <a:buSzPct val="70000"/>
              <a:buFont typeface="Wingdings" pitchFamily="2" charset="2"/>
              <a:buNone/>
              <a:defRPr/>
            </a:pPr>
            <a:r>
              <a:rPr lang="en-US" sz="2800" b="1" dirty="0">
                <a:solidFill>
                  <a:srgbClr val="CC0000"/>
                </a:solidFill>
                <a:latin typeface="Britannic Bold" pitchFamily="34" charset="0"/>
              </a:rPr>
              <a:t>SISTEM PENGUKURAN</a:t>
            </a:r>
            <a:endParaRPr lang="en-US" sz="2800" noProof="1">
              <a:latin typeface="Britannic Bold" pitchFamily="34" charset="0"/>
            </a:endParaRPr>
          </a:p>
        </p:txBody>
      </p:sp>
      <p:sp>
        <p:nvSpPr>
          <p:cNvPr id="94220" name="Rectangle 12"/>
          <p:cNvSpPr>
            <a:spLocks noGrp="1" noChangeArrowheads="1"/>
          </p:cNvSpPr>
          <p:nvPr>
            <p:ph type="ctrTitle"/>
          </p:nvPr>
        </p:nvSpPr>
        <p:spPr>
          <a:xfrm>
            <a:off x="838200" y="1295400"/>
            <a:ext cx="7315200" cy="1747838"/>
          </a:xfrm>
        </p:spPr>
        <p:txBody>
          <a:bodyPr anchor="ctr"/>
          <a:lstStyle>
            <a:lvl1pPr algn="ctr">
              <a:defRPr sz="4400" noProof="1">
                <a:solidFill>
                  <a:srgbClr val="660066"/>
                </a:solidFill>
              </a:defRPr>
            </a:lvl1pPr>
          </a:lstStyle>
          <a:p>
            <a:r>
              <a:rPr lang="en-US" noProof="1" smtClean="0"/>
              <a:t>Click to edit Master title style</a:t>
            </a:r>
            <a:endParaRPr lang="en-GB"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8" name="Picture 7" descr="03.jpg"/>
          <p:cNvPicPr>
            <a:picLocks noChangeAspect="1"/>
          </p:cNvPicPr>
          <p:nvPr/>
        </p:nvPicPr>
        <p:blipFill>
          <a:blip r:embed="rId2"/>
          <a:stretch>
            <a:fillRect/>
          </a:stretch>
        </p:blipFill>
        <p:spPr>
          <a:xfrm>
            <a:off x="0" y="0"/>
            <a:ext cx="9144000" cy="6858000"/>
          </a:xfrm>
          <a:prstGeom prst="rect">
            <a:avLst/>
          </a:prstGeom>
        </p:spPr>
      </p:pic>
      <p:sp>
        <p:nvSpPr>
          <p:cNvPr id="2" name="Titre 1"/>
          <p:cNvSpPr>
            <a:spLocks noGrp="1"/>
          </p:cNvSpPr>
          <p:nvPr>
            <p:ph type="title"/>
          </p:nvPr>
        </p:nvSpPr>
        <p:spPr>
          <a:xfrm>
            <a:off x="457200" y="274638"/>
            <a:ext cx="8229600" cy="654032"/>
          </a:xfrm>
        </p:spPr>
        <p:txBody>
          <a:bodyPr/>
          <a:lstStyle>
            <a:lvl1pPr>
              <a:defRPr sz="2800"/>
            </a:lvl1pPr>
          </a:lstStyle>
          <a:p>
            <a:r>
              <a:rPr lang="en-US" smtClean="0"/>
              <a:t>Click to edit Master title style</a:t>
            </a:r>
            <a:endParaRPr lang="fr-FR"/>
          </a:p>
        </p:txBody>
      </p:sp>
      <p:sp>
        <p:nvSpPr>
          <p:cNvPr id="3" name="Espace réservé du contenu 2"/>
          <p:cNvSpPr>
            <a:spLocks noGrp="1"/>
          </p:cNvSpPr>
          <p:nvPr>
            <p:ph idx="1"/>
          </p:nvPr>
        </p:nvSpPr>
        <p:spPr>
          <a:xfrm>
            <a:off x="457200" y="1285860"/>
            <a:ext cx="8229600" cy="5286413"/>
          </a:xfrm>
        </p:spPr>
        <p:txBody>
          <a:bodyPr/>
          <a:lstStyle>
            <a:lvl1pPr>
              <a:defRPr sz="2000">
                <a:cs typeface="Latha" pitchFamily="2"/>
              </a:defRPr>
            </a:lvl1pPr>
            <a:lvl2pPr>
              <a:defRPr sz="2000">
                <a:cs typeface="Latha" pitchFamily="2"/>
              </a:defRPr>
            </a:lvl2pPr>
            <a:lvl3pPr>
              <a:defRPr sz="2000">
                <a:cs typeface="Latha" pitchFamily="2"/>
              </a:defRPr>
            </a:lvl3pPr>
            <a:lvl4pPr>
              <a:defRPr sz="2000">
                <a:cs typeface="Latha" pitchFamily="2"/>
              </a:defRPr>
            </a:lvl4pPr>
            <a:lvl5pPr>
              <a:defRPr sz="2000">
                <a:cs typeface="Latha" pitchFamily="2"/>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8" name="Espace réservé du pied de page 4"/>
          <p:cNvSpPr>
            <a:spLocks noGrp="1"/>
          </p:cNvSpPr>
          <p:nvPr>
            <p:ph type="ftr" sz="quarter" idx="11"/>
          </p:nvPr>
        </p:nvSpPr>
        <p:spPr/>
        <p:txBody>
          <a:bodyPr/>
          <a:lstStyle>
            <a:lvl1pPr>
              <a:defRPr/>
            </a:lvl1pPr>
          </a:lstStyle>
          <a:p>
            <a:endParaRPr lang="en-US"/>
          </a:p>
        </p:txBody>
      </p:sp>
      <p:sp>
        <p:nvSpPr>
          <p:cNvPr id="9"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02.jpg"/>
          <p:cNvPicPr>
            <a:picLocks noChangeAspect="1"/>
          </p:cNvPicPr>
          <p:nvPr/>
        </p:nvPicPr>
        <p:blipFill>
          <a:blip r:embed="rId2"/>
          <a:stretch>
            <a:fillRect/>
          </a:stretch>
        </p:blipFill>
        <p:spPr>
          <a:xfrm>
            <a:off x="0" y="0"/>
            <a:ext cx="9144000" cy="6858000"/>
          </a:xfrm>
          <a:prstGeom prst="rect">
            <a:avLst/>
          </a:prstGeom>
        </p:spPr>
      </p:pic>
      <p:sp>
        <p:nvSpPr>
          <p:cNvPr id="2" name="Titre 1"/>
          <p:cNvSpPr>
            <a:spLocks noGrp="1"/>
          </p:cNvSpPr>
          <p:nvPr>
            <p:ph type="title"/>
          </p:nvPr>
        </p:nvSpPr>
        <p:spPr>
          <a:xfrm>
            <a:off x="457200" y="274638"/>
            <a:ext cx="8229600" cy="654032"/>
          </a:xfrm>
        </p:spPr>
        <p:txBody>
          <a:bodyPr/>
          <a:lstStyle>
            <a:lvl1pPr>
              <a:defRPr sz="2800">
                <a:cs typeface="Latha" pitchFamily="2"/>
              </a:defRPr>
            </a:lvl1pPr>
          </a:lstStyle>
          <a:p>
            <a:r>
              <a:rPr lang="en-US" smtClean="0"/>
              <a:t>Click to edit Master title style</a:t>
            </a:r>
            <a:endParaRPr lang="fr-FR" dirty="0"/>
          </a:p>
        </p:txBody>
      </p:sp>
      <p:sp>
        <p:nvSpPr>
          <p:cNvPr id="3"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4" name="Espace réservé du pied de page 4"/>
          <p:cNvSpPr>
            <a:spLocks noGrp="1"/>
          </p:cNvSpPr>
          <p:nvPr>
            <p:ph type="ftr" sz="quarter" idx="11"/>
          </p:nvPr>
        </p:nvSpPr>
        <p:spPr/>
        <p:txBody>
          <a:bodyPr/>
          <a:lstStyle>
            <a:lvl1pPr>
              <a:defRPr/>
            </a:lvl1pPr>
          </a:lstStyle>
          <a:p>
            <a:endParaRPr lang="en-US"/>
          </a:p>
        </p:txBody>
      </p:sp>
      <p:sp>
        <p:nvSpPr>
          <p:cNvPr id="5"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3" name="Espace réservé du pied de page 4"/>
          <p:cNvSpPr>
            <a:spLocks noGrp="1"/>
          </p:cNvSpPr>
          <p:nvPr>
            <p:ph type="ftr" sz="quarter" idx="11"/>
          </p:nvPr>
        </p:nvSpPr>
        <p:spPr/>
        <p:txBody>
          <a:bodyPr/>
          <a:lstStyle>
            <a:lvl1pPr>
              <a:defRPr/>
            </a:lvl1pPr>
          </a:lstStyle>
          <a:p>
            <a:endParaRPr lang="en-US"/>
          </a:p>
        </p:txBody>
      </p:sp>
      <p:sp>
        <p:nvSpPr>
          <p:cNvPr id="4"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6F043D8B-DFB5-4C9E-80D3-032601CAC302}" type="datetimeFigureOut">
              <a:rPr lang="en-US" smtClean="0"/>
              <a:pPr/>
              <a:t>3/16/2011</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3DCFD073-01F4-4EFC-9721-C18D34283F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6F043D8B-DFB5-4C9E-80D3-032601CAC302}" type="datetimeFigureOut">
              <a:rPr lang="en-US" smtClean="0"/>
              <a:pPr/>
              <a:t>3/16/2011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3DCFD073-01F4-4EFC-9721-C18D34283F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Bab</a:t>
            </a:r>
            <a:r>
              <a:rPr lang="en-US" dirty="0" smtClean="0"/>
              <a:t> 3: Benchmarking </a:t>
            </a:r>
            <a:r>
              <a:rPr lang="en-US" dirty="0" err="1" smtClean="0"/>
              <a:t>pada</a:t>
            </a:r>
            <a:r>
              <a:rPr lang="en-US" dirty="0" smtClean="0"/>
              <a:t/>
            </a:r>
            <a:br>
              <a:rPr lang="en-US" dirty="0" smtClean="0"/>
            </a:br>
            <a:r>
              <a:rPr lang="en-US" dirty="0" err="1" smtClean="0"/>
              <a:t>Sistem</a:t>
            </a:r>
            <a:r>
              <a:rPr lang="en-US" dirty="0" smtClean="0"/>
              <a:t> </a:t>
            </a:r>
            <a:r>
              <a:rPr lang="en-US" dirty="0" err="1" smtClean="0"/>
              <a:t>Komputer</a:t>
            </a:r>
            <a:endParaRPr lang="en-US" dirty="0"/>
          </a:p>
        </p:txBody>
      </p:sp>
      <p:sp>
        <p:nvSpPr>
          <p:cNvPr id="3" name="Subtitle 2"/>
          <p:cNvSpPr>
            <a:spLocks noGrp="1"/>
          </p:cNvSpPr>
          <p:nvPr>
            <p:ph type="subTitle" idx="1"/>
          </p:nvPr>
        </p:nvSpPr>
        <p:spPr/>
        <p:txBody>
          <a:bodyPr/>
          <a:lstStyle/>
          <a:p>
            <a:r>
              <a:rPr lang="en-US" dirty="0" smtClean="0"/>
              <a:t>Dr. Ir. </a:t>
            </a:r>
            <a:r>
              <a:rPr lang="en-US" dirty="0" err="1" smtClean="0"/>
              <a:t>Yeffry</a:t>
            </a:r>
            <a:r>
              <a:rPr lang="en-US" dirty="0" smtClean="0"/>
              <a:t> </a:t>
            </a:r>
            <a:r>
              <a:rPr lang="en-US" dirty="0" err="1" smtClean="0"/>
              <a:t>Handoko</a:t>
            </a:r>
            <a:r>
              <a:rPr lang="en-US" dirty="0" smtClean="0"/>
              <a:t> Putra, M.T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Benchmark</a:t>
            </a:r>
            <a:endParaRPr lang="en-US" dirty="0"/>
          </a:p>
        </p:txBody>
      </p:sp>
      <p:sp>
        <p:nvSpPr>
          <p:cNvPr id="3" name="Content Placeholder 2"/>
          <p:cNvSpPr>
            <a:spLocks noGrp="1"/>
          </p:cNvSpPr>
          <p:nvPr>
            <p:ph idx="1"/>
          </p:nvPr>
        </p:nvSpPr>
        <p:spPr/>
        <p:txBody>
          <a:bodyPr/>
          <a:lstStyle/>
          <a:p>
            <a:r>
              <a:rPr lang="en-US" b="1" dirty="0" smtClean="0"/>
              <a:t>Sieve </a:t>
            </a:r>
          </a:p>
          <a:p>
            <a:r>
              <a:rPr lang="en-US" b="1" dirty="0" smtClean="0"/>
              <a:t>Ackermann’s Function </a:t>
            </a:r>
          </a:p>
          <a:p>
            <a:r>
              <a:rPr lang="en-US" b="1" dirty="0" smtClean="0"/>
              <a:t>Whetstone </a:t>
            </a:r>
          </a:p>
          <a:p>
            <a:r>
              <a:rPr lang="en-US" b="1" dirty="0" smtClean="0"/>
              <a:t>LINPACK </a:t>
            </a:r>
          </a:p>
          <a:p>
            <a:r>
              <a:rPr lang="en-US" b="1" dirty="0" smtClean="0"/>
              <a:t>Dhrystone </a:t>
            </a:r>
          </a:p>
          <a:p>
            <a:r>
              <a:rPr lang="en-US" b="1" dirty="0" smtClean="0"/>
              <a:t>Lawrence Livermore Loops </a:t>
            </a:r>
          </a:p>
          <a:p>
            <a:r>
              <a:rPr lang="en-US" b="1" dirty="0" smtClean="0"/>
              <a:t>Debit-Credit Benchmark </a:t>
            </a:r>
          </a:p>
          <a:p>
            <a:r>
              <a:rPr lang="en-US" b="1" dirty="0" smtClean="0"/>
              <a:t>SPEC Benchmark Suite</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Sieve</a:t>
            </a:r>
            <a:endParaRPr lang="en-US" dirty="0"/>
          </a:p>
        </p:txBody>
      </p:sp>
      <p:sp>
        <p:nvSpPr>
          <p:cNvPr id="6" name="Content Placeholder 5"/>
          <p:cNvSpPr>
            <a:spLocks noGrp="1"/>
          </p:cNvSpPr>
          <p:nvPr>
            <p:ph idx="1"/>
          </p:nvPr>
        </p:nvSpPr>
        <p:spPr/>
        <p:txBody>
          <a:bodyPr/>
          <a:lstStyle/>
          <a:p>
            <a:r>
              <a:rPr lang="en-US" dirty="0" smtClean="0"/>
              <a:t>Sieve Kernel </a:t>
            </a:r>
            <a:r>
              <a:rPr lang="en-US" dirty="0" err="1" smtClean="0"/>
              <a:t>digunakan</a:t>
            </a:r>
            <a:r>
              <a:rPr lang="en-US" dirty="0" smtClean="0"/>
              <a:t> </a:t>
            </a:r>
            <a:r>
              <a:rPr lang="en-US" dirty="0" err="1" smtClean="0"/>
              <a:t>untuk</a:t>
            </a:r>
            <a:r>
              <a:rPr lang="en-US" dirty="0" smtClean="0"/>
              <a:t> </a:t>
            </a:r>
            <a:r>
              <a:rPr lang="en-US" dirty="0" err="1" smtClean="0"/>
              <a:t>membandingkan</a:t>
            </a:r>
            <a:r>
              <a:rPr lang="en-US" dirty="0" smtClean="0"/>
              <a:t> </a:t>
            </a:r>
            <a:r>
              <a:rPr lang="en-US" dirty="0" err="1" smtClean="0"/>
              <a:t>microprosesor</a:t>
            </a:r>
            <a:r>
              <a:rPr lang="en-US" dirty="0" smtClean="0"/>
              <a:t>, PC </a:t>
            </a:r>
            <a:r>
              <a:rPr lang="en-US" dirty="0" err="1" smtClean="0"/>
              <a:t>dan</a:t>
            </a:r>
            <a:r>
              <a:rPr lang="en-US" dirty="0" smtClean="0"/>
              <a:t> High-level language</a:t>
            </a:r>
          </a:p>
          <a:p>
            <a:r>
              <a:rPr lang="en-US" dirty="0" err="1" smtClean="0"/>
              <a:t>Didasari</a:t>
            </a:r>
            <a:r>
              <a:rPr lang="en-US" dirty="0" smtClean="0"/>
              <a:t> </a:t>
            </a:r>
            <a:r>
              <a:rPr lang="en-US" dirty="0" err="1" smtClean="0"/>
              <a:t>oleh</a:t>
            </a:r>
            <a:r>
              <a:rPr lang="en-US" dirty="0" smtClean="0"/>
              <a:t> Eratosthenes’s sieve algorithm yang </a:t>
            </a:r>
            <a:r>
              <a:rPr lang="en-US" dirty="0" err="1" smtClean="0"/>
              <a:t>digunakan</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bilangan</a:t>
            </a:r>
            <a:r>
              <a:rPr lang="en-US" dirty="0" smtClean="0"/>
              <a:t> prima yang </a:t>
            </a:r>
            <a:r>
              <a:rPr lang="en-US" dirty="0" err="1" smtClean="0"/>
              <a:t>lebih</a:t>
            </a:r>
            <a:r>
              <a:rPr lang="en-US" dirty="0" smtClean="0"/>
              <a:t> </a:t>
            </a:r>
            <a:r>
              <a:rPr lang="en-US" dirty="0" err="1" smtClean="0"/>
              <a:t>kecil</a:t>
            </a:r>
            <a:r>
              <a:rPr lang="en-US" dirty="0" smtClean="0"/>
              <a:t> </a:t>
            </a:r>
            <a:r>
              <a:rPr lang="en-US" dirty="0" err="1" smtClean="0"/>
              <a:t>dari</a:t>
            </a:r>
            <a:r>
              <a:rPr lang="en-US" dirty="0" smtClean="0"/>
              <a:t> </a:t>
            </a:r>
            <a:r>
              <a:rPr lang="en-US" dirty="0" err="1" smtClean="0"/>
              <a:t>bilangan</a:t>
            </a:r>
            <a:r>
              <a:rPr lang="en-US" dirty="0" smtClean="0"/>
              <a:t> n</a:t>
            </a:r>
          </a:p>
          <a:p>
            <a:r>
              <a:rPr lang="en-US" dirty="0" err="1" smtClean="0"/>
              <a:t>Algoritma</a:t>
            </a:r>
            <a:r>
              <a:rPr lang="en-US" dirty="0" smtClean="0"/>
              <a:t> </a:t>
            </a:r>
            <a:r>
              <a:rPr lang="en-US" dirty="0" err="1" smtClean="0"/>
              <a:t>ini</a:t>
            </a:r>
            <a:r>
              <a:rPr lang="en-US" dirty="0" smtClean="0"/>
              <a:t> </a:t>
            </a:r>
            <a:r>
              <a:rPr lang="en-US" dirty="0" err="1" smtClean="0"/>
              <a:t>secara</a:t>
            </a:r>
            <a:r>
              <a:rPr lang="en-US" dirty="0" smtClean="0"/>
              <a:t> manual </a:t>
            </a:r>
            <a:r>
              <a:rPr lang="en-US" dirty="0" err="1" smtClean="0"/>
              <a:t>menuliskan</a:t>
            </a:r>
            <a:r>
              <a:rPr lang="en-US" dirty="0" smtClean="0"/>
              <a:t> </a:t>
            </a:r>
            <a:r>
              <a:rPr lang="en-US" dirty="0" err="1" smtClean="0"/>
              <a:t>semua</a:t>
            </a:r>
            <a:r>
              <a:rPr lang="en-US" dirty="0" smtClean="0"/>
              <a:t> </a:t>
            </a:r>
            <a:r>
              <a:rPr lang="en-US" dirty="0" err="1" smtClean="0"/>
              <a:t>bilangan</a:t>
            </a:r>
            <a:r>
              <a:rPr lang="en-US" dirty="0" smtClean="0"/>
              <a:t> integer </a:t>
            </a:r>
            <a:r>
              <a:rPr lang="en-US" dirty="0" err="1" smtClean="0"/>
              <a:t>dari</a:t>
            </a:r>
            <a:r>
              <a:rPr lang="en-US" dirty="0" smtClean="0"/>
              <a:t> 1 </a:t>
            </a:r>
            <a:r>
              <a:rPr lang="en-US" dirty="0" err="1" smtClean="0"/>
              <a:t>sampai</a:t>
            </a:r>
            <a:r>
              <a:rPr lang="en-US" dirty="0" smtClean="0"/>
              <a:t> n </a:t>
            </a:r>
            <a:r>
              <a:rPr lang="en-US" dirty="0" err="1" smtClean="0"/>
              <a:t>lalu</a:t>
            </a:r>
            <a:r>
              <a:rPr lang="en-US" dirty="0" smtClean="0"/>
              <a:t> </a:t>
            </a:r>
            <a:r>
              <a:rPr lang="en-US" dirty="0" err="1" smtClean="0"/>
              <a:t>menghapus</a:t>
            </a:r>
            <a:r>
              <a:rPr lang="en-US" dirty="0" smtClean="0"/>
              <a:t> </a:t>
            </a:r>
            <a:r>
              <a:rPr lang="en-US" dirty="0" err="1" smtClean="0"/>
              <a:t>kelipatan</a:t>
            </a:r>
            <a:r>
              <a:rPr lang="en-US" dirty="0" smtClean="0"/>
              <a:t> </a:t>
            </a:r>
            <a:r>
              <a:rPr lang="en-US" dirty="0" err="1" smtClean="0"/>
              <a:t>dari</a:t>
            </a:r>
            <a:r>
              <a:rPr lang="en-US" dirty="0" smtClean="0"/>
              <a:t> k </a:t>
            </a:r>
            <a:r>
              <a:rPr lang="en-US" dirty="0" err="1" smtClean="0"/>
              <a:t>untuk</a:t>
            </a:r>
            <a:r>
              <a:rPr lang="en-US" dirty="0" smtClean="0"/>
              <a:t> k = 2, 3, .., √</a:t>
            </a:r>
            <a:r>
              <a:rPr lang="en-US" i="1" dirty="0" smtClean="0"/>
              <a:t>n</a:t>
            </a:r>
          </a:p>
          <a:p>
            <a:r>
              <a:rPr lang="en-US" i="1" dirty="0" err="1" smtClean="0"/>
              <a:t>Contoh</a:t>
            </a:r>
            <a:r>
              <a:rPr lang="en-US" i="1" dirty="0" smtClean="0"/>
              <a:t> :</a:t>
            </a:r>
          </a:p>
          <a:p>
            <a:endParaRPr lang="en-US" dirty="0"/>
          </a:p>
        </p:txBody>
      </p:sp>
      <p:pic>
        <p:nvPicPr>
          <p:cNvPr id="1026" name="Picture 2"/>
          <p:cNvPicPr>
            <a:picLocks noChangeAspect="1" noChangeArrowheads="1"/>
          </p:cNvPicPr>
          <p:nvPr/>
        </p:nvPicPr>
        <p:blipFill>
          <a:blip r:embed="rId3"/>
          <a:srcRect/>
          <a:stretch>
            <a:fillRect/>
          </a:stretch>
        </p:blipFill>
        <p:spPr bwMode="auto">
          <a:xfrm>
            <a:off x="0" y="3786189"/>
            <a:ext cx="9144000" cy="236993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32" y="3585109"/>
            <a:ext cx="5786478" cy="2772849"/>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a:srcRect/>
          <a:stretch>
            <a:fillRect/>
          </a:stretch>
        </p:blipFill>
        <p:spPr bwMode="auto">
          <a:xfrm>
            <a:off x="1" y="0"/>
            <a:ext cx="5851900" cy="37147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Ackermann’s Function</a:t>
            </a:r>
            <a:endParaRPr lang="en-US" dirty="0"/>
          </a:p>
        </p:txBody>
      </p:sp>
      <p:sp>
        <p:nvSpPr>
          <p:cNvPr id="3" name="Content Placeholder 2"/>
          <p:cNvSpPr>
            <a:spLocks noGrp="1"/>
          </p:cNvSpPr>
          <p:nvPr>
            <p:ph idx="1"/>
          </p:nvPr>
        </p:nvSpPr>
        <p:spPr/>
        <p:txBody>
          <a:bodyPr/>
          <a:lstStyle/>
          <a:p>
            <a:r>
              <a:rPr lang="en-US" dirty="0" smtClean="0"/>
              <a:t>Kernel </a:t>
            </a:r>
            <a:r>
              <a:rPr lang="en-US" dirty="0" err="1" smtClean="0"/>
              <a:t>ini</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menilai</a:t>
            </a:r>
            <a:r>
              <a:rPr lang="en-US" dirty="0" smtClean="0"/>
              <a:t> </a:t>
            </a:r>
            <a:r>
              <a:rPr lang="en-US" dirty="0" err="1" smtClean="0"/>
              <a:t>efisiensi</a:t>
            </a:r>
            <a:r>
              <a:rPr lang="en-US" dirty="0" smtClean="0"/>
              <a:t> </a:t>
            </a:r>
            <a:r>
              <a:rPr lang="en-US" dirty="0" err="1" smtClean="0"/>
              <a:t>dari</a:t>
            </a:r>
            <a:r>
              <a:rPr lang="en-US" dirty="0" smtClean="0"/>
              <a:t> </a:t>
            </a:r>
            <a:r>
              <a:rPr lang="en-US" dirty="0" err="1" smtClean="0"/>
              <a:t>mekanisme</a:t>
            </a:r>
            <a:r>
              <a:rPr lang="en-US" dirty="0" smtClean="0"/>
              <a:t> </a:t>
            </a:r>
            <a:r>
              <a:rPr lang="en-US" dirty="0" err="1" smtClean="0"/>
              <a:t>pemanggilan</a:t>
            </a:r>
            <a:r>
              <a:rPr lang="en-US" dirty="0" smtClean="0"/>
              <a:t> </a:t>
            </a:r>
            <a:r>
              <a:rPr lang="en-US" dirty="0" err="1" smtClean="0"/>
              <a:t>prosedur</a:t>
            </a:r>
            <a:r>
              <a:rPr lang="en-US" dirty="0" smtClean="0"/>
              <a:t> </a:t>
            </a:r>
            <a:r>
              <a:rPr lang="en-US" dirty="0" err="1" smtClean="0"/>
              <a:t>dalam</a:t>
            </a:r>
            <a:r>
              <a:rPr lang="en-US" dirty="0" smtClean="0"/>
              <a:t> ALGOL-like languages.</a:t>
            </a:r>
          </a:p>
          <a:p>
            <a:r>
              <a:rPr lang="en-US" dirty="0" err="1" smtClean="0"/>
              <a:t>Fungsi</a:t>
            </a:r>
            <a:r>
              <a:rPr lang="en-US" dirty="0" smtClean="0"/>
              <a:t> Ackermann </a:t>
            </a:r>
            <a:r>
              <a:rPr lang="en-US" dirty="0" err="1" smtClean="0"/>
              <a:t>terdiri</a:t>
            </a:r>
            <a:r>
              <a:rPr lang="en-US" dirty="0" smtClean="0"/>
              <a:t> </a:t>
            </a:r>
            <a:r>
              <a:rPr lang="en-US" dirty="0" err="1" smtClean="0"/>
              <a:t>dari</a:t>
            </a:r>
            <a:r>
              <a:rPr lang="en-US" dirty="0" smtClean="0"/>
              <a:t> </a:t>
            </a:r>
            <a:r>
              <a:rPr lang="en-US" dirty="0" err="1" smtClean="0"/>
              <a:t>dua</a:t>
            </a:r>
            <a:r>
              <a:rPr lang="en-US" dirty="0" smtClean="0"/>
              <a:t> parameter </a:t>
            </a:r>
            <a:r>
              <a:rPr lang="en-US" dirty="0" err="1" smtClean="0"/>
              <a:t>dan</a:t>
            </a:r>
            <a:r>
              <a:rPr lang="en-US" dirty="0" smtClean="0"/>
              <a:t> </a:t>
            </a:r>
            <a:r>
              <a:rPr lang="en-US" dirty="0" err="1" smtClean="0"/>
              <a:t>didefinisikan</a:t>
            </a:r>
            <a:r>
              <a:rPr lang="en-US" dirty="0" smtClean="0"/>
              <a:t> </a:t>
            </a:r>
            <a:r>
              <a:rPr lang="en-US" dirty="0" err="1" smtClean="0"/>
              <a:t>rekursif</a:t>
            </a:r>
            <a:r>
              <a:rPr lang="en-US" dirty="0" smtClean="0"/>
              <a:t>. </a:t>
            </a:r>
            <a:r>
              <a:rPr lang="en-US" dirty="0" err="1" smtClean="0"/>
              <a:t>Fungsi</a:t>
            </a:r>
            <a:r>
              <a:rPr lang="en-US" dirty="0" smtClean="0"/>
              <a:t> Ackermann (3,</a:t>
            </a:r>
            <a:r>
              <a:rPr lang="en-US" i="1" dirty="0" smtClean="0"/>
              <a:t>n</a:t>
            </a:r>
            <a:r>
              <a:rPr lang="en-US" dirty="0" smtClean="0"/>
              <a:t>) </a:t>
            </a:r>
            <a:r>
              <a:rPr lang="en-US" dirty="0" err="1" smtClean="0"/>
              <a:t>mengevaluasi</a:t>
            </a:r>
            <a:r>
              <a:rPr lang="en-US" dirty="0" smtClean="0"/>
              <a:t> </a:t>
            </a:r>
            <a:r>
              <a:rPr lang="en-US" dirty="0" err="1" smtClean="0"/>
              <a:t>nilai</a:t>
            </a:r>
            <a:r>
              <a:rPr lang="en-US" dirty="0" smtClean="0"/>
              <a:t> n </a:t>
            </a:r>
            <a:r>
              <a:rPr lang="en-US" dirty="0" err="1" smtClean="0"/>
              <a:t>dari</a:t>
            </a:r>
            <a:r>
              <a:rPr lang="en-US" dirty="0" smtClean="0"/>
              <a:t> 1 </a:t>
            </a:r>
            <a:r>
              <a:rPr lang="en-US" dirty="0" err="1" smtClean="0"/>
              <a:t>sampai</a:t>
            </a:r>
            <a:r>
              <a:rPr lang="en-US" dirty="0" smtClean="0"/>
              <a:t> 6</a:t>
            </a:r>
          </a:p>
          <a:p>
            <a:r>
              <a:rPr lang="en-US" dirty="0" err="1" smtClean="0"/>
              <a:t>Nilai</a:t>
            </a:r>
            <a:r>
              <a:rPr lang="en-US" dirty="0" smtClean="0"/>
              <a:t> </a:t>
            </a:r>
            <a:r>
              <a:rPr lang="en-US" dirty="0" err="1" smtClean="0"/>
              <a:t>dari</a:t>
            </a:r>
            <a:r>
              <a:rPr lang="en-US" dirty="0" smtClean="0"/>
              <a:t> </a:t>
            </a:r>
            <a:r>
              <a:rPr lang="en-US" dirty="0" err="1" smtClean="0"/>
              <a:t>fungsi</a:t>
            </a:r>
            <a:r>
              <a:rPr lang="en-US" dirty="0" smtClean="0"/>
              <a:t> Ackermann (3,</a:t>
            </a:r>
            <a:r>
              <a:rPr lang="en-US" i="1" dirty="0" smtClean="0"/>
              <a:t>n</a:t>
            </a:r>
            <a:r>
              <a:rPr lang="en-US" dirty="0" smtClean="0"/>
              <a:t>) </a:t>
            </a:r>
            <a:r>
              <a:rPr lang="en-US" dirty="0" err="1" smtClean="0"/>
              <a:t>adalah</a:t>
            </a:r>
            <a:r>
              <a:rPr lang="en-US" dirty="0" smtClean="0"/>
              <a:t> 2</a:t>
            </a:r>
            <a:r>
              <a:rPr lang="en-US" i="1" baseline="30000" dirty="0" smtClean="0"/>
              <a:t>n</a:t>
            </a:r>
            <a:r>
              <a:rPr lang="en-US" baseline="30000" dirty="0" smtClean="0"/>
              <a:t>+3</a:t>
            </a:r>
            <a:r>
              <a:rPr lang="en-US" dirty="0" smtClean="0"/>
              <a:t> – 3. </a:t>
            </a:r>
            <a:br>
              <a:rPr lang="en-US" dirty="0" smtClean="0"/>
            </a:br>
            <a:r>
              <a:rPr lang="en-US" dirty="0" err="1" smtClean="0"/>
              <a:t>Fungsi</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memverifikasi</a:t>
            </a:r>
            <a:r>
              <a:rPr lang="en-US" dirty="0" smtClean="0"/>
              <a:t> benchmark </a:t>
            </a:r>
          </a:p>
          <a:p>
            <a:r>
              <a:rPr lang="en-US" dirty="0" err="1" smtClean="0"/>
              <a:t>Kemudian</a:t>
            </a:r>
            <a:r>
              <a:rPr lang="en-US" dirty="0" smtClean="0"/>
              <a:t> benchmark yang </a:t>
            </a:r>
            <a:r>
              <a:rPr lang="en-US" dirty="0" err="1" smtClean="0"/>
              <a:t>dihasilkan</a:t>
            </a:r>
            <a:r>
              <a:rPr lang="en-US" dirty="0" smtClean="0"/>
              <a:t> </a:t>
            </a:r>
            <a:r>
              <a:rPr lang="en-US" dirty="0" err="1" smtClean="0"/>
              <a:t>adalah</a:t>
            </a:r>
            <a:r>
              <a:rPr lang="en-US" dirty="0" smtClean="0"/>
              <a:t> :</a:t>
            </a:r>
          </a:p>
          <a:p>
            <a:pPr lvl="1"/>
            <a:r>
              <a:rPr lang="en-US" dirty="0" smtClean="0"/>
              <a:t>The average execution time per call</a:t>
            </a:r>
          </a:p>
          <a:p>
            <a:pPr lvl="1"/>
            <a:r>
              <a:rPr lang="en-US" dirty="0" smtClean="0"/>
              <a:t>the number of instructions executed per call</a:t>
            </a:r>
          </a:p>
          <a:p>
            <a:pPr lvl="1"/>
            <a:r>
              <a:rPr lang="en-US" dirty="0" smtClean="0"/>
              <a:t>the amount of stack space required for each call</a:t>
            </a:r>
          </a:p>
          <a:p>
            <a:r>
              <a:rPr lang="en-US" dirty="0" err="1" smtClean="0"/>
              <a:t>Jumlah</a:t>
            </a:r>
            <a:r>
              <a:rPr lang="en-US" dirty="0" smtClean="0"/>
              <a:t> </a:t>
            </a:r>
            <a:r>
              <a:rPr lang="en-US" dirty="0" err="1" smtClean="0"/>
              <a:t>pemanggilan</a:t>
            </a:r>
            <a:r>
              <a:rPr lang="en-US" dirty="0" smtClean="0"/>
              <a:t> </a:t>
            </a:r>
            <a:r>
              <a:rPr lang="en-US" dirty="0" err="1" smtClean="0"/>
              <a:t>rekursif</a:t>
            </a:r>
            <a:r>
              <a:rPr lang="en-US" dirty="0" smtClean="0"/>
              <a:t> </a:t>
            </a:r>
            <a:r>
              <a:rPr lang="en-US" dirty="0" err="1" smtClean="0"/>
              <a:t>dari</a:t>
            </a:r>
            <a:r>
              <a:rPr lang="en-US" dirty="0" smtClean="0"/>
              <a:t> Ackermann (3,2) </a:t>
            </a:r>
            <a:r>
              <a:rPr lang="en-US" dirty="0" err="1" smtClean="0"/>
              <a:t>dinyatakan</a:t>
            </a:r>
            <a:r>
              <a:rPr lang="en-US" dirty="0" smtClean="0"/>
              <a:t> </a:t>
            </a:r>
            <a:r>
              <a:rPr lang="en-US" dirty="0" err="1" smtClean="0"/>
              <a:t>dengan</a:t>
            </a:r>
            <a:r>
              <a:rPr lang="en-US" dirty="0" smtClean="0"/>
              <a:t> (</a:t>
            </a:r>
            <a:r>
              <a:rPr lang="en-US" dirty="0" err="1" smtClean="0"/>
              <a:t>Wichmann</a:t>
            </a:r>
            <a:r>
              <a:rPr lang="en-US" dirty="0" smtClean="0"/>
              <a:t> ,1976) :</a:t>
            </a:r>
          </a:p>
          <a:p>
            <a:endParaRPr lang="en-US" dirty="0"/>
          </a:p>
        </p:txBody>
      </p:sp>
      <p:pic>
        <p:nvPicPr>
          <p:cNvPr id="6146" name="Picture 2"/>
          <p:cNvPicPr>
            <a:picLocks noChangeAspect="1" noChangeArrowheads="1"/>
          </p:cNvPicPr>
          <p:nvPr/>
        </p:nvPicPr>
        <p:blipFill>
          <a:blip r:embed="rId3"/>
          <a:srcRect/>
          <a:stretch>
            <a:fillRect/>
          </a:stretch>
        </p:blipFill>
        <p:spPr bwMode="auto">
          <a:xfrm>
            <a:off x="857224" y="5500702"/>
            <a:ext cx="7610475" cy="1381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r>
              <a:rPr lang="en-US" dirty="0" smtClean="0"/>
              <a:t> Ackermann </a:t>
            </a:r>
            <a:r>
              <a:rPr lang="en-US" dirty="0" err="1" smtClean="0"/>
              <a:t>ditulis</a:t>
            </a:r>
            <a:r>
              <a:rPr lang="en-US" dirty="0" smtClean="0"/>
              <a:t> </a:t>
            </a:r>
            <a:r>
              <a:rPr lang="en-US" dirty="0" err="1" smtClean="0"/>
              <a:t>dalam</a:t>
            </a:r>
            <a:r>
              <a:rPr lang="en-US" dirty="0" smtClean="0"/>
              <a:t> SIMULA</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2155140" y="1285875"/>
            <a:ext cx="4833719" cy="52863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Whetstone Benchmark</a:t>
            </a:r>
            <a:endParaRPr lang="en-US" dirty="0"/>
          </a:p>
        </p:txBody>
      </p:sp>
      <p:sp>
        <p:nvSpPr>
          <p:cNvPr id="3" name="Content Placeholder 2"/>
          <p:cNvSpPr>
            <a:spLocks noGrp="1"/>
          </p:cNvSpPr>
          <p:nvPr>
            <p:ph idx="1"/>
          </p:nvPr>
        </p:nvSpPr>
        <p:spPr/>
        <p:txBody>
          <a:bodyPr/>
          <a:lstStyle/>
          <a:p>
            <a:r>
              <a:rPr lang="en-US" dirty="0" smtClean="0"/>
              <a:t>Synthetic Benchmark </a:t>
            </a:r>
            <a:r>
              <a:rPr lang="en-US" dirty="0" err="1" smtClean="0"/>
              <a:t>untuk</a:t>
            </a:r>
            <a:r>
              <a:rPr lang="en-US" dirty="0" smtClean="0"/>
              <a:t> </a:t>
            </a:r>
            <a:r>
              <a:rPr lang="en-US" dirty="0" err="1" smtClean="0"/>
              <a:t>mengevaluasi</a:t>
            </a:r>
            <a:r>
              <a:rPr lang="en-US" dirty="0" smtClean="0"/>
              <a:t> </a:t>
            </a:r>
            <a:r>
              <a:rPr lang="en-US" dirty="0" err="1" smtClean="0"/>
              <a:t>kinerja</a:t>
            </a:r>
            <a:r>
              <a:rPr lang="en-US" dirty="0" smtClean="0"/>
              <a:t> </a:t>
            </a:r>
            <a:r>
              <a:rPr lang="en-US" dirty="0" err="1" smtClean="0"/>
              <a:t>komputer</a:t>
            </a:r>
            <a:r>
              <a:rPr lang="en-US" dirty="0" smtClean="0"/>
              <a:t>, </a:t>
            </a:r>
            <a:r>
              <a:rPr lang="en-US" dirty="0" err="1" smtClean="0"/>
              <a:t>mula-mula</a:t>
            </a:r>
            <a:r>
              <a:rPr lang="en-US" dirty="0" smtClean="0"/>
              <a:t> </a:t>
            </a:r>
            <a:r>
              <a:rPr lang="en-US" dirty="0" err="1" smtClean="0"/>
              <a:t>dikembangkan</a:t>
            </a:r>
            <a:r>
              <a:rPr lang="en-US" dirty="0" smtClean="0"/>
              <a:t> </a:t>
            </a:r>
            <a:r>
              <a:rPr lang="en-US" dirty="0" err="1" smtClean="0"/>
              <a:t>pada</a:t>
            </a:r>
            <a:r>
              <a:rPr lang="en-US" dirty="0" smtClean="0"/>
              <a:t> National Physical Lab., UK. 1972 </a:t>
            </a:r>
            <a:r>
              <a:rPr lang="en-US" dirty="0" err="1" smtClean="0"/>
              <a:t>dengan</a:t>
            </a:r>
            <a:r>
              <a:rPr lang="en-US" dirty="0" smtClean="0"/>
              <a:t> </a:t>
            </a:r>
            <a:r>
              <a:rPr lang="en-US" dirty="0" err="1" smtClean="0"/>
              <a:t>bahasa</a:t>
            </a:r>
            <a:r>
              <a:rPr lang="en-US" dirty="0" smtClean="0"/>
              <a:t> </a:t>
            </a:r>
            <a:r>
              <a:rPr lang="en-US" dirty="0" err="1" smtClean="0"/>
              <a:t>Algol</a:t>
            </a:r>
            <a:r>
              <a:rPr lang="en-US" dirty="0" smtClean="0"/>
              <a:t> 60.</a:t>
            </a:r>
          </a:p>
          <a:p>
            <a:r>
              <a:rPr lang="en-US" dirty="0" smtClean="0"/>
              <a:t>Whetstone Benchmark </a:t>
            </a:r>
            <a:r>
              <a:rPr lang="en-US" dirty="0" err="1" smtClean="0"/>
              <a:t>terdiri</a:t>
            </a:r>
            <a:r>
              <a:rPr lang="en-US" dirty="0" smtClean="0"/>
              <a:t> </a:t>
            </a:r>
            <a:r>
              <a:rPr lang="en-US" dirty="0" err="1" smtClean="0"/>
              <a:t>dari</a:t>
            </a:r>
            <a:r>
              <a:rPr lang="en-US" dirty="0" smtClean="0"/>
              <a:t> 11 modules </a:t>
            </a:r>
          </a:p>
          <a:p>
            <a:r>
              <a:rPr lang="en-US" dirty="0" err="1" smtClean="0"/>
              <a:t>Selain</a:t>
            </a:r>
            <a:r>
              <a:rPr lang="en-US" dirty="0" smtClean="0"/>
              <a:t> </a:t>
            </a:r>
            <a:r>
              <a:rPr lang="en-US" dirty="0" err="1" smtClean="0"/>
              <a:t>sebagai</a:t>
            </a:r>
            <a:r>
              <a:rPr lang="en-US" dirty="0" smtClean="0"/>
              <a:t> </a:t>
            </a:r>
            <a:r>
              <a:rPr lang="en-US" dirty="0" err="1" smtClean="0"/>
              <a:t>syntehtic</a:t>
            </a:r>
            <a:r>
              <a:rPr lang="en-US" dirty="0" smtClean="0"/>
              <a:t> mix, Whetstone </a:t>
            </a:r>
            <a:r>
              <a:rPr lang="en-US" dirty="0" err="1" smtClean="0"/>
              <a:t>digunakan</a:t>
            </a:r>
            <a:r>
              <a:rPr lang="en-US" dirty="0" smtClean="0"/>
              <a:t> </a:t>
            </a:r>
            <a:r>
              <a:rPr lang="en-US" dirty="0" err="1" smtClean="0"/>
              <a:t>sebagai</a:t>
            </a:r>
            <a:r>
              <a:rPr lang="en-US" dirty="0" smtClean="0"/>
              <a:t> floating point benchmark </a:t>
            </a:r>
            <a:r>
              <a:rPr lang="en-US" dirty="0" err="1" smtClean="0"/>
              <a:t>pada</a:t>
            </a:r>
            <a:r>
              <a:rPr lang="en-US" dirty="0" smtClean="0"/>
              <a:t> cache memory. </a:t>
            </a:r>
            <a:r>
              <a:rPr lang="en-US" dirty="0" err="1" smtClean="0"/>
              <a:t>Namun</a:t>
            </a:r>
            <a:r>
              <a:rPr lang="en-US" dirty="0" smtClean="0"/>
              <a:t> </a:t>
            </a:r>
            <a:r>
              <a:rPr lang="en-US" dirty="0" err="1" smtClean="0"/>
              <a:t>hanya</a:t>
            </a:r>
            <a:r>
              <a:rPr lang="en-US" dirty="0" smtClean="0"/>
              <a:t> </a:t>
            </a:r>
            <a:r>
              <a:rPr lang="en-US" dirty="0" err="1" smtClean="0"/>
              <a:t>bertujuan</a:t>
            </a:r>
            <a:r>
              <a:rPr lang="en-US" dirty="0" smtClean="0"/>
              <a:t> </a:t>
            </a:r>
            <a:r>
              <a:rPr lang="en-US" dirty="0" err="1" smtClean="0"/>
              <a:t>pada</a:t>
            </a:r>
            <a:r>
              <a:rPr lang="en-US" dirty="0" smtClean="0"/>
              <a:t> </a:t>
            </a:r>
            <a:r>
              <a:rPr lang="en-US" dirty="0" err="1" smtClean="0"/>
              <a:t>optimisasi</a:t>
            </a:r>
            <a:r>
              <a:rPr lang="en-US" dirty="0" smtClean="0"/>
              <a:t> compiler </a:t>
            </a:r>
            <a:r>
              <a:rPr lang="en-US" dirty="0" err="1" smtClean="0"/>
              <a:t>sehingga</a:t>
            </a:r>
            <a:r>
              <a:rPr lang="en-US" dirty="0" smtClean="0"/>
              <a:t> parameter input I/O </a:t>
            </a:r>
            <a:r>
              <a:rPr lang="en-US" dirty="0" err="1" smtClean="0"/>
              <a:t>tidak</a:t>
            </a:r>
            <a:r>
              <a:rPr lang="en-US" dirty="0" smtClean="0"/>
              <a:t> </a:t>
            </a:r>
            <a:r>
              <a:rPr lang="en-US" dirty="0" err="1" smtClean="0"/>
              <a:t>mempengaruhi</a:t>
            </a:r>
            <a:r>
              <a:rPr lang="en-US" dirty="0" smtClean="0"/>
              <a:t> </a:t>
            </a:r>
            <a:r>
              <a:rPr lang="en-US" dirty="0" err="1" smtClean="0"/>
              <a:t>kinerja</a:t>
            </a:r>
            <a:r>
              <a:rPr lang="en-US" dirty="0" smtClean="0"/>
              <a:t> yang </a:t>
            </a:r>
            <a:r>
              <a:rPr lang="en-US" dirty="0" err="1" smtClean="0"/>
              <a:t>diukur</a:t>
            </a:r>
            <a:endParaRPr lang="en-US" dirty="0" smtClean="0"/>
          </a:p>
          <a:p>
            <a:r>
              <a:rPr lang="en-US" dirty="0" smtClean="0"/>
              <a:t>Kernel Exercises whetstone (processor feature): </a:t>
            </a:r>
          </a:p>
          <a:p>
            <a:pPr lvl="1"/>
            <a:r>
              <a:rPr lang="en-US" dirty="0" smtClean="0"/>
              <a:t>Array addressing</a:t>
            </a:r>
          </a:p>
          <a:p>
            <a:pPr lvl="1"/>
            <a:r>
              <a:rPr lang="en-US" dirty="0" smtClean="0"/>
              <a:t>Fixed and floating point arithmetic</a:t>
            </a:r>
          </a:p>
          <a:p>
            <a:pPr lvl="1"/>
            <a:r>
              <a:rPr lang="en-US" dirty="0" smtClean="0"/>
              <a:t>Subroutine calls</a:t>
            </a:r>
          </a:p>
          <a:p>
            <a:pPr lvl="1"/>
            <a:r>
              <a:rPr lang="en-US" dirty="0" smtClean="0"/>
              <a:t>Parameter passing</a:t>
            </a:r>
          </a:p>
          <a:p>
            <a:r>
              <a:rPr lang="en-US" dirty="0" smtClean="0"/>
              <a:t>Whetstone kernel </a:t>
            </a:r>
            <a:r>
              <a:rPr lang="en-US" dirty="0" err="1" smtClean="0"/>
              <a:t>telah</a:t>
            </a:r>
            <a:r>
              <a:rPr lang="en-US" dirty="0" smtClean="0"/>
              <a:t> </a:t>
            </a:r>
            <a:r>
              <a:rPr lang="en-US" dirty="0" err="1" smtClean="0"/>
              <a:t>diterjemahkan</a:t>
            </a:r>
            <a:r>
              <a:rPr lang="en-US" dirty="0" smtClean="0"/>
              <a:t> </a:t>
            </a:r>
            <a:r>
              <a:rPr lang="en-US" dirty="0" err="1" smtClean="0"/>
              <a:t>ke</a:t>
            </a:r>
            <a:r>
              <a:rPr lang="en-US" dirty="0" smtClean="0"/>
              <a:t> FORTRAN, PL/I, </a:t>
            </a:r>
            <a:r>
              <a:rPr lang="en-US" dirty="0" err="1" smtClean="0"/>
              <a:t>dll</a:t>
            </a:r>
            <a:endParaRPr lang="en-US" dirty="0" smtClean="0"/>
          </a:p>
          <a:p>
            <a:r>
              <a:rPr lang="en-US" dirty="0" smtClean="0"/>
              <a:t>Whetstone benchmark </a:t>
            </a:r>
            <a:r>
              <a:rPr lang="en-US" dirty="0" err="1" smtClean="0"/>
              <a:t>diukur</a:t>
            </a:r>
            <a:r>
              <a:rPr lang="en-US" dirty="0" smtClean="0"/>
              <a:t> </a:t>
            </a:r>
            <a:r>
              <a:rPr lang="en-US" dirty="0" err="1" smtClean="0"/>
              <a:t>dalam</a:t>
            </a:r>
            <a:r>
              <a:rPr lang="en-US" dirty="0" smtClean="0"/>
              <a:t> KWIPS (kilo Whetstone Instruction per second) </a:t>
            </a:r>
            <a:r>
              <a:rPr lang="en-US" dirty="0" err="1" smtClean="0"/>
              <a:t>juga</a:t>
            </a:r>
            <a:r>
              <a:rPr lang="en-US" dirty="0" smtClean="0"/>
              <a:t> MWIPS (Million </a:t>
            </a:r>
            <a:r>
              <a:rPr lang="en-US" dirty="0" err="1" smtClean="0"/>
              <a:t>Whestone</a:t>
            </a:r>
            <a:r>
              <a:rPr lang="en-US" dirty="0" smtClean="0"/>
              <a:t> Instruction per second)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LINPACK Benchmark</a:t>
            </a:r>
            <a:br>
              <a:rPr lang="en-US" b="1" dirty="0" smtClean="0"/>
            </a:br>
            <a:endParaRPr lang="en-US" dirty="0"/>
          </a:p>
        </p:txBody>
      </p:sp>
      <p:sp>
        <p:nvSpPr>
          <p:cNvPr id="3" name="Content Placeholder 2"/>
          <p:cNvSpPr>
            <a:spLocks noGrp="1"/>
          </p:cNvSpPr>
          <p:nvPr>
            <p:ph idx="1"/>
          </p:nvPr>
        </p:nvSpPr>
        <p:spPr/>
        <p:txBody>
          <a:bodyPr/>
          <a:lstStyle/>
          <a:p>
            <a:r>
              <a:rPr lang="sv-SE" dirty="0" smtClean="0"/>
              <a:t>Dikembangkan oleh Jack Dongarra (1983) dari Argonne National Laboratory. </a:t>
            </a:r>
          </a:p>
          <a:p>
            <a:r>
              <a:rPr lang="sv-SE" dirty="0" smtClean="0"/>
              <a:t>Benchmark LINPACK terdiri dari sejumlah program yang menyelesaikan persamaan linier rumit menggunakan UNPACK subroutine. UNPACK berisi penjumlahan floating point dan perkalian.</a:t>
            </a:r>
          </a:p>
          <a:p>
            <a:r>
              <a:rPr lang="sv-SE" dirty="0" smtClean="0"/>
              <a:t>Contoh subroutinenya yang menyita waktu (time consumed) adalah BLAS </a:t>
            </a:r>
            <a:r>
              <a:rPr lang="en-US" dirty="0" smtClean="0"/>
              <a:t>(Basic Linear Algebra Subroutines)</a:t>
            </a:r>
          </a:p>
          <a:p>
            <a:r>
              <a:rPr lang="en-US" dirty="0" err="1" smtClean="0"/>
              <a:t>Diukur</a:t>
            </a:r>
            <a:r>
              <a:rPr lang="en-US" dirty="0" smtClean="0"/>
              <a:t> </a:t>
            </a:r>
            <a:r>
              <a:rPr lang="en-US" dirty="0" err="1" smtClean="0"/>
              <a:t>dalam</a:t>
            </a:r>
            <a:r>
              <a:rPr lang="en-US" dirty="0" smtClean="0"/>
              <a:t> MFLOPs</a:t>
            </a:r>
          </a:p>
          <a:p>
            <a:pPr>
              <a:buNone/>
            </a:pPr>
            <a:r>
              <a:rPr lang="en-US" dirty="0" smtClean="0"/>
              <a:t>	Popular for:</a:t>
            </a:r>
          </a:p>
          <a:p>
            <a:pPr lvl="1"/>
            <a:r>
              <a:rPr lang="en-US" dirty="0" smtClean="0"/>
              <a:t>100x100 system of equations</a:t>
            </a:r>
          </a:p>
          <a:p>
            <a:pPr lvl="1"/>
            <a:r>
              <a:rPr lang="en-US" dirty="0" smtClean="0"/>
              <a:t>1000x1000 system of equations</a:t>
            </a:r>
          </a:p>
          <a:p>
            <a:pPr>
              <a:buNone/>
            </a:pPr>
            <a:r>
              <a:rPr lang="en-US" dirty="0" smtClean="0"/>
              <a:t>	Represent:</a:t>
            </a:r>
          </a:p>
          <a:p>
            <a:pPr lvl="1"/>
            <a:r>
              <a:rPr lang="en-US" dirty="0" smtClean="0"/>
              <a:t>finite element analysis, simulation</a:t>
            </a:r>
          </a:p>
          <a:p>
            <a:pPr lvl="1"/>
            <a:r>
              <a:rPr lang="en-US" dirty="0" smtClean="0"/>
              <a:t>calls for high computation speed</a:t>
            </a:r>
          </a:p>
          <a:p>
            <a:pPr lvl="1"/>
            <a:r>
              <a:rPr lang="en-US" dirty="0" smtClean="0"/>
              <a:t>graphics processing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Dhrystone Benchmark</a:t>
            </a:r>
            <a:endParaRPr lang="en-US" dirty="0"/>
          </a:p>
        </p:txBody>
      </p:sp>
      <p:sp>
        <p:nvSpPr>
          <p:cNvPr id="3" name="Content Placeholder 2"/>
          <p:cNvSpPr>
            <a:spLocks noGrp="1"/>
          </p:cNvSpPr>
          <p:nvPr>
            <p:ph idx="1"/>
          </p:nvPr>
        </p:nvSpPr>
        <p:spPr/>
        <p:txBody>
          <a:bodyPr/>
          <a:lstStyle/>
          <a:p>
            <a:r>
              <a:rPr lang="en-US" dirty="0" smtClean="0"/>
              <a:t>Synthetic computing benchmark yang </a:t>
            </a:r>
            <a:r>
              <a:rPr lang="en-US" dirty="0" err="1" smtClean="0"/>
              <a:t>dikembangkan</a:t>
            </a:r>
            <a:r>
              <a:rPr lang="en-US" dirty="0" smtClean="0"/>
              <a:t> </a:t>
            </a:r>
            <a:r>
              <a:rPr lang="en-US" dirty="0" err="1" smtClean="0"/>
              <a:t>oleh</a:t>
            </a:r>
            <a:r>
              <a:rPr lang="en-US" dirty="0" smtClean="0"/>
              <a:t> Reinhold P. </a:t>
            </a:r>
            <a:r>
              <a:rPr lang="en-US" dirty="0" err="1" smtClean="0"/>
              <a:t>Weicker</a:t>
            </a:r>
            <a:r>
              <a:rPr lang="en-US" dirty="0" smtClean="0"/>
              <a:t> </a:t>
            </a:r>
            <a:r>
              <a:rPr lang="en-US" dirty="0" err="1" smtClean="0"/>
              <a:t>pada</a:t>
            </a:r>
            <a:r>
              <a:rPr lang="en-US" dirty="0" smtClean="0"/>
              <a:t>  Siemens [1984] </a:t>
            </a:r>
            <a:r>
              <a:rPr lang="en-US" dirty="0" err="1" smtClean="0"/>
              <a:t>dengan</a:t>
            </a:r>
            <a:r>
              <a:rPr lang="en-US" dirty="0" smtClean="0"/>
              <a:t> </a:t>
            </a:r>
            <a:r>
              <a:rPr lang="en-US" dirty="0" err="1" smtClean="0"/>
              <a:t>tujuan</a:t>
            </a:r>
            <a:r>
              <a:rPr lang="en-US" dirty="0" smtClean="0"/>
              <a:t> </a:t>
            </a:r>
            <a:r>
              <a:rPr lang="en-US" dirty="0" err="1" smtClean="0"/>
              <a:t>merepresentasikan</a:t>
            </a:r>
            <a:r>
              <a:rPr lang="en-US" dirty="0" smtClean="0"/>
              <a:t> </a:t>
            </a:r>
            <a:r>
              <a:rPr lang="en-US" dirty="0" err="1" smtClean="0"/>
              <a:t>pemrograman</a:t>
            </a:r>
            <a:r>
              <a:rPr lang="en-US" dirty="0" smtClean="0"/>
              <a:t> integer</a:t>
            </a:r>
          </a:p>
          <a:p>
            <a:r>
              <a:rPr lang="en-US" dirty="0" smtClean="0"/>
              <a:t>Kernel </a:t>
            </a:r>
            <a:r>
              <a:rPr lang="en-US" dirty="0" err="1" smtClean="0"/>
              <a:t>memiliki</a:t>
            </a:r>
            <a:r>
              <a:rPr lang="en-US" dirty="0" smtClean="0"/>
              <a:t> </a:t>
            </a:r>
            <a:r>
              <a:rPr lang="en-US" dirty="0" err="1" smtClean="0"/>
              <a:t>banyak</a:t>
            </a:r>
            <a:r>
              <a:rPr lang="en-US" dirty="0" smtClean="0"/>
              <a:t> </a:t>
            </a:r>
            <a:r>
              <a:rPr lang="en-US" dirty="0" err="1" smtClean="0"/>
              <a:t>procedur</a:t>
            </a:r>
            <a:r>
              <a:rPr lang="en-US" dirty="0" smtClean="0"/>
              <a:t> </a:t>
            </a:r>
            <a:r>
              <a:rPr lang="en-US" dirty="0" err="1" smtClean="0"/>
              <a:t>dan</a:t>
            </a:r>
            <a:r>
              <a:rPr lang="en-US" dirty="0" smtClean="0"/>
              <a:t> </a:t>
            </a:r>
            <a:r>
              <a:rPr lang="en-US" dirty="0" err="1" smtClean="0"/>
              <a:t>pemanggilan</a:t>
            </a:r>
            <a:r>
              <a:rPr lang="en-US" dirty="0" smtClean="0"/>
              <a:t> (call procedure) yang </a:t>
            </a:r>
            <a:r>
              <a:rPr lang="en-US" dirty="0" err="1" smtClean="0"/>
              <a:t>percabangannya</a:t>
            </a:r>
            <a:r>
              <a:rPr lang="en-US" dirty="0" smtClean="0"/>
              <a:t> </a:t>
            </a:r>
            <a:r>
              <a:rPr lang="en-US" dirty="0" err="1" smtClean="0"/>
              <a:t>rendah</a:t>
            </a:r>
            <a:r>
              <a:rPr lang="en-US" dirty="0" smtClean="0"/>
              <a:t> (low dynamic nesting) </a:t>
            </a:r>
            <a:r>
              <a:rPr lang="en-US" dirty="0" err="1" smtClean="0"/>
              <a:t>dan</a:t>
            </a:r>
            <a:r>
              <a:rPr lang="en-US" dirty="0" smtClean="0"/>
              <a:t> </a:t>
            </a:r>
            <a:r>
              <a:rPr lang="en-US" dirty="0" err="1" smtClean="0"/>
              <a:t>jumlah</a:t>
            </a:r>
            <a:r>
              <a:rPr lang="en-US" dirty="0" smtClean="0"/>
              <a:t> instruction per function call yang </a:t>
            </a:r>
            <a:r>
              <a:rPr lang="en-US" dirty="0" err="1" smtClean="0"/>
              <a:t>rendah</a:t>
            </a:r>
            <a:r>
              <a:rPr lang="en-US" dirty="0" smtClean="0"/>
              <a:t> </a:t>
            </a:r>
            <a:r>
              <a:rPr lang="en-US" dirty="0" err="1" smtClean="0"/>
              <a:t>tetapi</a:t>
            </a:r>
            <a:r>
              <a:rPr lang="en-US" dirty="0" smtClean="0"/>
              <a:t> </a:t>
            </a:r>
            <a:r>
              <a:rPr lang="en-US" dirty="0" err="1" smtClean="0"/>
              <a:t>waktu</a:t>
            </a:r>
            <a:r>
              <a:rPr lang="en-US" dirty="0" smtClean="0"/>
              <a:t> </a:t>
            </a:r>
            <a:r>
              <a:rPr lang="en-US" dirty="0" err="1" smtClean="0"/>
              <a:t>komputasi</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meng</a:t>
            </a:r>
            <a:r>
              <a:rPr lang="en-US" dirty="0" smtClean="0"/>
              <a:t>-copy character-string </a:t>
            </a:r>
            <a:r>
              <a:rPr lang="en-US" dirty="0" err="1" smtClean="0"/>
              <a:t>dan</a:t>
            </a:r>
            <a:r>
              <a:rPr lang="en-US" dirty="0" smtClean="0"/>
              <a:t> </a:t>
            </a:r>
            <a:r>
              <a:rPr lang="en-US" dirty="0" err="1" smtClean="0"/>
              <a:t>membandingkannya</a:t>
            </a:r>
            <a:endParaRPr lang="en-US" dirty="0" smtClean="0"/>
          </a:p>
          <a:p>
            <a:r>
              <a:rPr lang="en-US" dirty="0" err="1" smtClean="0"/>
              <a:t>Weicker</a:t>
            </a:r>
            <a:r>
              <a:rPr lang="en-US" dirty="0" smtClean="0"/>
              <a:t> </a:t>
            </a:r>
            <a:r>
              <a:rPr lang="en-US" dirty="0" err="1" smtClean="0"/>
              <a:t>mengumpulkan</a:t>
            </a:r>
            <a:r>
              <a:rPr lang="en-US" dirty="0" smtClean="0"/>
              <a:t> meta-data </a:t>
            </a:r>
            <a:r>
              <a:rPr lang="en-US" dirty="0" err="1" smtClean="0"/>
              <a:t>dari</a:t>
            </a:r>
            <a:r>
              <a:rPr lang="en-US" dirty="0" smtClean="0"/>
              <a:t> broad range of software, </a:t>
            </a:r>
            <a:r>
              <a:rPr lang="en-US" dirty="0" err="1" smtClean="0"/>
              <a:t>kemudian</a:t>
            </a:r>
            <a:r>
              <a:rPr lang="en-US" dirty="0" smtClean="0"/>
              <a:t> program-program </a:t>
            </a:r>
            <a:r>
              <a:rPr lang="en-US" dirty="0" err="1" smtClean="0"/>
              <a:t>itu</a:t>
            </a:r>
            <a:r>
              <a:rPr lang="en-US" dirty="0" smtClean="0"/>
              <a:t> </a:t>
            </a:r>
            <a:r>
              <a:rPr lang="en-US" dirty="0" err="1" smtClean="0"/>
              <a:t>dikarakteristikan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umum</a:t>
            </a:r>
            <a:r>
              <a:rPr lang="en-US" dirty="0" smtClean="0"/>
              <a:t>: procedure call, pointer indirection, assignment, etc. </a:t>
            </a:r>
          </a:p>
          <a:p>
            <a:r>
              <a:rPr lang="en-US" dirty="0" err="1" smtClean="0"/>
              <a:t>Dalam</a:t>
            </a:r>
            <a:r>
              <a:rPr lang="en-US" dirty="0" smtClean="0"/>
              <a:t> </a:t>
            </a:r>
            <a:r>
              <a:rPr lang="en-US" dirty="0" err="1" smtClean="0"/>
              <a:t>bahasa</a:t>
            </a:r>
            <a:r>
              <a:rPr lang="en-US" dirty="0" smtClean="0"/>
              <a:t>  C, </a:t>
            </a:r>
            <a:r>
              <a:rPr lang="en-US" dirty="0" err="1" smtClean="0"/>
              <a:t>Ada</a:t>
            </a:r>
            <a:r>
              <a:rPr lang="en-US" dirty="0" smtClean="0"/>
              <a:t> and Pascal</a:t>
            </a:r>
          </a:p>
          <a:p>
            <a:r>
              <a:rPr lang="en-US" dirty="0" err="1" smtClean="0"/>
              <a:t>Hasil</a:t>
            </a:r>
            <a:r>
              <a:rPr lang="en-US" dirty="0" smtClean="0"/>
              <a:t> </a:t>
            </a:r>
            <a:r>
              <a:rPr lang="en-US" dirty="0" err="1" smtClean="0"/>
              <a:t>dinyatakan</a:t>
            </a:r>
            <a:r>
              <a:rPr lang="en-US" dirty="0" smtClean="0"/>
              <a:t> </a:t>
            </a:r>
            <a:r>
              <a:rPr lang="en-US" dirty="0" err="1" smtClean="0"/>
              <a:t>dengan</a:t>
            </a:r>
            <a:r>
              <a:rPr lang="en-US" dirty="0" smtClean="0"/>
              <a:t> DIPS (Dhrystone Instructions Per Second)</a:t>
            </a:r>
          </a:p>
          <a:p>
            <a:r>
              <a:rPr lang="en-US" dirty="0" smtClean="0"/>
              <a:t>Benchmark </a:t>
            </a:r>
            <a:r>
              <a:rPr lang="en-US" dirty="0" err="1" smtClean="0"/>
              <a:t>ini</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mengukur</a:t>
            </a:r>
            <a:r>
              <a:rPr lang="en-US" dirty="0" smtClean="0"/>
              <a:t> integer performance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Lawrence Livermore Loops</a:t>
            </a:r>
            <a:endParaRPr lang="en-US" dirty="0"/>
          </a:p>
        </p:txBody>
      </p:sp>
      <p:sp>
        <p:nvSpPr>
          <p:cNvPr id="3" name="Content Placeholder 2"/>
          <p:cNvSpPr>
            <a:spLocks noGrp="1"/>
          </p:cNvSpPr>
          <p:nvPr>
            <p:ph idx="1"/>
          </p:nvPr>
        </p:nvSpPr>
        <p:spPr/>
        <p:txBody>
          <a:bodyPr/>
          <a:lstStyle/>
          <a:p>
            <a:r>
              <a:rPr lang="en-US" dirty="0" smtClean="0"/>
              <a:t>Workload </a:t>
            </a:r>
            <a:r>
              <a:rPr lang="en-US" dirty="0" err="1" smtClean="0"/>
              <a:t>terdiri</a:t>
            </a:r>
            <a:r>
              <a:rPr lang="en-US" dirty="0" smtClean="0"/>
              <a:t> </a:t>
            </a:r>
            <a:r>
              <a:rPr lang="en-US" dirty="0" err="1" smtClean="0"/>
              <a:t>dari</a:t>
            </a:r>
            <a:r>
              <a:rPr lang="en-US" dirty="0" smtClean="0"/>
              <a:t> 24 </a:t>
            </a:r>
            <a:r>
              <a:rPr lang="en-US" dirty="0" err="1" smtClean="0"/>
              <a:t>pengujian</a:t>
            </a:r>
            <a:r>
              <a:rPr lang="en-US" dirty="0" smtClean="0"/>
              <a:t> </a:t>
            </a:r>
            <a:r>
              <a:rPr lang="en-US" dirty="0" err="1" smtClean="0"/>
              <a:t>terpisah</a:t>
            </a:r>
            <a:r>
              <a:rPr lang="en-US" dirty="0" smtClean="0"/>
              <a:t> yang </a:t>
            </a:r>
            <a:r>
              <a:rPr lang="en-US" dirty="0" err="1" smtClean="0"/>
              <a:t>didominasi</a:t>
            </a:r>
            <a:r>
              <a:rPr lang="en-US" dirty="0" smtClean="0"/>
              <a:t> </a:t>
            </a:r>
            <a:r>
              <a:rPr lang="en-US" dirty="0" err="1" smtClean="0"/>
              <a:t>oleh</a:t>
            </a:r>
            <a:r>
              <a:rPr lang="en-US" dirty="0" smtClean="0"/>
              <a:t> </a:t>
            </a:r>
            <a:r>
              <a:rPr lang="en-US" dirty="0" err="1" smtClean="0"/>
              <a:t>perhitungan</a:t>
            </a:r>
            <a:r>
              <a:rPr lang="en-US" dirty="0" smtClean="0"/>
              <a:t> </a:t>
            </a:r>
            <a:r>
              <a:rPr lang="en-US" dirty="0" err="1" smtClean="0"/>
              <a:t>vektor</a:t>
            </a:r>
            <a:r>
              <a:rPr lang="en-US" dirty="0" smtClean="0"/>
              <a:t>.</a:t>
            </a:r>
          </a:p>
          <a:p>
            <a:r>
              <a:rPr lang="en-US" dirty="0" err="1" smtClean="0"/>
              <a:t>Diawali</a:t>
            </a:r>
            <a:r>
              <a:rPr lang="en-US" dirty="0" smtClean="0"/>
              <a:t> </a:t>
            </a:r>
            <a:r>
              <a:rPr lang="en-US" dirty="0" err="1" smtClean="0"/>
              <a:t>di</a:t>
            </a:r>
            <a:r>
              <a:rPr lang="en-US" dirty="0" smtClean="0"/>
              <a:t> Lawrence Livermore National Laboratories, </a:t>
            </a:r>
            <a:r>
              <a:rPr lang="en-US" dirty="0" err="1" smtClean="0"/>
              <a:t>kemudian</a:t>
            </a:r>
            <a:r>
              <a:rPr lang="en-US" dirty="0" smtClean="0"/>
              <a:t> </a:t>
            </a:r>
            <a:r>
              <a:rPr lang="en-US" dirty="0" err="1" smtClean="0"/>
              <a:t>dijalankan</a:t>
            </a:r>
            <a:r>
              <a:rPr lang="en-US" dirty="0" smtClean="0"/>
              <a:t> </a:t>
            </a:r>
            <a:r>
              <a:rPr lang="en-US" dirty="0" err="1" smtClean="0"/>
              <a:t>pada</a:t>
            </a:r>
            <a:r>
              <a:rPr lang="en-US" dirty="0" smtClean="0"/>
              <a:t> </a:t>
            </a:r>
            <a:r>
              <a:rPr lang="en-US" dirty="0" err="1" smtClean="0"/>
              <a:t>beberapa</a:t>
            </a:r>
            <a:r>
              <a:rPr lang="en-US" dirty="0" smtClean="0"/>
              <a:t> </a:t>
            </a:r>
            <a:r>
              <a:rPr lang="en-US" dirty="0" err="1" smtClean="0"/>
              <a:t>sistem</a:t>
            </a:r>
            <a:r>
              <a:rPr lang="en-US" dirty="0" smtClean="0"/>
              <a:t> </a:t>
            </a:r>
            <a:r>
              <a:rPr lang="en-US" dirty="0" err="1" smtClean="0"/>
              <a:t>dari</a:t>
            </a:r>
            <a:r>
              <a:rPr lang="en-US" dirty="0" smtClean="0"/>
              <a:t> </a:t>
            </a:r>
            <a:r>
              <a:rPr lang="en-US" dirty="0" err="1" smtClean="0"/>
              <a:t>superkomputer</a:t>
            </a:r>
            <a:r>
              <a:rPr lang="en-US" dirty="0" smtClean="0"/>
              <a:t> </a:t>
            </a:r>
            <a:r>
              <a:rPr lang="en-US" dirty="0" err="1" smtClean="0"/>
              <a:t>sampai</a:t>
            </a:r>
            <a:r>
              <a:rPr lang="en-US" dirty="0" smtClean="0"/>
              <a:t> PC</a:t>
            </a:r>
          </a:p>
          <a:p>
            <a:r>
              <a:rPr lang="en-US" dirty="0" smtClean="0"/>
              <a:t>Benchmark yang </a:t>
            </a:r>
            <a:r>
              <a:rPr lang="en-US" dirty="0" err="1" smtClean="0"/>
              <a:t>dihasilkan</a:t>
            </a:r>
            <a:r>
              <a:rPr lang="en-US" dirty="0" smtClean="0"/>
              <a:t> </a:t>
            </a:r>
            <a:r>
              <a:rPr lang="en-US" dirty="0" err="1" smtClean="0"/>
              <a:t>tidak</a:t>
            </a:r>
            <a:r>
              <a:rPr lang="en-US" dirty="0" smtClean="0"/>
              <a:t> </a:t>
            </a:r>
            <a:r>
              <a:rPr lang="en-US" dirty="0" err="1" smtClean="0"/>
              <a:t>pernah</a:t>
            </a:r>
            <a:r>
              <a:rPr lang="en-US" dirty="0" smtClean="0"/>
              <a:t> </a:t>
            </a:r>
            <a:r>
              <a:rPr lang="en-US" dirty="0" err="1" smtClean="0"/>
              <a:t>nilai</a:t>
            </a:r>
            <a:r>
              <a:rPr lang="en-US" dirty="0" smtClean="0"/>
              <a:t> </a:t>
            </a:r>
            <a:r>
              <a:rPr lang="en-US" dirty="0" err="1" smtClean="0"/>
              <a:t>tunggal</a:t>
            </a:r>
            <a:r>
              <a:rPr lang="en-US" dirty="0" smtClean="0"/>
              <a:t> </a:t>
            </a:r>
            <a:r>
              <a:rPr lang="en-US" dirty="0" err="1" smtClean="0"/>
              <a:t>karena</a:t>
            </a:r>
            <a:r>
              <a:rPr lang="en-US" dirty="0" smtClean="0"/>
              <a:t> </a:t>
            </a:r>
            <a:r>
              <a:rPr lang="en-US" dirty="0" err="1" smtClean="0"/>
              <a:t>itu</a:t>
            </a:r>
            <a:r>
              <a:rPr lang="en-US" dirty="0" smtClean="0"/>
              <a:t> </a:t>
            </a:r>
            <a:r>
              <a:rPr lang="en-US" dirty="0" err="1" smtClean="0"/>
              <a:t>nilai</a:t>
            </a:r>
            <a:r>
              <a:rPr lang="en-US" dirty="0" smtClean="0"/>
              <a:t> yang </a:t>
            </a:r>
            <a:r>
              <a:rPr lang="en-US" dirty="0" err="1" smtClean="0"/>
              <a:t>diambil</a:t>
            </a:r>
            <a:r>
              <a:rPr lang="en-US" dirty="0" smtClean="0"/>
              <a:t> </a:t>
            </a:r>
            <a:r>
              <a:rPr lang="en-US" dirty="0" err="1" smtClean="0"/>
              <a:t>berupa</a:t>
            </a:r>
            <a:r>
              <a:rPr lang="en-US" dirty="0" smtClean="0"/>
              <a:t> maximum, minimum </a:t>
            </a:r>
            <a:r>
              <a:rPr lang="en-US" dirty="0" err="1" smtClean="0"/>
              <a:t>dan</a:t>
            </a:r>
            <a:r>
              <a:rPr lang="en-US" dirty="0" smtClean="0"/>
              <a:t> </a:t>
            </a:r>
            <a:r>
              <a:rPr lang="en-US" dirty="0" err="1" smtClean="0"/>
              <a:t>tiga</a:t>
            </a:r>
            <a:r>
              <a:rPr lang="en-US" dirty="0" smtClean="0"/>
              <a:t> mean (Arithmetic, geometric </a:t>
            </a:r>
            <a:r>
              <a:rPr lang="en-US" dirty="0" err="1" smtClean="0"/>
              <a:t>dan</a:t>
            </a:r>
            <a:r>
              <a:rPr lang="en-US" dirty="0" smtClean="0"/>
              <a:t> harmonic)</a:t>
            </a:r>
          </a:p>
          <a:p>
            <a:r>
              <a:rPr lang="en-US" dirty="0" err="1" smtClean="0"/>
              <a:t>Hasilnya</a:t>
            </a:r>
            <a:r>
              <a:rPr lang="en-US" dirty="0" smtClean="0"/>
              <a:t> </a:t>
            </a:r>
            <a:r>
              <a:rPr lang="en-US" dirty="0" err="1" smtClean="0"/>
              <a:t>dinyatakan</a:t>
            </a:r>
            <a:r>
              <a:rPr lang="en-US" dirty="0" smtClean="0"/>
              <a:t> </a:t>
            </a:r>
            <a:r>
              <a:rPr lang="en-US" dirty="0" err="1" smtClean="0"/>
              <a:t>dalam</a:t>
            </a:r>
            <a:r>
              <a:rPr lang="en-US" dirty="0" smtClean="0"/>
              <a:t> MFLOPS (Million of Floating Point Operation per second)</a:t>
            </a:r>
          </a:p>
          <a:p>
            <a:r>
              <a:rPr lang="en-US" dirty="0" err="1" smtClean="0"/>
              <a:t>Contoh</a:t>
            </a:r>
            <a:r>
              <a:rPr lang="en-US" dirty="0" smtClean="0"/>
              <a:t> </a:t>
            </a:r>
            <a:r>
              <a:rPr lang="en-US" dirty="0" err="1" smtClean="0"/>
              <a:t>pada</a:t>
            </a:r>
            <a:r>
              <a:rPr lang="en-US" dirty="0" smtClean="0"/>
              <a:t> : </a:t>
            </a:r>
          </a:p>
          <a:p>
            <a:pPr lvl="1"/>
            <a:r>
              <a:rPr lang="en-US" dirty="0" smtClean="0"/>
              <a:t>Large Scale science application: floating point calculation in single and double precision arithmetic</a:t>
            </a:r>
          </a:p>
          <a:p>
            <a:pPr lvl="1"/>
            <a:r>
              <a:rPr lang="en-US" dirty="0" smtClean="0"/>
              <a:t>Large Scale computational fluid dynamic, </a:t>
            </a:r>
            <a:r>
              <a:rPr lang="en-US" dirty="0" err="1" smtClean="0"/>
              <a:t>astrophysic</a:t>
            </a:r>
            <a:endParaRPr lang="en-US" dirty="0" smtClean="0"/>
          </a:p>
          <a:p>
            <a:pPr lvl="1"/>
            <a:r>
              <a:rPr lang="en-US" dirty="0" smtClean="0"/>
              <a:t>Monte Carlo Simulation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Debit-Credit Benchmark</a:t>
            </a:r>
            <a:endParaRPr lang="en-US" dirty="0"/>
          </a:p>
        </p:txBody>
      </p:sp>
      <p:sp>
        <p:nvSpPr>
          <p:cNvPr id="3" name="Content Placeholder 2"/>
          <p:cNvSpPr>
            <a:spLocks noGrp="1"/>
          </p:cNvSpPr>
          <p:nvPr>
            <p:ph idx="1"/>
          </p:nvPr>
        </p:nvSpPr>
        <p:spPr>
          <a:xfrm>
            <a:off x="428596" y="928670"/>
            <a:ext cx="8229600" cy="857257"/>
          </a:xfrm>
        </p:spPr>
        <p:txBody>
          <a:bodyPr/>
          <a:lstStyle/>
          <a:p>
            <a:r>
              <a:rPr lang="en-US" dirty="0" err="1" smtClean="0"/>
              <a:t>Berupa</a:t>
            </a:r>
            <a:r>
              <a:rPr lang="en-US" dirty="0" smtClean="0"/>
              <a:t> benchmark </a:t>
            </a:r>
            <a:r>
              <a:rPr lang="en-US" dirty="0" err="1" smtClean="0"/>
              <a:t>berlevel</a:t>
            </a:r>
            <a:r>
              <a:rPr lang="en-US" dirty="0" smtClean="0"/>
              <a:t> </a:t>
            </a:r>
            <a:r>
              <a:rPr lang="en-US" dirty="0" err="1" smtClean="0"/>
              <a:t>aplikasi</a:t>
            </a:r>
            <a:r>
              <a:rPr lang="en-US" dirty="0" smtClean="0"/>
              <a:t> </a:t>
            </a:r>
            <a:r>
              <a:rPr lang="en-US" dirty="0" err="1" smtClean="0"/>
              <a:t>sebagai</a:t>
            </a:r>
            <a:r>
              <a:rPr lang="en-US" dirty="0" smtClean="0"/>
              <a:t> </a:t>
            </a:r>
            <a:r>
              <a:rPr lang="en-US" dirty="0" err="1" smtClean="0"/>
              <a:t>standar</a:t>
            </a:r>
            <a:r>
              <a:rPr lang="en-US" dirty="0" smtClean="0"/>
              <a:t> Transaction </a:t>
            </a:r>
            <a:r>
              <a:rPr lang="en-US" dirty="0" err="1" smtClean="0"/>
              <a:t>Prrocessing</a:t>
            </a:r>
            <a:r>
              <a:rPr lang="en-US" dirty="0" smtClean="0"/>
              <a:t> System </a:t>
            </a:r>
            <a:r>
              <a:rPr lang="en-US" dirty="0" err="1" smtClean="0"/>
              <a:t>sejak</a:t>
            </a:r>
            <a:r>
              <a:rPr lang="en-US" dirty="0" smtClean="0"/>
              <a:t> 1973 </a:t>
            </a:r>
            <a:r>
              <a:rPr lang="en-US" dirty="0" err="1" smtClean="0"/>
              <a:t>sering</a:t>
            </a:r>
            <a:r>
              <a:rPr lang="en-US" dirty="0" smtClean="0"/>
              <a:t> </a:t>
            </a:r>
            <a:r>
              <a:rPr lang="en-US" dirty="0" err="1" smtClean="0"/>
              <a:t>diserbut</a:t>
            </a:r>
            <a:r>
              <a:rPr lang="en-US" dirty="0" smtClean="0"/>
              <a:t> </a:t>
            </a:r>
            <a:r>
              <a:rPr lang="en-US" smtClean="0"/>
              <a:t>TPC Benchmark</a:t>
            </a:r>
            <a:endParaRPr lang="en-US" dirty="0"/>
          </a:p>
        </p:txBody>
      </p:sp>
      <p:pic>
        <p:nvPicPr>
          <p:cNvPr id="7170" name="Picture 2"/>
          <p:cNvPicPr>
            <a:picLocks noChangeAspect="1" noChangeArrowheads="1"/>
          </p:cNvPicPr>
          <p:nvPr/>
        </p:nvPicPr>
        <p:blipFill>
          <a:blip r:embed="rId3"/>
          <a:srcRect/>
          <a:stretch>
            <a:fillRect/>
          </a:stretch>
        </p:blipFill>
        <p:spPr bwMode="auto">
          <a:xfrm>
            <a:off x="2357422" y="1785926"/>
            <a:ext cx="5078879" cy="507209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a:t>
            </a:r>
            <a:endParaRPr lang="en-US" dirty="0"/>
          </a:p>
        </p:txBody>
      </p:sp>
      <p:sp>
        <p:nvSpPr>
          <p:cNvPr id="3" name="Content Placeholder 2"/>
          <p:cNvSpPr>
            <a:spLocks noGrp="1"/>
          </p:cNvSpPr>
          <p:nvPr>
            <p:ph idx="1"/>
          </p:nvPr>
        </p:nvSpPr>
        <p:spPr>
          <a:xfrm>
            <a:off x="457200" y="928670"/>
            <a:ext cx="8229600" cy="5286413"/>
          </a:xfrm>
        </p:spPr>
        <p:txBody>
          <a:bodyPr/>
          <a:lstStyle/>
          <a:p>
            <a:r>
              <a:rPr lang="en-US" sz="2400" dirty="0" err="1" smtClean="0">
                <a:solidFill>
                  <a:schemeClr val="tx2"/>
                </a:solidFill>
              </a:rPr>
              <a:t>Definisi</a:t>
            </a:r>
            <a:r>
              <a:rPr lang="en-US" sz="2400" dirty="0" smtClean="0">
                <a:solidFill>
                  <a:schemeClr val="tx2"/>
                </a:solidFill>
              </a:rPr>
              <a:t> Benchmarking:</a:t>
            </a:r>
            <a:r>
              <a:rPr lang="en-US" sz="2400" dirty="0" smtClean="0"/>
              <a:t/>
            </a:r>
            <a:br>
              <a:rPr lang="en-US" sz="2400" dirty="0" smtClean="0"/>
            </a:br>
            <a:r>
              <a:rPr lang="en-US" sz="2400" dirty="0" smtClean="0"/>
              <a:t>Serial </a:t>
            </a:r>
            <a:r>
              <a:rPr lang="en-US" sz="2400" dirty="0" err="1" smtClean="0"/>
              <a:t>tes</a:t>
            </a:r>
            <a:r>
              <a:rPr lang="en-US" sz="2400" dirty="0" smtClean="0"/>
              <a:t>  </a:t>
            </a:r>
            <a:r>
              <a:rPr lang="en-US" sz="2400" dirty="0" err="1" smtClean="0"/>
              <a:t>dengan</a:t>
            </a:r>
            <a:r>
              <a:rPr lang="en-US" sz="2400" dirty="0" smtClean="0"/>
              <a:t> </a:t>
            </a:r>
            <a:r>
              <a:rPr lang="en-US" sz="2400" dirty="0" err="1" smtClean="0"/>
              <a:t>metriks</a:t>
            </a:r>
            <a:r>
              <a:rPr lang="en-US" sz="2400" dirty="0" smtClean="0"/>
              <a:t> </a:t>
            </a:r>
            <a:r>
              <a:rPr lang="en-US" sz="2400" dirty="0" err="1" smtClean="0"/>
              <a:t>dan</a:t>
            </a:r>
            <a:r>
              <a:rPr lang="en-US" sz="2400" dirty="0" smtClean="0"/>
              <a:t> workload yang </a:t>
            </a:r>
            <a:r>
              <a:rPr lang="en-US" sz="2400" dirty="0" err="1" smtClean="0"/>
              <a:t>telah</a:t>
            </a:r>
            <a:r>
              <a:rPr lang="en-US" sz="2400" dirty="0" smtClean="0"/>
              <a:t> </a:t>
            </a:r>
            <a:r>
              <a:rPr lang="en-US" sz="2400" dirty="0" err="1" smtClean="0"/>
              <a:t>dirancang</a:t>
            </a:r>
            <a:r>
              <a:rPr lang="en-US" sz="2400" dirty="0" smtClean="0"/>
              <a:t> </a:t>
            </a:r>
            <a:r>
              <a:rPr lang="en-US" sz="2400" dirty="0" err="1" smtClean="0"/>
              <a:t>sebelumnya</a:t>
            </a:r>
            <a:endParaRPr lang="en-US" sz="2400" dirty="0" smtClean="0"/>
          </a:p>
          <a:p>
            <a:r>
              <a:rPr lang="en-US" sz="2400" dirty="0" err="1" smtClean="0"/>
              <a:t>Definisi</a:t>
            </a:r>
            <a:r>
              <a:rPr lang="en-US" sz="2400" dirty="0" smtClean="0"/>
              <a:t> Benchmark:</a:t>
            </a:r>
            <a:br>
              <a:rPr lang="en-US" sz="2400" dirty="0" smtClean="0"/>
            </a:br>
            <a:r>
              <a:rPr lang="en-US" sz="2400" dirty="0" smtClean="0"/>
              <a:t>Workload  yang </a:t>
            </a:r>
            <a:r>
              <a:rPr lang="en-US" sz="2400" dirty="0" err="1" smtClean="0"/>
              <a:t>digunakan</a:t>
            </a:r>
            <a:r>
              <a:rPr lang="en-US" sz="2400" dirty="0" smtClean="0"/>
              <a:t> </a:t>
            </a:r>
            <a:r>
              <a:rPr lang="en-US" sz="2400" dirty="0" err="1" smtClean="0"/>
              <a:t>pada</a:t>
            </a:r>
            <a:r>
              <a:rPr lang="en-US" sz="2400" dirty="0" smtClean="0"/>
              <a:t> </a:t>
            </a:r>
            <a:r>
              <a:rPr lang="en-US" sz="2400" dirty="0" err="1" smtClean="0"/>
              <a:t>pengukuran</a:t>
            </a:r>
            <a:r>
              <a:rPr lang="en-US" sz="2400" dirty="0" smtClean="0"/>
              <a:t> Benchmarking, </a:t>
            </a:r>
            <a:r>
              <a:rPr lang="en-US" sz="2400" dirty="0" err="1" smtClean="0"/>
              <a:t>biasanya</a:t>
            </a:r>
            <a:r>
              <a:rPr lang="en-US" sz="2400" dirty="0" smtClean="0"/>
              <a:t> </a:t>
            </a:r>
            <a:r>
              <a:rPr lang="en-US" sz="2400" dirty="0" err="1" smtClean="0"/>
              <a:t>dirancang</a:t>
            </a:r>
            <a:r>
              <a:rPr lang="en-US" sz="2400" dirty="0" smtClean="0"/>
              <a:t> </a:t>
            </a:r>
            <a:r>
              <a:rPr lang="en-US" sz="2400" dirty="0" err="1" smtClean="0"/>
              <a:t>untuk</a:t>
            </a:r>
            <a:r>
              <a:rPr lang="en-US" sz="2400" dirty="0" smtClean="0"/>
              <a:t> </a:t>
            </a:r>
            <a:r>
              <a:rPr lang="en-US" sz="2400" dirty="0" err="1" smtClean="0"/>
              <a:t>memandingkan</a:t>
            </a:r>
            <a:r>
              <a:rPr lang="en-US" sz="2400" dirty="0" smtClean="0"/>
              <a:t> </a:t>
            </a:r>
            <a:r>
              <a:rPr lang="en-US" sz="2400" dirty="0" err="1" smtClean="0"/>
              <a:t>dua</a:t>
            </a:r>
            <a:r>
              <a:rPr lang="en-US" sz="2400" dirty="0" smtClean="0"/>
              <a:t> </a:t>
            </a:r>
            <a:r>
              <a:rPr lang="en-US" sz="2400" dirty="0" err="1" smtClean="0"/>
              <a:t>sistem</a:t>
            </a:r>
            <a:r>
              <a:rPr lang="en-US" sz="2400" dirty="0" smtClean="0"/>
              <a:t> </a:t>
            </a:r>
            <a:r>
              <a:rPr lang="en-US" sz="2400" dirty="0" err="1" smtClean="0"/>
              <a:t>yaitu</a:t>
            </a:r>
            <a:r>
              <a:rPr lang="en-US" sz="2400" dirty="0" smtClean="0"/>
              <a:t> yang </a:t>
            </a:r>
            <a:r>
              <a:rPr lang="en-US" sz="2400" dirty="0" err="1" smtClean="0"/>
              <a:t>berjenis</a:t>
            </a:r>
            <a:r>
              <a:rPr lang="en-US" sz="2400" dirty="0" smtClean="0"/>
              <a:t> </a:t>
            </a:r>
            <a:r>
              <a:rPr lang="en-US" sz="2400" b="1" dirty="0" smtClean="0"/>
              <a:t>test workload</a:t>
            </a:r>
          </a:p>
          <a:p>
            <a:r>
              <a:rPr lang="en-US" sz="2400" b="1" dirty="0" smtClean="0"/>
              <a:t>Test Workload yang </a:t>
            </a:r>
            <a:r>
              <a:rPr lang="en-US" sz="2400" b="1" dirty="0" err="1" smtClean="0"/>
              <a:t>digunakan</a:t>
            </a:r>
            <a:r>
              <a:rPr lang="en-US" sz="2400" b="1" dirty="0" smtClean="0"/>
              <a:t> </a:t>
            </a:r>
            <a:r>
              <a:rPr lang="en-US" sz="2400" b="1" dirty="0" err="1" smtClean="0"/>
              <a:t>untuk</a:t>
            </a:r>
            <a:r>
              <a:rPr lang="en-US" sz="2400" b="1" dirty="0" smtClean="0"/>
              <a:t> </a:t>
            </a:r>
            <a:r>
              <a:rPr lang="en-US" sz="2400" b="1" dirty="0" err="1" smtClean="0"/>
              <a:t>membandingkan</a:t>
            </a:r>
            <a:r>
              <a:rPr lang="en-US" sz="2400" b="1" dirty="0" smtClean="0"/>
              <a:t> </a:t>
            </a:r>
            <a:r>
              <a:rPr lang="en-US" sz="2400" b="1" dirty="0" err="1" smtClean="0"/>
              <a:t>sistem</a:t>
            </a:r>
            <a:r>
              <a:rPr lang="en-US" sz="2400" b="1" dirty="0" smtClean="0"/>
              <a:t> </a:t>
            </a:r>
            <a:r>
              <a:rPr lang="en-US" sz="2400" b="1" dirty="0" err="1" smtClean="0"/>
              <a:t>komputer</a:t>
            </a:r>
            <a:endParaRPr lang="en-US" sz="2400" b="1" dirty="0" smtClean="0"/>
          </a:p>
          <a:p>
            <a:pPr marL="857250" lvl="1" indent="-457200">
              <a:buFont typeface="+mj-lt"/>
              <a:buAutoNum type="arabicPeriod"/>
            </a:pPr>
            <a:r>
              <a:rPr lang="en-US" sz="2400" dirty="0" smtClean="0"/>
              <a:t>Addition instruction </a:t>
            </a:r>
            <a:endParaRPr lang="en-US" sz="2400" b="1" dirty="0" smtClean="0"/>
          </a:p>
          <a:p>
            <a:pPr marL="857250" lvl="1" indent="-457200">
              <a:buFont typeface="+mj-lt"/>
              <a:buAutoNum type="arabicPeriod"/>
            </a:pPr>
            <a:r>
              <a:rPr lang="en-US" sz="2400" dirty="0" smtClean="0"/>
              <a:t>Instruction mixes </a:t>
            </a:r>
            <a:endParaRPr lang="en-US" sz="2400" b="1" dirty="0" smtClean="0"/>
          </a:p>
          <a:p>
            <a:pPr marL="857250" lvl="1" indent="-457200">
              <a:buFont typeface="+mj-lt"/>
              <a:buAutoNum type="arabicPeriod"/>
            </a:pPr>
            <a:r>
              <a:rPr lang="en-US" sz="2400" dirty="0" smtClean="0"/>
              <a:t>Kernels </a:t>
            </a:r>
            <a:endParaRPr lang="en-US" sz="2400" b="1" dirty="0" smtClean="0"/>
          </a:p>
          <a:p>
            <a:pPr marL="857250" lvl="1" indent="-457200">
              <a:buFont typeface="+mj-lt"/>
              <a:buAutoNum type="arabicPeriod"/>
            </a:pPr>
            <a:r>
              <a:rPr lang="en-US" sz="2400" dirty="0" smtClean="0"/>
              <a:t>Synthetic programs </a:t>
            </a:r>
            <a:endParaRPr lang="en-US" sz="2400" b="1" dirty="0" smtClean="0"/>
          </a:p>
          <a:p>
            <a:pPr marL="857250" lvl="1" indent="-457200">
              <a:buFont typeface="+mj-lt"/>
              <a:buAutoNum type="arabicPeriod"/>
            </a:pPr>
            <a:r>
              <a:rPr lang="en-US" sz="2400" dirty="0" smtClean="0"/>
              <a:t>Application benchmarks </a:t>
            </a:r>
            <a:endParaRPr lang="en-US" sz="2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SPEC Suite 1992, 1995, 2000</a:t>
            </a:r>
            <a:r>
              <a:rPr lang="fr-FR" b="1" dirty="0" smtClean="0"/>
              <a:t>...</a:t>
            </a:r>
            <a:br>
              <a:rPr lang="fr-FR" b="1" dirty="0" smtClean="0"/>
            </a:br>
            <a:r>
              <a:rPr lang="fr-FR" b="1" dirty="0" smtClean="0"/>
              <a:t>(System Performance Evaluation </a:t>
            </a:r>
            <a:r>
              <a:rPr lang="fr-FR" b="1" dirty="0" err="1" smtClean="0"/>
              <a:t>Cooperative</a:t>
            </a:r>
            <a:r>
              <a:rPr lang="fr-FR" b="1" dirty="0" smtClean="0"/>
              <a: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a nonprofit corporation formed by leading computer vendors to develop a standardized set of benchmarks</a:t>
            </a:r>
            <a:r>
              <a:rPr lang="en-US" dirty="0" smtClean="0"/>
              <a:t>.</a:t>
            </a:r>
          </a:p>
          <a:p>
            <a:pPr marL="457200" indent="-457200">
              <a:buFont typeface="+mj-lt"/>
              <a:buAutoNum type="arabicPeriod"/>
            </a:pPr>
            <a:r>
              <a:rPr lang="en-US" dirty="0" smtClean="0"/>
              <a:t>Release 1.0 of the SPEC benchmark suite </a:t>
            </a:r>
            <a:r>
              <a:rPr lang="en-US" dirty="0" smtClean="0"/>
              <a:t>(SPEC 1990)</a:t>
            </a:r>
            <a:r>
              <a:rPr lang="en-US" dirty="0" smtClean="0"/>
              <a:t> consist of 10 benchmark submitted </a:t>
            </a:r>
            <a:r>
              <a:rPr lang="en-US" dirty="0" smtClean="0"/>
              <a:t>by scientists and engineers.</a:t>
            </a:r>
          </a:p>
          <a:p>
            <a:pPr marL="857250" lvl="1" indent="-457200">
              <a:buFont typeface="+mj-lt"/>
              <a:buAutoNum type="arabicPeriod"/>
            </a:pPr>
            <a:r>
              <a:rPr lang="en-US" sz="1600" i="1" dirty="0" smtClean="0"/>
              <a:t>GCC</a:t>
            </a:r>
            <a:r>
              <a:rPr lang="en-US" sz="1600" dirty="0" smtClean="0"/>
              <a:t>: The time for the GNU C Compiler to convert 19 preprocessed source files into assembly language output is measured. This benchmark is representative of a software engineering environment and measures the compiling efficiency of a system. </a:t>
            </a:r>
            <a:endParaRPr lang="en-US" sz="1600" b="1" dirty="0" smtClean="0"/>
          </a:p>
          <a:p>
            <a:pPr marL="857250" lvl="1" indent="-457200">
              <a:buFont typeface="+mj-lt"/>
              <a:buAutoNum type="arabicPeriod"/>
            </a:pPr>
            <a:r>
              <a:rPr lang="en-US" sz="1600" i="1" dirty="0" smtClean="0"/>
              <a:t>Espresso</a:t>
            </a:r>
            <a:r>
              <a:rPr lang="en-US" sz="1600" dirty="0" smtClean="0"/>
              <a:t>: Espresso is an Electronic Design Automation (EDA) tool that performs heuristic </a:t>
            </a:r>
            <a:r>
              <a:rPr lang="en-US" sz="1600" dirty="0" err="1" smtClean="0"/>
              <a:t>boolean</a:t>
            </a:r>
            <a:r>
              <a:rPr lang="en-US" sz="1600" dirty="0" smtClean="0"/>
              <a:t> function minimization for Programmable Logic Arrays (PLAs). The elapsed time to run a set of seven input models is measured. </a:t>
            </a:r>
            <a:endParaRPr lang="en-US" sz="1600" b="1" dirty="0" smtClean="0"/>
          </a:p>
          <a:p>
            <a:pPr marL="857250" lvl="1" indent="-457200">
              <a:buFont typeface="+mj-lt"/>
              <a:buAutoNum type="arabicPeriod"/>
            </a:pPr>
            <a:r>
              <a:rPr lang="en-US" sz="1600" i="1" dirty="0" smtClean="0"/>
              <a:t>Spice </a:t>
            </a:r>
            <a:r>
              <a:rPr lang="en-US" sz="1600" i="1" dirty="0" smtClean="0"/>
              <a:t>2g6</a:t>
            </a:r>
            <a:r>
              <a:rPr lang="en-US" sz="1600" dirty="0" smtClean="0"/>
              <a:t>: Spice, another representative of the EDA environment, is a widely used analog circuit simulation tool. The time to simulate a bipolar circuit is measured. </a:t>
            </a:r>
            <a:endParaRPr lang="en-US" sz="1600" b="1" dirty="0" smtClean="0"/>
          </a:p>
          <a:p>
            <a:pPr marL="857250" lvl="1" indent="-457200">
              <a:buFont typeface="+mj-lt"/>
              <a:buAutoNum type="arabicPeriod"/>
            </a:pPr>
            <a:r>
              <a:rPr lang="en-US" sz="1600" i="1" dirty="0" err="1" smtClean="0"/>
              <a:t>Doduc</a:t>
            </a:r>
            <a:r>
              <a:rPr lang="en-US" sz="1600" dirty="0" smtClean="0"/>
              <a:t>: This is a synthetic benchmark that performs a Monte Carlo simulation of certain aspects of a nuclear reactor. Because of its iterative structure and abundance of short branches and compact loops, it tests the cache memory effectiveness. </a:t>
            </a:r>
            <a:endParaRPr lang="en-US" sz="1600" b="1" dirty="0" smtClean="0"/>
          </a:p>
          <a:p>
            <a:pPr marL="857250" lvl="1" indent="-457200">
              <a:buFont typeface="+mj-lt"/>
              <a:buAutoNum type="arabicPeriod"/>
            </a:pPr>
            <a:r>
              <a:rPr lang="en-US" sz="1600" i="1" dirty="0" smtClean="0"/>
              <a:t>NASA7</a:t>
            </a:r>
            <a:r>
              <a:rPr lang="en-US" sz="1600" dirty="0" smtClean="0"/>
              <a:t>: This is a collection of seven floating-point intensive kernels performing matrix operations on double-precision data. </a:t>
            </a:r>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1414"/>
            <a:ext cx="8229600" cy="5286413"/>
          </a:xfrm>
        </p:spPr>
        <p:txBody>
          <a:bodyPr/>
          <a:lstStyle/>
          <a:p>
            <a:pPr marL="742950" lvl="2" indent="-342900">
              <a:buFont typeface="+mj-lt"/>
              <a:buAutoNum type="arabicPeriod" startAt="6"/>
            </a:pPr>
            <a:r>
              <a:rPr lang="en-US" sz="1600" i="1" dirty="0" smtClean="0"/>
              <a:t>LI</a:t>
            </a:r>
            <a:r>
              <a:rPr lang="en-US" sz="1600" dirty="0" smtClean="0"/>
              <a:t>: The elapsed time to solve the popular 9-queens problem by the LISP interpreter is measured. </a:t>
            </a:r>
            <a:endParaRPr lang="en-US" sz="1600" b="1" dirty="0" smtClean="0"/>
          </a:p>
          <a:p>
            <a:pPr marL="742950" lvl="2" indent="-342900">
              <a:buFont typeface="+mj-lt"/>
              <a:buAutoNum type="arabicPeriod" startAt="6"/>
            </a:pPr>
            <a:r>
              <a:rPr lang="en-US" sz="1600" i="1" dirty="0" err="1" smtClean="0"/>
              <a:t>Eqntom</a:t>
            </a:r>
            <a:r>
              <a:rPr lang="en-US" sz="1600" dirty="0" smtClean="0"/>
              <a:t>: This benchmark translates a logical representation of a </a:t>
            </a:r>
            <a:r>
              <a:rPr lang="en-US" sz="1600" dirty="0" err="1" smtClean="0"/>
              <a:t>boolean</a:t>
            </a:r>
            <a:r>
              <a:rPr lang="en-US" sz="1600" dirty="0" smtClean="0"/>
              <a:t> equation to a truth table. </a:t>
            </a:r>
            <a:endParaRPr lang="en-US" sz="1600" b="1" dirty="0" smtClean="0"/>
          </a:p>
          <a:p>
            <a:pPr marL="742950" lvl="2" indent="-342900">
              <a:buFont typeface="+mj-lt"/>
              <a:buAutoNum type="arabicPeriod" startAt="6"/>
            </a:pPr>
            <a:r>
              <a:rPr lang="en-US" sz="1600" i="1" dirty="0" smtClean="0"/>
              <a:t>Matrix300</a:t>
            </a:r>
            <a:r>
              <a:rPr lang="en-US" sz="1600" dirty="0" smtClean="0"/>
              <a:t>: This performs various matrix operations using several LINPACK routines on matrices of size 300 × 300. The code uses double-precision floating-point arithmetic and is highly </a:t>
            </a:r>
            <a:r>
              <a:rPr lang="en-US" sz="1600" dirty="0" err="1" smtClean="0"/>
              <a:t>vectorizable</a:t>
            </a:r>
            <a:r>
              <a:rPr lang="en-US" sz="1600" dirty="0" smtClean="0"/>
              <a:t>. </a:t>
            </a:r>
            <a:endParaRPr lang="en-US" sz="1600" b="1" dirty="0" smtClean="0"/>
          </a:p>
          <a:p>
            <a:pPr marL="742950" lvl="2" indent="-342900">
              <a:buFont typeface="+mj-lt"/>
              <a:buAutoNum type="arabicPeriod" startAt="6"/>
            </a:pPr>
            <a:r>
              <a:rPr lang="en-US" sz="1600" i="1" dirty="0" err="1" smtClean="0"/>
              <a:t>Fpppp</a:t>
            </a:r>
            <a:r>
              <a:rPr lang="en-US" sz="1600" dirty="0" smtClean="0"/>
              <a:t>: This is a quantum chemistry benchmark that performs two electron integral derivatives using double-precision floating-point FORTRAN. It is difficult to </a:t>
            </a:r>
            <a:r>
              <a:rPr lang="en-US" sz="1600" dirty="0" err="1" smtClean="0"/>
              <a:t>vectorize</a:t>
            </a:r>
            <a:r>
              <a:rPr lang="en-US" sz="1600" dirty="0" smtClean="0"/>
              <a:t>. </a:t>
            </a:r>
            <a:endParaRPr lang="en-US" sz="1600" b="1" dirty="0" smtClean="0"/>
          </a:p>
          <a:p>
            <a:pPr marL="742950" lvl="2" indent="-342900">
              <a:buFont typeface="+mj-lt"/>
              <a:buAutoNum type="arabicPeriod" startAt="6"/>
            </a:pPr>
            <a:r>
              <a:rPr lang="en-US" sz="1600" i="1" dirty="0" err="1" smtClean="0"/>
              <a:t>Tomcatv</a:t>
            </a:r>
            <a:r>
              <a:rPr lang="en-US" sz="1600" dirty="0" smtClean="0"/>
              <a:t>: This is a </a:t>
            </a:r>
            <a:r>
              <a:rPr lang="en-US" sz="1600" dirty="0" err="1" smtClean="0"/>
              <a:t>vectorized</a:t>
            </a:r>
            <a:r>
              <a:rPr lang="en-US" sz="1600" dirty="0" smtClean="0"/>
              <a:t> mesh generation program using double-precision floating-point FORTRAN. Since it is highly </a:t>
            </a:r>
            <a:r>
              <a:rPr lang="en-US" sz="1600" dirty="0" err="1" smtClean="0"/>
              <a:t>vectorizable</a:t>
            </a:r>
            <a:r>
              <a:rPr lang="en-US" sz="1600" dirty="0" smtClean="0"/>
              <a:t>, substantial speedups have been observed on several shared-memory multiprocessor systems. </a:t>
            </a:r>
          </a:p>
          <a:p>
            <a:r>
              <a:rPr lang="en-US"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benchmarks, which stress primarily the CPU, Floating Point Unit (FPU), and to some extent the memory subsystem, are meant for comparing CPU speeds. Benchmarks to compare I/O and other subsystems may be included in future releases. </a:t>
            </a:r>
          </a:p>
          <a:p>
            <a:r>
              <a:rPr lang="en-US" dirty="0" smtClean="0"/>
              <a:t>The elapsed time to run two copies of a benchmark on each of the </a:t>
            </a:r>
            <a:r>
              <a:rPr lang="en-US" i="1" dirty="0" smtClean="0"/>
              <a:t>N</a:t>
            </a:r>
            <a:r>
              <a:rPr lang="en-US" dirty="0" smtClean="0"/>
              <a:t> processors of a system (a total of 2N copies) is measured and compared with the time to run two copies of the benchmark on a reference system (which is VAX-11/780 for Release 1.0). For each benchmark, the ratio of the time on the reference system and the system under test is reported as </a:t>
            </a:r>
            <a:r>
              <a:rPr lang="en-US" b="1" dirty="0" err="1" smtClean="0"/>
              <a:t>SPECthruput</a:t>
            </a:r>
            <a:r>
              <a:rPr lang="en-US" dirty="0" smtClean="0"/>
              <a:t> using a notation of #</a:t>
            </a:r>
            <a:r>
              <a:rPr lang="en-US" dirty="0" err="1" smtClean="0"/>
              <a:t>CPU@Ratio</a:t>
            </a:r>
            <a:r>
              <a:rPr lang="en-US" dirty="0" smtClean="0"/>
              <a:t>.</a:t>
            </a:r>
          </a:p>
          <a:p>
            <a:r>
              <a:rPr lang="en-US" dirty="0" smtClean="0"/>
              <a:t>The TPC and SPEC are the beginning of a new trend in the industry to develop standard benchmarks for comparing all types of computer systems including networks, image processing systems, and databases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Benchmarks</a:t>
            </a:r>
            <a:endParaRPr lang="en-US" dirty="0"/>
          </a:p>
        </p:txBody>
      </p:sp>
      <p:sp>
        <p:nvSpPr>
          <p:cNvPr id="3" name="Content Placeholder 2"/>
          <p:cNvSpPr>
            <a:spLocks noGrp="1"/>
          </p:cNvSpPr>
          <p:nvPr>
            <p:ph idx="1"/>
          </p:nvPr>
        </p:nvSpPr>
        <p:spPr/>
        <p:txBody>
          <a:bodyPr/>
          <a:lstStyle/>
          <a:p>
            <a:r>
              <a:rPr lang="en-US" dirty="0" smtClean="0"/>
              <a:t>Specific applications for:</a:t>
            </a:r>
          </a:p>
          <a:p>
            <a:pPr lvl="1"/>
            <a:r>
              <a:rPr lang="en-US" dirty="0" smtClean="0"/>
              <a:t>Banking</a:t>
            </a:r>
          </a:p>
          <a:p>
            <a:pPr lvl="1"/>
            <a:r>
              <a:rPr lang="en-US" dirty="0" smtClean="0"/>
              <a:t>Airline reservation</a:t>
            </a:r>
          </a:p>
          <a:p>
            <a:pPr lvl="1"/>
            <a:r>
              <a:rPr lang="en-US" dirty="0" smtClean="0"/>
              <a:t>large scientific codes</a:t>
            </a:r>
          </a:p>
          <a:p>
            <a:pPr lvl="1">
              <a:buNone/>
            </a:pPr>
            <a:r>
              <a:rPr lang="en-US" dirty="0" smtClean="0"/>
              <a:t>	Includes everything</a:t>
            </a:r>
          </a:p>
          <a:p>
            <a:pPr lvl="2"/>
            <a:r>
              <a:rPr lang="en-US" dirty="0" smtClean="0"/>
              <a:t> hardware</a:t>
            </a:r>
          </a:p>
          <a:p>
            <a:pPr lvl="2"/>
            <a:r>
              <a:rPr lang="en-US" dirty="0" smtClean="0"/>
              <a:t> input/output</a:t>
            </a:r>
          </a:p>
          <a:p>
            <a:pPr lvl="2"/>
            <a:r>
              <a:rPr lang="en-US" dirty="0" smtClean="0"/>
              <a:t> networks</a:t>
            </a:r>
          </a:p>
          <a:p>
            <a:pPr lvl="2"/>
            <a:r>
              <a:rPr lang="en-US" smtClean="0"/>
              <a:t> </a:t>
            </a:r>
            <a:r>
              <a:rPr lang="en-US" dirty="0" smtClean="0"/>
              <a:t>operating system</a:t>
            </a:r>
          </a:p>
          <a:p>
            <a:pPr lvl="2"/>
            <a:r>
              <a:rPr lang="en-US" smtClean="0"/>
              <a:t> </a:t>
            </a:r>
            <a:r>
              <a:rPr lang="en-US" dirty="0" smtClean="0"/>
              <a:t>databases</a:t>
            </a:r>
          </a:p>
          <a:p>
            <a:r>
              <a:rPr lang="en-US" dirty="0" smtClean="0"/>
              <a:t>e.g. debit credit benchmark</a:t>
            </a:r>
            <a:endParaRPr lang="en-US" dirty="0"/>
          </a:p>
        </p:txBody>
      </p:sp>
      <p:sp>
        <p:nvSpPr>
          <p:cNvPr id="4" name="Slide Number Placeholder 3"/>
          <p:cNvSpPr>
            <a:spLocks noGrp="1"/>
          </p:cNvSpPr>
          <p:nvPr>
            <p:ph type="sldNum" sz="quarter" idx="12"/>
          </p:nvPr>
        </p:nvSpPr>
        <p:spPr/>
        <p:txBody>
          <a:bodyPr/>
          <a:lstStyle/>
          <a:p>
            <a:fld id="{FF0E0B83-C105-4E23-A37C-CE7FF3ECF91C}" type="slidenum">
              <a:rPr lang="en-GB" smtClean="0"/>
              <a:pPr/>
              <a:t>23</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Instruction (Early day of Computing)</a:t>
            </a:r>
            <a:endParaRPr lang="en-US" dirty="0"/>
          </a:p>
        </p:txBody>
      </p:sp>
      <p:sp>
        <p:nvSpPr>
          <p:cNvPr id="3" name="Content Placeholder 2"/>
          <p:cNvSpPr>
            <a:spLocks noGrp="1"/>
          </p:cNvSpPr>
          <p:nvPr>
            <p:ph idx="1"/>
          </p:nvPr>
        </p:nvSpPr>
        <p:spPr/>
        <p:txBody>
          <a:bodyPr/>
          <a:lstStyle/>
          <a:p>
            <a:r>
              <a:rPr lang="en-US" dirty="0" err="1" smtClean="0"/>
              <a:t>Jenis</a:t>
            </a:r>
            <a:r>
              <a:rPr lang="en-US" dirty="0" smtClean="0"/>
              <a:t> Workload yang </a:t>
            </a:r>
            <a:r>
              <a:rPr lang="en-US" dirty="0" err="1" smtClean="0"/>
              <a:t>pertama</a:t>
            </a:r>
            <a:r>
              <a:rPr lang="en-US" dirty="0" smtClean="0"/>
              <a:t> kali </a:t>
            </a:r>
            <a:r>
              <a:rPr lang="en-US" dirty="0" err="1" smtClean="0"/>
              <a:t>digunakan</a:t>
            </a:r>
            <a:r>
              <a:rPr lang="en-US" dirty="0" smtClean="0"/>
              <a:t> </a:t>
            </a:r>
            <a:r>
              <a:rPr lang="en-US" dirty="0" err="1" smtClean="0"/>
              <a:t>untuk</a:t>
            </a:r>
            <a:r>
              <a:rPr lang="en-US" dirty="0" smtClean="0"/>
              <a:t> </a:t>
            </a:r>
            <a:r>
              <a:rPr lang="en-US" dirty="0" err="1" smtClean="0"/>
              <a:t>membandingkan</a:t>
            </a:r>
            <a:r>
              <a:rPr lang="en-US" dirty="0" smtClean="0"/>
              <a:t> </a:t>
            </a:r>
            <a:r>
              <a:rPr lang="en-US" dirty="0" err="1" smtClean="0"/>
              <a:t>dua</a:t>
            </a:r>
            <a:r>
              <a:rPr lang="en-US" dirty="0" smtClean="0"/>
              <a:t> </a:t>
            </a:r>
            <a:r>
              <a:rPr lang="en-US" dirty="0" err="1" smtClean="0"/>
              <a:t>komputer</a:t>
            </a:r>
            <a:endParaRPr lang="en-US" dirty="0" smtClean="0"/>
          </a:p>
          <a:p>
            <a:r>
              <a:rPr lang="en-US" dirty="0" err="1" smtClean="0"/>
              <a:t>Instruksi</a:t>
            </a:r>
            <a:r>
              <a:rPr lang="en-US" dirty="0" smtClean="0"/>
              <a:t> </a:t>
            </a:r>
            <a:r>
              <a:rPr lang="en-US" dirty="0" err="1" smtClean="0"/>
              <a:t>pada</a:t>
            </a:r>
            <a:r>
              <a:rPr lang="en-US" dirty="0" smtClean="0"/>
              <a:t> </a:t>
            </a:r>
            <a:r>
              <a:rPr lang="en-US" dirty="0" err="1" smtClean="0"/>
              <a:t>komputer</a:t>
            </a:r>
            <a:r>
              <a:rPr lang="en-US" dirty="0" smtClean="0"/>
              <a:t>  </a:t>
            </a:r>
            <a:r>
              <a:rPr lang="en-US" dirty="0" err="1" smtClean="0"/>
              <a:t>mula-mula</a:t>
            </a:r>
            <a:r>
              <a:rPr lang="en-US" dirty="0" smtClean="0"/>
              <a:t> </a:t>
            </a:r>
            <a:r>
              <a:rPr lang="en-US" dirty="0" err="1" smtClean="0"/>
              <a:t>masih</a:t>
            </a:r>
            <a:r>
              <a:rPr lang="en-US" dirty="0" smtClean="0"/>
              <a:t> </a:t>
            </a:r>
            <a:r>
              <a:rPr lang="en-US" dirty="0" err="1" smtClean="0"/>
              <a:t>sedikit</a:t>
            </a:r>
            <a:endParaRPr lang="en-US" dirty="0" smtClean="0"/>
          </a:p>
          <a:p>
            <a:r>
              <a:rPr lang="en-US" dirty="0" err="1" smtClean="0"/>
              <a:t>Perbandingan</a:t>
            </a:r>
            <a:r>
              <a:rPr lang="en-US" dirty="0" smtClean="0"/>
              <a:t> </a:t>
            </a:r>
            <a:r>
              <a:rPr lang="en-US" dirty="0" err="1" smtClean="0"/>
              <a:t>kinerja</a:t>
            </a:r>
            <a:r>
              <a:rPr lang="en-US" dirty="0" smtClean="0"/>
              <a:t> </a:t>
            </a:r>
            <a:r>
              <a:rPr lang="en-US" dirty="0" err="1" smtClean="0"/>
              <a:t>hanya</a:t>
            </a:r>
            <a:r>
              <a:rPr lang="en-US" dirty="0" smtClean="0"/>
              <a:t> </a:t>
            </a:r>
            <a:r>
              <a:rPr lang="en-US" dirty="0" err="1" smtClean="0"/>
              <a:t>didasari</a:t>
            </a:r>
            <a:r>
              <a:rPr lang="en-US" dirty="0" smtClean="0"/>
              <a:t> </a:t>
            </a:r>
            <a:r>
              <a:rPr lang="en-US" dirty="0" err="1" smtClean="0"/>
              <a:t>oleh</a:t>
            </a:r>
            <a:r>
              <a:rPr lang="en-US" dirty="0" smtClean="0"/>
              <a:t> </a:t>
            </a:r>
            <a:r>
              <a:rPr lang="en-US" dirty="0" err="1" smtClean="0"/>
              <a:t>komputer</a:t>
            </a:r>
            <a:r>
              <a:rPr lang="en-US" dirty="0" smtClean="0"/>
              <a:t> </a:t>
            </a:r>
            <a:r>
              <a:rPr lang="en-US" dirty="0" err="1" smtClean="0"/>
              <a:t>mana</a:t>
            </a:r>
            <a:r>
              <a:rPr lang="en-US" dirty="0" smtClean="0"/>
              <a:t> yang </a:t>
            </a:r>
            <a:r>
              <a:rPr lang="en-US" dirty="0" err="1" smtClean="0"/>
              <a:t>bisa</a:t>
            </a:r>
            <a:r>
              <a:rPr lang="en-US" dirty="0" smtClean="0"/>
              <a:t> </a:t>
            </a:r>
            <a:r>
              <a:rPr lang="en-US" dirty="0" err="1" smtClean="0"/>
              <a:t>mengerjakan</a:t>
            </a:r>
            <a:r>
              <a:rPr lang="en-US" dirty="0" smtClean="0"/>
              <a:t> </a:t>
            </a:r>
            <a:r>
              <a:rPr lang="en-US" dirty="0" err="1" smtClean="0"/>
              <a:t>instruksi</a:t>
            </a:r>
            <a:r>
              <a:rPr lang="en-US" dirty="0" smtClean="0"/>
              <a:t> </a:t>
            </a:r>
            <a:r>
              <a:rPr lang="en-US" dirty="0" err="1" smtClean="0"/>
              <a:t>penjumlahan</a:t>
            </a:r>
            <a:r>
              <a:rPr lang="en-US" dirty="0" smtClean="0"/>
              <a:t> </a:t>
            </a:r>
            <a:r>
              <a:rPr lang="en-US" dirty="0" err="1" smtClean="0"/>
              <a:t>dengan</a:t>
            </a:r>
            <a:r>
              <a:rPr lang="en-US" dirty="0" smtClean="0"/>
              <a:t> </a:t>
            </a:r>
            <a:r>
              <a:rPr lang="en-US" dirty="0" err="1" smtClean="0"/>
              <a:t>cepat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Mix (</a:t>
            </a:r>
            <a:r>
              <a:rPr lang="en-US" dirty="0" err="1" smtClean="0"/>
              <a:t>Gabungan</a:t>
            </a:r>
            <a:r>
              <a:rPr lang="en-US" dirty="0" smtClean="0"/>
              <a:t> </a:t>
            </a:r>
            <a:r>
              <a:rPr lang="en-US" dirty="0" err="1" smtClean="0"/>
              <a:t>Instruksi</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Definisi</a:t>
            </a:r>
            <a:r>
              <a:rPr lang="en-US" dirty="0" smtClean="0"/>
              <a:t> Instruction Mix:</a:t>
            </a:r>
            <a:br>
              <a:rPr lang="en-US" dirty="0" smtClean="0"/>
            </a:br>
            <a:r>
              <a:rPr lang="en-US" dirty="0" err="1" smtClean="0"/>
              <a:t>beberapa</a:t>
            </a:r>
            <a:r>
              <a:rPr lang="en-US" dirty="0" smtClean="0"/>
              <a:t> </a:t>
            </a:r>
            <a:r>
              <a:rPr lang="en-US" dirty="0" err="1" smtClean="0"/>
              <a:t>instruksi</a:t>
            </a:r>
            <a:r>
              <a:rPr lang="en-US" dirty="0" smtClean="0"/>
              <a:t> yang  </a:t>
            </a:r>
            <a:r>
              <a:rPr lang="en-US" dirty="0" err="1" smtClean="0"/>
              <a:t>diberikan</a:t>
            </a:r>
            <a:r>
              <a:rPr lang="en-US" dirty="0" smtClean="0"/>
              <a:t> </a:t>
            </a:r>
            <a:r>
              <a:rPr lang="en-US" dirty="0" err="1" smtClean="0"/>
              <a:t>pembobotan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jumlah</a:t>
            </a:r>
            <a:r>
              <a:rPr lang="en-US" dirty="0" smtClean="0"/>
              <a:t> </a:t>
            </a:r>
            <a:r>
              <a:rPr lang="en-US" dirty="0" err="1" smtClean="0"/>
              <a:t>keseringan</a:t>
            </a:r>
            <a:r>
              <a:rPr lang="en-US" dirty="0" smtClean="0"/>
              <a:t> (</a:t>
            </a:r>
            <a:r>
              <a:rPr lang="en-US" dirty="0" err="1" smtClean="0"/>
              <a:t>frekuensi</a:t>
            </a:r>
            <a:r>
              <a:rPr lang="en-US" dirty="0" smtClean="0"/>
              <a:t>) </a:t>
            </a:r>
            <a:r>
              <a:rPr lang="en-US" dirty="0" err="1" smtClean="0"/>
              <a:t>pengunaannya</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komputer</a:t>
            </a:r>
            <a:r>
              <a:rPr lang="en-US" dirty="0" smtClean="0"/>
              <a:t>. </a:t>
            </a:r>
          </a:p>
          <a:p>
            <a:r>
              <a:rPr lang="en-US" dirty="0" err="1" smtClean="0"/>
              <a:t>Faktor</a:t>
            </a:r>
            <a:r>
              <a:rPr lang="en-US" dirty="0" smtClean="0"/>
              <a:t> </a:t>
            </a:r>
            <a:r>
              <a:rPr lang="en-US" dirty="0" err="1" smtClean="0"/>
              <a:t>pembobotan</a:t>
            </a:r>
            <a:r>
              <a:rPr lang="en-US" dirty="0" smtClean="0"/>
              <a:t> </a:t>
            </a:r>
            <a:r>
              <a:rPr lang="en-US" dirty="0" err="1" smtClean="0"/>
              <a:t>ini</a:t>
            </a:r>
            <a:r>
              <a:rPr lang="en-US" dirty="0" smtClean="0"/>
              <a:t> </a:t>
            </a:r>
            <a:r>
              <a:rPr lang="en-US" dirty="0" err="1" smtClean="0"/>
              <a:t>kemudian</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waktu</a:t>
            </a:r>
            <a:r>
              <a:rPr lang="en-US" dirty="0" smtClean="0"/>
              <a:t> rata-rata </a:t>
            </a:r>
            <a:r>
              <a:rPr lang="en-US" dirty="0" err="1" smtClean="0"/>
              <a:t>instruksi</a:t>
            </a:r>
            <a:endParaRPr lang="en-US" dirty="0" smtClean="0"/>
          </a:p>
          <a:p>
            <a:r>
              <a:rPr lang="en-US" dirty="0" err="1" smtClean="0"/>
              <a:t>Sehingga</a:t>
            </a:r>
            <a:r>
              <a:rPr lang="en-US" dirty="0" smtClean="0"/>
              <a:t> </a:t>
            </a:r>
            <a:r>
              <a:rPr lang="en-US" dirty="0" err="1" smtClean="0"/>
              <a:t>jika</a:t>
            </a:r>
            <a:r>
              <a:rPr lang="en-US" dirty="0" smtClean="0"/>
              <a:t> </a:t>
            </a:r>
            <a:r>
              <a:rPr lang="en-US" dirty="0" err="1" smtClean="0"/>
              <a:t>diberikan</a:t>
            </a:r>
            <a:r>
              <a:rPr lang="en-US" dirty="0" smtClean="0"/>
              <a:t> </a:t>
            </a:r>
            <a:r>
              <a:rPr lang="en-US" dirty="0" err="1" smtClean="0"/>
              <a:t>waktu</a:t>
            </a:r>
            <a:r>
              <a:rPr lang="en-US" dirty="0" smtClean="0"/>
              <a:t> </a:t>
            </a:r>
            <a:r>
              <a:rPr lang="en-US" dirty="0" err="1" smtClean="0"/>
              <a:t>tertentu</a:t>
            </a:r>
            <a:r>
              <a:rPr lang="en-US" dirty="0" smtClean="0"/>
              <a:t> </a:t>
            </a:r>
            <a:r>
              <a:rPr lang="en-US" dirty="0" err="1" smtClean="0"/>
              <a:t>dapat</a:t>
            </a:r>
            <a:r>
              <a:rPr lang="en-US" dirty="0" smtClean="0"/>
              <a:t> </a:t>
            </a:r>
            <a:r>
              <a:rPr lang="en-US" dirty="0" err="1" smtClean="0"/>
              <a:t>dihitung</a:t>
            </a:r>
            <a:r>
              <a:rPr lang="en-US" dirty="0" smtClean="0"/>
              <a:t> </a:t>
            </a:r>
            <a:r>
              <a:rPr lang="en-US" dirty="0" err="1" smtClean="0"/>
              <a:t>waktu</a:t>
            </a:r>
            <a:r>
              <a:rPr lang="en-US" dirty="0" smtClean="0"/>
              <a:t> rata-rata </a:t>
            </a:r>
            <a:r>
              <a:rPr lang="en-US" dirty="0" err="1" smtClean="0"/>
              <a:t>instruksi</a:t>
            </a:r>
            <a:r>
              <a:rPr lang="en-US" dirty="0" smtClean="0"/>
              <a:t> </a:t>
            </a:r>
            <a:r>
              <a:rPr lang="en-US" dirty="0" err="1" smtClean="0"/>
              <a:t>nya</a:t>
            </a:r>
            <a:r>
              <a:rPr lang="en-US" dirty="0" smtClean="0"/>
              <a:t> </a:t>
            </a:r>
          </a:p>
          <a:p>
            <a:r>
              <a:rPr lang="en-US" dirty="0" smtClean="0"/>
              <a:t>Yang paling </a:t>
            </a:r>
            <a:r>
              <a:rPr lang="en-US" dirty="0" err="1" smtClean="0"/>
              <a:t>sering</a:t>
            </a:r>
            <a:r>
              <a:rPr lang="en-US" dirty="0" smtClean="0"/>
              <a:t> </a:t>
            </a:r>
            <a:r>
              <a:rPr lang="en-US" dirty="0" err="1" smtClean="0"/>
              <a:t>digunakan</a:t>
            </a:r>
            <a:r>
              <a:rPr lang="en-US" dirty="0" smtClean="0"/>
              <a:t> </a:t>
            </a:r>
            <a:r>
              <a:rPr lang="en-US" dirty="0" err="1" smtClean="0"/>
              <a:t>adalah</a:t>
            </a:r>
            <a:r>
              <a:rPr lang="en-US" dirty="0" smtClean="0"/>
              <a:t> Gibson Mix</a:t>
            </a:r>
            <a:br>
              <a:rPr lang="en-US" dirty="0" smtClean="0"/>
            </a:br>
            <a:r>
              <a:rPr lang="en-US" dirty="0" smtClean="0"/>
              <a:t>Gibson Mix (1959, Jack C. Gibson):</a:t>
            </a:r>
          </a:p>
          <a:p>
            <a:pPr lvl="1"/>
            <a:r>
              <a:rPr lang="en-US" dirty="0" err="1" smtClean="0"/>
              <a:t>Digunakan</a:t>
            </a:r>
            <a:r>
              <a:rPr lang="en-US" dirty="0" smtClean="0"/>
              <a:t> </a:t>
            </a:r>
            <a:r>
              <a:rPr lang="en-US" dirty="0" err="1" smtClean="0"/>
              <a:t>pada</a:t>
            </a:r>
            <a:r>
              <a:rPr lang="en-US" dirty="0" smtClean="0"/>
              <a:t> IBM 704 </a:t>
            </a:r>
          </a:p>
          <a:p>
            <a:pPr lvl="1"/>
            <a:r>
              <a:rPr lang="en-US" dirty="0" err="1" smtClean="0"/>
              <a:t>Kecepatan</a:t>
            </a:r>
            <a:r>
              <a:rPr lang="en-US" dirty="0" smtClean="0"/>
              <a:t> </a:t>
            </a:r>
            <a:r>
              <a:rPr lang="en-US" dirty="0" err="1" smtClean="0"/>
              <a:t>procesor</a:t>
            </a:r>
            <a:r>
              <a:rPr lang="en-US" dirty="0" smtClean="0"/>
              <a:t> </a:t>
            </a:r>
            <a:r>
              <a:rPr lang="en-US" dirty="0" err="1" smtClean="0"/>
              <a:t>diukur</a:t>
            </a:r>
            <a:r>
              <a:rPr lang="en-US" dirty="0" smtClean="0"/>
              <a:t> </a:t>
            </a:r>
            <a:r>
              <a:rPr lang="en-US" dirty="0" err="1" smtClean="0"/>
              <a:t>dalam</a:t>
            </a:r>
            <a:r>
              <a:rPr lang="en-US" dirty="0" smtClean="0"/>
              <a:t> memory cycle time, addition time, average of addition and multiplication time</a:t>
            </a:r>
          </a:p>
          <a:p>
            <a:pPr lvl="1"/>
            <a:r>
              <a:rPr lang="en-US" dirty="0" smtClean="0"/>
              <a:t>Gibson Mix </a:t>
            </a:r>
            <a:r>
              <a:rPr lang="en-US" dirty="0" err="1" smtClean="0"/>
              <a:t>mengembanngkan</a:t>
            </a:r>
            <a:r>
              <a:rPr lang="en-US" dirty="0" smtClean="0"/>
              <a:t> </a:t>
            </a:r>
            <a:r>
              <a:rPr lang="en-US" dirty="0" err="1" smtClean="0"/>
              <a:t>sampai</a:t>
            </a:r>
            <a:r>
              <a:rPr lang="en-US" dirty="0" smtClean="0"/>
              <a:t> </a:t>
            </a:r>
            <a:r>
              <a:rPr lang="en-US" dirty="0" err="1" smtClean="0"/>
              <a:t>waktu</a:t>
            </a:r>
            <a:r>
              <a:rPr lang="en-US" dirty="0" smtClean="0"/>
              <a:t> rata-</a:t>
            </a:r>
            <a:r>
              <a:rPr lang="en-US" dirty="0" err="1" smtClean="0"/>
              <a:t>ratadari</a:t>
            </a:r>
            <a:r>
              <a:rPr lang="en-US" dirty="0" smtClean="0"/>
              <a:t> 13 </a:t>
            </a:r>
            <a:r>
              <a:rPr lang="en-US" dirty="0" err="1" smtClean="0"/>
              <a:t>instruksi</a:t>
            </a:r>
            <a:r>
              <a:rPr lang="en-US" dirty="0" smtClean="0"/>
              <a:t> </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Gibson Instruction Mix</a:t>
            </a:r>
            <a:endParaRPr lang="en-US" dirty="0"/>
          </a:p>
        </p:txBody>
      </p:sp>
      <p:sp>
        <p:nvSpPr>
          <p:cNvPr id="3" name="Content Placeholder 2"/>
          <p:cNvSpPr>
            <a:spLocks noGrp="1"/>
          </p:cNvSpPr>
          <p:nvPr>
            <p:ph idx="1"/>
          </p:nvPr>
        </p:nvSpPr>
        <p:spPr>
          <a:xfrm>
            <a:off x="457200" y="5214950"/>
            <a:ext cx="8229600" cy="1357323"/>
          </a:xfrm>
        </p:spPr>
        <p:txBody>
          <a:bodyPr/>
          <a:lstStyle/>
          <a:p>
            <a:r>
              <a:rPr lang="en-US" b="1" dirty="0" err="1" smtClean="0"/>
              <a:t>Laju</a:t>
            </a:r>
            <a:r>
              <a:rPr lang="en-US" b="1" dirty="0" smtClean="0"/>
              <a:t> rata-rata </a:t>
            </a:r>
            <a:r>
              <a:rPr lang="en-US" b="1" dirty="0" err="1" smtClean="0"/>
              <a:t>procesor</a:t>
            </a:r>
            <a:r>
              <a:rPr lang="en-US" b="1" dirty="0" smtClean="0"/>
              <a:t> </a:t>
            </a:r>
            <a:r>
              <a:rPr lang="en-US" b="1" dirty="0" err="1" smtClean="0"/>
              <a:t>kemudian</a:t>
            </a:r>
            <a:r>
              <a:rPr lang="en-US" b="1" dirty="0" smtClean="0"/>
              <a:t> </a:t>
            </a:r>
            <a:r>
              <a:rPr lang="en-US" b="1" dirty="0" err="1" smtClean="0"/>
              <a:t>dihitung</a:t>
            </a:r>
            <a:r>
              <a:rPr lang="en-US" b="1" dirty="0" smtClean="0"/>
              <a:t> </a:t>
            </a:r>
            <a:r>
              <a:rPr lang="en-US" b="1" dirty="0" err="1" smtClean="0"/>
              <a:t>dari</a:t>
            </a:r>
            <a:r>
              <a:rPr lang="en-US" b="1" dirty="0" smtClean="0"/>
              <a:t> </a:t>
            </a:r>
            <a:r>
              <a:rPr lang="en-US" b="1" dirty="0" err="1" smtClean="0"/>
              <a:t>pembobotan</a:t>
            </a:r>
            <a:r>
              <a:rPr lang="en-US" b="1" dirty="0" smtClean="0"/>
              <a:t> </a:t>
            </a:r>
            <a:r>
              <a:rPr lang="en-US" b="1" dirty="0" err="1" smtClean="0"/>
              <a:t>dari</a:t>
            </a:r>
            <a:r>
              <a:rPr lang="en-US" b="1" dirty="0" smtClean="0"/>
              <a:t> rata-rata </a:t>
            </a:r>
            <a:r>
              <a:rPr lang="en-US" b="1" dirty="0" err="1" smtClean="0"/>
              <a:t>waktu</a:t>
            </a:r>
            <a:r>
              <a:rPr lang="en-US" b="1" dirty="0" smtClean="0"/>
              <a:t> </a:t>
            </a:r>
            <a:r>
              <a:rPr lang="en-US" b="1" dirty="0" err="1" smtClean="0"/>
              <a:t>instrusi</a:t>
            </a:r>
            <a:r>
              <a:rPr lang="en-US" b="1" dirty="0" smtClean="0"/>
              <a:t> </a:t>
            </a:r>
            <a:r>
              <a:rPr lang="en-US" b="1" dirty="0" err="1" smtClean="0"/>
              <a:t>dari</a:t>
            </a:r>
            <a:r>
              <a:rPr lang="en-US" b="1" dirty="0" smtClean="0"/>
              <a:t> ke-13 </a:t>
            </a:r>
            <a:r>
              <a:rPr lang="en-US" b="1" dirty="0" err="1" smtClean="0"/>
              <a:t>instruksi</a:t>
            </a:r>
            <a:r>
              <a:rPr lang="en-US" b="1" dirty="0" smtClean="0"/>
              <a:t> </a:t>
            </a:r>
            <a:r>
              <a:rPr lang="en-US" b="1" dirty="0" err="1" smtClean="0"/>
              <a:t>gabungan</a:t>
            </a:r>
            <a:r>
              <a:rPr lang="en-US" b="1" dirty="0" smtClean="0"/>
              <a:t> </a:t>
            </a:r>
            <a:r>
              <a:rPr lang="en-US" b="1" dirty="0" err="1" smtClean="0"/>
              <a:t>tersebut</a:t>
            </a:r>
            <a:endParaRPr lang="en-US" b="1" dirty="0"/>
          </a:p>
        </p:txBody>
      </p:sp>
      <p:pic>
        <p:nvPicPr>
          <p:cNvPr id="1026" name="Picture 2"/>
          <p:cNvPicPr>
            <a:picLocks noChangeAspect="1" noChangeArrowheads="1"/>
          </p:cNvPicPr>
          <p:nvPr/>
        </p:nvPicPr>
        <p:blipFill>
          <a:blip r:embed="rId3"/>
          <a:srcRect/>
          <a:stretch>
            <a:fillRect/>
          </a:stretch>
        </p:blipFill>
        <p:spPr bwMode="auto">
          <a:xfrm>
            <a:off x="642910" y="1000108"/>
            <a:ext cx="7786742" cy="412239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Saat</a:t>
            </a:r>
            <a:r>
              <a:rPr lang="en-US" dirty="0" smtClean="0"/>
              <a:t> </a:t>
            </a:r>
            <a:r>
              <a:rPr lang="en-US" dirty="0" err="1" smtClean="0"/>
              <a:t>ini</a:t>
            </a:r>
            <a:r>
              <a:rPr lang="en-US" dirty="0" smtClean="0"/>
              <a:t> Instruction Mix </a:t>
            </a:r>
            <a:r>
              <a:rPr lang="en-US" dirty="0" err="1" smtClean="0"/>
              <a:t>tidak</a:t>
            </a:r>
            <a:r>
              <a:rPr lang="en-US" dirty="0" smtClean="0"/>
              <a:t> </a:t>
            </a:r>
            <a:r>
              <a:rPr lang="en-US" dirty="0" err="1" smtClean="0"/>
              <a:t>digunakan</a:t>
            </a:r>
            <a:endParaRPr lang="en-US" dirty="0"/>
          </a:p>
        </p:txBody>
      </p:sp>
      <p:sp>
        <p:nvSpPr>
          <p:cNvPr id="3" name="Content Placeholder 2"/>
          <p:cNvSpPr>
            <a:spLocks noGrp="1"/>
          </p:cNvSpPr>
          <p:nvPr>
            <p:ph idx="1"/>
          </p:nvPr>
        </p:nvSpPr>
        <p:spPr>
          <a:xfrm>
            <a:off x="457200" y="1285860"/>
            <a:ext cx="8686800" cy="5286413"/>
          </a:xfrm>
        </p:spPr>
        <p:txBody>
          <a:bodyPr/>
          <a:lstStyle/>
          <a:p>
            <a:r>
              <a:rPr lang="en-US" dirty="0" err="1" smtClean="0"/>
              <a:t>Saat</a:t>
            </a:r>
            <a:r>
              <a:rPr lang="en-US" dirty="0" smtClean="0"/>
              <a:t> </a:t>
            </a:r>
            <a:r>
              <a:rPr lang="en-US" dirty="0" err="1" smtClean="0"/>
              <a:t>ini</a:t>
            </a:r>
            <a:r>
              <a:rPr lang="en-US" dirty="0" smtClean="0"/>
              <a:t> </a:t>
            </a:r>
            <a:r>
              <a:rPr lang="en-US" dirty="0" err="1" smtClean="0"/>
              <a:t>komputer</a:t>
            </a:r>
            <a:r>
              <a:rPr lang="en-US" dirty="0" smtClean="0"/>
              <a:t> </a:t>
            </a:r>
            <a:r>
              <a:rPr lang="en-US" dirty="0" err="1" smtClean="0"/>
              <a:t>menyediakan</a:t>
            </a:r>
            <a:r>
              <a:rPr lang="en-US" dirty="0" smtClean="0"/>
              <a:t> </a:t>
            </a:r>
            <a:r>
              <a:rPr lang="en-US" dirty="0" err="1" smtClean="0"/>
              <a:t>banyak</a:t>
            </a:r>
            <a:r>
              <a:rPr lang="en-US" dirty="0" smtClean="0"/>
              <a:t> </a:t>
            </a:r>
            <a:r>
              <a:rPr lang="en-US" dirty="0" err="1" smtClean="0"/>
              <a:t>kelas</a:t>
            </a:r>
            <a:r>
              <a:rPr lang="en-US" dirty="0" smtClean="0"/>
              <a:t> </a:t>
            </a:r>
            <a:r>
              <a:rPr lang="en-US" dirty="0" err="1" smtClean="0"/>
              <a:t>instruksi</a:t>
            </a:r>
            <a:r>
              <a:rPr lang="en-US" dirty="0" smtClean="0"/>
              <a:t> yang </a:t>
            </a:r>
            <a:r>
              <a:rPr lang="en-US" dirty="0" err="1" smtClean="0"/>
              <a:t>kompleks</a:t>
            </a:r>
            <a:r>
              <a:rPr lang="en-US" dirty="0" smtClean="0"/>
              <a:t> yang </a:t>
            </a:r>
            <a:r>
              <a:rPr lang="en-US" dirty="0" err="1" smtClean="0"/>
              <a:t>waktu</a:t>
            </a:r>
            <a:r>
              <a:rPr lang="en-US" dirty="0" smtClean="0"/>
              <a:t> </a:t>
            </a:r>
            <a:r>
              <a:rPr lang="en-US" dirty="0" err="1" smtClean="0"/>
              <a:t>instruksi</a:t>
            </a:r>
            <a:r>
              <a:rPr lang="en-US" dirty="0" smtClean="0"/>
              <a:t> rata-</a:t>
            </a:r>
            <a:r>
              <a:rPr lang="en-US" dirty="0" err="1" smtClean="0"/>
              <a:t>ratanya</a:t>
            </a:r>
            <a:r>
              <a:rPr lang="en-US" dirty="0" smtClean="0"/>
              <a:t> </a:t>
            </a:r>
            <a:r>
              <a:rPr lang="en-US" dirty="0" err="1" smtClean="0"/>
              <a:t>tidak</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gabungan</a:t>
            </a:r>
            <a:r>
              <a:rPr lang="en-US" dirty="0" smtClean="0"/>
              <a:t> </a:t>
            </a:r>
            <a:r>
              <a:rPr lang="en-US" dirty="0" err="1" smtClean="0"/>
              <a:t>instruksi</a:t>
            </a:r>
            <a:endParaRPr lang="en-US" dirty="0" smtClean="0"/>
          </a:p>
          <a:p>
            <a:r>
              <a:rPr lang="en-US" dirty="0" err="1" smtClean="0"/>
              <a:t>Intruction</a:t>
            </a:r>
            <a:r>
              <a:rPr lang="en-US" dirty="0" smtClean="0"/>
              <a:t> Mix </a:t>
            </a:r>
            <a:r>
              <a:rPr lang="en-US" dirty="0" err="1" smtClean="0"/>
              <a:t>hanya</a:t>
            </a:r>
            <a:r>
              <a:rPr lang="en-US" dirty="0" smtClean="0"/>
              <a:t> </a:t>
            </a:r>
            <a:r>
              <a:rPr lang="en-US" dirty="0" err="1" smtClean="0"/>
              <a:t>merepresentasikan</a:t>
            </a:r>
            <a:r>
              <a:rPr lang="en-US" dirty="0" smtClean="0"/>
              <a:t> </a:t>
            </a:r>
            <a:r>
              <a:rPr lang="en-US" dirty="0" err="1" smtClean="0"/>
              <a:t>kinerja</a:t>
            </a:r>
            <a:r>
              <a:rPr lang="en-US" dirty="0" smtClean="0"/>
              <a:t> </a:t>
            </a:r>
            <a:r>
              <a:rPr lang="en-US" dirty="0" err="1" smtClean="0"/>
              <a:t>prosesor</a:t>
            </a:r>
            <a:r>
              <a:rPr lang="en-US" dirty="0" smtClean="0"/>
              <a:t> </a:t>
            </a:r>
            <a:r>
              <a:rPr lang="en-US" dirty="0" err="1" smtClean="0"/>
              <a:t>saja</a:t>
            </a:r>
            <a:r>
              <a:rPr lang="en-US" dirty="0" smtClean="0"/>
              <a:t> </a:t>
            </a:r>
            <a:r>
              <a:rPr lang="en-US" dirty="0" err="1" smtClean="0"/>
              <a:t>tidak</a:t>
            </a:r>
            <a:r>
              <a:rPr lang="en-US" dirty="0" smtClean="0"/>
              <a:t> </a:t>
            </a:r>
            <a:r>
              <a:rPr lang="en-US" dirty="0" err="1" smtClean="0"/>
              <a:t>seluruh</a:t>
            </a:r>
            <a:r>
              <a:rPr lang="en-US" dirty="0" smtClean="0"/>
              <a:t> </a:t>
            </a:r>
            <a:r>
              <a:rPr lang="en-US" dirty="0" err="1" smtClean="0"/>
              <a:t>sistem</a:t>
            </a:r>
            <a:r>
              <a:rPr lang="en-US" dirty="0" smtClean="0"/>
              <a:t> </a:t>
            </a:r>
            <a:r>
              <a:rPr lang="en-US" dirty="0" err="1" smtClean="0"/>
              <a:t>komputer</a:t>
            </a:r>
            <a:endParaRPr lang="en-US" dirty="0" smtClean="0"/>
          </a:p>
          <a:p>
            <a:r>
              <a:rPr lang="en-US" dirty="0" err="1" smtClean="0"/>
              <a:t>Sistem</a:t>
            </a:r>
            <a:r>
              <a:rPr lang="en-US" dirty="0" smtClean="0"/>
              <a:t> </a:t>
            </a:r>
            <a:r>
              <a:rPr lang="en-US" dirty="0" err="1" smtClean="0"/>
              <a:t>komputer</a:t>
            </a:r>
            <a:r>
              <a:rPr lang="en-US" dirty="0" smtClean="0"/>
              <a:t> modern, </a:t>
            </a:r>
            <a:r>
              <a:rPr lang="en-US" dirty="0" err="1" smtClean="0"/>
              <a:t>waktu</a:t>
            </a:r>
            <a:r>
              <a:rPr lang="en-US" dirty="0" smtClean="0"/>
              <a:t> </a:t>
            </a:r>
            <a:r>
              <a:rPr lang="en-US" dirty="0" err="1" smtClean="0"/>
              <a:t>instruksi</a:t>
            </a:r>
            <a:r>
              <a:rPr lang="en-US" dirty="0" smtClean="0"/>
              <a:t> </a:t>
            </a:r>
            <a:r>
              <a:rPr lang="en-US" dirty="0" err="1" smtClean="0"/>
              <a:t>tergantung</a:t>
            </a:r>
            <a:r>
              <a:rPr lang="en-US" dirty="0" smtClean="0"/>
              <a:t> </a:t>
            </a:r>
            <a:r>
              <a:rPr lang="en-US" dirty="0" err="1" smtClean="0"/>
              <a:t>pada</a:t>
            </a:r>
            <a:r>
              <a:rPr lang="en-US" dirty="0" smtClean="0"/>
              <a:t>:</a:t>
            </a:r>
          </a:p>
          <a:p>
            <a:pPr lvl="1"/>
            <a:r>
              <a:rPr lang="en-US" dirty="0" err="1" smtClean="0"/>
              <a:t>Addresing</a:t>
            </a:r>
            <a:r>
              <a:rPr lang="en-US" dirty="0" smtClean="0"/>
              <a:t> modes</a:t>
            </a:r>
          </a:p>
          <a:p>
            <a:pPr lvl="1"/>
            <a:r>
              <a:rPr lang="en-US" dirty="0" smtClean="0"/>
              <a:t>cache hit rates</a:t>
            </a:r>
          </a:p>
          <a:p>
            <a:pPr lvl="1"/>
            <a:r>
              <a:rPr lang="en-US" dirty="0" smtClean="0"/>
              <a:t>pipeline efficiency, </a:t>
            </a:r>
          </a:p>
          <a:p>
            <a:pPr lvl="1"/>
            <a:r>
              <a:rPr lang="en-US" dirty="0" smtClean="0"/>
              <a:t>interference from other devices during processor-memory access cycles</a:t>
            </a:r>
          </a:p>
          <a:p>
            <a:pPr lvl="1"/>
            <a:r>
              <a:rPr lang="en-US" dirty="0" smtClean="0"/>
              <a:t>Parameter value. </a:t>
            </a:r>
            <a:r>
              <a:rPr lang="en-US" dirty="0" err="1" smtClean="0"/>
              <a:t>Misal</a:t>
            </a:r>
            <a:r>
              <a:rPr lang="en-US" dirty="0" smtClean="0"/>
              <a:t> : frequency of zeros as a parameter, the distribution of zero digits in a multiplier, the average number of positions of </a:t>
            </a:r>
            <a:r>
              <a:rPr lang="en-US" dirty="0" err="1" smtClean="0"/>
              <a:t>preshift</a:t>
            </a:r>
            <a:r>
              <a:rPr lang="en-US" dirty="0" smtClean="0"/>
              <a:t> in floating-point add, and the number of times a conditional branch is taken</a:t>
            </a:r>
          </a:p>
          <a:p>
            <a:r>
              <a:rPr lang="en-US" dirty="0" err="1" smtClean="0"/>
              <a:t>Inversi</a:t>
            </a:r>
            <a:r>
              <a:rPr lang="en-US" dirty="0" smtClean="0"/>
              <a:t> </a:t>
            </a:r>
            <a:r>
              <a:rPr lang="en-US" dirty="0" err="1" smtClean="0"/>
              <a:t>dari</a:t>
            </a:r>
            <a:r>
              <a:rPr lang="en-US" dirty="0" smtClean="0"/>
              <a:t> </a:t>
            </a:r>
            <a:r>
              <a:rPr lang="en-US" dirty="0" err="1" smtClean="0"/>
              <a:t>waktu</a:t>
            </a:r>
            <a:r>
              <a:rPr lang="en-US" dirty="0" smtClean="0"/>
              <a:t> rata-rata </a:t>
            </a:r>
            <a:r>
              <a:rPr lang="en-US" dirty="0" err="1" smtClean="0"/>
              <a:t>instruksi</a:t>
            </a:r>
            <a:r>
              <a:rPr lang="en-US" dirty="0" smtClean="0"/>
              <a:t> : MIPS (Millions of Instructions Per Second) or MFLOPS (Millions of Floating-Point Operations Per Second) rates for the processor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Kernels</a:t>
            </a:r>
            <a:endParaRPr lang="en-US" dirty="0"/>
          </a:p>
        </p:txBody>
      </p:sp>
      <p:sp>
        <p:nvSpPr>
          <p:cNvPr id="3" name="Content Placeholder 2"/>
          <p:cNvSpPr>
            <a:spLocks noGrp="1"/>
          </p:cNvSpPr>
          <p:nvPr>
            <p:ph idx="1"/>
          </p:nvPr>
        </p:nvSpPr>
        <p:spPr/>
        <p:txBody>
          <a:bodyPr/>
          <a:lstStyle/>
          <a:p>
            <a:r>
              <a:rPr lang="en-US" dirty="0" err="1" smtClean="0"/>
              <a:t>Adanya</a:t>
            </a:r>
            <a:r>
              <a:rPr lang="en-US" dirty="0" smtClean="0"/>
              <a:t> </a:t>
            </a:r>
            <a:r>
              <a:rPr lang="en-US" dirty="0" err="1" smtClean="0"/>
              <a:t>beberapa</a:t>
            </a:r>
            <a:r>
              <a:rPr lang="en-US" dirty="0" smtClean="0"/>
              <a:t> </a:t>
            </a:r>
            <a:r>
              <a:rPr lang="en-US" dirty="0" err="1" smtClean="0"/>
              <a:t>fasilitas</a:t>
            </a:r>
            <a:r>
              <a:rPr lang="en-US" dirty="0" smtClean="0"/>
              <a:t> </a:t>
            </a:r>
            <a:r>
              <a:rPr lang="en-US" dirty="0" err="1" smtClean="0"/>
              <a:t>yg</a:t>
            </a:r>
            <a:r>
              <a:rPr lang="en-US" dirty="0" smtClean="0"/>
              <a:t> </a:t>
            </a:r>
            <a:r>
              <a:rPr lang="en-US" dirty="0" err="1" smtClean="0"/>
              <a:t>membuat</a:t>
            </a:r>
            <a:r>
              <a:rPr lang="en-US" dirty="0" smtClean="0"/>
              <a:t> </a:t>
            </a:r>
            <a:r>
              <a:rPr lang="en-US" dirty="0" err="1" smtClean="0"/>
              <a:t>waktu</a:t>
            </a:r>
            <a:r>
              <a:rPr lang="en-US" dirty="0" smtClean="0"/>
              <a:t> </a:t>
            </a:r>
            <a:r>
              <a:rPr lang="en-US" dirty="0" err="1" smtClean="0"/>
              <a:t>instruksi</a:t>
            </a:r>
            <a:r>
              <a:rPr lang="en-US" dirty="0" smtClean="0"/>
              <a:t> </a:t>
            </a:r>
            <a:r>
              <a:rPr lang="en-US" dirty="0" err="1" smtClean="0"/>
              <a:t>sangat</a:t>
            </a:r>
            <a:r>
              <a:rPr lang="en-US" dirty="0" smtClean="0"/>
              <a:t> </a:t>
            </a:r>
            <a:r>
              <a:rPr lang="en-US" dirty="0" err="1" smtClean="0"/>
              <a:t>bervariasi</a:t>
            </a:r>
            <a:r>
              <a:rPr lang="en-US" dirty="0" smtClean="0"/>
              <a:t>, </a:t>
            </a:r>
            <a:r>
              <a:rPr lang="en-US" dirty="0" err="1" smtClean="0"/>
              <a:t>seperti</a:t>
            </a:r>
            <a:r>
              <a:rPr lang="en-US" dirty="0" smtClean="0"/>
              <a:t>: pipeline, caching, </a:t>
            </a:r>
            <a:r>
              <a:rPr lang="en-US" dirty="0" err="1" smtClean="0"/>
              <a:t>dll</a:t>
            </a:r>
            <a:endParaRPr lang="en-US" dirty="0" smtClean="0"/>
          </a:p>
          <a:p>
            <a:r>
              <a:rPr lang="en-US" dirty="0" err="1" smtClean="0"/>
              <a:t>Instruksi</a:t>
            </a:r>
            <a:r>
              <a:rPr lang="en-US" dirty="0" smtClean="0"/>
              <a:t> </a:t>
            </a:r>
            <a:r>
              <a:rPr lang="en-US" dirty="0" err="1" smtClean="0"/>
              <a:t>diperlakukan</a:t>
            </a:r>
            <a:r>
              <a:rPr lang="en-US" dirty="0" smtClean="0"/>
              <a:t> </a:t>
            </a:r>
            <a:r>
              <a:rPr lang="en-US" dirty="0" err="1" smtClean="0"/>
              <a:t>sebagai</a:t>
            </a:r>
            <a:r>
              <a:rPr lang="en-US" dirty="0" smtClean="0"/>
              <a:t> </a:t>
            </a:r>
            <a:r>
              <a:rPr lang="en-US" dirty="0" err="1" smtClean="0"/>
              <a:t>kumpulan</a:t>
            </a:r>
            <a:r>
              <a:rPr lang="en-US" dirty="0" smtClean="0"/>
              <a:t> </a:t>
            </a:r>
            <a:r>
              <a:rPr lang="en-US" dirty="0" err="1" smtClean="0"/>
              <a:t>instruksi</a:t>
            </a:r>
            <a:r>
              <a:rPr lang="en-US" dirty="0" smtClean="0"/>
              <a:t> /</a:t>
            </a:r>
            <a:r>
              <a:rPr lang="en-US" dirty="0" err="1" smtClean="0"/>
              <a:t>fungsi</a:t>
            </a:r>
            <a:r>
              <a:rPr lang="en-US" dirty="0" smtClean="0"/>
              <a:t> </a:t>
            </a:r>
            <a:r>
              <a:rPr lang="en-US" dirty="0" err="1" smtClean="0"/>
              <a:t>bukan</a:t>
            </a:r>
            <a:r>
              <a:rPr lang="en-US" dirty="0" smtClean="0"/>
              <a:t> </a:t>
            </a:r>
            <a:r>
              <a:rPr lang="en-US" dirty="0" err="1" smtClean="0"/>
              <a:t>sebagai</a:t>
            </a:r>
            <a:r>
              <a:rPr lang="en-US" dirty="0" smtClean="0"/>
              <a:t> individual yang </a:t>
            </a:r>
            <a:r>
              <a:rPr lang="en-US" dirty="0" err="1" smtClean="0"/>
              <a:t>disebut</a:t>
            </a:r>
            <a:r>
              <a:rPr lang="en-US" dirty="0" smtClean="0"/>
              <a:t> service</a:t>
            </a:r>
          </a:p>
          <a:p>
            <a:r>
              <a:rPr lang="en-US" dirty="0" smtClean="0"/>
              <a:t>Service </a:t>
            </a:r>
            <a:r>
              <a:rPr lang="en-US" dirty="0" err="1" smtClean="0"/>
              <a:t>tersering</a:t>
            </a:r>
            <a:r>
              <a:rPr lang="en-US" dirty="0" smtClean="0"/>
              <a:t> (the most frequent function) </a:t>
            </a:r>
            <a:r>
              <a:rPr lang="en-US" dirty="0" err="1" smtClean="0"/>
              <a:t>disebut</a:t>
            </a:r>
            <a:r>
              <a:rPr lang="en-US" dirty="0" smtClean="0"/>
              <a:t> Kernel. </a:t>
            </a:r>
            <a:r>
              <a:rPr lang="en-US" dirty="0" err="1" smtClean="0"/>
              <a:t>Sering</a:t>
            </a:r>
            <a:r>
              <a:rPr lang="en-US" dirty="0" smtClean="0"/>
              <a:t> </a:t>
            </a:r>
            <a:r>
              <a:rPr lang="en-US" dirty="0" err="1" smtClean="0"/>
              <a:t>disebut</a:t>
            </a:r>
            <a:r>
              <a:rPr lang="en-US" dirty="0" smtClean="0"/>
              <a:t> Processing Kernel </a:t>
            </a:r>
            <a:r>
              <a:rPr lang="en-US" dirty="0" err="1" smtClean="0"/>
              <a:t>karena</a:t>
            </a:r>
            <a:r>
              <a:rPr lang="en-US" dirty="0" smtClean="0"/>
              <a:t> kernel </a:t>
            </a:r>
            <a:r>
              <a:rPr lang="en-US" dirty="0" err="1" smtClean="0"/>
              <a:t>Inisiasi</a:t>
            </a:r>
            <a:r>
              <a:rPr lang="en-US" dirty="0" smtClean="0"/>
              <a:t> </a:t>
            </a:r>
            <a:r>
              <a:rPr lang="en-US" dirty="0" err="1" smtClean="0"/>
              <a:t>lebih</a:t>
            </a:r>
            <a:r>
              <a:rPr lang="en-US" dirty="0" smtClean="0"/>
              <a:t> </a:t>
            </a:r>
            <a:r>
              <a:rPr lang="en-US" dirty="0" err="1" smtClean="0"/>
              <a:t>dikonsentrasikan</a:t>
            </a:r>
            <a:r>
              <a:rPr lang="en-US" dirty="0" smtClean="0"/>
              <a:t> </a:t>
            </a:r>
            <a:r>
              <a:rPr lang="en-US" dirty="0" err="1" smtClean="0"/>
              <a:t>pada</a:t>
            </a:r>
            <a:r>
              <a:rPr lang="en-US" dirty="0" smtClean="0"/>
              <a:t> </a:t>
            </a:r>
            <a:r>
              <a:rPr lang="en-US" dirty="0" err="1" smtClean="0"/>
              <a:t>kinerja</a:t>
            </a:r>
            <a:r>
              <a:rPr lang="en-US" dirty="0" smtClean="0"/>
              <a:t> </a:t>
            </a:r>
            <a:r>
              <a:rPr lang="en-US" dirty="0" err="1" smtClean="0"/>
              <a:t>prosesor</a:t>
            </a:r>
            <a:r>
              <a:rPr lang="en-US" dirty="0" smtClean="0"/>
              <a:t> </a:t>
            </a:r>
            <a:r>
              <a:rPr lang="en-US" dirty="0" err="1" smtClean="0"/>
              <a:t>daripada</a:t>
            </a:r>
            <a:r>
              <a:rPr lang="en-US" dirty="0" smtClean="0"/>
              <a:t> I/O</a:t>
            </a:r>
          </a:p>
          <a:p>
            <a:r>
              <a:rPr lang="en-US" dirty="0" smtClean="0"/>
              <a:t>Kernel </a:t>
            </a:r>
            <a:r>
              <a:rPr lang="en-US" dirty="0" err="1" smtClean="0"/>
              <a:t>adalah</a:t>
            </a:r>
            <a:r>
              <a:rPr lang="en-US" dirty="0" smtClean="0"/>
              <a:t> </a:t>
            </a:r>
            <a:r>
              <a:rPr lang="en-US" dirty="0" err="1" smtClean="0"/>
              <a:t>generalisasi</a:t>
            </a:r>
            <a:r>
              <a:rPr lang="en-US" dirty="0" smtClean="0"/>
              <a:t> </a:t>
            </a:r>
            <a:r>
              <a:rPr lang="en-US" dirty="0" err="1" smtClean="0"/>
              <a:t>dari</a:t>
            </a:r>
            <a:r>
              <a:rPr lang="en-US" dirty="0" smtClean="0"/>
              <a:t> </a:t>
            </a:r>
            <a:r>
              <a:rPr lang="en-US" dirty="0" err="1" smtClean="0"/>
              <a:t>gabungan</a:t>
            </a:r>
            <a:r>
              <a:rPr lang="en-US" dirty="0" smtClean="0"/>
              <a:t> </a:t>
            </a:r>
            <a:r>
              <a:rPr lang="en-US" dirty="0" err="1" smtClean="0"/>
              <a:t>instruksi</a:t>
            </a:r>
            <a:r>
              <a:rPr lang="en-US" dirty="0" smtClean="0"/>
              <a:t>. </a:t>
            </a:r>
            <a:r>
              <a:rPr lang="en-US" dirty="0" err="1" smtClean="0"/>
              <a:t>Beberapa</a:t>
            </a:r>
            <a:r>
              <a:rPr lang="en-US" dirty="0" smtClean="0"/>
              <a:t> </a:t>
            </a:r>
            <a:r>
              <a:rPr lang="en-US" dirty="0" err="1" smtClean="0"/>
              <a:t>operasi</a:t>
            </a:r>
            <a:r>
              <a:rPr lang="en-US" dirty="0" smtClean="0"/>
              <a:t> yang </a:t>
            </a:r>
            <a:r>
              <a:rPr lang="en-US" dirty="0" err="1" smtClean="0"/>
              <a:t>memanfaatkan</a:t>
            </a:r>
            <a:r>
              <a:rPr lang="en-US" dirty="0" smtClean="0"/>
              <a:t> kernel: </a:t>
            </a:r>
            <a:r>
              <a:rPr lang="en-US" dirty="0" err="1" smtClean="0"/>
              <a:t>inversi</a:t>
            </a:r>
            <a:r>
              <a:rPr lang="en-US" dirty="0" smtClean="0"/>
              <a:t> </a:t>
            </a:r>
            <a:r>
              <a:rPr lang="en-US" dirty="0" err="1" smtClean="0"/>
              <a:t>matriks</a:t>
            </a:r>
            <a:r>
              <a:rPr lang="en-US" dirty="0" smtClean="0"/>
              <a:t>, Sieve, Puzzle, Tree Searching, </a:t>
            </a:r>
            <a:r>
              <a:rPr lang="en-US" dirty="0" err="1" smtClean="0"/>
              <a:t>Fungsi</a:t>
            </a:r>
            <a:r>
              <a:rPr lang="en-US" dirty="0" smtClean="0"/>
              <a:t> Ackermann, Sorting</a:t>
            </a:r>
          </a:p>
          <a:p>
            <a:r>
              <a:rPr lang="en-US" dirty="0" err="1" smtClean="0"/>
              <a:t>Digunakan</a:t>
            </a:r>
            <a:r>
              <a:rPr lang="en-US" dirty="0" smtClean="0"/>
              <a:t> </a:t>
            </a:r>
            <a:r>
              <a:rPr lang="en-US" dirty="0" err="1" smtClean="0"/>
              <a:t>untuk</a:t>
            </a:r>
            <a:r>
              <a:rPr lang="en-US" dirty="0" smtClean="0"/>
              <a:t> </a:t>
            </a:r>
            <a:r>
              <a:rPr lang="en-US" dirty="0" err="1" smtClean="0"/>
              <a:t>membandingkan</a:t>
            </a:r>
            <a:r>
              <a:rPr lang="en-US" dirty="0" smtClean="0"/>
              <a:t> </a:t>
            </a:r>
            <a:r>
              <a:rPr lang="en-US" dirty="0" err="1" smtClean="0"/>
              <a:t>arsitektur</a:t>
            </a:r>
            <a:r>
              <a:rPr lang="en-US" dirty="0" smtClean="0"/>
              <a:t> </a:t>
            </a:r>
            <a:r>
              <a:rPr lang="en-US" dirty="0" err="1" smtClean="0"/>
              <a:t>komputer</a:t>
            </a:r>
            <a:endParaRPr lang="en-US" dirty="0" smtClean="0"/>
          </a:p>
          <a:p>
            <a:r>
              <a:rPr lang="en-US" dirty="0" err="1" smtClean="0"/>
              <a:t>Namun</a:t>
            </a:r>
            <a:r>
              <a:rPr lang="en-US" dirty="0" smtClean="0"/>
              <a:t> </a:t>
            </a:r>
            <a:r>
              <a:rPr lang="en-US" dirty="0" err="1" smtClean="0"/>
              <a:t>tetap</a:t>
            </a:r>
            <a:r>
              <a:rPr lang="en-US" dirty="0" smtClean="0"/>
              <a:t> </a:t>
            </a:r>
            <a:r>
              <a:rPr lang="en-US" dirty="0" err="1" smtClean="0"/>
              <a:t>kinerja</a:t>
            </a:r>
            <a:r>
              <a:rPr lang="en-US" dirty="0" smtClean="0"/>
              <a:t> Kernel </a:t>
            </a:r>
            <a:r>
              <a:rPr lang="en-US" dirty="0" err="1" smtClean="0"/>
              <a:t>tidak</a:t>
            </a:r>
            <a:r>
              <a:rPr lang="en-US" dirty="0" smtClean="0"/>
              <a:t> </a:t>
            </a:r>
            <a:r>
              <a:rPr lang="en-US" dirty="0" err="1" smtClean="0"/>
              <a:t>merefleksikan</a:t>
            </a:r>
            <a:r>
              <a:rPr lang="en-US" dirty="0" smtClean="0"/>
              <a:t> </a:t>
            </a:r>
            <a:r>
              <a:rPr lang="en-US" dirty="0" err="1" smtClean="0"/>
              <a:t>kinerja</a:t>
            </a:r>
            <a:r>
              <a:rPr lang="en-US" dirty="0" smtClean="0"/>
              <a:t> total </a:t>
            </a:r>
            <a:r>
              <a:rPr lang="en-US" dirty="0" err="1" smtClean="0"/>
              <a:t>sistem</a:t>
            </a:r>
            <a:r>
              <a:rPr lang="en-US" dirty="0" smtClean="0"/>
              <a:t> </a:t>
            </a:r>
            <a:r>
              <a:rPr lang="en-US" dirty="0" err="1" smtClean="0"/>
              <a:t>karena</a:t>
            </a:r>
            <a:r>
              <a:rPr lang="en-US" dirty="0" smtClean="0"/>
              <a:t> </a:t>
            </a:r>
            <a:r>
              <a:rPr lang="en-US" dirty="0" err="1" smtClean="0"/>
              <a:t>Peralatan</a:t>
            </a:r>
            <a:r>
              <a:rPr lang="en-US" dirty="0" smtClean="0"/>
              <a:t> I/O </a:t>
            </a:r>
            <a:r>
              <a:rPr lang="en-US" dirty="0" err="1" smtClean="0"/>
              <a:t>tidak</a:t>
            </a:r>
            <a:r>
              <a:rPr lang="en-US" dirty="0" smtClean="0"/>
              <a:t> </a:t>
            </a:r>
            <a:r>
              <a:rPr lang="en-US" dirty="0" err="1" smtClean="0"/>
              <a:t>termasuk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a:t>
            </a:r>
            <a:r>
              <a:rPr lang="en-US" dirty="0" err="1" smtClean="0"/>
              <a:t>Progam</a:t>
            </a:r>
            <a:endParaRPr lang="en-US" dirty="0"/>
          </a:p>
        </p:txBody>
      </p:sp>
      <p:sp>
        <p:nvSpPr>
          <p:cNvPr id="4" name="Content Placeholder 3"/>
          <p:cNvSpPr>
            <a:spLocks noGrp="1"/>
          </p:cNvSpPr>
          <p:nvPr>
            <p:ph idx="1"/>
          </p:nvPr>
        </p:nvSpPr>
        <p:spPr/>
        <p:txBody>
          <a:bodyPr/>
          <a:lstStyle/>
          <a:p>
            <a:r>
              <a:rPr lang="en-US" dirty="0" err="1" smtClean="0"/>
              <a:t>Karena</a:t>
            </a:r>
            <a:r>
              <a:rPr lang="en-US" dirty="0" smtClean="0"/>
              <a:t> processing kernel </a:t>
            </a:r>
            <a:r>
              <a:rPr lang="en-US" dirty="0" err="1" smtClean="0"/>
              <a:t>tidak</a:t>
            </a:r>
            <a:r>
              <a:rPr lang="en-US" dirty="0" smtClean="0"/>
              <a:t> </a:t>
            </a:r>
            <a:r>
              <a:rPr lang="en-US" dirty="0" err="1" smtClean="0"/>
              <a:t>digunakan</a:t>
            </a:r>
            <a:r>
              <a:rPr lang="en-US" dirty="0" smtClean="0"/>
              <a:t> </a:t>
            </a:r>
            <a:r>
              <a:rPr lang="en-US" dirty="0" err="1" smtClean="0"/>
              <a:t>pada</a:t>
            </a:r>
            <a:r>
              <a:rPr lang="en-US" dirty="0" smtClean="0"/>
              <a:t> I/O devices, </a:t>
            </a:r>
            <a:r>
              <a:rPr lang="en-US" dirty="0" err="1" smtClean="0"/>
              <a:t>maka</a:t>
            </a:r>
            <a:r>
              <a:rPr lang="en-US" dirty="0" smtClean="0"/>
              <a:t> </a:t>
            </a:r>
            <a:r>
              <a:rPr lang="en-US" dirty="0" err="1" smtClean="0"/>
              <a:t>untuk</a:t>
            </a:r>
            <a:r>
              <a:rPr lang="en-US" dirty="0" smtClean="0"/>
              <a:t> </a:t>
            </a:r>
            <a:r>
              <a:rPr lang="en-US" dirty="0" err="1" smtClean="0"/>
              <a:t>kinerja</a:t>
            </a:r>
            <a:r>
              <a:rPr lang="en-US" dirty="0" smtClean="0"/>
              <a:t> I/O </a:t>
            </a:r>
            <a:r>
              <a:rPr lang="en-US" dirty="0" err="1" smtClean="0"/>
              <a:t>dikembangkan</a:t>
            </a:r>
            <a:r>
              <a:rPr lang="en-US" dirty="0" smtClean="0"/>
              <a:t>  </a:t>
            </a:r>
            <a:r>
              <a:rPr lang="en-US" dirty="0" err="1" smtClean="0"/>
              <a:t>lup</a:t>
            </a:r>
            <a:r>
              <a:rPr lang="en-US" dirty="0" smtClean="0"/>
              <a:t> </a:t>
            </a:r>
            <a:r>
              <a:rPr lang="en-US" dirty="0" err="1" smtClean="0"/>
              <a:t>pelatih</a:t>
            </a:r>
            <a:r>
              <a:rPr lang="en-US" dirty="0" smtClean="0"/>
              <a:t> (</a:t>
            </a:r>
            <a:r>
              <a:rPr lang="en-US" dirty="0" err="1" smtClean="0"/>
              <a:t>exercieser</a:t>
            </a:r>
            <a:r>
              <a:rPr lang="en-US" dirty="0" smtClean="0"/>
              <a:t> loop) yang </a:t>
            </a:r>
            <a:r>
              <a:rPr lang="en-US" dirty="0" err="1" smtClean="0"/>
              <a:t>dsebut</a:t>
            </a:r>
            <a:r>
              <a:rPr lang="en-US" dirty="0" smtClean="0"/>
              <a:t> service call </a:t>
            </a:r>
            <a:r>
              <a:rPr lang="en-US" dirty="0" err="1" smtClean="0"/>
              <a:t>atau</a:t>
            </a:r>
            <a:r>
              <a:rPr lang="en-US" dirty="0" smtClean="0"/>
              <a:t> I/O request</a:t>
            </a:r>
          </a:p>
          <a:p>
            <a:r>
              <a:rPr lang="en-US" dirty="0" err="1" smtClean="0"/>
              <a:t>Melalui</a:t>
            </a:r>
            <a:r>
              <a:rPr lang="en-US" dirty="0" smtClean="0"/>
              <a:t> Service call  </a:t>
            </a:r>
            <a:r>
              <a:rPr lang="en-US" dirty="0" err="1" smtClean="0"/>
              <a:t>dapat</a:t>
            </a:r>
            <a:r>
              <a:rPr lang="en-US" dirty="0" smtClean="0"/>
              <a:t> </a:t>
            </a:r>
            <a:r>
              <a:rPr lang="en-US" dirty="0" err="1" smtClean="0"/>
              <a:t>dihitung</a:t>
            </a:r>
            <a:r>
              <a:rPr lang="en-US" dirty="0" smtClean="0"/>
              <a:t> rata-rata CPU time (AVT=Average CPU Time) </a:t>
            </a:r>
            <a:r>
              <a:rPr lang="en-US" dirty="0" err="1" smtClean="0"/>
              <a:t>dan</a:t>
            </a:r>
            <a:r>
              <a:rPr lang="en-US" dirty="0" smtClean="0"/>
              <a:t> </a:t>
            </a:r>
            <a:r>
              <a:rPr lang="en-US" dirty="0" err="1" smtClean="0"/>
              <a:t>waktu</a:t>
            </a:r>
            <a:r>
              <a:rPr lang="en-US" dirty="0" smtClean="0"/>
              <a:t> </a:t>
            </a:r>
            <a:r>
              <a:rPr lang="en-US" dirty="0" err="1" smtClean="0"/>
              <a:t>akhir</a:t>
            </a:r>
            <a:r>
              <a:rPr lang="en-US" dirty="0" smtClean="0"/>
              <a:t> (elapsed time) </a:t>
            </a:r>
            <a:r>
              <a:rPr lang="en-US" dirty="0" err="1" smtClean="0"/>
              <a:t>dari</a:t>
            </a:r>
            <a:r>
              <a:rPr lang="en-US" dirty="0" smtClean="0"/>
              <a:t> service call.</a:t>
            </a:r>
          </a:p>
          <a:p>
            <a:r>
              <a:rPr lang="en-US" dirty="0" smtClean="0"/>
              <a:t>Exerciser loop </a:t>
            </a:r>
            <a:r>
              <a:rPr lang="en-US" dirty="0" err="1" smtClean="0"/>
              <a:t>ditulis</a:t>
            </a:r>
            <a:r>
              <a:rPr lang="en-US" dirty="0" smtClean="0"/>
              <a:t> </a:t>
            </a:r>
            <a:r>
              <a:rPr lang="en-US" dirty="0" err="1" smtClean="0"/>
              <a:t>dalam</a:t>
            </a:r>
            <a:r>
              <a:rPr lang="en-US" dirty="0" smtClean="0"/>
              <a:t> high-level languages (FORTRAN, Pascal)</a:t>
            </a:r>
          </a:p>
          <a:p>
            <a:r>
              <a:rPr lang="en-US" dirty="0" smtClean="0"/>
              <a:t>Exerciser loop </a:t>
            </a:r>
            <a:r>
              <a:rPr lang="en-US" dirty="0" err="1" smtClean="0"/>
              <a:t>pertama</a:t>
            </a:r>
            <a:r>
              <a:rPr lang="en-US" dirty="0" smtClean="0"/>
              <a:t> </a:t>
            </a:r>
            <a:r>
              <a:rPr lang="en-US" dirty="0" err="1" smtClean="0"/>
              <a:t>disebut</a:t>
            </a:r>
            <a:r>
              <a:rPr lang="en-US" dirty="0" smtClean="0"/>
              <a:t> synthetic program (</a:t>
            </a:r>
            <a:r>
              <a:rPr lang="en-US" dirty="0" err="1" smtClean="0"/>
              <a:t>Buchloz</a:t>
            </a:r>
            <a:r>
              <a:rPr lang="en-US" dirty="0" smtClean="0"/>
              <a:t>, 1969)  yang </a:t>
            </a:r>
            <a:r>
              <a:rPr lang="en-US" dirty="0" err="1" smtClean="0"/>
              <a:t>berisi</a:t>
            </a:r>
            <a:r>
              <a:rPr lang="en-US" dirty="0" smtClean="0"/>
              <a:t> </a:t>
            </a:r>
            <a:r>
              <a:rPr lang="en-US" dirty="0" err="1" smtClean="0"/>
              <a:t>i/O</a:t>
            </a:r>
            <a:r>
              <a:rPr lang="en-US" dirty="0" smtClean="0"/>
              <a:t> request. </a:t>
            </a:r>
          </a:p>
          <a:p>
            <a:r>
              <a:rPr lang="en-US" dirty="0" smtClean="0"/>
              <a:t>Synthetic Program </a:t>
            </a:r>
            <a:r>
              <a:rPr lang="en-US" dirty="0" err="1" smtClean="0"/>
              <a:t>digunakan</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jumlah</a:t>
            </a:r>
            <a:r>
              <a:rPr lang="en-US" dirty="0" smtClean="0"/>
              <a:t> request </a:t>
            </a:r>
            <a:r>
              <a:rPr lang="en-US" dirty="0" err="1" smtClean="0"/>
              <a:t>sekaligus</a:t>
            </a:r>
            <a:r>
              <a:rPr lang="en-US" dirty="0" smtClean="0"/>
              <a:t> </a:t>
            </a:r>
            <a:r>
              <a:rPr lang="en-US" dirty="0" err="1" smtClean="0"/>
              <a:t>mengukur</a:t>
            </a:r>
            <a:r>
              <a:rPr lang="en-US" dirty="0" smtClean="0"/>
              <a:t> OS service </a:t>
            </a:r>
            <a:r>
              <a:rPr lang="en-US" dirty="0" err="1" smtClean="0"/>
              <a:t>seperti</a:t>
            </a:r>
            <a:r>
              <a:rPr lang="en-US" dirty="0" smtClean="0"/>
              <a:t> : process creation, forking, memory allocation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a:t>
            </a:r>
            <a:r>
              <a:rPr lang="en-US" dirty="0" err="1" smtClean="0"/>
              <a:t>Progam</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2377981" y="1285875"/>
            <a:ext cx="4388037" cy="5286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SISTEMPENGUKURAN</Template>
  <TotalTime>235</TotalTime>
  <Words>3862</Words>
  <Application>Microsoft Office PowerPoint</Application>
  <PresentationFormat>On-screen Show (4:3)</PresentationFormat>
  <Paragraphs>224</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Thème Office</vt:lpstr>
      <vt:lpstr>Bab 3: Benchmarking pada Sistem Komputer</vt:lpstr>
      <vt:lpstr>Benchmark</vt:lpstr>
      <vt:lpstr>Addition Instruction (Early day of Computing)</vt:lpstr>
      <vt:lpstr>Instruction Mix (Gabungan Instruksi) </vt:lpstr>
      <vt:lpstr>Gibson Instruction Mix</vt:lpstr>
      <vt:lpstr>Saat ini Instruction Mix tidak digunakan</vt:lpstr>
      <vt:lpstr>Kernels</vt:lpstr>
      <vt:lpstr>Synthetic Progam</vt:lpstr>
      <vt:lpstr>Synthetic Progam</vt:lpstr>
      <vt:lpstr>Popular Benchmark</vt:lpstr>
      <vt:lpstr>Sieve</vt:lpstr>
      <vt:lpstr>Slide 12</vt:lpstr>
      <vt:lpstr>Ackermann’s Function</vt:lpstr>
      <vt:lpstr>Fungsi Ackermann ditulis dalam SIMULA</vt:lpstr>
      <vt:lpstr>Whetstone Benchmark</vt:lpstr>
      <vt:lpstr>LINPACK Benchmark </vt:lpstr>
      <vt:lpstr>Dhrystone Benchmark</vt:lpstr>
      <vt:lpstr>Lawrence Livermore Loops</vt:lpstr>
      <vt:lpstr>Debit-Credit Benchmark</vt:lpstr>
      <vt:lpstr>SPEC Suite 1992, 1995, 2000... (System Performance Evaluation Cooperative)</vt:lpstr>
      <vt:lpstr>Slide 21</vt:lpstr>
      <vt:lpstr>Slide 22</vt:lpstr>
      <vt:lpstr>Application Benchmarks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c:title>
  <dc:creator>YEFFRY</dc:creator>
  <cp:lastModifiedBy>YEFFRY</cp:lastModifiedBy>
  <cp:revision>31</cp:revision>
  <dcterms:created xsi:type="dcterms:W3CDTF">2011-03-08T19:35:16Z</dcterms:created>
  <dcterms:modified xsi:type="dcterms:W3CDTF">2011-03-15T18:49:14Z</dcterms:modified>
</cp:coreProperties>
</file>