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9" r:id="rId3"/>
    <p:sldId id="257" r:id="rId4"/>
    <p:sldId id="271" r:id="rId5"/>
    <p:sldId id="263" r:id="rId6"/>
    <p:sldId id="270" r:id="rId7"/>
    <p:sldId id="258" r:id="rId8"/>
    <p:sldId id="264" r:id="rId9"/>
    <p:sldId id="261" r:id="rId10"/>
    <p:sldId id="262" r:id="rId11"/>
    <p:sldId id="265" r:id="rId12"/>
    <p:sldId id="266" r:id="rId13"/>
    <p:sldId id="269" r:id="rId14"/>
    <p:sldId id="267" r:id="rId15"/>
    <p:sldId id="272"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67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F71A5E-CC3A-4985-9B5B-5599E598DC04}" type="datetimeFigureOut">
              <a:rPr lang="en-US" smtClean="0"/>
              <a:pPr/>
              <a:t>5/31/2010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AFFD58-1AA4-4CFE-854F-14E2943A613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un</a:t>
            </a:r>
            <a:endParaRPr lang="en-US" dirty="0"/>
          </a:p>
        </p:txBody>
      </p:sp>
      <p:sp>
        <p:nvSpPr>
          <p:cNvPr id="4" name="Slide Number Placeholder 3"/>
          <p:cNvSpPr>
            <a:spLocks noGrp="1"/>
          </p:cNvSpPr>
          <p:nvPr>
            <p:ph type="sldNum" sz="quarter" idx="10"/>
          </p:nvPr>
        </p:nvSpPr>
        <p:spPr/>
        <p:txBody>
          <a:bodyPr/>
          <a:lstStyle/>
          <a:p>
            <a:fld id="{EDAFFD58-1AA4-4CFE-854F-14E2943A613A}"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DAFFD58-1AA4-4CFE-854F-14E2943A613A}"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67F706-7771-4138-A760-76E9A507C907}" type="datetimeFigureOut">
              <a:rPr lang="en-US" smtClean="0"/>
              <a:pPr/>
              <a:t>5/31/2010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75E4-244F-458B-BE5E-79B036770C8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67F706-7771-4138-A760-76E9A507C907}" type="datetimeFigureOut">
              <a:rPr lang="en-US" smtClean="0"/>
              <a:pPr/>
              <a:t>5/31/2010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75E4-244F-458B-BE5E-79B036770C8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67F706-7771-4138-A760-76E9A507C907}" type="datetimeFigureOut">
              <a:rPr lang="en-US" smtClean="0"/>
              <a:pPr/>
              <a:t>5/31/2010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75E4-244F-458B-BE5E-79B036770C8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67F706-7771-4138-A760-76E9A507C907}" type="datetimeFigureOut">
              <a:rPr lang="en-US" smtClean="0"/>
              <a:pPr/>
              <a:t>5/31/2010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75E4-244F-458B-BE5E-79B036770C8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67F706-7771-4138-A760-76E9A507C907}" type="datetimeFigureOut">
              <a:rPr lang="en-US" smtClean="0"/>
              <a:pPr/>
              <a:t>5/31/2010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75E4-244F-458B-BE5E-79B036770C8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67F706-7771-4138-A760-76E9A507C907}" type="datetimeFigureOut">
              <a:rPr lang="en-US" smtClean="0"/>
              <a:pPr/>
              <a:t>5/31/2010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75E4-244F-458B-BE5E-79B036770C8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67F706-7771-4138-A760-76E9A507C907}" type="datetimeFigureOut">
              <a:rPr lang="en-US" smtClean="0"/>
              <a:pPr/>
              <a:t>5/31/2010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75E4-244F-458B-BE5E-79B036770C8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67F706-7771-4138-A760-76E9A507C907}" type="datetimeFigureOut">
              <a:rPr lang="en-US" smtClean="0"/>
              <a:pPr/>
              <a:t>5/31/2010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75E4-244F-458B-BE5E-79B036770C8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67F706-7771-4138-A760-76E9A507C907}" type="datetimeFigureOut">
              <a:rPr lang="en-US" smtClean="0"/>
              <a:pPr/>
              <a:t>5/31/2010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75E4-244F-458B-BE5E-79B036770C8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7F706-7771-4138-A760-76E9A507C907}" type="datetimeFigureOut">
              <a:rPr lang="en-US" smtClean="0"/>
              <a:pPr/>
              <a:t>5/31/2010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75E4-244F-458B-BE5E-79B036770C8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7F706-7771-4138-A760-76E9A507C907}" type="datetimeFigureOut">
              <a:rPr lang="en-US" smtClean="0"/>
              <a:pPr/>
              <a:t>5/31/2010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75E4-244F-458B-BE5E-79B036770C8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67F706-7771-4138-A760-76E9A507C907}" type="datetimeFigureOut">
              <a:rPr lang="en-US" smtClean="0"/>
              <a:pPr/>
              <a:t>5/31/2010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75E4-244F-458B-BE5E-79B036770C8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g20.org/about_working_groups.aspx" TargetMode="External"/><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895600"/>
            <a:ext cx="8382000" cy="914400"/>
          </a:xfrm>
        </p:spPr>
        <p:txBody>
          <a:bodyPr/>
          <a:lstStyle/>
          <a:p>
            <a:r>
              <a:rPr lang="en-US" dirty="0" smtClean="0">
                <a:solidFill>
                  <a:schemeClr val="tx2">
                    <a:lumMod val="75000"/>
                  </a:schemeClr>
                </a:solidFill>
                <a:latin typeface="Bernard MT Condensed" pitchFamily="18" charset="0"/>
              </a:rPr>
              <a:t>“Understanding the Role of Global Governance”</a:t>
            </a:r>
          </a:p>
          <a:p>
            <a:endParaRPr lang="en-US" dirty="0"/>
          </a:p>
        </p:txBody>
      </p:sp>
      <p:sp>
        <p:nvSpPr>
          <p:cNvPr id="4" name="Rectangle 3"/>
          <p:cNvSpPr/>
          <p:nvPr/>
        </p:nvSpPr>
        <p:spPr>
          <a:xfrm>
            <a:off x="990600" y="838200"/>
            <a:ext cx="7489230" cy="1754326"/>
          </a:xfrm>
          <a:prstGeom prst="rect">
            <a:avLst/>
          </a:prstGeom>
        </p:spPr>
        <p:style>
          <a:lnRef idx="1">
            <a:schemeClr val="accent6"/>
          </a:lnRef>
          <a:fillRef idx="2">
            <a:schemeClr val="accent6"/>
          </a:fillRef>
          <a:effectRef idx="1">
            <a:schemeClr val="accent6"/>
          </a:effectRef>
          <a:fontRef idx="minor">
            <a:schemeClr val="dk1"/>
          </a:fontRef>
        </p:style>
        <p:txBody>
          <a:bodyPr wrap="none" lIns="91440" tIns="45720" rIns="91440" bIns="45720">
            <a:spAutoFit/>
          </a:bodyPr>
          <a:lstStyle/>
          <a:p>
            <a:pPr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GROUP OF TWENTY :</a:t>
            </a:r>
          </a:p>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G-20</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1026" name="Picture 2" descr="J:\G 20\logoG20new.gif"/>
          <p:cNvPicPr>
            <a:picLocks noChangeAspect="1" noChangeArrowheads="1"/>
          </p:cNvPicPr>
          <p:nvPr/>
        </p:nvPicPr>
        <p:blipFill>
          <a:blip r:embed="rId2"/>
          <a:srcRect/>
          <a:stretch>
            <a:fillRect/>
          </a:stretch>
        </p:blipFill>
        <p:spPr bwMode="auto">
          <a:xfrm>
            <a:off x="1676400" y="3505200"/>
            <a:ext cx="6172200" cy="2209800"/>
          </a:xfrm>
          <a:prstGeom prst="rect">
            <a:avLst/>
          </a:prstGeom>
          <a:noFill/>
        </p:spPr>
      </p:pic>
      <p:sp>
        <p:nvSpPr>
          <p:cNvPr id="6" name="TextBox 5"/>
          <p:cNvSpPr txBox="1"/>
          <p:nvPr/>
        </p:nvSpPr>
        <p:spPr>
          <a:xfrm>
            <a:off x="6019800" y="6096000"/>
            <a:ext cx="2880917" cy="584775"/>
          </a:xfrm>
          <a:prstGeom prst="rect">
            <a:avLst/>
          </a:prstGeom>
          <a:noFill/>
        </p:spPr>
        <p:txBody>
          <a:bodyPr wrap="none" rtlCol="0">
            <a:spAutoFit/>
          </a:bodyPr>
          <a:lstStyle/>
          <a:p>
            <a:r>
              <a:rPr lang="en-US" sz="3200" b="1" dirty="0" smtClean="0">
                <a:latin typeface="Mistral" pitchFamily="66" charset="0"/>
              </a:rPr>
              <a:t>By </a:t>
            </a:r>
            <a:r>
              <a:rPr lang="en-US" sz="3200" b="1" dirty="0" err="1" smtClean="0">
                <a:latin typeface="Mistral" pitchFamily="66" charset="0"/>
              </a:rPr>
              <a:t>Dewi</a:t>
            </a:r>
            <a:r>
              <a:rPr lang="en-US" sz="3200" b="1" dirty="0" smtClean="0">
                <a:latin typeface="Mistral" pitchFamily="66" charset="0"/>
              </a:rPr>
              <a:t> </a:t>
            </a:r>
            <a:r>
              <a:rPr lang="en-US" sz="3200" b="1" dirty="0" err="1" smtClean="0">
                <a:latin typeface="Mistral" pitchFamily="66" charset="0"/>
              </a:rPr>
              <a:t>Triwahyuni</a:t>
            </a:r>
            <a:endParaRPr lang="en-US" sz="3200" b="1" dirty="0">
              <a:latin typeface="Mistral"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J:\G 20\2D51vRYurkqc1i2iDHCCZHZ0o1_400.jpg"/>
          <p:cNvPicPr>
            <a:picLocks noChangeAspect="1" noChangeArrowheads="1"/>
          </p:cNvPicPr>
          <p:nvPr/>
        </p:nvPicPr>
        <p:blipFill>
          <a:blip r:embed="rId2"/>
          <a:srcRect/>
          <a:stretch>
            <a:fillRect/>
          </a:stretch>
        </p:blipFill>
        <p:spPr bwMode="auto">
          <a:xfrm>
            <a:off x="4495801" y="304800"/>
            <a:ext cx="4648200" cy="6324600"/>
          </a:xfrm>
          <a:prstGeom prst="rect">
            <a:avLst/>
          </a:prstGeom>
          <a:noFill/>
        </p:spPr>
      </p:pic>
      <p:sp>
        <p:nvSpPr>
          <p:cNvPr id="2" name="Title 1"/>
          <p:cNvSpPr>
            <a:spLocks noGrp="1"/>
          </p:cNvSpPr>
          <p:nvPr>
            <p:ph type="title"/>
          </p:nvPr>
        </p:nvSpPr>
        <p:spPr>
          <a:xfrm>
            <a:off x="457200" y="274638"/>
            <a:ext cx="6858000" cy="1143000"/>
          </a:xfrm>
        </p:spPr>
        <p:txBody>
          <a:bodyPr>
            <a:normAutofit/>
          </a:bodyPr>
          <a:lstStyle/>
          <a:p>
            <a:r>
              <a:rPr lang="en-US" sz="6000" b="1" dirty="0" err="1" smtClean="0"/>
              <a:t>Ketua</a:t>
            </a:r>
            <a:r>
              <a:rPr lang="en-US" sz="6000" b="1" dirty="0" smtClean="0"/>
              <a:t> G-20</a:t>
            </a:r>
            <a:endParaRPr lang="en-US" sz="6000" dirty="0"/>
          </a:p>
        </p:txBody>
      </p:sp>
      <p:sp>
        <p:nvSpPr>
          <p:cNvPr id="3" name="Content Placeholder 2"/>
          <p:cNvSpPr>
            <a:spLocks noGrp="1"/>
          </p:cNvSpPr>
          <p:nvPr>
            <p:ph idx="1"/>
          </p:nvPr>
        </p:nvSpPr>
        <p:spPr>
          <a:xfrm>
            <a:off x="990600" y="1600200"/>
            <a:ext cx="4572000" cy="4876800"/>
          </a:xfrm>
        </p:spPr>
        <p:txBody>
          <a:bodyPr>
            <a:normAutofit fontScale="92500" lnSpcReduction="20000"/>
          </a:bodyPr>
          <a:lstStyle/>
          <a:p>
            <a:pPr lvl="0"/>
            <a:r>
              <a:rPr lang="en-US" b="1" dirty="0" smtClean="0"/>
              <a:t>1999-2001 </a:t>
            </a:r>
            <a:r>
              <a:rPr lang="en-US" b="1" dirty="0"/>
              <a:t>Canada</a:t>
            </a:r>
          </a:p>
          <a:p>
            <a:pPr lvl="0"/>
            <a:r>
              <a:rPr lang="en-US" b="1" dirty="0"/>
              <a:t>2002 India</a:t>
            </a:r>
          </a:p>
          <a:p>
            <a:pPr lvl="0"/>
            <a:r>
              <a:rPr lang="en-US" b="1" dirty="0"/>
              <a:t>2003 Mexico</a:t>
            </a:r>
          </a:p>
          <a:p>
            <a:pPr lvl="0"/>
            <a:r>
              <a:rPr lang="en-US" b="1" dirty="0"/>
              <a:t>2004 Germany</a:t>
            </a:r>
          </a:p>
          <a:p>
            <a:pPr lvl="0"/>
            <a:r>
              <a:rPr lang="en-US" b="1" dirty="0"/>
              <a:t>2005 China</a:t>
            </a:r>
          </a:p>
          <a:p>
            <a:pPr lvl="0"/>
            <a:r>
              <a:rPr lang="en-US" b="1" dirty="0"/>
              <a:t>2006 Australia</a:t>
            </a:r>
          </a:p>
          <a:p>
            <a:pPr lvl="0"/>
            <a:r>
              <a:rPr lang="en-US" b="1" dirty="0"/>
              <a:t>2007 South Africa</a:t>
            </a:r>
          </a:p>
          <a:p>
            <a:pPr lvl="0"/>
            <a:r>
              <a:rPr lang="en-US" b="1" dirty="0"/>
              <a:t>2008 </a:t>
            </a:r>
            <a:r>
              <a:rPr lang="en-US" b="1" dirty="0" smtClean="0"/>
              <a:t>Brazil</a:t>
            </a:r>
          </a:p>
          <a:p>
            <a:pPr lvl="0"/>
            <a:r>
              <a:rPr lang="en-US" b="1" dirty="0" smtClean="0"/>
              <a:t>2009 United Kingdom</a:t>
            </a:r>
          </a:p>
          <a:p>
            <a:pPr lvl="0"/>
            <a:r>
              <a:rPr lang="en-US" b="1" dirty="0" smtClean="0"/>
              <a:t>2010 Republic of Korea</a:t>
            </a:r>
            <a:endParaRPr lang="en-US" b="1" dirty="0"/>
          </a:p>
          <a:p>
            <a:endParaRPr lang="en-US"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G-20 Objectives</a:t>
            </a:r>
            <a:endParaRPr lang="en-US" b="1" dirty="0"/>
          </a:p>
        </p:txBody>
      </p:sp>
      <p:pic>
        <p:nvPicPr>
          <p:cNvPr id="9218" name="Picture 2" descr="J:\G 20\images2.jpg"/>
          <p:cNvPicPr>
            <a:picLocks noChangeAspect="1" noChangeArrowheads="1"/>
          </p:cNvPicPr>
          <p:nvPr/>
        </p:nvPicPr>
        <p:blipFill>
          <a:blip r:embed="rId2"/>
          <a:srcRect/>
          <a:stretch>
            <a:fillRect/>
          </a:stretch>
        </p:blipFill>
        <p:spPr bwMode="auto">
          <a:xfrm>
            <a:off x="6629400" y="0"/>
            <a:ext cx="2514600" cy="3581400"/>
          </a:xfrm>
          <a:prstGeom prst="rect">
            <a:avLst/>
          </a:prstGeom>
          <a:noFill/>
        </p:spPr>
      </p:pic>
      <p:sp>
        <p:nvSpPr>
          <p:cNvPr id="3" name="Content Placeholder 2"/>
          <p:cNvSpPr>
            <a:spLocks noGrp="1"/>
          </p:cNvSpPr>
          <p:nvPr>
            <p:ph idx="1"/>
          </p:nvPr>
        </p:nvSpPr>
        <p:spPr>
          <a:xfrm>
            <a:off x="457200" y="1600200"/>
            <a:ext cx="8229600" cy="4953000"/>
          </a:xfrm>
        </p:spPr>
        <p:txBody>
          <a:bodyPr>
            <a:normAutofit fontScale="85000" lnSpcReduction="20000"/>
          </a:bodyPr>
          <a:lstStyle/>
          <a:p>
            <a:pPr marL="0" indent="0" algn="just">
              <a:buNone/>
            </a:pPr>
            <a:r>
              <a:rPr lang="en-US" b="1" dirty="0">
                <a:solidFill>
                  <a:srgbClr val="C00000"/>
                </a:solidFill>
              </a:rPr>
              <a:t>The G-20 Finance Ministers were tasked from the Washington summit to take forward work in the following five areas;</a:t>
            </a:r>
          </a:p>
          <a:p>
            <a:pPr marL="514350" lvl="0" indent="-514350" algn="just">
              <a:buFont typeface="+mj-lt"/>
              <a:buAutoNum type="arabicPeriod"/>
            </a:pPr>
            <a:r>
              <a:rPr lang="en-US" dirty="0"/>
              <a:t>Strengthening transparency and accountability</a:t>
            </a:r>
          </a:p>
          <a:p>
            <a:pPr marL="514350" lvl="0" indent="-514350" algn="just">
              <a:buFont typeface="+mj-lt"/>
              <a:buAutoNum type="arabicPeriod"/>
            </a:pPr>
            <a:r>
              <a:rPr lang="en-US" dirty="0"/>
              <a:t>Enhancing sound regulation</a:t>
            </a:r>
          </a:p>
          <a:p>
            <a:pPr marL="514350" lvl="0" indent="-514350" algn="just">
              <a:buFont typeface="+mj-lt"/>
              <a:buAutoNum type="arabicPeriod"/>
            </a:pPr>
            <a:r>
              <a:rPr lang="en-US" dirty="0"/>
              <a:t>Promoting integrity in financial markets</a:t>
            </a:r>
          </a:p>
          <a:p>
            <a:pPr marL="514350" lvl="0" indent="-514350" algn="just">
              <a:buFont typeface="+mj-lt"/>
              <a:buAutoNum type="arabicPeriod"/>
            </a:pPr>
            <a:r>
              <a:rPr lang="en-US" dirty="0"/>
              <a:t>Reinforcing international cooperation</a:t>
            </a:r>
          </a:p>
          <a:p>
            <a:pPr marL="514350" lvl="0" indent="-514350" algn="just">
              <a:buFont typeface="+mj-lt"/>
              <a:buAutoNum type="arabicPeriod"/>
            </a:pPr>
            <a:r>
              <a:rPr lang="en-US" dirty="0"/>
              <a:t>Reforming the international financial institutions</a:t>
            </a:r>
          </a:p>
          <a:p>
            <a:pPr algn="just"/>
            <a:endParaRPr lang="en-US" dirty="0" smtClean="0"/>
          </a:p>
          <a:p>
            <a:pPr marL="0" indent="0" algn="just">
              <a:buNone/>
            </a:pPr>
            <a:r>
              <a:rPr lang="en-US" b="1" dirty="0" smtClean="0"/>
              <a:t>There </a:t>
            </a:r>
            <a:r>
              <a:rPr lang="en-US" b="1" dirty="0"/>
              <a:t>is some overlap between the five areas and therefore to avoid duplication the G-20 has set up four working groups to take the work forward.  For more information visit </a:t>
            </a:r>
            <a:r>
              <a:rPr lang="en-US" b="1" u="sng" dirty="0">
                <a:hlinkClick r:id="rId3"/>
              </a:rPr>
              <a:t>G-20 Working groups</a:t>
            </a:r>
            <a:r>
              <a:rPr lang="en-US" b="1" dirty="0"/>
              <a:t> .</a:t>
            </a:r>
          </a:p>
          <a:p>
            <a:pPr algn="just"/>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J:\G 20\G201.jpg"/>
          <p:cNvPicPr>
            <a:picLocks noChangeAspect="1" noChangeArrowheads="1"/>
          </p:cNvPicPr>
          <p:nvPr/>
        </p:nvPicPr>
        <p:blipFill>
          <a:blip r:embed="rId2"/>
          <a:srcRect/>
          <a:stretch>
            <a:fillRect/>
          </a:stretch>
        </p:blipFill>
        <p:spPr bwMode="auto">
          <a:xfrm>
            <a:off x="0" y="228600"/>
            <a:ext cx="9144000" cy="2038350"/>
          </a:xfrm>
          <a:prstGeom prst="rect">
            <a:avLst/>
          </a:prstGeom>
          <a:noFill/>
        </p:spPr>
      </p:pic>
      <p:sp>
        <p:nvSpPr>
          <p:cNvPr id="2" name="Title 1"/>
          <p:cNvSpPr>
            <a:spLocks noGrp="1"/>
          </p:cNvSpPr>
          <p:nvPr>
            <p:ph type="title"/>
          </p:nvPr>
        </p:nvSpPr>
        <p:spPr/>
        <p:txBody>
          <a:bodyPr>
            <a:normAutofit fontScale="90000"/>
          </a:bodyPr>
          <a:lstStyle/>
          <a:p>
            <a:r>
              <a:rPr lang="en-US" b="1" dirty="0" smtClean="0">
                <a:solidFill>
                  <a:srgbClr val="C00000"/>
                </a:solidFill>
              </a:rPr>
              <a:t>Strengthening Transparency and Accountability: </a:t>
            </a:r>
            <a:endParaRPr lang="en-US" dirty="0">
              <a:solidFill>
                <a:srgbClr val="C00000"/>
              </a:solidFill>
            </a:endParaRPr>
          </a:p>
        </p:txBody>
      </p:sp>
      <p:sp>
        <p:nvSpPr>
          <p:cNvPr id="3" name="Content Placeholder 2"/>
          <p:cNvSpPr>
            <a:spLocks noGrp="1"/>
          </p:cNvSpPr>
          <p:nvPr>
            <p:ph idx="1"/>
          </p:nvPr>
        </p:nvSpPr>
        <p:spPr>
          <a:xfrm>
            <a:off x="609600" y="2514600"/>
            <a:ext cx="8229600" cy="3687763"/>
          </a:xfrm>
        </p:spPr>
        <p:txBody>
          <a:bodyPr>
            <a:normAutofit/>
          </a:bodyPr>
          <a:lstStyle/>
          <a:p>
            <a:r>
              <a:rPr lang="en-US" b="1" dirty="0" smtClean="0"/>
              <a:t>We </a:t>
            </a:r>
            <a:r>
              <a:rPr lang="en-US" b="1" dirty="0"/>
              <a:t>will strengthen financial market transparency, including by enhancing required disclosure on complex financial products and ensuring complete and accurate disclosure by firms of their financial conditions. Incentives should be aligned to avoid excessive risk-taking.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J:\G 20\G201.jpg"/>
          <p:cNvPicPr>
            <a:picLocks noChangeAspect="1" noChangeArrowheads="1"/>
          </p:cNvPicPr>
          <p:nvPr/>
        </p:nvPicPr>
        <p:blipFill>
          <a:blip r:embed="rId2"/>
          <a:srcRect/>
          <a:stretch>
            <a:fillRect/>
          </a:stretch>
        </p:blipFill>
        <p:spPr bwMode="auto">
          <a:xfrm>
            <a:off x="0" y="0"/>
            <a:ext cx="9144000" cy="2133600"/>
          </a:xfrm>
          <a:prstGeom prst="rect">
            <a:avLst/>
          </a:prstGeom>
          <a:noFill/>
        </p:spPr>
      </p:pic>
      <p:sp>
        <p:nvSpPr>
          <p:cNvPr id="2" name="Title 1"/>
          <p:cNvSpPr>
            <a:spLocks noGrp="1"/>
          </p:cNvSpPr>
          <p:nvPr>
            <p:ph type="title"/>
          </p:nvPr>
        </p:nvSpPr>
        <p:spPr>
          <a:xfrm>
            <a:off x="381000" y="0"/>
            <a:ext cx="8229600" cy="1143000"/>
          </a:xfrm>
        </p:spPr>
        <p:txBody>
          <a:bodyPr/>
          <a:lstStyle/>
          <a:p>
            <a:r>
              <a:rPr lang="en-US" b="1" dirty="0" smtClean="0">
                <a:solidFill>
                  <a:srgbClr val="C00000"/>
                </a:solidFill>
              </a:rPr>
              <a:t>Enhancing Sound Regulation:</a:t>
            </a:r>
            <a:endParaRPr lang="en-US" dirty="0">
              <a:solidFill>
                <a:srgbClr val="C00000"/>
              </a:solidFill>
            </a:endParaRPr>
          </a:p>
        </p:txBody>
      </p:sp>
      <p:sp>
        <p:nvSpPr>
          <p:cNvPr id="3" name="Content Placeholder 2"/>
          <p:cNvSpPr>
            <a:spLocks noGrp="1"/>
          </p:cNvSpPr>
          <p:nvPr>
            <p:ph idx="1"/>
          </p:nvPr>
        </p:nvSpPr>
        <p:spPr>
          <a:xfrm>
            <a:off x="457200" y="2133600"/>
            <a:ext cx="8229600" cy="4343400"/>
          </a:xfrm>
        </p:spPr>
        <p:txBody>
          <a:bodyPr>
            <a:normAutofit fontScale="77500" lnSpcReduction="20000"/>
          </a:bodyPr>
          <a:lstStyle/>
          <a:p>
            <a:pPr algn="just"/>
            <a:r>
              <a:rPr lang="en-US" b="1" dirty="0" smtClean="0"/>
              <a:t>We </a:t>
            </a:r>
            <a:r>
              <a:rPr lang="en-US" b="1" dirty="0" smtClean="0"/>
              <a:t>pledge to strengthen our regulatory regimes, prudential oversight, and risk management, and ensure that all financial markets, products and participants are regulated or subject to oversight, as appropriate to their circumstances. We will exercise strong oversight over credit rating agencies, consistent with the agreed and strengthened international code of conduct. We will also make regulatory regimes more effective over the economic cycle, while ensuring that regulation is efficient, does not stifle innovation, and encourages expanded trade in financial products and services. We commit to transparent assessments of our national regulatory systems. </a:t>
            </a:r>
          </a:p>
          <a:p>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J:\G 20\G201.jpg"/>
          <p:cNvPicPr>
            <a:picLocks noChangeAspect="1" noChangeArrowheads="1"/>
          </p:cNvPicPr>
          <p:nvPr/>
        </p:nvPicPr>
        <p:blipFill>
          <a:blip r:embed="rId2"/>
          <a:srcRect/>
          <a:stretch>
            <a:fillRect/>
          </a:stretch>
        </p:blipFill>
        <p:spPr bwMode="auto">
          <a:xfrm>
            <a:off x="0" y="0"/>
            <a:ext cx="9144000" cy="2038350"/>
          </a:xfrm>
          <a:prstGeom prst="rect">
            <a:avLst/>
          </a:prstGeom>
          <a:noFill/>
        </p:spPr>
      </p:pic>
      <p:sp>
        <p:nvSpPr>
          <p:cNvPr id="2" name="Title 1"/>
          <p:cNvSpPr>
            <a:spLocks noGrp="1"/>
          </p:cNvSpPr>
          <p:nvPr>
            <p:ph type="title"/>
          </p:nvPr>
        </p:nvSpPr>
        <p:spPr>
          <a:xfrm>
            <a:off x="609600" y="228600"/>
            <a:ext cx="8229600" cy="1143000"/>
          </a:xfrm>
        </p:spPr>
        <p:txBody>
          <a:bodyPr>
            <a:normAutofit fontScale="90000"/>
          </a:bodyPr>
          <a:lstStyle/>
          <a:p>
            <a:r>
              <a:rPr lang="en-US" b="1" dirty="0" smtClean="0">
                <a:solidFill>
                  <a:srgbClr val="C00000"/>
                </a:solidFill>
              </a:rPr>
              <a:t>Promoting Integrity in Financial Markets:</a:t>
            </a:r>
            <a:endParaRPr lang="en-US" b="1" dirty="0">
              <a:solidFill>
                <a:srgbClr val="C00000"/>
              </a:solidFill>
            </a:endParaRPr>
          </a:p>
        </p:txBody>
      </p:sp>
      <p:sp>
        <p:nvSpPr>
          <p:cNvPr id="3" name="Content Placeholder 2"/>
          <p:cNvSpPr>
            <a:spLocks noGrp="1"/>
          </p:cNvSpPr>
          <p:nvPr>
            <p:ph idx="1"/>
          </p:nvPr>
        </p:nvSpPr>
        <p:spPr>
          <a:xfrm>
            <a:off x="457200" y="1981200"/>
            <a:ext cx="8229600" cy="4602163"/>
          </a:xfrm>
        </p:spPr>
        <p:txBody>
          <a:bodyPr>
            <a:normAutofit fontScale="92500" lnSpcReduction="20000"/>
          </a:bodyPr>
          <a:lstStyle/>
          <a:p>
            <a:pPr algn="just"/>
            <a:endParaRPr lang="en-US" dirty="0"/>
          </a:p>
          <a:p>
            <a:pPr algn="just"/>
            <a:r>
              <a:rPr lang="en-US" b="1" dirty="0" smtClean="0"/>
              <a:t>We </a:t>
            </a:r>
            <a:r>
              <a:rPr lang="en-US" b="1" dirty="0"/>
              <a:t>commit to protect the integrity of the world’s financial markets by bolstering investor and consumer protection, avoiding conflicts of interest, preventing illegal market manipulation, fraudulent activities and abuse, and protecting against illicit finance risks arising from non-cooperative jurisdictions. We will also promote information sharing, including with respect to jurisdictions that have yet to commit to international standards with respect to bank secrecy and transparency. </a:t>
            </a:r>
          </a:p>
          <a:p>
            <a:pPr algn="just"/>
            <a:endParaRPr lang="en-US" dirty="0"/>
          </a:p>
          <a:p>
            <a:pPr algn="just"/>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J:\G 20\G201.jpg"/>
          <p:cNvPicPr>
            <a:picLocks noChangeAspect="1" noChangeArrowheads="1"/>
          </p:cNvPicPr>
          <p:nvPr/>
        </p:nvPicPr>
        <p:blipFill>
          <a:blip r:embed="rId2"/>
          <a:srcRect/>
          <a:stretch>
            <a:fillRect/>
          </a:stretch>
        </p:blipFill>
        <p:spPr bwMode="auto">
          <a:xfrm>
            <a:off x="0" y="0"/>
            <a:ext cx="9144000" cy="2038350"/>
          </a:xfrm>
          <a:prstGeom prst="rect">
            <a:avLst/>
          </a:prstGeom>
          <a:noFill/>
        </p:spPr>
      </p:pic>
      <p:sp>
        <p:nvSpPr>
          <p:cNvPr id="2" name="Title 1"/>
          <p:cNvSpPr>
            <a:spLocks noGrp="1"/>
          </p:cNvSpPr>
          <p:nvPr>
            <p:ph type="title"/>
          </p:nvPr>
        </p:nvSpPr>
        <p:spPr/>
        <p:txBody>
          <a:bodyPr>
            <a:normAutofit fontScale="90000"/>
          </a:bodyPr>
          <a:lstStyle/>
          <a:p>
            <a:r>
              <a:rPr lang="en-US" b="1" dirty="0" smtClean="0">
                <a:solidFill>
                  <a:srgbClr val="C00000"/>
                </a:solidFill>
              </a:rPr>
              <a:t>Reinforcing International Cooperation:</a:t>
            </a:r>
            <a:endParaRPr lang="en-US" dirty="0">
              <a:solidFill>
                <a:srgbClr val="C00000"/>
              </a:solidFill>
            </a:endParaRPr>
          </a:p>
        </p:txBody>
      </p:sp>
      <p:sp>
        <p:nvSpPr>
          <p:cNvPr id="4" name="Rectangle 3"/>
          <p:cNvSpPr/>
          <p:nvPr/>
        </p:nvSpPr>
        <p:spPr>
          <a:xfrm>
            <a:off x="457200" y="2133600"/>
            <a:ext cx="8229600" cy="3970318"/>
          </a:xfrm>
          <a:prstGeom prst="rect">
            <a:avLst/>
          </a:prstGeom>
        </p:spPr>
        <p:txBody>
          <a:bodyPr wrap="square">
            <a:spAutoFit/>
          </a:bodyPr>
          <a:lstStyle/>
          <a:p>
            <a:pPr algn="just"/>
            <a:r>
              <a:rPr lang="en-US" sz="2800" b="1" dirty="0" smtClean="0"/>
              <a:t>We </a:t>
            </a:r>
            <a:r>
              <a:rPr lang="en-US" sz="2800" b="1" dirty="0" smtClean="0"/>
              <a:t>call upon our national and regional regulators to formulate their regulations and other measures in a consistent manner. Regulators should enhance their coordination and cooperation across all segments of financial markets, including with respect to cross-border capital flows. Regulators and other relevant authorities as a matter of priority should strengthen cooperation on crisis prevention, management, and resolution. </a:t>
            </a:r>
            <a:endParaRPr lang="en-US" sz="28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6" name="Picture 4" descr="J:\G 20\G201.jpg"/>
          <p:cNvPicPr>
            <a:picLocks noChangeAspect="1" noChangeArrowheads="1"/>
          </p:cNvPicPr>
          <p:nvPr/>
        </p:nvPicPr>
        <p:blipFill>
          <a:blip r:embed="rId2"/>
          <a:srcRect/>
          <a:stretch>
            <a:fillRect/>
          </a:stretch>
        </p:blipFill>
        <p:spPr bwMode="auto">
          <a:xfrm>
            <a:off x="0" y="0"/>
            <a:ext cx="9144000" cy="2038350"/>
          </a:xfrm>
          <a:prstGeom prst="rect">
            <a:avLst/>
          </a:prstGeom>
          <a:noFill/>
        </p:spPr>
      </p:pic>
      <p:sp>
        <p:nvSpPr>
          <p:cNvPr id="2" name="Title 1"/>
          <p:cNvSpPr>
            <a:spLocks noGrp="1"/>
          </p:cNvSpPr>
          <p:nvPr>
            <p:ph type="title"/>
          </p:nvPr>
        </p:nvSpPr>
        <p:spPr>
          <a:xfrm>
            <a:off x="457200" y="274638"/>
            <a:ext cx="8229600" cy="944562"/>
          </a:xfrm>
        </p:spPr>
        <p:txBody>
          <a:bodyPr>
            <a:normAutofit fontScale="90000"/>
          </a:bodyPr>
          <a:lstStyle/>
          <a:p>
            <a:r>
              <a:rPr lang="en-US" b="1" dirty="0" smtClean="0">
                <a:solidFill>
                  <a:srgbClr val="C00000"/>
                </a:solidFill>
              </a:rPr>
              <a:t>Reforming International Financial Institutions:</a:t>
            </a:r>
            <a:endParaRPr lang="en-US" dirty="0">
              <a:solidFill>
                <a:srgbClr val="C00000"/>
              </a:solidFill>
            </a:endParaRPr>
          </a:p>
        </p:txBody>
      </p:sp>
      <p:sp>
        <p:nvSpPr>
          <p:cNvPr id="3" name="Content Placeholder 2"/>
          <p:cNvSpPr>
            <a:spLocks noGrp="1"/>
          </p:cNvSpPr>
          <p:nvPr>
            <p:ph idx="1"/>
          </p:nvPr>
        </p:nvSpPr>
        <p:spPr>
          <a:xfrm>
            <a:off x="457200" y="1371600"/>
            <a:ext cx="8229600" cy="5181600"/>
          </a:xfrm>
        </p:spPr>
        <p:txBody>
          <a:bodyPr>
            <a:normAutofit lnSpcReduction="10000"/>
          </a:bodyPr>
          <a:lstStyle/>
          <a:p>
            <a:endParaRPr lang="en-US" sz="2000" dirty="0"/>
          </a:p>
          <a:p>
            <a:pPr algn="just"/>
            <a:r>
              <a:rPr lang="en-US" sz="2400" b="1" dirty="0" smtClean="0"/>
              <a:t>We </a:t>
            </a:r>
            <a:r>
              <a:rPr lang="en-US" sz="2400" b="1" dirty="0"/>
              <a:t>are committed to advancing the reform of the </a:t>
            </a:r>
            <a:r>
              <a:rPr lang="en-US" sz="2400" b="1" dirty="0" err="1"/>
              <a:t>Bretton</a:t>
            </a:r>
            <a:r>
              <a:rPr lang="en-US" sz="2400" b="1" dirty="0"/>
              <a:t> Woods Institutions so that they can more adequately reflect changing economic weights in the world economy in order to increase their legitimacy and effectiveness. In this respect, emerging and developing economies, including the poorest countries, should have greater voice and representation. The Financial Stability Forum (FSF) must expand urgently to a broader membership of emerging economies, and other major standard setting bodies should promptly review their membership. The IMF, in collaboration with the expanded FSF and other bodies, should work to better identify vulnerabilities, anticipate potential stresses, and act swiftly to play a key role in crisis response. </a:t>
            </a:r>
          </a:p>
          <a:p>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44562"/>
          </a:xfrm>
        </p:spPr>
        <p:txBody>
          <a:bodyPr/>
          <a:lstStyle/>
          <a:p>
            <a:r>
              <a:rPr lang="en-US" b="1" dirty="0" err="1" smtClean="0"/>
              <a:t>Mandat</a:t>
            </a:r>
            <a:r>
              <a:rPr lang="en-US" b="1" dirty="0" smtClean="0"/>
              <a:t> </a:t>
            </a:r>
            <a:r>
              <a:rPr lang="en-US" b="1" dirty="0" err="1" smtClean="0"/>
              <a:t>Pendirian</a:t>
            </a:r>
            <a:r>
              <a:rPr lang="en-US" b="1" dirty="0" smtClean="0"/>
              <a:t>:</a:t>
            </a:r>
            <a:endParaRPr lang="en-US" b="1" dirty="0"/>
          </a:p>
        </p:txBody>
      </p:sp>
      <p:pic>
        <p:nvPicPr>
          <p:cNvPr id="2050" name="Picture 2" descr="J:\G 20\G-20_London_summit_logo.gif"/>
          <p:cNvPicPr>
            <a:picLocks noChangeAspect="1" noChangeArrowheads="1"/>
          </p:cNvPicPr>
          <p:nvPr/>
        </p:nvPicPr>
        <p:blipFill>
          <a:blip r:embed="rId3"/>
          <a:srcRect/>
          <a:stretch>
            <a:fillRect/>
          </a:stretch>
        </p:blipFill>
        <p:spPr bwMode="auto">
          <a:xfrm>
            <a:off x="5029200" y="5638800"/>
            <a:ext cx="3810000" cy="990600"/>
          </a:xfrm>
          <a:prstGeom prst="rect">
            <a:avLst/>
          </a:prstGeom>
          <a:noFill/>
        </p:spPr>
      </p:pic>
      <p:sp>
        <p:nvSpPr>
          <p:cNvPr id="3" name="Content Placeholder 2"/>
          <p:cNvSpPr>
            <a:spLocks noGrp="1"/>
          </p:cNvSpPr>
          <p:nvPr>
            <p:ph idx="1"/>
          </p:nvPr>
        </p:nvSpPr>
        <p:spPr>
          <a:xfrm>
            <a:off x="381000" y="914400"/>
            <a:ext cx="8229600" cy="5181600"/>
          </a:xfrm>
        </p:spPr>
        <p:txBody>
          <a:bodyPr>
            <a:normAutofit fontScale="92500" lnSpcReduction="20000"/>
          </a:bodyPr>
          <a:lstStyle/>
          <a:p>
            <a:pPr algn="just"/>
            <a:r>
              <a:rPr lang="en-US" dirty="0" smtClean="0"/>
              <a:t>G-20 </a:t>
            </a:r>
            <a:r>
              <a:rPr lang="en-US" dirty="0" err="1" smtClean="0"/>
              <a:t>merupakan</a:t>
            </a:r>
            <a:r>
              <a:rPr lang="en-US" dirty="0" smtClean="0"/>
              <a:t> forum </a:t>
            </a:r>
            <a:r>
              <a:rPr lang="en-US" dirty="0" err="1" smtClean="0"/>
              <a:t>infomal</a:t>
            </a:r>
            <a:r>
              <a:rPr lang="en-US" dirty="0" smtClean="0"/>
              <a:t> yang </a:t>
            </a:r>
            <a:r>
              <a:rPr lang="en-US" dirty="0" err="1" smtClean="0"/>
              <a:t>berupaya</a:t>
            </a:r>
            <a:r>
              <a:rPr lang="en-US" dirty="0" smtClean="0"/>
              <a:t> </a:t>
            </a:r>
            <a:r>
              <a:rPr lang="en-US" dirty="0" err="1" smtClean="0"/>
              <a:t>mensukseskan</a:t>
            </a:r>
            <a:r>
              <a:rPr lang="en-US" dirty="0" smtClean="0"/>
              <a:t> </a:t>
            </a:r>
            <a:r>
              <a:rPr lang="en-US" dirty="0" err="1" smtClean="0"/>
              <a:t>diskusi</a:t>
            </a:r>
            <a:r>
              <a:rPr lang="en-US" dirty="0" smtClean="0"/>
              <a:t> yang </a:t>
            </a:r>
            <a:r>
              <a:rPr lang="en-US" dirty="0" err="1" smtClean="0"/>
              <a:t>terbuka</a:t>
            </a:r>
            <a:r>
              <a:rPr lang="en-US" dirty="0" smtClean="0"/>
              <a:t> </a:t>
            </a:r>
            <a:r>
              <a:rPr lang="en-US" dirty="0" err="1" smtClean="0"/>
              <a:t>dan</a:t>
            </a:r>
            <a:r>
              <a:rPr lang="en-US" dirty="0" smtClean="0"/>
              <a:t> </a:t>
            </a:r>
            <a:r>
              <a:rPr lang="en-US" dirty="0" err="1" smtClean="0"/>
              <a:t>konstruktif</a:t>
            </a:r>
            <a:r>
              <a:rPr lang="en-US" dirty="0" smtClean="0"/>
              <a:t> </a:t>
            </a:r>
            <a:r>
              <a:rPr lang="en-US" dirty="0" err="1" smtClean="0"/>
              <a:t>antara</a:t>
            </a:r>
            <a:r>
              <a:rPr lang="en-US" dirty="0" smtClean="0"/>
              <a:t> </a:t>
            </a:r>
            <a:r>
              <a:rPr lang="en-US" dirty="0" err="1" smtClean="0"/>
              <a:t>negara</a:t>
            </a:r>
            <a:r>
              <a:rPr lang="en-US" dirty="0" smtClean="0"/>
              <a:t> </a:t>
            </a:r>
            <a:r>
              <a:rPr lang="en-US" dirty="0" err="1" smtClean="0"/>
              <a:t>industri</a:t>
            </a:r>
            <a:r>
              <a:rPr lang="en-US" dirty="0" smtClean="0"/>
              <a:t> </a:t>
            </a:r>
            <a:r>
              <a:rPr lang="en-US" dirty="0" err="1" smtClean="0"/>
              <a:t>dengan</a:t>
            </a:r>
            <a:r>
              <a:rPr lang="en-US" dirty="0" smtClean="0"/>
              <a:t> </a:t>
            </a:r>
            <a:r>
              <a:rPr lang="en-US" dirty="0" err="1" smtClean="0"/>
              <a:t>negara</a:t>
            </a:r>
            <a:r>
              <a:rPr lang="en-US" dirty="0" smtClean="0"/>
              <a:t> </a:t>
            </a:r>
            <a:r>
              <a:rPr lang="en-US" dirty="0" err="1" smtClean="0"/>
              <a:t>pasar</a:t>
            </a:r>
            <a:r>
              <a:rPr lang="en-US" dirty="0" smtClean="0"/>
              <a:t> </a:t>
            </a:r>
            <a:r>
              <a:rPr lang="en-US" dirty="0" err="1" smtClean="0"/>
              <a:t>berkembang</a:t>
            </a:r>
            <a:r>
              <a:rPr lang="en-US" dirty="0" smtClean="0"/>
              <a:t> (</a:t>
            </a:r>
            <a:r>
              <a:rPr lang="en-US" i="1" dirty="0" smtClean="0"/>
              <a:t>emerging market</a:t>
            </a:r>
            <a:r>
              <a:rPr lang="en-US" dirty="0" smtClean="0"/>
              <a:t>) </a:t>
            </a:r>
            <a:r>
              <a:rPr lang="en-US" dirty="0" err="1" smtClean="0"/>
              <a:t>mengenai</a:t>
            </a:r>
            <a:r>
              <a:rPr lang="en-US" dirty="0" smtClean="0"/>
              <a:t> </a:t>
            </a:r>
            <a:r>
              <a:rPr lang="en-US" dirty="0" err="1" smtClean="0"/>
              <a:t>isu-isu</a:t>
            </a:r>
            <a:r>
              <a:rPr lang="en-US" dirty="0" smtClean="0"/>
              <a:t> </a:t>
            </a:r>
            <a:r>
              <a:rPr lang="en-US" dirty="0" err="1" smtClean="0"/>
              <a:t>penting</a:t>
            </a:r>
            <a:r>
              <a:rPr lang="en-US" dirty="0" smtClean="0"/>
              <a:t> yang </a:t>
            </a:r>
            <a:r>
              <a:rPr lang="en-US" dirty="0" err="1" smtClean="0"/>
              <a:t>berkaitan</a:t>
            </a:r>
            <a:r>
              <a:rPr lang="en-US" dirty="0" smtClean="0"/>
              <a:t> </a:t>
            </a:r>
            <a:r>
              <a:rPr lang="en-US" dirty="0" err="1" smtClean="0"/>
              <a:t>dengan</a:t>
            </a:r>
            <a:r>
              <a:rPr lang="en-US" dirty="0" smtClean="0"/>
              <a:t> </a:t>
            </a:r>
            <a:r>
              <a:rPr lang="en-US" dirty="0" err="1" smtClean="0"/>
              <a:t>stabilitas</a:t>
            </a:r>
            <a:r>
              <a:rPr lang="en-US" dirty="0" smtClean="0"/>
              <a:t> </a:t>
            </a:r>
            <a:r>
              <a:rPr lang="en-US" dirty="0" err="1" smtClean="0"/>
              <a:t>ekonomi</a:t>
            </a:r>
            <a:r>
              <a:rPr lang="en-US" dirty="0" smtClean="0"/>
              <a:t> global.</a:t>
            </a:r>
          </a:p>
          <a:p>
            <a:pPr algn="just"/>
            <a:r>
              <a:rPr lang="en-US" dirty="0" smtClean="0"/>
              <a:t>G-20  </a:t>
            </a:r>
            <a:r>
              <a:rPr lang="en-US" dirty="0" err="1" smtClean="0"/>
              <a:t>bertujuan</a:t>
            </a:r>
            <a:r>
              <a:rPr lang="en-US" dirty="0" smtClean="0"/>
              <a:t> </a:t>
            </a:r>
            <a:r>
              <a:rPr lang="en-US" dirty="0" err="1" smtClean="0"/>
              <a:t>untuk</a:t>
            </a:r>
            <a:r>
              <a:rPr lang="en-US" dirty="0" smtClean="0"/>
              <a:t> </a:t>
            </a:r>
            <a:r>
              <a:rPr lang="en-US" dirty="0" err="1" smtClean="0"/>
              <a:t>membantu</a:t>
            </a:r>
            <a:r>
              <a:rPr lang="en-US" dirty="0" smtClean="0"/>
              <a:t> </a:t>
            </a:r>
            <a:r>
              <a:rPr lang="en-US" dirty="0" err="1" smtClean="0"/>
              <a:t>meningkatkan</a:t>
            </a:r>
            <a:r>
              <a:rPr lang="en-US" dirty="0" smtClean="0"/>
              <a:t> </a:t>
            </a:r>
            <a:r>
              <a:rPr lang="en-US" dirty="0" err="1" smtClean="0"/>
              <a:t>pertumbuhan</a:t>
            </a:r>
            <a:r>
              <a:rPr lang="en-US" dirty="0" smtClean="0"/>
              <a:t> </a:t>
            </a:r>
            <a:r>
              <a:rPr lang="en-US" dirty="0" err="1" smtClean="0"/>
              <a:t>dan</a:t>
            </a:r>
            <a:r>
              <a:rPr lang="en-US" dirty="0" smtClean="0"/>
              <a:t> </a:t>
            </a:r>
            <a:r>
              <a:rPr lang="en-US" dirty="0" err="1" smtClean="0"/>
              <a:t>pembangunan</a:t>
            </a:r>
            <a:r>
              <a:rPr lang="en-US" dirty="0" smtClean="0"/>
              <a:t> </a:t>
            </a:r>
            <a:r>
              <a:rPr lang="en-US" dirty="0" err="1" smtClean="0"/>
              <a:t>di</a:t>
            </a:r>
            <a:r>
              <a:rPr lang="en-US" dirty="0" smtClean="0"/>
              <a:t> </a:t>
            </a:r>
            <a:r>
              <a:rPr lang="en-US" dirty="0" err="1" smtClean="0"/>
              <a:t>dunia</a:t>
            </a:r>
            <a:r>
              <a:rPr lang="en-US" dirty="0" smtClean="0"/>
              <a:t> </a:t>
            </a:r>
            <a:r>
              <a:rPr lang="en-US" dirty="0" err="1" smtClean="0"/>
              <a:t>dengan</a:t>
            </a:r>
            <a:r>
              <a:rPr lang="en-US" dirty="0" smtClean="0"/>
              <a:t>  </a:t>
            </a:r>
            <a:r>
              <a:rPr lang="en-US" dirty="0" err="1" smtClean="0"/>
              <a:t>memberikan</a:t>
            </a:r>
            <a:r>
              <a:rPr lang="en-US" dirty="0" smtClean="0"/>
              <a:t> </a:t>
            </a:r>
            <a:r>
              <a:rPr lang="en-US" dirty="0" err="1" smtClean="0"/>
              <a:t>kontribusi</a:t>
            </a:r>
            <a:r>
              <a:rPr lang="en-US" dirty="0" smtClean="0"/>
              <a:t> </a:t>
            </a:r>
            <a:r>
              <a:rPr lang="en-US" dirty="0" err="1" smtClean="0"/>
              <a:t>bagi</a:t>
            </a:r>
            <a:r>
              <a:rPr lang="en-US" dirty="0" smtClean="0"/>
              <a:t> </a:t>
            </a:r>
            <a:r>
              <a:rPr lang="en-US" dirty="0" err="1" smtClean="0"/>
              <a:t>penguatan</a:t>
            </a:r>
            <a:r>
              <a:rPr lang="en-US" dirty="0" smtClean="0"/>
              <a:t> </a:t>
            </a:r>
            <a:r>
              <a:rPr lang="en-US" dirty="0" err="1" smtClean="0"/>
              <a:t>arsitektur</a:t>
            </a:r>
            <a:r>
              <a:rPr lang="en-US" dirty="0" smtClean="0"/>
              <a:t> </a:t>
            </a:r>
            <a:r>
              <a:rPr lang="en-US" dirty="0" err="1" smtClean="0"/>
              <a:t>keuangan</a:t>
            </a:r>
            <a:r>
              <a:rPr lang="en-US" dirty="0" smtClean="0"/>
              <a:t> </a:t>
            </a:r>
            <a:r>
              <a:rPr lang="en-US" dirty="0" err="1" smtClean="0"/>
              <a:t>internasional</a:t>
            </a:r>
            <a:r>
              <a:rPr lang="en-US" dirty="0" smtClean="0"/>
              <a:t> </a:t>
            </a:r>
            <a:r>
              <a:rPr lang="en-US" dirty="0" err="1" smtClean="0"/>
              <a:t>dan</a:t>
            </a:r>
            <a:r>
              <a:rPr lang="en-US" dirty="0" smtClean="0"/>
              <a:t> </a:t>
            </a:r>
            <a:r>
              <a:rPr lang="en-US" dirty="0" err="1" smtClean="0"/>
              <a:t>menyediakan</a:t>
            </a:r>
            <a:r>
              <a:rPr lang="en-US" dirty="0" smtClean="0"/>
              <a:t> </a:t>
            </a:r>
            <a:r>
              <a:rPr lang="en-US" dirty="0" err="1" smtClean="0"/>
              <a:t>kesempatan</a:t>
            </a:r>
            <a:r>
              <a:rPr lang="en-US" dirty="0" smtClean="0"/>
              <a:t> </a:t>
            </a:r>
            <a:r>
              <a:rPr lang="en-US" dirty="0" err="1" smtClean="0"/>
              <a:t>bago</a:t>
            </a:r>
            <a:r>
              <a:rPr lang="en-US" dirty="0" smtClean="0"/>
              <a:t> dialog </a:t>
            </a:r>
            <a:r>
              <a:rPr lang="en-US" dirty="0" err="1" smtClean="0"/>
              <a:t>mengenai</a:t>
            </a:r>
            <a:r>
              <a:rPr lang="en-US" dirty="0" smtClean="0"/>
              <a:t> </a:t>
            </a:r>
            <a:r>
              <a:rPr lang="en-US" dirty="0" err="1" smtClean="0"/>
              <a:t>kebijakan</a:t>
            </a:r>
            <a:r>
              <a:rPr lang="en-US" dirty="0" smtClean="0"/>
              <a:t> </a:t>
            </a:r>
            <a:r>
              <a:rPr lang="en-US" dirty="0" err="1" smtClean="0"/>
              <a:t>nasional</a:t>
            </a:r>
            <a:r>
              <a:rPr lang="en-US" dirty="0" smtClean="0"/>
              <a:t>, </a:t>
            </a:r>
            <a:r>
              <a:rPr lang="en-US" dirty="0" err="1" smtClean="0"/>
              <a:t>kerjasama</a:t>
            </a:r>
            <a:r>
              <a:rPr lang="en-US" dirty="0" smtClean="0"/>
              <a:t> </a:t>
            </a:r>
            <a:r>
              <a:rPr lang="en-US" dirty="0" err="1" smtClean="0"/>
              <a:t>internasional</a:t>
            </a:r>
            <a:r>
              <a:rPr lang="en-US" dirty="0" smtClean="0"/>
              <a:t>, </a:t>
            </a:r>
            <a:r>
              <a:rPr lang="en-US" dirty="0" err="1" smtClean="0"/>
              <a:t>dan</a:t>
            </a:r>
            <a:r>
              <a:rPr lang="en-US" dirty="0" smtClean="0"/>
              <a:t> </a:t>
            </a:r>
            <a:r>
              <a:rPr lang="en-US" dirty="0" err="1" smtClean="0"/>
              <a:t>institusi</a:t>
            </a:r>
            <a:r>
              <a:rPr lang="en-US" dirty="0" smtClean="0"/>
              <a:t> </a:t>
            </a:r>
            <a:r>
              <a:rPr lang="en-US" dirty="0" err="1" smtClean="0"/>
              <a:t>keuangan</a:t>
            </a:r>
            <a:r>
              <a:rPr lang="en-US" dirty="0" smtClean="0"/>
              <a:t> </a:t>
            </a:r>
            <a:r>
              <a:rPr lang="en-US" dirty="0" err="1" smtClean="0"/>
              <a:t>internasional</a:t>
            </a:r>
            <a:r>
              <a:rPr lang="en-US" dirty="0" smtClean="0"/>
              <a:t>.</a:t>
            </a:r>
          </a:p>
          <a:p>
            <a:pPr algn="just"/>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J:\G 20\g20.jpg"/>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r>
              <a:rPr lang="en-US" b="1" dirty="0" err="1" smtClean="0"/>
              <a:t>Backgroud</a:t>
            </a:r>
            <a:r>
              <a:rPr lang="en-US" b="1" dirty="0" smtClean="0"/>
              <a:t> of G-20</a:t>
            </a:r>
            <a:endParaRPr lang="en-US" b="1" dirty="0"/>
          </a:p>
        </p:txBody>
      </p:sp>
      <p:sp>
        <p:nvSpPr>
          <p:cNvPr id="3" name="Content Placeholder 2"/>
          <p:cNvSpPr>
            <a:spLocks noGrp="1"/>
          </p:cNvSpPr>
          <p:nvPr>
            <p:ph idx="1"/>
          </p:nvPr>
        </p:nvSpPr>
        <p:spPr>
          <a:xfrm>
            <a:off x="457200" y="1600200"/>
            <a:ext cx="8229600" cy="4525963"/>
          </a:xfrm>
        </p:spPr>
        <p:txBody>
          <a:bodyPr>
            <a:normAutofit fontScale="92500"/>
          </a:bodyPr>
          <a:lstStyle/>
          <a:p>
            <a:pPr algn="just"/>
            <a:r>
              <a:rPr lang="en-US" b="1" dirty="0" smtClean="0">
                <a:solidFill>
                  <a:schemeClr val="bg1"/>
                </a:solidFill>
              </a:rPr>
              <a:t>The Group of Twenty (G-20) </a:t>
            </a:r>
            <a:r>
              <a:rPr lang="en-US" b="1" dirty="0" err="1" smtClean="0">
                <a:solidFill>
                  <a:schemeClr val="bg1"/>
                </a:solidFill>
              </a:rPr>
              <a:t>didirikan</a:t>
            </a:r>
            <a:r>
              <a:rPr lang="en-US" b="1" dirty="0" smtClean="0">
                <a:solidFill>
                  <a:schemeClr val="bg1"/>
                </a:solidFill>
              </a:rPr>
              <a:t> </a:t>
            </a:r>
            <a:r>
              <a:rPr lang="en-US" b="1" dirty="0" err="1" smtClean="0">
                <a:solidFill>
                  <a:schemeClr val="bg1"/>
                </a:solidFill>
              </a:rPr>
              <a:t>pada</a:t>
            </a:r>
            <a:r>
              <a:rPr lang="en-US" b="1" dirty="0" smtClean="0">
                <a:solidFill>
                  <a:schemeClr val="bg1"/>
                </a:solidFill>
              </a:rPr>
              <a:t> </a:t>
            </a:r>
            <a:r>
              <a:rPr lang="en-US" b="1" dirty="0" err="1" smtClean="0">
                <a:solidFill>
                  <a:schemeClr val="bg1"/>
                </a:solidFill>
              </a:rPr>
              <a:t>tahun</a:t>
            </a:r>
            <a:r>
              <a:rPr lang="en-US" b="1" dirty="0" smtClean="0">
                <a:solidFill>
                  <a:schemeClr val="bg1"/>
                </a:solidFill>
              </a:rPr>
              <a:t> 1999 </a:t>
            </a:r>
            <a:r>
              <a:rPr lang="en-US" b="1" dirty="0" err="1" smtClean="0">
                <a:solidFill>
                  <a:schemeClr val="bg1"/>
                </a:solidFill>
              </a:rPr>
              <a:t>sebagai</a:t>
            </a:r>
            <a:r>
              <a:rPr lang="en-US" b="1" dirty="0" smtClean="0">
                <a:solidFill>
                  <a:schemeClr val="bg1"/>
                </a:solidFill>
              </a:rPr>
              <a:t> </a:t>
            </a:r>
            <a:r>
              <a:rPr lang="en-US" b="1" dirty="0" err="1" smtClean="0">
                <a:solidFill>
                  <a:schemeClr val="bg1"/>
                </a:solidFill>
              </a:rPr>
              <a:t>respon</a:t>
            </a:r>
            <a:r>
              <a:rPr lang="en-US" b="1" dirty="0" smtClean="0">
                <a:solidFill>
                  <a:schemeClr val="bg1"/>
                </a:solidFill>
              </a:rPr>
              <a:t> </a:t>
            </a:r>
            <a:r>
              <a:rPr lang="en-US" b="1" dirty="0" err="1" smtClean="0">
                <a:solidFill>
                  <a:schemeClr val="bg1"/>
                </a:solidFill>
              </a:rPr>
              <a:t>terhadap</a:t>
            </a:r>
            <a:r>
              <a:rPr lang="en-US" b="1" dirty="0" smtClean="0">
                <a:solidFill>
                  <a:schemeClr val="bg1"/>
                </a:solidFill>
              </a:rPr>
              <a:t> </a:t>
            </a:r>
            <a:r>
              <a:rPr lang="en-US" b="1" dirty="0" err="1" smtClean="0">
                <a:solidFill>
                  <a:schemeClr val="bg1"/>
                </a:solidFill>
              </a:rPr>
              <a:t>krisis</a:t>
            </a:r>
            <a:r>
              <a:rPr lang="en-US" b="1" dirty="0" smtClean="0">
                <a:solidFill>
                  <a:schemeClr val="bg1"/>
                </a:solidFill>
              </a:rPr>
              <a:t> </a:t>
            </a:r>
            <a:r>
              <a:rPr lang="en-US" b="1" dirty="0" err="1" smtClean="0">
                <a:solidFill>
                  <a:schemeClr val="bg1"/>
                </a:solidFill>
              </a:rPr>
              <a:t>keuangan</a:t>
            </a:r>
            <a:r>
              <a:rPr lang="en-US" b="1" dirty="0" smtClean="0">
                <a:solidFill>
                  <a:schemeClr val="bg1"/>
                </a:solidFill>
              </a:rPr>
              <a:t> </a:t>
            </a:r>
            <a:r>
              <a:rPr lang="en-US" b="1" dirty="0" err="1" smtClean="0">
                <a:solidFill>
                  <a:schemeClr val="bg1"/>
                </a:solidFill>
              </a:rPr>
              <a:t>dunia</a:t>
            </a:r>
            <a:r>
              <a:rPr lang="en-US" b="1" dirty="0" smtClean="0">
                <a:solidFill>
                  <a:schemeClr val="bg1"/>
                </a:solidFill>
              </a:rPr>
              <a:t> </a:t>
            </a:r>
            <a:r>
              <a:rPr lang="en-US" b="1" dirty="0" err="1" smtClean="0">
                <a:solidFill>
                  <a:schemeClr val="bg1"/>
                </a:solidFill>
              </a:rPr>
              <a:t>di</a:t>
            </a:r>
            <a:r>
              <a:rPr lang="en-US" b="1" dirty="0" smtClean="0">
                <a:solidFill>
                  <a:schemeClr val="bg1"/>
                </a:solidFill>
              </a:rPr>
              <a:t> </a:t>
            </a:r>
            <a:r>
              <a:rPr lang="en-US" b="1" dirty="0" err="1" smtClean="0">
                <a:solidFill>
                  <a:schemeClr val="bg1"/>
                </a:solidFill>
              </a:rPr>
              <a:t>akhir</a:t>
            </a:r>
            <a:r>
              <a:rPr lang="en-US" b="1" dirty="0" smtClean="0">
                <a:solidFill>
                  <a:schemeClr val="bg1"/>
                </a:solidFill>
              </a:rPr>
              <a:t> 1990-an </a:t>
            </a:r>
            <a:r>
              <a:rPr lang="en-US" b="1" dirty="0" err="1" smtClean="0">
                <a:solidFill>
                  <a:schemeClr val="bg1"/>
                </a:solidFill>
              </a:rPr>
              <a:t>sekaligus</a:t>
            </a:r>
            <a:r>
              <a:rPr lang="en-US" b="1" dirty="0" smtClean="0">
                <a:solidFill>
                  <a:schemeClr val="bg1"/>
                </a:solidFill>
              </a:rPr>
              <a:t> </a:t>
            </a:r>
            <a:r>
              <a:rPr lang="en-US" b="1" dirty="0" err="1" smtClean="0">
                <a:solidFill>
                  <a:schemeClr val="bg1"/>
                </a:solidFill>
              </a:rPr>
              <a:t>mengadaptasi</a:t>
            </a:r>
            <a:r>
              <a:rPr lang="en-US" b="1" dirty="0" smtClean="0">
                <a:solidFill>
                  <a:schemeClr val="bg1"/>
                </a:solidFill>
              </a:rPr>
              <a:t> </a:t>
            </a:r>
            <a:r>
              <a:rPr lang="en-US" b="1" dirty="0" err="1" smtClean="0">
                <a:solidFill>
                  <a:schemeClr val="bg1"/>
                </a:solidFill>
              </a:rPr>
              <a:t>pertumbuhan</a:t>
            </a:r>
            <a:r>
              <a:rPr lang="en-US" b="1" dirty="0" smtClean="0">
                <a:solidFill>
                  <a:schemeClr val="bg1"/>
                </a:solidFill>
              </a:rPr>
              <a:t> </a:t>
            </a:r>
            <a:r>
              <a:rPr lang="en-US" b="1" dirty="0" err="1" smtClean="0">
                <a:solidFill>
                  <a:schemeClr val="bg1"/>
                </a:solidFill>
              </a:rPr>
              <a:t>negara-negara</a:t>
            </a:r>
            <a:r>
              <a:rPr lang="en-US" b="1" dirty="0" smtClean="0">
                <a:solidFill>
                  <a:schemeClr val="bg1"/>
                </a:solidFill>
              </a:rPr>
              <a:t> “</a:t>
            </a:r>
            <a:r>
              <a:rPr lang="en-US" b="1" i="1" dirty="0" smtClean="0">
                <a:solidFill>
                  <a:schemeClr val="bg1"/>
                </a:solidFill>
              </a:rPr>
              <a:t>emerging-market” </a:t>
            </a:r>
            <a:r>
              <a:rPr lang="en-US" b="1" dirty="0" smtClean="0">
                <a:solidFill>
                  <a:schemeClr val="bg1"/>
                </a:solidFill>
              </a:rPr>
              <a:t>yang </a:t>
            </a:r>
            <a:r>
              <a:rPr lang="en-US" b="1" dirty="0" err="1" smtClean="0">
                <a:solidFill>
                  <a:schemeClr val="bg1"/>
                </a:solidFill>
              </a:rPr>
              <a:t>selama</a:t>
            </a:r>
            <a:r>
              <a:rPr lang="en-US" b="1" dirty="0" smtClean="0">
                <a:solidFill>
                  <a:schemeClr val="bg1"/>
                </a:solidFill>
              </a:rPr>
              <a:t> </a:t>
            </a:r>
            <a:r>
              <a:rPr lang="en-US" b="1" dirty="0" err="1" smtClean="0">
                <a:solidFill>
                  <a:schemeClr val="bg1"/>
                </a:solidFill>
              </a:rPr>
              <a:t>ini</a:t>
            </a:r>
            <a:r>
              <a:rPr lang="en-US" b="1" dirty="0" smtClean="0">
                <a:solidFill>
                  <a:schemeClr val="bg1"/>
                </a:solidFill>
              </a:rPr>
              <a:t> </a:t>
            </a:r>
            <a:r>
              <a:rPr lang="en-US" b="1" dirty="0" err="1" smtClean="0">
                <a:solidFill>
                  <a:schemeClr val="bg1"/>
                </a:solidFill>
              </a:rPr>
              <a:t>tidak</a:t>
            </a:r>
            <a:r>
              <a:rPr lang="en-US" b="1" dirty="0" smtClean="0">
                <a:solidFill>
                  <a:schemeClr val="bg1"/>
                </a:solidFill>
              </a:rPr>
              <a:t> </a:t>
            </a:r>
            <a:r>
              <a:rPr lang="en-US" b="1" dirty="0" err="1" smtClean="0">
                <a:solidFill>
                  <a:schemeClr val="bg1"/>
                </a:solidFill>
              </a:rPr>
              <a:t>cukup</a:t>
            </a:r>
            <a:r>
              <a:rPr lang="en-US" b="1" dirty="0" smtClean="0">
                <a:solidFill>
                  <a:schemeClr val="bg1"/>
                </a:solidFill>
              </a:rPr>
              <a:t> </a:t>
            </a:r>
            <a:r>
              <a:rPr lang="en-US" b="1" dirty="0" err="1" smtClean="0">
                <a:solidFill>
                  <a:schemeClr val="bg1"/>
                </a:solidFill>
              </a:rPr>
              <a:t>terlibat</a:t>
            </a:r>
            <a:r>
              <a:rPr lang="en-US" b="1" dirty="0" smtClean="0">
                <a:solidFill>
                  <a:schemeClr val="bg1"/>
                </a:solidFill>
              </a:rPr>
              <a:t> </a:t>
            </a:r>
            <a:r>
              <a:rPr lang="en-US" b="1" dirty="0" err="1" smtClean="0">
                <a:solidFill>
                  <a:schemeClr val="bg1"/>
                </a:solidFill>
              </a:rPr>
              <a:t>dalam</a:t>
            </a:r>
            <a:r>
              <a:rPr lang="en-US" b="1" dirty="0" smtClean="0">
                <a:solidFill>
                  <a:schemeClr val="bg1"/>
                </a:solidFill>
              </a:rPr>
              <a:t> </a:t>
            </a:r>
            <a:r>
              <a:rPr lang="en-US" b="1" dirty="0" err="1" smtClean="0">
                <a:solidFill>
                  <a:schemeClr val="bg1"/>
                </a:solidFill>
              </a:rPr>
              <a:t>diskusi-diskusi</a:t>
            </a:r>
            <a:r>
              <a:rPr lang="en-US" b="1" dirty="0" smtClean="0">
                <a:solidFill>
                  <a:schemeClr val="bg1"/>
                </a:solidFill>
              </a:rPr>
              <a:t> </a:t>
            </a:r>
            <a:r>
              <a:rPr lang="en-US" b="1" dirty="0" err="1" smtClean="0">
                <a:solidFill>
                  <a:schemeClr val="bg1"/>
                </a:solidFill>
              </a:rPr>
              <a:t>ekonomi</a:t>
            </a:r>
            <a:r>
              <a:rPr lang="en-US" b="1" dirty="0" smtClean="0">
                <a:solidFill>
                  <a:schemeClr val="bg1"/>
                </a:solidFill>
              </a:rPr>
              <a:t> global.</a:t>
            </a:r>
          </a:p>
          <a:p>
            <a:pPr algn="just"/>
            <a:r>
              <a:rPr lang="en-US" b="1" dirty="0" err="1" smtClean="0">
                <a:solidFill>
                  <a:schemeClr val="bg1"/>
                </a:solidFill>
              </a:rPr>
              <a:t>Pertemuan</a:t>
            </a:r>
            <a:r>
              <a:rPr lang="en-US" b="1" dirty="0" smtClean="0">
                <a:solidFill>
                  <a:schemeClr val="bg1"/>
                </a:solidFill>
              </a:rPr>
              <a:t> </a:t>
            </a:r>
            <a:r>
              <a:rPr lang="en-US" b="1" dirty="0" err="1" smtClean="0">
                <a:solidFill>
                  <a:schemeClr val="bg1"/>
                </a:solidFill>
              </a:rPr>
              <a:t>Inagurasi</a:t>
            </a:r>
            <a:r>
              <a:rPr lang="en-US" b="1" dirty="0" smtClean="0">
                <a:solidFill>
                  <a:schemeClr val="bg1"/>
                </a:solidFill>
              </a:rPr>
              <a:t> G-20 </a:t>
            </a:r>
            <a:r>
              <a:rPr lang="en-US" b="1" dirty="0" err="1" smtClean="0">
                <a:solidFill>
                  <a:schemeClr val="bg1"/>
                </a:solidFill>
              </a:rPr>
              <a:t>dilakukan</a:t>
            </a:r>
            <a:r>
              <a:rPr lang="en-US" b="1" dirty="0" smtClean="0">
                <a:solidFill>
                  <a:schemeClr val="bg1"/>
                </a:solidFill>
              </a:rPr>
              <a:t> </a:t>
            </a:r>
            <a:r>
              <a:rPr lang="en-US" b="1" dirty="0" err="1" smtClean="0">
                <a:solidFill>
                  <a:schemeClr val="bg1"/>
                </a:solidFill>
              </a:rPr>
              <a:t>di</a:t>
            </a:r>
            <a:r>
              <a:rPr lang="en-US" b="1" dirty="0" smtClean="0">
                <a:solidFill>
                  <a:schemeClr val="bg1"/>
                </a:solidFill>
              </a:rPr>
              <a:t> Berlin, </a:t>
            </a:r>
            <a:r>
              <a:rPr lang="en-US" b="1" dirty="0" err="1" smtClean="0">
                <a:solidFill>
                  <a:schemeClr val="bg1"/>
                </a:solidFill>
              </a:rPr>
              <a:t>pada</a:t>
            </a:r>
            <a:r>
              <a:rPr lang="en-US" b="1" dirty="0" smtClean="0">
                <a:solidFill>
                  <a:schemeClr val="bg1"/>
                </a:solidFill>
              </a:rPr>
              <a:t> 15-16 </a:t>
            </a:r>
            <a:r>
              <a:rPr lang="en-US" b="1" dirty="0" err="1" smtClean="0">
                <a:solidFill>
                  <a:schemeClr val="bg1"/>
                </a:solidFill>
              </a:rPr>
              <a:t>Desember</a:t>
            </a:r>
            <a:r>
              <a:rPr lang="en-US" b="1" dirty="0" smtClean="0">
                <a:solidFill>
                  <a:schemeClr val="bg1"/>
                </a:solidFill>
              </a:rPr>
              <a:t> 1999 yang </a:t>
            </a:r>
            <a:r>
              <a:rPr lang="en-US" b="1" dirty="0" err="1" smtClean="0">
                <a:solidFill>
                  <a:schemeClr val="bg1"/>
                </a:solidFill>
              </a:rPr>
              <a:t>diketuai</a:t>
            </a:r>
            <a:r>
              <a:rPr lang="en-US" b="1" dirty="0" smtClean="0">
                <a:solidFill>
                  <a:schemeClr val="bg1"/>
                </a:solidFill>
              </a:rPr>
              <a:t> </a:t>
            </a:r>
            <a:r>
              <a:rPr lang="en-US" b="1" dirty="0" err="1" smtClean="0">
                <a:solidFill>
                  <a:schemeClr val="bg1"/>
                </a:solidFill>
              </a:rPr>
              <a:t>oleh</a:t>
            </a:r>
            <a:r>
              <a:rPr lang="en-US" b="1" dirty="0" smtClean="0">
                <a:solidFill>
                  <a:schemeClr val="bg1"/>
                </a:solidFill>
              </a:rPr>
              <a:t> </a:t>
            </a:r>
            <a:r>
              <a:rPr lang="en-US" b="1" dirty="0" err="1" smtClean="0">
                <a:solidFill>
                  <a:schemeClr val="bg1"/>
                </a:solidFill>
              </a:rPr>
              <a:t>Jerman</a:t>
            </a:r>
            <a:r>
              <a:rPr lang="en-US" b="1" dirty="0" smtClean="0">
                <a:solidFill>
                  <a:schemeClr val="bg1"/>
                </a:solidFill>
              </a:rPr>
              <a:t> </a:t>
            </a:r>
            <a:r>
              <a:rPr lang="en-US" b="1" dirty="0" err="1" smtClean="0">
                <a:solidFill>
                  <a:schemeClr val="bg1"/>
                </a:solidFill>
              </a:rPr>
              <a:t>dan</a:t>
            </a:r>
            <a:r>
              <a:rPr lang="en-US" b="1" dirty="0" smtClean="0">
                <a:solidFill>
                  <a:schemeClr val="bg1"/>
                </a:solidFill>
              </a:rPr>
              <a:t> </a:t>
            </a:r>
            <a:r>
              <a:rPr lang="en-US" b="1" dirty="0" err="1" smtClean="0">
                <a:solidFill>
                  <a:schemeClr val="bg1"/>
                </a:solidFill>
              </a:rPr>
              <a:t>Mentri</a:t>
            </a:r>
            <a:r>
              <a:rPr lang="en-US" b="1" dirty="0" smtClean="0">
                <a:solidFill>
                  <a:schemeClr val="bg1"/>
                </a:solidFill>
              </a:rPr>
              <a:t> </a:t>
            </a:r>
            <a:r>
              <a:rPr lang="en-US" b="1" dirty="0" err="1" smtClean="0">
                <a:solidFill>
                  <a:schemeClr val="bg1"/>
                </a:solidFill>
              </a:rPr>
              <a:t>keuangan</a:t>
            </a:r>
            <a:r>
              <a:rPr lang="en-US" b="1" dirty="0" smtClean="0">
                <a:solidFill>
                  <a:schemeClr val="bg1"/>
                </a:solidFill>
              </a:rPr>
              <a:t> </a:t>
            </a:r>
            <a:r>
              <a:rPr lang="en-US" b="1" dirty="0" err="1" smtClean="0">
                <a:solidFill>
                  <a:schemeClr val="bg1"/>
                </a:solidFill>
              </a:rPr>
              <a:t>Kanada</a:t>
            </a:r>
            <a:r>
              <a:rPr lang="en-US" b="1" dirty="0" smtClean="0">
                <a:solidFill>
                  <a:schemeClr val="bg1"/>
                </a:solidFill>
              </a:rPr>
              <a:t>.</a:t>
            </a:r>
          </a:p>
          <a:p>
            <a:pPr algn="just"/>
            <a:endParaRPr lang="en-US"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629400" y="762000"/>
            <a:ext cx="1539204" cy="923330"/>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G-20</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Rectangle 4"/>
          <p:cNvSpPr/>
          <p:nvPr/>
        </p:nvSpPr>
        <p:spPr>
          <a:xfrm>
            <a:off x="685800" y="762000"/>
            <a:ext cx="1837362" cy="923330"/>
          </a:xfrm>
          <a:prstGeom prst="rect">
            <a:avLst/>
          </a:prstGeom>
        </p:spPr>
        <p:style>
          <a:lnRef idx="1">
            <a:schemeClr val="accent6"/>
          </a:lnRef>
          <a:fillRef idx="2">
            <a:schemeClr val="accent6"/>
          </a:fillRef>
          <a:effectRef idx="1">
            <a:schemeClr val="accent6"/>
          </a:effectRef>
          <a:fontRef idx="minor">
            <a:schemeClr val="dk1"/>
          </a:fontRef>
        </p:style>
        <p:txBody>
          <a:bodyPr wrap="none" lIns="91440" tIns="45720" rIns="91440" bIns="45720">
            <a:spAutoFit/>
          </a:bodyPr>
          <a:lstStyle/>
          <a:p>
            <a:pPr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G-7/8</a:t>
            </a:r>
            <a:endPar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Rectangle 5"/>
          <p:cNvSpPr/>
          <p:nvPr/>
        </p:nvSpPr>
        <p:spPr>
          <a:xfrm>
            <a:off x="3657600" y="2286000"/>
            <a:ext cx="1564852" cy="923330"/>
          </a:xfrm>
          <a:prstGeom prst="rect">
            <a:avLst/>
          </a:prstGeom>
        </p:spPr>
        <p:style>
          <a:lnRef idx="3">
            <a:schemeClr val="lt1"/>
          </a:lnRef>
          <a:fillRef idx="1">
            <a:schemeClr val="accent2"/>
          </a:fillRef>
          <a:effectRef idx="1">
            <a:schemeClr val="accent2"/>
          </a:effectRef>
          <a:fontRef idx="minor">
            <a:schemeClr val="lt1"/>
          </a:fontRef>
        </p:style>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G-22</a:t>
            </a:r>
            <a:endPar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Rectangle 6"/>
          <p:cNvSpPr/>
          <p:nvPr/>
        </p:nvSpPr>
        <p:spPr>
          <a:xfrm>
            <a:off x="3657600" y="4800600"/>
            <a:ext cx="1539204" cy="923330"/>
          </a:xfrm>
          <a:prstGeom prst="rect">
            <a:avLst/>
          </a:prstGeom>
        </p:spPr>
        <p:style>
          <a:lnRef idx="1">
            <a:schemeClr val="accent4"/>
          </a:lnRef>
          <a:fillRef idx="2">
            <a:schemeClr val="accent4"/>
          </a:fillRef>
          <a:effectRef idx="1">
            <a:schemeClr val="accent4"/>
          </a:effectRef>
          <a:fontRef idx="minor">
            <a:schemeClr val="dk1"/>
          </a:fontRef>
        </p:style>
        <p:txBody>
          <a:bodyPr wrap="none" lIns="91440" tIns="45720" rIns="91440" bIns="45720">
            <a:spAutoFit/>
          </a:bodyPr>
          <a:lstStyle/>
          <a:p>
            <a:pPr algn="ct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G-33</a:t>
            </a:r>
            <a:endPar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cxnSp>
        <p:nvCxnSpPr>
          <p:cNvPr id="9" name="Straight Arrow Connector 8"/>
          <p:cNvCxnSpPr>
            <a:stCxn id="5" idx="3"/>
            <a:endCxn id="4" idx="1"/>
          </p:cNvCxnSpPr>
          <p:nvPr/>
        </p:nvCxnSpPr>
        <p:spPr>
          <a:xfrm>
            <a:off x="2523162" y="1223665"/>
            <a:ext cx="4106238" cy="1588"/>
          </a:xfrm>
          <a:prstGeom prst="straightConnector1">
            <a:avLst/>
          </a:prstGeom>
          <a:ln w="38100">
            <a:solidFill>
              <a:schemeClr val="tx1">
                <a:lumMod val="75000"/>
                <a:lumOff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5" idx="2"/>
            <a:endCxn id="6" idx="1"/>
          </p:cNvCxnSpPr>
          <p:nvPr/>
        </p:nvCxnSpPr>
        <p:spPr>
          <a:xfrm rot="16200000" flipH="1">
            <a:off x="2099873" y="1189937"/>
            <a:ext cx="1062335" cy="205311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6" idx="2"/>
            <a:endCxn id="7" idx="0"/>
          </p:cNvCxnSpPr>
          <p:nvPr/>
        </p:nvCxnSpPr>
        <p:spPr>
          <a:xfrm rot="5400000">
            <a:off x="3637979" y="3998553"/>
            <a:ext cx="1591270" cy="1282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7" idx="3"/>
            <a:endCxn id="4" idx="2"/>
          </p:cNvCxnSpPr>
          <p:nvPr/>
        </p:nvCxnSpPr>
        <p:spPr>
          <a:xfrm flipV="1">
            <a:off x="5196804" y="1685330"/>
            <a:ext cx="2202198" cy="357693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620000" y="1828800"/>
            <a:ext cx="990600" cy="523220"/>
          </a:xfrm>
          <a:prstGeom prst="rect">
            <a:avLst/>
          </a:prstGeom>
          <a:noFill/>
        </p:spPr>
        <p:txBody>
          <a:bodyPr wrap="square" rtlCol="0">
            <a:spAutoFit/>
          </a:bodyPr>
          <a:lstStyle/>
          <a:p>
            <a:pPr algn="ctr"/>
            <a:r>
              <a:rPr lang="en-US" sz="2800" dirty="0" smtClean="0">
                <a:effectLst>
                  <a:glow rad="228600">
                    <a:schemeClr val="accent4">
                      <a:satMod val="175000"/>
                      <a:alpha val="40000"/>
                    </a:schemeClr>
                  </a:glow>
                </a:effectLst>
              </a:rPr>
              <a:t>1999</a:t>
            </a:r>
            <a:endParaRPr lang="en-US" sz="2800" dirty="0">
              <a:effectLst>
                <a:glow rad="228600">
                  <a:schemeClr val="accent4">
                    <a:satMod val="175000"/>
                    <a:alpha val="40000"/>
                  </a:schemeClr>
                </a:glow>
              </a:effectLst>
            </a:endParaRPr>
          </a:p>
        </p:txBody>
      </p:sp>
      <p:sp>
        <p:nvSpPr>
          <p:cNvPr id="18" name="TextBox 17"/>
          <p:cNvSpPr txBox="1"/>
          <p:nvPr/>
        </p:nvSpPr>
        <p:spPr>
          <a:xfrm>
            <a:off x="3962400" y="1676400"/>
            <a:ext cx="990600" cy="523220"/>
          </a:xfrm>
          <a:prstGeom prst="rect">
            <a:avLst/>
          </a:prstGeom>
          <a:noFill/>
        </p:spPr>
        <p:txBody>
          <a:bodyPr wrap="square" rtlCol="0">
            <a:spAutoFit/>
          </a:bodyPr>
          <a:lstStyle/>
          <a:p>
            <a:pPr algn="ctr"/>
            <a:r>
              <a:rPr lang="en-US" sz="2800" dirty="0" smtClean="0">
                <a:effectLst>
                  <a:glow rad="228600">
                    <a:schemeClr val="accent2">
                      <a:satMod val="175000"/>
                      <a:alpha val="40000"/>
                    </a:schemeClr>
                  </a:glow>
                </a:effectLst>
              </a:rPr>
              <a:t>1998</a:t>
            </a:r>
            <a:endParaRPr lang="en-US" sz="2800" dirty="0">
              <a:effectLst>
                <a:glow rad="228600">
                  <a:schemeClr val="accent2">
                    <a:satMod val="175000"/>
                    <a:alpha val="40000"/>
                  </a:schemeClr>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bg/>
                                          </p:spTgt>
                                        </p:tgtEl>
                                        <p:attrNameLst>
                                          <p:attrName>style.visibility</p:attrName>
                                        </p:attrNameLst>
                                      </p:cBhvr>
                                      <p:to>
                                        <p:strVal val="visible"/>
                                      </p:to>
                                    </p:set>
                                    <p:animEffect transition="in" filter="fade">
                                      <p:cBhvr>
                                        <p:cTn id="15" dur="2000"/>
                                        <p:tgtEl>
                                          <p:spTgt spid="5">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fade">
                                      <p:cBhvr>
                                        <p:cTn id="18" dur="200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down)">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ipe(down)">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8">
                                            <p:txEl>
                                              <p:pRg st="0" end="0"/>
                                            </p:txEl>
                                          </p:spTgt>
                                        </p:tgtEl>
                                        <p:attrNameLst>
                                          <p:attrName>style.visibility</p:attrName>
                                        </p:attrNameLst>
                                      </p:cBhvr>
                                      <p:to>
                                        <p:strVal val="visible"/>
                                      </p:to>
                                    </p:set>
                                    <p:animEffect transition="in" filter="fade">
                                      <p:cBhvr>
                                        <p:cTn id="33" dur="2000"/>
                                        <p:tgtEl>
                                          <p:spTgt spid="18">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6">
                                            <p:bg/>
                                          </p:spTgt>
                                        </p:tgtEl>
                                        <p:attrNameLst>
                                          <p:attrName>style.visibility</p:attrName>
                                        </p:attrNameLst>
                                      </p:cBhvr>
                                      <p:to>
                                        <p:strVal val="visible"/>
                                      </p:to>
                                    </p:set>
                                    <p:anim calcmode="lin" valueType="num">
                                      <p:cBhvr additive="base">
                                        <p:cTn id="38" dur="500" fill="hold"/>
                                        <p:tgtEl>
                                          <p:spTgt spid="6">
                                            <p:bg/>
                                          </p:spTgt>
                                        </p:tgtEl>
                                        <p:attrNameLst>
                                          <p:attrName>ppt_x</p:attrName>
                                        </p:attrNameLst>
                                      </p:cBhvr>
                                      <p:tavLst>
                                        <p:tav tm="0">
                                          <p:val>
                                            <p:strVal val="#ppt_x"/>
                                          </p:val>
                                        </p:tav>
                                        <p:tav tm="100000">
                                          <p:val>
                                            <p:strVal val="#ppt_x"/>
                                          </p:val>
                                        </p:tav>
                                      </p:tavLst>
                                    </p:anim>
                                    <p:anim calcmode="lin" valueType="num">
                                      <p:cBhvr additive="base">
                                        <p:cTn id="39" dur="500" fill="hold"/>
                                        <p:tgtEl>
                                          <p:spTgt spid="6">
                                            <p:bg/>
                                          </p:spTgt>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6">
                                            <p:txEl>
                                              <p:pRg st="0" end="0"/>
                                            </p:txEl>
                                          </p:spTgt>
                                        </p:tgtEl>
                                        <p:attrNameLst>
                                          <p:attrName>style.visibility</p:attrName>
                                        </p:attrNameLst>
                                      </p:cBhvr>
                                      <p:to>
                                        <p:strVal val="visible"/>
                                      </p:to>
                                    </p:set>
                                    <p:anim calcmode="lin" valueType="num">
                                      <p:cBhvr additive="base">
                                        <p:cTn id="42"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14"/>
                                        </p:tgtEl>
                                        <p:attrNameLst>
                                          <p:attrName>style.visibility</p:attrName>
                                        </p:attrNameLst>
                                      </p:cBhvr>
                                      <p:to>
                                        <p:strVal val="visible"/>
                                      </p:to>
                                    </p:set>
                                    <p:anim calcmode="lin" valueType="num">
                                      <p:cBhvr additive="base">
                                        <p:cTn id="48" dur="500" fill="hold"/>
                                        <p:tgtEl>
                                          <p:spTgt spid="14"/>
                                        </p:tgtEl>
                                        <p:attrNameLst>
                                          <p:attrName>ppt_x</p:attrName>
                                        </p:attrNameLst>
                                      </p:cBhvr>
                                      <p:tavLst>
                                        <p:tav tm="0">
                                          <p:val>
                                            <p:strVal val="#ppt_x"/>
                                          </p:val>
                                        </p:tav>
                                        <p:tav tm="100000">
                                          <p:val>
                                            <p:strVal val="#ppt_x"/>
                                          </p:val>
                                        </p:tav>
                                      </p:tavLst>
                                    </p:anim>
                                    <p:anim calcmode="lin" valueType="num">
                                      <p:cBhvr additive="base">
                                        <p:cTn id="49"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7">
                                            <p:bg/>
                                          </p:spTgt>
                                        </p:tgtEl>
                                        <p:attrNameLst>
                                          <p:attrName>style.visibility</p:attrName>
                                        </p:attrNameLst>
                                      </p:cBhvr>
                                      <p:to>
                                        <p:strVal val="visible"/>
                                      </p:to>
                                    </p:set>
                                    <p:animEffect transition="in" filter="fade">
                                      <p:cBhvr>
                                        <p:cTn id="54" dur="2000"/>
                                        <p:tgtEl>
                                          <p:spTgt spid="7">
                                            <p:bg/>
                                          </p:spTgt>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7">
                                            <p:txEl>
                                              <p:pRg st="0" end="0"/>
                                            </p:txEl>
                                          </p:spTgt>
                                        </p:tgtEl>
                                        <p:attrNameLst>
                                          <p:attrName>style.visibility</p:attrName>
                                        </p:attrNameLst>
                                      </p:cBhvr>
                                      <p:to>
                                        <p:strVal val="visible"/>
                                      </p:to>
                                    </p:set>
                                    <p:animEffect transition="in" filter="fade">
                                      <p:cBhvr>
                                        <p:cTn id="57" dur="2000"/>
                                        <p:tgtEl>
                                          <p:spTgt spid="7">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additive="base">
                                        <p:cTn id="62" dur="500" fill="hold"/>
                                        <p:tgtEl>
                                          <p:spTgt spid="16"/>
                                        </p:tgtEl>
                                        <p:attrNameLst>
                                          <p:attrName>ppt_x</p:attrName>
                                        </p:attrNameLst>
                                      </p:cBhvr>
                                      <p:tavLst>
                                        <p:tav tm="0">
                                          <p:val>
                                            <p:strVal val="#ppt_x"/>
                                          </p:val>
                                        </p:tav>
                                        <p:tav tm="100000">
                                          <p:val>
                                            <p:strVal val="#ppt_x"/>
                                          </p:val>
                                        </p:tav>
                                      </p:tavLst>
                                    </p:anim>
                                    <p:anim calcmode="lin" valueType="num">
                                      <p:cBhvr additive="base">
                                        <p:cTn id="63"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5" grpId="0" build="allAtOnce" animBg="1"/>
      <p:bldP spid="6" grpId="0" build="allAtOnce" animBg="1"/>
      <p:bldP spid="7" grpId="0" build="allAtOnce" animBg="1"/>
      <p:bldP spid="18"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descr="J:\G 20\250px-Dmitry_Medvedev_2_April_2009-1.jpg"/>
          <p:cNvPicPr>
            <a:picLocks noChangeAspect="1" noChangeArrowheads="1"/>
          </p:cNvPicPr>
          <p:nvPr/>
        </p:nvPicPr>
        <p:blipFill>
          <a:blip r:embed="rId3">
            <a:duotone>
              <a:prstClr val="black"/>
              <a:schemeClr val="accent1">
                <a:tint val="45000"/>
                <a:satMod val="400000"/>
              </a:schemeClr>
            </a:duotone>
          </a:blip>
          <a:srcRect/>
          <a:stretch>
            <a:fillRect/>
          </a:stretch>
        </p:blipFill>
        <p:spPr bwMode="auto">
          <a:xfrm>
            <a:off x="0" y="0"/>
            <a:ext cx="9144000" cy="6857999"/>
          </a:xfrm>
          <a:prstGeom prst="rect">
            <a:avLst/>
          </a:prstGeom>
          <a:noFill/>
        </p:spPr>
      </p:pic>
      <p:sp>
        <p:nvSpPr>
          <p:cNvPr id="2" name="Title 1"/>
          <p:cNvSpPr>
            <a:spLocks noGrp="1"/>
          </p:cNvSpPr>
          <p:nvPr>
            <p:ph type="title"/>
          </p:nvPr>
        </p:nvSpPr>
        <p:spPr>
          <a:xfrm>
            <a:off x="457200" y="0"/>
            <a:ext cx="8229600" cy="838200"/>
          </a:xfrm>
        </p:spPr>
        <p:txBody>
          <a:bodyPr>
            <a:normAutofit/>
          </a:bodyPr>
          <a:lstStyle/>
          <a:p>
            <a:r>
              <a:rPr lang="en-US" sz="3600" b="1" dirty="0" smtClean="0">
                <a:solidFill>
                  <a:srgbClr val="C00000"/>
                </a:solidFill>
              </a:rPr>
              <a:t>How does the G-20 differ from the G-7?</a:t>
            </a:r>
            <a:endParaRPr lang="en-US" sz="3600" dirty="0">
              <a:solidFill>
                <a:srgbClr val="C00000"/>
              </a:solidFill>
            </a:endParaRPr>
          </a:p>
        </p:txBody>
      </p:sp>
      <p:sp>
        <p:nvSpPr>
          <p:cNvPr id="4" name="Content Placeholder 3"/>
          <p:cNvSpPr>
            <a:spLocks noGrp="1"/>
          </p:cNvSpPr>
          <p:nvPr>
            <p:ph idx="1"/>
          </p:nvPr>
        </p:nvSpPr>
        <p:spPr>
          <a:xfrm>
            <a:off x="381000" y="990600"/>
            <a:ext cx="8229600" cy="6019800"/>
          </a:xfrm>
        </p:spPr>
        <p:txBody>
          <a:bodyPr>
            <a:normAutofit fontScale="62500" lnSpcReduction="20000"/>
          </a:bodyPr>
          <a:lstStyle/>
          <a:p>
            <a:r>
              <a:rPr lang="en-US" sz="3800" b="1" dirty="0" smtClean="0">
                <a:solidFill>
                  <a:schemeClr val="bg1"/>
                </a:solidFill>
              </a:rPr>
              <a:t>G-7 </a:t>
            </a:r>
            <a:r>
              <a:rPr lang="en-US" sz="3800" b="1" dirty="0" err="1" smtClean="0">
                <a:solidFill>
                  <a:schemeClr val="bg1"/>
                </a:solidFill>
              </a:rPr>
              <a:t>berdiri</a:t>
            </a:r>
            <a:r>
              <a:rPr lang="en-US" sz="3800" b="1" dirty="0" smtClean="0">
                <a:solidFill>
                  <a:schemeClr val="bg1"/>
                </a:solidFill>
              </a:rPr>
              <a:t> </a:t>
            </a:r>
            <a:r>
              <a:rPr lang="en-US" sz="3800" b="1" dirty="0" err="1" smtClean="0">
                <a:solidFill>
                  <a:schemeClr val="bg1"/>
                </a:solidFill>
              </a:rPr>
              <a:t>pada</a:t>
            </a:r>
            <a:r>
              <a:rPr lang="en-US" sz="3800" b="1" dirty="0" smtClean="0">
                <a:solidFill>
                  <a:schemeClr val="bg1"/>
                </a:solidFill>
              </a:rPr>
              <a:t> </a:t>
            </a:r>
            <a:r>
              <a:rPr lang="en-US" sz="3800" b="1" dirty="0" err="1" smtClean="0">
                <a:solidFill>
                  <a:schemeClr val="bg1"/>
                </a:solidFill>
              </a:rPr>
              <a:t>tahun</a:t>
            </a:r>
            <a:r>
              <a:rPr lang="en-US" sz="3800" b="1" dirty="0" smtClean="0">
                <a:solidFill>
                  <a:schemeClr val="bg1"/>
                </a:solidFill>
              </a:rPr>
              <a:t> 1976 </a:t>
            </a:r>
            <a:r>
              <a:rPr lang="en-US" sz="3800" b="1" dirty="0" err="1" smtClean="0">
                <a:solidFill>
                  <a:schemeClr val="bg1"/>
                </a:solidFill>
              </a:rPr>
              <a:t>sebagai</a:t>
            </a:r>
            <a:r>
              <a:rPr lang="en-US" sz="3800" b="1" dirty="0" smtClean="0">
                <a:solidFill>
                  <a:schemeClr val="bg1"/>
                </a:solidFill>
              </a:rPr>
              <a:t> forum informal </a:t>
            </a:r>
            <a:r>
              <a:rPr lang="en-US" sz="3800" b="1" dirty="0" err="1" smtClean="0">
                <a:solidFill>
                  <a:schemeClr val="bg1"/>
                </a:solidFill>
              </a:rPr>
              <a:t>dari</a:t>
            </a:r>
            <a:r>
              <a:rPr lang="en-US" sz="3800" b="1" dirty="0" smtClean="0">
                <a:solidFill>
                  <a:schemeClr val="bg1"/>
                </a:solidFill>
              </a:rPr>
              <a:t> </a:t>
            </a:r>
            <a:r>
              <a:rPr lang="en-US" sz="3800" b="1" dirty="0" err="1" smtClean="0">
                <a:solidFill>
                  <a:schemeClr val="bg1"/>
                </a:solidFill>
              </a:rPr>
              <a:t>tujuh</a:t>
            </a:r>
            <a:r>
              <a:rPr lang="en-US" sz="3800" b="1" dirty="0" smtClean="0">
                <a:solidFill>
                  <a:schemeClr val="bg1"/>
                </a:solidFill>
              </a:rPr>
              <a:t> </a:t>
            </a:r>
            <a:r>
              <a:rPr lang="en-US" sz="3800" b="1" dirty="0" err="1" smtClean="0">
                <a:solidFill>
                  <a:schemeClr val="bg1"/>
                </a:solidFill>
              </a:rPr>
              <a:t>negara</a:t>
            </a:r>
            <a:r>
              <a:rPr lang="en-US" sz="3800" b="1" dirty="0" smtClean="0">
                <a:solidFill>
                  <a:schemeClr val="bg1"/>
                </a:solidFill>
              </a:rPr>
              <a:t> </a:t>
            </a:r>
            <a:r>
              <a:rPr lang="en-US" sz="3800" b="1" dirty="0" err="1" smtClean="0">
                <a:solidFill>
                  <a:schemeClr val="bg1"/>
                </a:solidFill>
              </a:rPr>
              <a:t>idustri</a:t>
            </a:r>
            <a:r>
              <a:rPr lang="en-US" sz="3800" b="1" dirty="0" smtClean="0">
                <a:solidFill>
                  <a:schemeClr val="bg1"/>
                </a:solidFill>
              </a:rPr>
              <a:t> </a:t>
            </a:r>
            <a:r>
              <a:rPr lang="en-US" sz="3800" b="1" dirty="0" err="1" smtClean="0">
                <a:solidFill>
                  <a:schemeClr val="bg1"/>
                </a:solidFill>
              </a:rPr>
              <a:t>ekonomi</a:t>
            </a:r>
            <a:r>
              <a:rPr lang="en-US" sz="3800" b="1" dirty="0" smtClean="0">
                <a:solidFill>
                  <a:schemeClr val="bg1"/>
                </a:solidFill>
              </a:rPr>
              <a:t>: </a:t>
            </a:r>
            <a:r>
              <a:rPr lang="en-US" sz="3800" b="1" dirty="0" err="1" smtClean="0">
                <a:solidFill>
                  <a:schemeClr val="bg1"/>
                </a:solidFill>
              </a:rPr>
              <a:t>canada</a:t>
            </a:r>
            <a:r>
              <a:rPr lang="en-US" sz="3800" b="1" dirty="0" smtClean="0">
                <a:solidFill>
                  <a:schemeClr val="bg1"/>
                </a:solidFill>
              </a:rPr>
              <a:t>, </a:t>
            </a:r>
            <a:r>
              <a:rPr lang="en-US" sz="3800" b="1" dirty="0" err="1" smtClean="0">
                <a:solidFill>
                  <a:schemeClr val="bg1"/>
                </a:solidFill>
              </a:rPr>
              <a:t>france</a:t>
            </a:r>
            <a:r>
              <a:rPr lang="en-US" sz="3800" b="1" dirty="0" smtClean="0">
                <a:solidFill>
                  <a:schemeClr val="bg1"/>
                </a:solidFill>
              </a:rPr>
              <a:t>, </a:t>
            </a:r>
            <a:r>
              <a:rPr lang="en-US" sz="3800" b="1" dirty="0" err="1" smtClean="0">
                <a:solidFill>
                  <a:schemeClr val="bg1"/>
                </a:solidFill>
              </a:rPr>
              <a:t>germany</a:t>
            </a:r>
            <a:r>
              <a:rPr lang="en-US" sz="3800" b="1" dirty="0" smtClean="0">
                <a:solidFill>
                  <a:schemeClr val="bg1"/>
                </a:solidFill>
              </a:rPr>
              <a:t>, Italy, Japan, UK </a:t>
            </a:r>
            <a:r>
              <a:rPr lang="en-US" sz="3800" b="1" dirty="0" err="1" smtClean="0">
                <a:solidFill>
                  <a:schemeClr val="bg1"/>
                </a:solidFill>
              </a:rPr>
              <a:t>dan</a:t>
            </a:r>
            <a:r>
              <a:rPr lang="en-US" sz="3800" b="1" dirty="0" smtClean="0">
                <a:solidFill>
                  <a:schemeClr val="bg1"/>
                </a:solidFill>
              </a:rPr>
              <a:t> USA.</a:t>
            </a:r>
          </a:p>
          <a:p>
            <a:r>
              <a:rPr lang="en-US" sz="3800" b="1" dirty="0" smtClean="0">
                <a:solidFill>
                  <a:schemeClr val="bg1"/>
                </a:solidFill>
              </a:rPr>
              <a:t>G-7 </a:t>
            </a:r>
            <a:r>
              <a:rPr lang="en-US" sz="3800" b="1" dirty="0" err="1" smtClean="0">
                <a:solidFill>
                  <a:schemeClr val="bg1"/>
                </a:solidFill>
              </a:rPr>
              <a:t>melakukan</a:t>
            </a:r>
            <a:r>
              <a:rPr lang="en-US" sz="3800" b="1" dirty="0" smtClean="0">
                <a:solidFill>
                  <a:schemeClr val="bg1"/>
                </a:solidFill>
              </a:rPr>
              <a:t> dialog </a:t>
            </a:r>
            <a:r>
              <a:rPr lang="en-US" sz="3800" b="1" dirty="0" err="1" smtClean="0">
                <a:solidFill>
                  <a:schemeClr val="bg1"/>
                </a:solidFill>
              </a:rPr>
              <a:t>dan</a:t>
            </a:r>
            <a:r>
              <a:rPr lang="en-US" sz="3800" b="1" dirty="0" smtClean="0">
                <a:solidFill>
                  <a:schemeClr val="bg1"/>
                </a:solidFill>
              </a:rPr>
              <a:t> </a:t>
            </a:r>
            <a:r>
              <a:rPr lang="en-US" sz="3800" b="1" dirty="0" err="1" smtClean="0">
                <a:solidFill>
                  <a:schemeClr val="bg1"/>
                </a:solidFill>
              </a:rPr>
              <a:t>menciptakan</a:t>
            </a:r>
            <a:r>
              <a:rPr lang="en-US" sz="3800" b="1" dirty="0" smtClean="0">
                <a:solidFill>
                  <a:schemeClr val="bg1"/>
                </a:solidFill>
              </a:rPr>
              <a:t> </a:t>
            </a:r>
            <a:r>
              <a:rPr lang="en-US" sz="3800" b="1" dirty="0" err="1" smtClean="0">
                <a:solidFill>
                  <a:schemeClr val="bg1"/>
                </a:solidFill>
              </a:rPr>
              <a:t>kesepakatan</a:t>
            </a:r>
            <a:r>
              <a:rPr lang="en-US" sz="3800" b="1" dirty="0" smtClean="0">
                <a:solidFill>
                  <a:schemeClr val="bg1"/>
                </a:solidFill>
              </a:rPr>
              <a:t> </a:t>
            </a:r>
            <a:r>
              <a:rPr lang="en-US" sz="3800" b="1" dirty="0" err="1" smtClean="0">
                <a:solidFill>
                  <a:schemeClr val="bg1"/>
                </a:solidFill>
              </a:rPr>
              <a:t>dalam</a:t>
            </a:r>
            <a:r>
              <a:rPr lang="en-US" sz="3800" b="1" dirty="0" smtClean="0">
                <a:solidFill>
                  <a:schemeClr val="bg1"/>
                </a:solidFill>
              </a:rPr>
              <a:t> </a:t>
            </a:r>
            <a:r>
              <a:rPr lang="en-US" sz="3800" b="1" dirty="0" err="1" smtClean="0">
                <a:solidFill>
                  <a:schemeClr val="bg1"/>
                </a:solidFill>
              </a:rPr>
              <a:t>isu-isu</a:t>
            </a:r>
            <a:r>
              <a:rPr lang="en-US" sz="3800" b="1" dirty="0" smtClean="0">
                <a:solidFill>
                  <a:schemeClr val="bg1"/>
                </a:solidFill>
              </a:rPr>
              <a:t> </a:t>
            </a:r>
            <a:r>
              <a:rPr lang="en-US" sz="3800" b="1" dirty="0" err="1" smtClean="0">
                <a:solidFill>
                  <a:schemeClr val="bg1"/>
                </a:solidFill>
              </a:rPr>
              <a:t>ekonomi</a:t>
            </a:r>
            <a:r>
              <a:rPr lang="en-US" sz="3800" b="1" dirty="0" smtClean="0">
                <a:solidFill>
                  <a:schemeClr val="bg1"/>
                </a:solidFill>
              </a:rPr>
              <a:t> yang </a:t>
            </a:r>
            <a:r>
              <a:rPr lang="en-US" sz="3800" b="1" dirty="0" err="1" smtClean="0">
                <a:solidFill>
                  <a:schemeClr val="bg1"/>
                </a:solidFill>
              </a:rPr>
              <a:t>berkaitan</a:t>
            </a:r>
            <a:r>
              <a:rPr lang="en-US" sz="3800" b="1" dirty="0" smtClean="0">
                <a:solidFill>
                  <a:schemeClr val="bg1"/>
                </a:solidFill>
              </a:rPr>
              <a:t> </a:t>
            </a:r>
            <a:r>
              <a:rPr lang="en-US" sz="3800" b="1" dirty="0" err="1" smtClean="0">
                <a:solidFill>
                  <a:schemeClr val="bg1"/>
                </a:solidFill>
              </a:rPr>
              <a:t>dengan</a:t>
            </a:r>
            <a:r>
              <a:rPr lang="en-US" sz="3800" b="1" dirty="0" smtClean="0">
                <a:solidFill>
                  <a:schemeClr val="bg1"/>
                </a:solidFill>
              </a:rPr>
              <a:t> </a:t>
            </a:r>
            <a:r>
              <a:rPr lang="en-US" sz="3800" b="1" dirty="0" err="1" smtClean="0">
                <a:solidFill>
                  <a:schemeClr val="bg1"/>
                </a:solidFill>
              </a:rPr>
              <a:t>kepentingan</a:t>
            </a:r>
            <a:r>
              <a:rPr lang="en-US" sz="3800" b="1" dirty="0" smtClean="0">
                <a:solidFill>
                  <a:schemeClr val="bg1"/>
                </a:solidFill>
              </a:rPr>
              <a:t> </a:t>
            </a:r>
            <a:r>
              <a:rPr lang="en-US" sz="3800" b="1" dirty="0" err="1" smtClean="0">
                <a:solidFill>
                  <a:schemeClr val="bg1"/>
                </a:solidFill>
              </a:rPr>
              <a:t>dasar</a:t>
            </a:r>
            <a:r>
              <a:rPr lang="en-US" sz="3800" b="1" dirty="0" smtClean="0">
                <a:solidFill>
                  <a:schemeClr val="bg1"/>
                </a:solidFill>
              </a:rPr>
              <a:t> </a:t>
            </a:r>
            <a:r>
              <a:rPr lang="en-US" sz="3800" b="1" dirty="0" err="1" smtClean="0">
                <a:solidFill>
                  <a:schemeClr val="bg1"/>
                </a:solidFill>
              </a:rPr>
              <a:t>negara-negara</a:t>
            </a:r>
            <a:r>
              <a:rPr lang="en-US" sz="3800" b="1" dirty="0" smtClean="0">
                <a:solidFill>
                  <a:schemeClr val="bg1"/>
                </a:solidFill>
              </a:rPr>
              <a:t> </a:t>
            </a:r>
            <a:r>
              <a:rPr lang="en-US" sz="3800" b="1" dirty="0" err="1" smtClean="0">
                <a:solidFill>
                  <a:schemeClr val="bg1"/>
                </a:solidFill>
              </a:rPr>
              <a:t>anggota</a:t>
            </a:r>
            <a:r>
              <a:rPr lang="en-US" sz="3800" b="1" dirty="0" smtClean="0">
                <a:solidFill>
                  <a:schemeClr val="bg1"/>
                </a:solidFill>
              </a:rPr>
              <a:t> </a:t>
            </a:r>
            <a:r>
              <a:rPr lang="en-US" sz="3800" b="1" dirty="0" err="1" smtClean="0">
                <a:solidFill>
                  <a:schemeClr val="bg1"/>
                </a:solidFill>
              </a:rPr>
              <a:t>tersebut</a:t>
            </a:r>
            <a:r>
              <a:rPr lang="en-US" sz="3800" b="1" dirty="0" smtClean="0">
                <a:solidFill>
                  <a:schemeClr val="bg1"/>
                </a:solidFill>
              </a:rPr>
              <a:t>.</a:t>
            </a:r>
          </a:p>
          <a:p>
            <a:r>
              <a:rPr lang="en-US" sz="3800" b="1" dirty="0" smtClean="0">
                <a:solidFill>
                  <a:schemeClr val="bg1"/>
                </a:solidFill>
              </a:rPr>
              <a:t>G-20 </a:t>
            </a:r>
            <a:r>
              <a:rPr lang="en-US" sz="3800" b="1" dirty="0" err="1" smtClean="0">
                <a:solidFill>
                  <a:schemeClr val="bg1"/>
                </a:solidFill>
              </a:rPr>
              <a:t>berdiri</a:t>
            </a:r>
            <a:r>
              <a:rPr lang="en-US" sz="3800" b="1" dirty="0" smtClean="0">
                <a:solidFill>
                  <a:schemeClr val="bg1"/>
                </a:solidFill>
              </a:rPr>
              <a:t> </a:t>
            </a:r>
            <a:r>
              <a:rPr lang="en-US" sz="3800" b="1" dirty="0" err="1" smtClean="0">
                <a:solidFill>
                  <a:schemeClr val="bg1"/>
                </a:solidFill>
              </a:rPr>
              <a:t>pada</a:t>
            </a:r>
            <a:r>
              <a:rPr lang="en-US" sz="3800" b="1" dirty="0" smtClean="0">
                <a:solidFill>
                  <a:schemeClr val="bg1"/>
                </a:solidFill>
              </a:rPr>
              <a:t> 1999, </a:t>
            </a:r>
            <a:r>
              <a:rPr lang="en-US" sz="3800" b="1" dirty="0" err="1" smtClean="0">
                <a:solidFill>
                  <a:schemeClr val="bg1"/>
                </a:solidFill>
              </a:rPr>
              <a:t>merupakan</a:t>
            </a:r>
            <a:r>
              <a:rPr lang="en-US" sz="3800" b="1" dirty="0" smtClean="0">
                <a:solidFill>
                  <a:schemeClr val="bg1"/>
                </a:solidFill>
              </a:rPr>
              <a:t> </a:t>
            </a:r>
            <a:r>
              <a:rPr lang="en-US" sz="3800" b="1" dirty="0" err="1" smtClean="0">
                <a:solidFill>
                  <a:schemeClr val="bg1"/>
                </a:solidFill>
              </a:rPr>
              <a:t>jembatan</a:t>
            </a:r>
            <a:r>
              <a:rPr lang="en-US" sz="3800" b="1" dirty="0" smtClean="0">
                <a:solidFill>
                  <a:schemeClr val="bg1"/>
                </a:solidFill>
              </a:rPr>
              <a:t> </a:t>
            </a:r>
            <a:r>
              <a:rPr lang="en-US" sz="3800" b="1" dirty="0" err="1" smtClean="0">
                <a:solidFill>
                  <a:schemeClr val="bg1"/>
                </a:solidFill>
              </a:rPr>
              <a:t>bagi</a:t>
            </a:r>
            <a:r>
              <a:rPr lang="en-US" sz="3800" b="1" dirty="0" smtClean="0">
                <a:solidFill>
                  <a:schemeClr val="bg1"/>
                </a:solidFill>
              </a:rPr>
              <a:t> </a:t>
            </a:r>
            <a:r>
              <a:rPr lang="en-US" sz="3800" b="1" dirty="0" err="1" smtClean="0">
                <a:solidFill>
                  <a:schemeClr val="bg1"/>
                </a:solidFill>
              </a:rPr>
              <a:t>engara</a:t>
            </a:r>
            <a:r>
              <a:rPr lang="en-US" sz="3800" b="1" dirty="0" smtClean="0">
                <a:solidFill>
                  <a:schemeClr val="bg1"/>
                </a:solidFill>
              </a:rPr>
              <a:t> </a:t>
            </a:r>
            <a:r>
              <a:rPr lang="en-US" sz="3800" b="1" dirty="0" err="1" smtClean="0">
                <a:solidFill>
                  <a:schemeClr val="bg1"/>
                </a:solidFill>
              </a:rPr>
              <a:t>industri</a:t>
            </a:r>
            <a:r>
              <a:rPr lang="en-US" sz="3800" b="1" dirty="0" smtClean="0">
                <a:solidFill>
                  <a:schemeClr val="bg1"/>
                </a:solidFill>
              </a:rPr>
              <a:t> </a:t>
            </a:r>
            <a:r>
              <a:rPr lang="en-US" sz="3800" b="1" dirty="0" err="1" smtClean="0">
                <a:solidFill>
                  <a:schemeClr val="bg1"/>
                </a:solidFill>
              </a:rPr>
              <a:t>dan</a:t>
            </a:r>
            <a:r>
              <a:rPr lang="en-US" sz="3800" b="1" dirty="0" smtClean="0">
                <a:solidFill>
                  <a:schemeClr val="bg1"/>
                </a:solidFill>
              </a:rPr>
              <a:t> </a:t>
            </a:r>
            <a:r>
              <a:rPr lang="en-US" sz="3800" b="1" dirty="0" err="1" smtClean="0">
                <a:solidFill>
                  <a:schemeClr val="bg1"/>
                </a:solidFill>
              </a:rPr>
              <a:t>berkembang</a:t>
            </a:r>
            <a:r>
              <a:rPr lang="en-US" sz="3800" b="1" dirty="0" smtClean="0">
                <a:solidFill>
                  <a:schemeClr val="bg1"/>
                </a:solidFill>
              </a:rPr>
              <a:t>.</a:t>
            </a:r>
          </a:p>
          <a:p>
            <a:r>
              <a:rPr lang="en-US" sz="3800" b="1" dirty="0" smtClean="0">
                <a:solidFill>
                  <a:schemeClr val="bg1"/>
                </a:solidFill>
              </a:rPr>
              <a:t>G-20 </a:t>
            </a:r>
            <a:r>
              <a:rPr lang="en-US" sz="3800" b="1" dirty="0" err="1" smtClean="0">
                <a:solidFill>
                  <a:schemeClr val="bg1"/>
                </a:solidFill>
              </a:rPr>
              <a:t>memliki</a:t>
            </a:r>
            <a:r>
              <a:rPr lang="en-US" sz="3800" b="1" dirty="0" smtClean="0">
                <a:solidFill>
                  <a:schemeClr val="bg1"/>
                </a:solidFill>
              </a:rPr>
              <a:t> </a:t>
            </a:r>
            <a:r>
              <a:rPr lang="en-US" sz="3800" b="1" dirty="0" err="1" smtClean="0">
                <a:solidFill>
                  <a:schemeClr val="bg1"/>
                </a:solidFill>
              </a:rPr>
              <a:t>derajat</a:t>
            </a:r>
            <a:r>
              <a:rPr lang="en-US" sz="3800" b="1" dirty="0" smtClean="0">
                <a:solidFill>
                  <a:schemeClr val="bg1"/>
                </a:solidFill>
              </a:rPr>
              <a:t> </a:t>
            </a:r>
            <a:r>
              <a:rPr lang="en-US" sz="3800" b="1" dirty="0" err="1" smtClean="0">
                <a:solidFill>
                  <a:schemeClr val="bg1"/>
                </a:solidFill>
              </a:rPr>
              <a:t>keterwakilan</a:t>
            </a:r>
            <a:r>
              <a:rPr lang="en-US" sz="3800" b="1" dirty="0" smtClean="0">
                <a:solidFill>
                  <a:schemeClr val="bg1"/>
                </a:solidFill>
              </a:rPr>
              <a:t> </a:t>
            </a:r>
            <a:r>
              <a:rPr lang="en-US" sz="3800" b="1" dirty="0" err="1" smtClean="0">
                <a:solidFill>
                  <a:schemeClr val="bg1"/>
                </a:solidFill>
              </a:rPr>
              <a:t>dan</a:t>
            </a:r>
            <a:r>
              <a:rPr lang="en-US" sz="3800" b="1" dirty="0" smtClean="0">
                <a:solidFill>
                  <a:schemeClr val="bg1"/>
                </a:solidFill>
              </a:rPr>
              <a:t> </a:t>
            </a:r>
            <a:r>
              <a:rPr lang="en-US" sz="3800" b="1" dirty="0" err="1" smtClean="0">
                <a:solidFill>
                  <a:schemeClr val="bg1"/>
                </a:solidFill>
              </a:rPr>
              <a:t>legitimasi</a:t>
            </a:r>
            <a:r>
              <a:rPr lang="en-US" sz="3800" b="1" dirty="0" smtClean="0">
                <a:solidFill>
                  <a:schemeClr val="bg1"/>
                </a:solidFill>
              </a:rPr>
              <a:t> yang </a:t>
            </a:r>
            <a:r>
              <a:rPr lang="en-US" sz="3800" b="1" dirty="0" err="1" smtClean="0">
                <a:solidFill>
                  <a:schemeClr val="bg1"/>
                </a:solidFill>
              </a:rPr>
              <a:t>sangat</a:t>
            </a:r>
            <a:r>
              <a:rPr lang="en-US" sz="3800" b="1" dirty="0" smtClean="0">
                <a:solidFill>
                  <a:schemeClr val="bg1"/>
                </a:solidFill>
              </a:rPr>
              <a:t> </a:t>
            </a:r>
            <a:r>
              <a:rPr lang="en-US" sz="3800" b="1" dirty="0" err="1" smtClean="0">
                <a:solidFill>
                  <a:schemeClr val="bg1"/>
                </a:solidFill>
              </a:rPr>
              <a:t>tinggi</a:t>
            </a:r>
            <a:r>
              <a:rPr lang="en-US" sz="3800" b="1" dirty="0" smtClean="0">
                <a:solidFill>
                  <a:schemeClr val="bg1"/>
                </a:solidFill>
              </a:rPr>
              <a:t> </a:t>
            </a:r>
            <a:r>
              <a:rPr lang="en-US" sz="3800" b="1" dirty="0" err="1" smtClean="0">
                <a:solidFill>
                  <a:schemeClr val="bg1"/>
                </a:solidFill>
              </a:rPr>
              <a:t>karena</a:t>
            </a:r>
            <a:r>
              <a:rPr lang="en-US" sz="3800" b="1" dirty="0" smtClean="0">
                <a:solidFill>
                  <a:schemeClr val="bg1"/>
                </a:solidFill>
              </a:rPr>
              <a:t> </a:t>
            </a:r>
            <a:r>
              <a:rPr lang="en-US" sz="3800" b="1" dirty="0" err="1" smtClean="0">
                <a:solidFill>
                  <a:schemeClr val="bg1"/>
                </a:solidFill>
              </a:rPr>
              <a:t>dilihat</a:t>
            </a:r>
            <a:r>
              <a:rPr lang="en-US" sz="3800" b="1" dirty="0" smtClean="0">
                <a:solidFill>
                  <a:schemeClr val="bg1"/>
                </a:solidFill>
              </a:rPr>
              <a:t> </a:t>
            </a:r>
            <a:r>
              <a:rPr lang="en-US" sz="3800" b="1" dirty="0" err="1" smtClean="0">
                <a:solidFill>
                  <a:schemeClr val="bg1"/>
                </a:solidFill>
              </a:rPr>
              <a:t>beberapa</a:t>
            </a:r>
            <a:r>
              <a:rPr lang="en-US" sz="3800" b="1" dirty="0" smtClean="0">
                <a:solidFill>
                  <a:schemeClr val="bg1"/>
                </a:solidFill>
              </a:rPr>
              <a:t> </a:t>
            </a:r>
            <a:r>
              <a:rPr lang="en-US" sz="3800" b="1" dirty="0" err="1" smtClean="0">
                <a:solidFill>
                  <a:schemeClr val="bg1"/>
                </a:solidFill>
              </a:rPr>
              <a:t>hal</a:t>
            </a:r>
            <a:r>
              <a:rPr lang="en-US" sz="3800" b="1" dirty="0" smtClean="0">
                <a:solidFill>
                  <a:schemeClr val="bg1"/>
                </a:solidFill>
              </a:rPr>
              <a:t>:</a:t>
            </a:r>
          </a:p>
          <a:p>
            <a:pPr lvl="1"/>
            <a:r>
              <a:rPr lang="en-US" sz="3800" b="1" i="1" dirty="0" smtClean="0">
                <a:solidFill>
                  <a:schemeClr val="bg1"/>
                </a:solidFill>
              </a:rPr>
              <a:t>geographical </a:t>
            </a:r>
            <a:r>
              <a:rPr lang="en-US" sz="3800" b="1" i="1" dirty="0">
                <a:solidFill>
                  <a:schemeClr val="bg1"/>
                </a:solidFill>
              </a:rPr>
              <a:t>composition (members are drawn from all continents</a:t>
            </a:r>
            <a:r>
              <a:rPr lang="en-US" sz="3800" b="1" i="1" dirty="0" smtClean="0">
                <a:solidFill>
                  <a:schemeClr val="bg1"/>
                </a:solidFill>
              </a:rPr>
              <a:t>)</a:t>
            </a:r>
          </a:p>
          <a:p>
            <a:pPr lvl="1"/>
            <a:r>
              <a:rPr lang="en-US" sz="3800" b="1" i="1" dirty="0" smtClean="0">
                <a:solidFill>
                  <a:schemeClr val="bg1"/>
                </a:solidFill>
              </a:rPr>
              <a:t>large </a:t>
            </a:r>
            <a:r>
              <a:rPr lang="en-US" sz="3800" b="1" i="1" dirty="0">
                <a:solidFill>
                  <a:schemeClr val="bg1"/>
                </a:solidFill>
              </a:rPr>
              <a:t>share of global population (</a:t>
            </a:r>
            <a:r>
              <a:rPr lang="en-US" sz="3800" b="1" i="1" dirty="0" smtClean="0">
                <a:solidFill>
                  <a:schemeClr val="bg1"/>
                </a:solidFill>
              </a:rPr>
              <a:t>two-thirds)</a:t>
            </a:r>
          </a:p>
          <a:p>
            <a:pPr lvl="1"/>
            <a:r>
              <a:rPr lang="en-US" sz="3800" b="1" i="1" dirty="0" smtClean="0">
                <a:solidFill>
                  <a:schemeClr val="bg1"/>
                </a:solidFill>
              </a:rPr>
              <a:t>world </a:t>
            </a:r>
            <a:r>
              <a:rPr lang="en-US" sz="3800" b="1" i="1" dirty="0">
                <a:solidFill>
                  <a:schemeClr val="bg1"/>
                </a:solidFill>
              </a:rPr>
              <a:t>GNP (around 90 per cent</a:t>
            </a:r>
            <a:r>
              <a:rPr lang="en-US" sz="3800" b="1" i="1" dirty="0" smtClean="0">
                <a:solidFill>
                  <a:schemeClr val="bg1"/>
                </a:solidFill>
              </a:rPr>
              <a:t>)</a:t>
            </a:r>
          </a:p>
          <a:p>
            <a:r>
              <a:rPr lang="en-US" sz="3800" b="1" dirty="0" err="1" smtClean="0">
                <a:solidFill>
                  <a:schemeClr val="bg1"/>
                </a:solidFill>
              </a:rPr>
              <a:t>Adanya</a:t>
            </a:r>
            <a:r>
              <a:rPr lang="en-US" sz="3800" b="1" dirty="0" smtClean="0">
                <a:solidFill>
                  <a:schemeClr val="bg1"/>
                </a:solidFill>
              </a:rPr>
              <a:t> </a:t>
            </a:r>
            <a:r>
              <a:rPr lang="en-US" sz="3800" b="1" dirty="0" err="1" smtClean="0">
                <a:solidFill>
                  <a:schemeClr val="bg1"/>
                </a:solidFill>
              </a:rPr>
              <a:t>perbedaan</a:t>
            </a:r>
            <a:r>
              <a:rPr lang="en-US" sz="3800" b="1" dirty="0" smtClean="0">
                <a:solidFill>
                  <a:schemeClr val="bg1"/>
                </a:solidFill>
              </a:rPr>
              <a:t> </a:t>
            </a:r>
            <a:r>
              <a:rPr lang="en-US" sz="3800" b="1" dirty="0" err="1" smtClean="0">
                <a:solidFill>
                  <a:schemeClr val="bg1"/>
                </a:solidFill>
              </a:rPr>
              <a:t>tingkat</a:t>
            </a:r>
            <a:r>
              <a:rPr lang="en-US" sz="3800" b="1" dirty="0" smtClean="0">
                <a:solidFill>
                  <a:schemeClr val="bg1"/>
                </a:solidFill>
              </a:rPr>
              <a:t> </a:t>
            </a:r>
            <a:r>
              <a:rPr lang="en-US" sz="3800" b="1" dirty="0" err="1" smtClean="0">
                <a:solidFill>
                  <a:schemeClr val="bg1"/>
                </a:solidFill>
              </a:rPr>
              <a:t>pembangunan</a:t>
            </a:r>
            <a:r>
              <a:rPr lang="en-US" sz="3800" b="1" dirty="0" smtClean="0">
                <a:solidFill>
                  <a:schemeClr val="bg1"/>
                </a:solidFill>
              </a:rPr>
              <a:t> </a:t>
            </a:r>
            <a:r>
              <a:rPr lang="en-US" sz="3800" b="1" dirty="0" err="1" smtClean="0">
                <a:solidFill>
                  <a:schemeClr val="bg1"/>
                </a:solidFill>
              </a:rPr>
              <a:t>diantara</a:t>
            </a:r>
            <a:r>
              <a:rPr lang="en-US" sz="3800" b="1" dirty="0" smtClean="0">
                <a:solidFill>
                  <a:schemeClr val="bg1"/>
                </a:solidFill>
              </a:rPr>
              <a:t> </a:t>
            </a:r>
            <a:r>
              <a:rPr lang="en-US" sz="3800" b="1" dirty="0" err="1" smtClean="0">
                <a:solidFill>
                  <a:schemeClr val="bg1"/>
                </a:solidFill>
              </a:rPr>
              <a:t>negara</a:t>
            </a:r>
            <a:r>
              <a:rPr lang="en-US" sz="3800" b="1" dirty="0" smtClean="0">
                <a:solidFill>
                  <a:schemeClr val="bg1"/>
                </a:solidFill>
              </a:rPr>
              <a:t> </a:t>
            </a:r>
            <a:r>
              <a:rPr lang="en-US" sz="3800" b="1" dirty="0" err="1" smtClean="0">
                <a:solidFill>
                  <a:schemeClr val="bg1"/>
                </a:solidFill>
              </a:rPr>
              <a:t>anggota</a:t>
            </a:r>
            <a:r>
              <a:rPr lang="en-US" sz="3800" b="1" dirty="0" smtClean="0">
                <a:solidFill>
                  <a:schemeClr val="bg1"/>
                </a:solidFill>
              </a:rPr>
              <a:t> </a:t>
            </a:r>
            <a:r>
              <a:rPr lang="en-US" sz="3800" b="1" dirty="0" err="1" smtClean="0">
                <a:solidFill>
                  <a:schemeClr val="bg1"/>
                </a:solidFill>
              </a:rPr>
              <a:t>membuat</a:t>
            </a:r>
            <a:r>
              <a:rPr lang="en-US" sz="3800" b="1" dirty="0" smtClean="0">
                <a:solidFill>
                  <a:schemeClr val="bg1"/>
                </a:solidFill>
              </a:rPr>
              <a:t> </a:t>
            </a:r>
            <a:r>
              <a:rPr lang="en-US" sz="3800" b="1" dirty="0" err="1" smtClean="0">
                <a:solidFill>
                  <a:schemeClr val="bg1"/>
                </a:solidFill>
              </a:rPr>
              <a:t>konsensus</a:t>
            </a:r>
            <a:r>
              <a:rPr lang="en-US" sz="3800" b="1" dirty="0" smtClean="0">
                <a:solidFill>
                  <a:schemeClr val="bg1"/>
                </a:solidFill>
              </a:rPr>
              <a:t> </a:t>
            </a:r>
            <a:r>
              <a:rPr lang="en-US" sz="3800" b="1" dirty="0" err="1" smtClean="0">
                <a:solidFill>
                  <a:schemeClr val="bg1"/>
                </a:solidFill>
              </a:rPr>
              <a:t>diantara</a:t>
            </a:r>
            <a:r>
              <a:rPr lang="en-US" sz="3800" b="1" dirty="0" smtClean="0">
                <a:solidFill>
                  <a:schemeClr val="bg1"/>
                </a:solidFill>
              </a:rPr>
              <a:t> </a:t>
            </a:r>
            <a:r>
              <a:rPr lang="en-US" sz="3800" b="1" dirty="0" err="1" smtClean="0">
                <a:solidFill>
                  <a:schemeClr val="bg1"/>
                </a:solidFill>
              </a:rPr>
              <a:t>mereka</a:t>
            </a:r>
            <a:r>
              <a:rPr lang="en-US" sz="3800" b="1" dirty="0" smtClean="0">
                <a:solidFill>
                  <a:schemeClr val="bg1"/>
                </a:solidFill>
              </a:rPr>
              <a:t> </a:t>
            </a:r>
            <a:r>
              <a:rPr lang="en-US" sz="3800" b="1" dirty="0" err="1" smtClean="0">
                <a:solidFill>
                  <a:schemeClr val="bg1"/>
                </a:solidFill>
              </a:rPr>
              <a:t>menghasilkan</a:t>
            </a:r>
            <a:r>
              <a:rPr lang="en-US" sz="3800" b="1" dirty="0" smtClean="0">
                <a:solidFill>
                  <a:schemeClr val="bg1"/>
                </a:solidFill>
              </a:rPr>
              <a:t> </a:t>
            </a:r>
            <a:r>
              <a:rPr lang="en-US" sz="3800" b="1" dirty="0" err="1" smtClean="0">
                <a:solidFill>
                  <a:schemeClr val="bg1"/>
                </a:solidFill>
              </a:rPr>
              <a:t>impak</a:t>
            </a:r>
            <a:r>
              <a:rPr lang="en-US" sz="3800" b="1" dirty="0" smtClean="0">
                <a:solidFill>
                  <a:schemeClr val="bg1"/>
                </a:solidFill>
              </a:rPr>
              <a:t> yang </a:t>
            </a:r>
            <a:r>
              <a:rPr lang="en-US" sz="3800" b="1" dirty="0" err="1" smtClean="0">
                <a:solidFill>
                  <a:schemeClr val="bg1"/>
                </a:solidFill>
              </a:rPr>
              <a:t>sangat</a:t>
            </a:r>
            <a:r>
              <a:rPr lang="en-US" sz="3800" b="1" dirty="0" smtClean="0">
                <a:solidFill>
                  <a:schemeClr val="bg1"/>
                </a:solidFill>
              </a:rPr>
              <a:t> </a:t>
            </a:r>
            <a:r>
              <a:rPr lang="en-US" sz="3800" b="1" dirty="0" err="1" smtClean="0">
                <a:solidFill>
                  <a:schemeClr val="bg1"/>
                </a:solidFill>
              </a:rPr>
              <a:t>besar</a:t>
            </a:r>
            <a:r>
              <a:rPr lang="en-US" sz="3800" b="1" dirty="0" smtClean="0">
                <a:solidFill>
                  <a:schemeClr val="bg1"/>
                </a:solidFill>
              </a:rPr>
              <a:t> </a:t>
            </a:r>
            <a:r>
              <a:rPr lang="en-US" sz="3800" b="1" dirty="0" err="1" smtClean="0">
                <a:solidFill>
                  <a:schemeClr val="bg1"/>
                </a:solidFill>
              </a:rPr>
              <a:t>dibandingkan</a:t>
            </a:r>
            <a:r>
              <a:rPr lang="en-US" sz="3800" b="1" dirty="0" smtClean="0">
                <a:solidFill>
                  <a:schemeClr val="bg1"/>
                </a:solidFill>
              </a:rPr>
              <a:t> G-7.</a:t>
            </a:r>
          </a:p>
          <a:p>
            <a:endParaRPr lang="en-US" dirty="0"/>
          </a:p>
        </p:txBody>
      </p:sp>
      <p:cxnSp>
        <p:nvCxnSpPr>
          <p:cNvPr id="6" name="Straight Connector 5"/>
          <p:cNvCxnSpPr/>
          <p:nvPr/>
        </p:nvCxnSpPr>
        <p:spPr>
          <a:xfrm>
            <a:off x="838200" y="838200"/>
            <a:ext cx="7772400" cy="1588"/>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 calcmode="lin" valueType="num">
                                      <p:cBhvr additive="base">
                                        <p:cTn id="2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anim calcmode="lin" valueType="num">
                                      <p:cBhvr additive="base">
                                        <p:cTn id="3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anim calcmode="lin" valueType="num">
                                      <p:cBhvr additive="base">
                                        <p:cTn id="4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J:\G 20\G201.jpg"/>
          <p:cNvPicPr>
            <a:picLocks noChangeAspect="1" noChangeArrowheads="1"/>
          </p:cNvPicPr>
          <p:nvPr/>
        </p:nvPicPr>
        <p:blipFill>
          <a:blip r:embed="rId2"/>
          <a:srcRect/>
          <a:stretch>
            <a:fillRect/>
          </a:stretch>
        </p:blipFill>
        <p:spPr bwMode="auto">
          <a:xfrm>
            <a:off x="0" y="0"/>
            <a:ext cx="9144000" cy="2362200"/>
          </a:xfrm>
          <a:prstGeom prst="rect">
            <a:avLst/>
          </a:prstGeom>
          <a:noFill/>
        </p:spPr>
      </p:pic>
      <p:sp>
        <p:nvSpPr>
          <p:cNvPr id="2" name="Title 1"/>
          <p:cNvSpPr>
            <a:spLocks noGrp="1"/>
          </p:cNvSpPr>
          <p:nvPr>
            <p:ph type="title"/>
          </p:nvPr>
        </p:nvSpPr>
        <p:spPr>
          <a:xfrm>
            <a:off x="533400" y="0"/>
            <a:ext cx="8229600" cy="792162"/>
          </a:xfrm>
        </p:spPr>
        <p:txBody>
          <a:bodyPr/>
          <a:lstStyle/>
          <a:p>
            <a:r>
              <a:rPr lang="en-US" b="1" dirty="0" smtClean="0"/>
              <a:t>KRITERIA </a:t>
            </a:r>
            <a:r>
              <a:rPr lang="en-US" b="1" dirty="0" smtClean="0"/>
              <a:t>KEANGGOTAAN :</a:t>
            </a:r>
            <a:endParaRPr lang="en-US" b="1" dirty="0"/>
          </a:p>
        </p:txBody>
      </p:sp>
      <p:sp>
        <p:nvSpPr>
          <p:cNvPr id="3" name="Content Placeholder 2"/>
          <p:cNvSpPr>
            <a:spLocks noGrp="1"/>
          </p:cNvSpPr>
          <p:nvPr>
            <p:ph idx="1"/>
          </p:nvPr>
        </p:nvSpPr>
        <p:spPr>
          <a:xfrm>
            <a:off x="457200" y="1828800"/>
            <a:ext cx="8229600" cy="4800600"/>
          </a:xfrm>
        </p:spPr>
        <p:txBody>
          <a:bodyPr>
            <a:normAutofit fontScale="85000" lnSpcReduction="10000"/>
          </a:bodyPr>
          <a:lstStyle/>
          <a:p>
            <a:pPr algn="just"/>
            <a:r>
              <a:rPr lang="en-US" b="1" dirty="0" err="1" smtClean="0"/>
              <a:t>Tidak</a:t>
            </a:r>
            <a:r>
              <a:rPr lang="en-US" b="1" dirty="0" smtClean="0"/>
              <a:t> </a:t>
            </a:r>
            <a:r>
              <a:rPr lang="en-US" b="1" dirty="0" err="1" smtClean="0"/>
              <a:t>ada</a:t>
            </a:r>
            <a:r>
              <a:rPr lang="en-US" b="1" dirty="0" smtClean="0"/>
              <a:t> </a:t>
            </a:r>
            <a:r>
              <a:rPr lang="en-US" b="1" dirty="0" err="1" smtClean="0"/>
              <a:t>kriteria</a:t>
            </a:r>
            <a:r>
              <a:rPr lang="en-US" b="1" dirty="0" smtClean="0"/>
              <a:t> formal  yang </a:t>
            </a:r>
            <a:r>
              <a:rPr lang="en-US" b="1" dirty="0" err="1" smtClean="0"/>
              <a:t>dibutuhkan</a:t>
            </a:r>
            <a:r>
              <a:rPr lang="en-US" b="1" dirty="0" smtClean="0"/>
              <a:t> </a:t>
            </a:r>
            <a:r>
              <a:rPr lang="en-US" b="1" dirty="0" err="1" smtClean="0"/>
              <a:t>dalam</a:t>
            </a:r>
            <a:r>
              <a:rPr lang="en-US" b="1" dirty="0" smtClean="0"/>
              <a:t> </a:t>
            </a:r>
            <a:r>
              <a:rPr lang="en-US" b="1" dirty="0" err="1" smtClean="0"/>
              <a:t>keanggotaan</a:t>
            </a:r>
            <a:r>
              <a:rPr lang="en-US" b="1" dirty="0" smtClean="0"/>
              <a:t> G-20 </a:t>
            </a:r>
            <a:r>
              <a:rPr lang="en-US" b="1" dirty="0" err="1" smtClean="0"/>
              <a:t>dan</a:t>
            </a:r>
            <a:r>
              <a:rPr lang="en-US" b="1" dirty="0" smtClean="0"/>
              <a:t> </a:t>
            </a:r>
            <a:r>
              <a:rPr lang="en-US" b="1" dirty="0" err="1" smtClean="0"/>
              <a:t>komposisi</a:t>
            </a:r>
            <a:r>
              <a:rPr lang="en-US" b="1" dirty="0" smtClean="0"/>
              <a:t> </a:t>
            </a:r>
            <a:r>
              <a:rPr lang="en-US" b="1" dirty="0" err="1" smtClean="0"/>
              <a:t>keanggotaan</a:t>
            </a:r>
            <a:r>
              <a:rPr lang="en-US" b="1" dirty="0" smtClean="0"/>
              <a:t> </a:t>
            </a:r>
            <a:r>
              <a:rPr lang="en-US" b="1" dirty="0" err="1" smtClean="0"/>
              <a:t>itu</a:t>
            </a:r>
            <a:r>
              <a:rPr lang="en-US" b="1" dirty="0" smtClean="0"/>
              <a:t> </a:t>
            </a:r>
            <a:r>
              <a:rPr lang="en-US" b="1" dirty="0" err="1" smtClean="0"/>
              <a:t>sendiri</a:t>
            </a:r>
            <a:r>
              <a:rPr lang="en-US" b="1" dirty="0" smtClean="0"/>
              <a:t> </a:t>
            </a:r>
            <a:r>
              <a:rPr lang="en-US" b="1" dirty="0" err="1" smtClean="0"/>
              <a:t>belum</a:t>
            </a:r>
            <a:r>
              <a:rPr lang="en-US" b="1" dirty="0" smtClean="0"/>
              <a:t> </a:t>
            </a:r>
            <a:r>
              <a:rPr lang="en-US" b="1" dirty="0" err="1" smtClean="0"/>
              <a:t>pernah</a:t>
            </a:r>
            <a:r>
              <a:rPr lang="en-US" b="1" dirty="0" smtClean="0"/>
              <a:t> </a:t>
            </a:r>
            <a:r>
              <a:rPr lang="en-US" b="1" dirty="0" err="1" smtClean="0"/>
              <a:t>berubah</a:t>
            </a:r>
            <a:r>
              <a:rPr lang="en-US" b="1" dirty="0" smtClean="0"/>
              <a:t> </a:t>
            </a:r>
            <a:r>
              <a:rPr lang="en-US" b="1" dirty="0" err="1" smtClean="0"/>
              <a:t>sejak</a:t>
            </a:r>
            <a:r>
              <a:rPr lang="en-US" b="1" dirty="0" smtClean="0"/>
              <a:t> G-20 </a:t>
            </a:r>
            <a:r>
              <a:rPr lang="en-US" b="1" dirty="0" err="1" smtClean="0"/>
              <a:t>didirikan</a:t>
            </a:r>
            <a:r>
              <a:rPr lang="en-US" b="1" dirty="0" smtClean="0"/>
              <a:t>.</a:t>
            </a:r>
          </a:p>
          <a:p>
            <a:pPr algn="just"/>
            <a:r>
              <a:rPr lang="en-US" b="1" dirty="0" err="1" smtClean="0"/>
              <a:t>Berkaitan</a:t>
            </a:r>
            <a:r>
              <a:rPr lang="en-US" b="1" dirty="0" smtClean="0"/>
              <a:t> </a:t>
            </a:r>
            <a:r>
              <a:rPr lang="en-US" b="1" dirty="0" err="1" smtClean="0"/>
              <a:t>dengan</a:t>
            </a:r>
            <a:r>
              <a:rPr lang="en-US" b="1" dirty="0" smtClean="0"/>
              <a:t> </a:t>
            </a:r>
            <a:r>
              <a:rPr lang="en-US" b="1" dirty="0" err="1" smtClean="0"/>
              <a:t>tujuan</a:t>
            </a:r>
            <a:r>
              <a:rPr lang="en-US" b="1" dirty="0" smtClean="0"/>
              <a:t> </a:t>
            </a:r>
            <a:r>
              <a:rPr lang="en-US" b="1" dirty="0" err="1" smtClean="0"/>
              <a:t>dari</a:t>
            </a:r>
            <a:r>
              <a:rPr lang="en-US" b="1" dirty="0" smtClean="0"/>
              <a:t> G-20, </a:t>
            </a:r>
            <a:r>
              <a:rPr lang="en-US" b="1" dirty="0" err="1" smtClean="0"/>
              <a:t>maka</a:t>
            </a:r>
            <a:r>
              <a:rPr lang="en-US" b="1" dirty="0" smtClean="0"/>
              <a:t> </a:t>
            </a:r>
            <a:r>
              <a:rPr lang="en-US" b="1" dirty="0" err="1" smtClean="0"/>
              <a:t>salah</a:t>
            </a:r>
            <a:r>
              <a:rPr lang="en-US" b="1" dirty="0" smtClean="0"/>
              <a:t> </a:t>
            </a:r>
            <a:r>
              <a:rPr lang="en-US" b="1" dirty="0" err="1" smtClean="0"/>
              <a:t>satu</a:t>
            </a:r>
            <a:r>
              <a:rPr lang="en-US" b="1" dirty="0" smtClean="0"/>
              <a:t> </a:t>
            </a:r>
            <a:r>
              <a:rPr lang="en-US" b="1" dirty="0" err="1" smtClean="0"/>
              <a:t>hal</a:t>
            </a:r>
            <a:r>
              <a:rPr lang="en-US" b="1" dirty="0" smtClean="0"/>
              <a:t> yang </a:t>
            </a:r>
            <a:r>
              <a:rPr lang="en-US" b="1" dirty="0" err="1" smtClean="0"/>
              <a:t>sangat</a:t>
            </a:r>
            <a:r>
              <a:rPr lang="en-US" b="1" dirty="0" smtClean="0"/>
              <a:t> </a:t>
            </a:r>
            <a:r>
              <a:rPr lang="en-US" b="1" dirty="0" err="1" smtClean="0"/>
              <a:t>diperhatikan</a:t>
            </a:r>
            <a:r>
              <a:rPr lang="en-US" b="1" dirty="0" smtClean="0"/>
              <a:t> </a:t>
            </a:r>
            <a:r>
              <a:rPr lang="en-US" b="1" dirty="0" err="1" smtClean="0"/>
              <a:t>adalah</a:t>
            </a:r>
            <a:r>
              <a:rPr lang="en-US" b="1" dirty="0" smtClean="0"/>
              <a:t> </a:t>
            </a:r>
            <a:r>
              <a:rPr lang="en-US" b="1" dirty="0" err="1" smtClean="0"/>
              <a:t>bahwa</a:t>
            </a:r>
            <a:r>
              <a:rPr lang="en-US" b="1" dirty="0" smtClean="0"/>
              <a:t> </a:t>
            </a:r>
            <a:r>
              <a:rPr lang="en-US" b="1" dirty="0" err="1" smtClean="0"/>
              <a:t>negara</a:t>
            </a:r>
            <a:r>
              <a:rPr lang="en-US" b="1" dirty="0" smtClean="0"/>
              <a:t> </a:t>
            </a:r>
            <a:r>
              <a:rPr lang="en-US" b="1" dirty="0" err="1" smtClean="0"/>
              <a:t>atau</a:t>
            </a:r>
            <a:r>
              <a:rPr lang="en-US" b="1" dirty="0" smtClean="0"/>
              <a:t> </a:t>
            </a:r>
            <a:r>
              <a:rPr lang="en-US" b="1" dirty="0" err="1" smtClean="0"/>
              <a:t>sistem</a:t>
            </a:r>
            <a:r>
              <a:rPr lang="en-US" b="1" dirty="0" smtClean="0"/>
              <a:t> regional </a:t>
            </a:r>
            <a:r>
              <a:rPr lang="en-US" b="1" dirty="0" err="1" smtClean="0"/>
              <a:t>negara</a:t>
            </a:r>
            <a:r>
              <a:rPr lang="en-US" b="1" dirty="0" smtClean="0"/>
              <a:t> </a:t>
            </a:r>
            <a:r>
              <a:rPr lang="en-US" b="1" dirty="0" err="1" smtClean="0"/>
              <a:t>tersebut</a:t>
            </a:r>
            <a:r>
              <a:rPr lang="en-US" b="1" dirty="0" smtClean="0"/>
              <a:t> </a:t>
            </a:r>
            <a:r>
              <a:rPr lang="en-US" b="1" dirty="0" err="1" smtClean="0"/>
              <a:t>memiliki</a:t>
            </a:r>
            <a:r>
              <a:rPr lang="en-US" b="1" dirty="0" smtClean="0"/>
              <a:t> </a:t>
            </a:r>
            <a:r>
              <a:rPr lang="en-US" b="1" dirty="0" err="1" smtClean="0"/>
              <a:t>pengaruh</a:t>
            </a:r>
            <a:r>
              <a:rPr lang="en-US" b="1" dirty="0" smtClean="0"/>
              <a:t> </a:t>
            </a:r>
            <a:r>
              <a:rPr lang="en-US" b="1" dirty="0" err="1" smtClean="0"/>
              <a:t>signifikan</a:t>
            </a:r>
            <a:r>
              <a:rPr lang="en-US" b="1" dirty="0" smtClean="0"/>
              <a:t> </a:t>
            </a:r>
            <a:r>
              <a:rPr lang="en-US" b="1" dirty="0" err="1" smtClean="0"/>
              <a:t>terhadap</a:t>
            </a:r>
            <a:r>
              <a:rPr lang="en-US" b="1" dirty="0" smtClean="0"/>
              <a:t> </a:t>
            </a:r>
            <a:r>
              <a:rPr lang="en-US" b="1" dirty="0" err="1" smtClean="0"/>
              <a:t>sistem</a:t>
            </a:r>
            <a:r>
              <a:rPr lang="en-US" b="1" dirty="0" smtClean="0"/>
              <a:t> </a:t>
            </a:r>
            <a:r>
              <a:rPr lang="en-US" b="1" dirty="0" err="1" smtClean="0"/>
              <a:t>keuangan</a:t>
            </a:r>
            <a:r>
              <a:rPr lang="en-US" b="1" dirty="0" smtClean="0"/>
              <a:t> </a:t>
            </a:r>
            <a:r>
              <a:rPr lang="en-US" b="1" dirty="0" err="1" smtClean="0"/>
              <a:t>internasional</a:t>
            </a:r>
            <a:r>
              <a:rPr lang="en-US" b="1" dirty="0" smtClean="0"/>
              <a:t>. </a:t>
            </a:r>
            <a:r>
              <a:rPr lang="en-US" b="1" dirty="0" err="1" smtClean="0"/>
              <a:t>Aspek-aspek</a:t>
            </a:r>
            <a:r>
              <a:rPr lang="en-US" b="1" dirty="0" smtClean="0"/>
              <a:t> </a:t>
            </a:r>
            <a:r>
              <a:rPr lang="en-US" b="1" dirty="0" err="1" smtClean="0"/>
              <a:t>seperti</a:t>
            </a:r>
            <a:r>
              <a:rPr lang="en-US" b="1" dirty="0" smtClean="0"/>
              <a:t> </a:t>
            </a:r>
            <a:r>
              <a:rPr lang="en-US" b="1" dirty="0" err="1" smtClean="0"/>
              <a:t>keseimbangan</a:t>
            </a:r>
            <a:r>
              <a:rPr lang="en-US" b="1" dirty="0" smtClean="0"/>
              <a:t> </a:t>
            </a:r>
            <a:r>
              <a:rPr lang="en-US" b="1" dirty="0" err="1" smtClean="0"/>
              <a:t>geografis</a:t>
            </a:r>
            <a:r>
              <a:rPr lang="en-US" b="1" dirty="0" smtClean="0"/>
              <a:t> </a:t>
            </a:r>
            <a:r>
              <a:rPr lang="en-US" b="1" dirty="0" err="1" smtClean="0"/>
              <a:t>dan</a:t>
            </a:r>
            <a:r>
              <a:rPr lang="en-US" b="1" dirty="0" smtClean="0"/>
              <a:t> </a:t>
            </a:r>
            <a:r>
              <a:rPr lang="en-US" b="1" dirty="0" err="1" smtClean="0"/>
              <a:t>populasi</a:t>
            </a:r>
            <a:r>
              <a:rPr lang="en-US" b="1" dirty="0" smtClean="0"/>
              <a:t> </a:t>
            </a:r>
            <a:r>
              <a:rPr lang="en-US" b="1" dirty="0" err="1" smtClean="0"/>
              <a:t>juga</a:t>
            </a:r>
            <a:r>
              <a:rPr lang="en-US" b="1" dirty="0" smtClean="0"/>
              <a:t> </a:t>
            </a:r>
            <a:r>
              <a:rPr lang="en-US" b="1" dirty="0" err="1" smtClean="0"/>
              <a:t>menjadi</a:t>
            </a:r>
            <a:r>
              <a:rPr lang="en-US" b="1" dirty="0" smtClean="0"/>
              <a:t> </a:t>
            </a:r>
            <a:r>
              <a:rPr lang="en-US" b="1" dirty="0" err="1" smtClean="0"/>
              <a:t>bagian</a:t>
            </a:r>
            <a:r>
              <a:rPr lang="en-US" b="1" dirty="0" smtClean="0"/>
              <a:t> </a:t>
            </a:r>
            <a:r>
              <a:rPr lang="en-US" b="1" dirty="0" err="1" smtClean="0"/>
              <a:t>penting</a:t>
            </a:r>
            <a:r>
              <a:rPr lang="en-US" b="1" dirty="0" smtClean="0"/>
              <a:t> </a:t>
            </a:r>
            <a:r>
              <a:rPr lang="en-US" b="1" dirty="0" err="1" smtClean="0"/>
              <a:t>kriteria</a:t>
            </a:r>
            <a:r>
              <a:rPr lang="en-US" b="1" dirty="0" smtClean="0"/>
              <a:t>.</a:t>
            </a:r>
          </a:p>
          <a:p>
            <a:pPr algn="just"/>
            <a:r>
              <a:rPr lang="en-US" b="1" dirty="0" err="1" smtClean="0"/>
              <a:t>Komitmen</a:t>
            </a:r>
            <a:r>
              <a:rPr lang="en-US" b="1" dirty="0" smtClean="0"/>
              <a:t> </a:t>
            </a:r>
            <a:r>
              <a:rPr lang="en-US" b="1" dirty="0" err="1" smtClean="0"/>
              <a:t>tinggi</a:t>
            </a:r>
            <a:r>
              <a:rPr lang="en-US" b="1" dirty="0" smtClean="0"/>
              <a:t> </a:t>
            </a:r>
            <a:r>
              <a:rPr lang="en-US" b="1" dirty="0" err="1" smtClean="0"/>
              <a:t>dan</a:t>
            </a:r>
            <a:r>
              <a:rPr lang="en-US" b="1" dirty="0" smtClean="0"/>
              <a:t> </a:t>
            </a:r>
            <a:r>
              <a:rPr lang="en-US" b="1" dirty="0" err="1" smtClean="0"/>
              <a:t>kontiunitas</a:t>
            </a:r>
            <a:r>
              <a:rPr lang="en-US" b="1" dirty="0" smtClean="0"/>
              <a:t> </a:t>
            </a:r>
            <a:r>
              <a:rPr lang="en-US" b="1" dirty="0" err="1" smtClean="0"/>
              <a:t>kinerja</a:t>
            </a:r>
            <a:r>
              <a:rPr lang="en-US" b="1" dirty="0" smtClean="0"/>
              <a:t> / </a:t>
            </a:r>
            <a:r>
              <a:rPr lang="en-US" b="1" dirty="0" err="1" smtClean="0"/>
              <a:t>aktivitas</a:t>
            </a:r>
            <a:r>
              <a:rPr lang="en-US" b="1" dirty="0" smtClean="0"/>
              <a:t> </a:t>
            </a:r>
            <a:r>
              <a:rPr lang="en-US" b="1" dirty="0" err="1" smtClean="0"/>
              <a:t>negara</a:t>
            </a:r>
            <a:r>
              <a:rPr lang="en-US" b="1" dirty="0" smtClean="0"/>
              <a:t> </a:t>
            </a:r>
            <a:r>
              <a:rPr lang="en-US" b="1" dirty="0" err="1" smtClean="0"/>
              <a:t>dalam</a:t>
            </a:r>
            <a:r>
              <a:rPr lang="en-US" b="1" dirty="0" smtClean="0"/>
              <a:t> </a:t>
            </a:r>
            <a:r>
              <a:rPr lang="en-US" b="1" dirty="0" err="1" smtClean="0"/>
              <a:t>kegiatan</a:t>
            </a:r>
            <a:r>
              <a:rPr lang="en-US" b="1" dirty="0" smtClean="0"/>
              <a:t> G-2- </a:t>
            </a:r>
            <a:r>
              <a:rPr lang="en-US" b="1" dirty="0" err="1" smtClean="0"/>
              <a:t>ini</a:t>
            </a:r>
            <a:r>
              <a:rPr lang="en-US" b="1" dirty="0" smtClean="0"/>
              <a:t> </a:t>
            </a:r>
            <a:r>
              <a:rPr lang="en-US" b="1" dirty="0" err="1" smtClean="0"/>
              <a:t>sangat</a:t>
            </a:r>
            <a:r>
              <a:rPr lang="en-US" b="1" dirty="0" smtClean="0"/>
              <a:t> </a:t>
            </a:r>
            <a:r>
              <a:rPr lang="en-US" b="1" dirty="0" err="1" smtClean="0"/>
              <a:t>diperhitungkan</a:t>
            </a:r>
            <a:r>
              <a:rPr lang="en-US" b="1" dirty="0" smtClean="0"/>
              <a:t>.</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20_2.jpg"/>
          <p:cNvPicPr>
            <a:picLocks noChangeAspect="1"/>
          </p:cNvPicPr>
          <p:nvPr/>
        </p:nvPicPr>
        <p:blipFill>
          <a:blip r:embed="rId2">
            <a:duotone>
              <a:prstClr val="black"/>
              <a:srgbClr val="D9C3A5">
                <a:tint val="50000"/>
                <a:satMod val="180000"/>
              </a:srgbClr>
            </a:duotone>
          </a:blip>
          <a:stretch>
            <a:fillRect/>
          </a:stretch>
        </p:blipFill>
        <p:spPr>
          <a:xfrm>
            <a:off x="533400" y="762000"/>
            <a:ext cx="8128000" cy="5791200"/>
          </a:xfrm>
          <a:prstGeom prst="rect">
            <a:avLst/>
          </a:prstGeom>
          <a:ln>
            <a:noFill/>
          </a:ln>
          <a:effectLst>
            <a:softEdge rad="112500"/>
          </a:effectLst>
        </p:spPr>
      </p:pic>
      <p:sp>
        <p:nvSpPr>
          <p:cNvPr id="3" name="Content Placeholder 2"/>
          <p:cNvSpPr>
            <a:spLocks noGrp="1"/>
          </p:cNvSpPr>
          <p:nvPr>
            <p:ph idx="1"/>
          </p:nvPr>
        </p:nvSpPr>
        <p:spPr>
          <a:xfrm>
            <a:off x="762000" y="1828800"/>
            <a:ext cx="7924800" cy="4038600"/>
          </a:xfrm>
        </p:spPr>
        <p:txBody>
          <a:bodyPr numCol="2">
            <a:normAutofit fontScale="70000" lnSpcReduction="20000"/>
          </a:bodyPr>
          <a:lstStyle/>
          <a:p>
            <a:pPr marL="514350" lvl="0" indent="-514350">
              <a:buFont typeface="+mj-lt"/>
              <a:buAutoNum type="arabicPeriod"/>
            </a:pPr>
            <a:r>
              <a:rPr lang="en-US" b="1" dirty="0" smtClean="0">
                <a:solidFill>
                  <a:srgbClr val="C00000"/>
                </a:solidFill>
                <a:latin typeface="Arial Black" pitchFamily="34" charset="0"/>
              </a:rPr>
              <a:t>Argentina</a:t>
            </a:r>
            <a:endParaRPr lang="en-US" b="1" dirty="0">
              <a:solidFill>
                <a:srgbClr val="C00000"/>
              </a:solidFill>
              <a:latin typeface="Arial Black" pitchFamily="34" charset="0"/>
            </a:endParaRPr>
          </a:p>
          <a:p>
            <a:pPr marL="514350" lvl="0" indent="-514350">
              <a:buFont typeface="+mj-lt"/>
              <a:buAutoNum type="arabicPeriod"/>
            </a:pPr>
            <a:r>
              <a:rPr lang="en-US" b="1" dirty="0">
                <a:solidFill>
                  <a:srgbClr val="C00000"/>
                </a:solidFill>
                <a:latin typeface="Arial Black" pitchFamily="34" charset="0"/>
              </a:rPr>
              <a:t>Australia</a:t>
            </a:r>
          </a:p>
          <a:p>
            <a:pPr marL="514350" lvl="0" indent="-514350">
              <a:buFont typeface="+mj-lt"/>
              <a:buAutoNum type="arabicPeriod"/>
            </a:pPr>
            <a:r>
              <a:rPr lang="en-US" b="1" dirty="0">
                <a:solidFill>
                  <a:srgbClr val="C00000"/>
                </a:solidFill>
                <a:latin typeface="Arial Black" pitchFamily="34" charset="0"/>
              </a:rPr>
              <a:t>Brazil</a:t>
            </a:r>
          </a:p>
          <a:p>
            <a:pPr marL="514350" lvl="0" indent="-514350">
              <a:buFont typeface="+mj-lt"/>
              <a:buAutoNum type="arabicPeriod"/>
            </a:pPr>
            <a:r>
              <a:rPr lang="en-US" b="1" dirty="0">
                <a:solidFill>
                  <a:srgbClr val="C00000"/>
                </a:solidFill>
                <a:latin typeface="Arial Black" pitchFamily="34" charset="0"/>
              </a:rPr>
              <a:t>Canada</a:t>
            </a:r>
          </a:p>
          <a:p>
            <a:pPr marL="514350" lvl="0" indent="-514350">
              <a:buFont typeface="+mj-lt"/>
              <a:buAutoNum type="arabicPeriod"/>
            </a:pPr>
            <a:r>
              <a:rPr lang="en-US" b="1" dirty="0">
                <a:solidFill>
                  <a:srgbClr val="C00000"/>
                </a:solidFill>
                <a:latin typeface="Arial Black" pitchFamily="34" charset="0"/>
              </a:rPr>
              <a:t>China</a:t>
            </a:r>
          </a:p>
          <a:p>
            <a:pPr marL="514350" lvl="0" indent="-514350">
              <a:buFont typeface="+mj-lt"/>
              <a:buAutoNum type="arabicPeriod"/>
            </a:pPr>
            <a:r>
              <a:rPr lang="en-US" b="1" dirty="0">
                <a:solidFill>
                  <a:srgbClr val="C00000"/>
                </a:solidFill>
                <a:latin typeface="Arial Black" pitchFamily="34" charset="0"/>
              </a:rPr>
              <a:t>France</a:t>
            </a:r>
          </a:p>
          <a:p>
            <a:pPr marL="514350" lvl="0" indent="-514350">
              <a:buFont typeface="+mj-lt"/>
              <a:buAutoNum type="arabicPeriod"/>
            </a:pPr>
            <a:r>
              <a:rPr lang="en-US" b="1" dirty="0">
                <a:solidFill>
                  <a:srgbClr val="C00000"/>
                </a:solidFill>
                <a:latin typeface="Arial Black" pitchFamily="34" charset="0"/>
              </a:rPr>
              <a:t>Germany</a:t>
            </a:r>
          </a:p>
          <a:p>
            <a:pPr marL="514350" lvl="0" indent="-514350">
              <a:buFont typeface="+mj-lt"/>
              <a:buAutoNum type="arabicPeriod"/>
            </a:pPr>
            <a:r>
              <a:rPr lang="en-US" b="1" dirty="0">
                <a:solidFill>
                  <a:srgbClr val="C00000"/>
                </a:solidFill>
                <a:latin typeface="Arial Black" pitchFamily="34" charset="0"/>
              </a:rPr>
              <a:t>India</a:t>
            </a:r>
          </a:p>
          <a:p>
            <a:pPr marL="514350" lvl="0" indent="-514350">
              <a:buFont typeface="+mj-lt"/>
              <a:buAutoNum type="arabicPeriod"/>
            </a:pPr>
            <a:r>
              <a:rPr lang="en-US" b="1" dirty="0">
                <a:solidFill>
                  <a:srgbClr val="C00000"/>
                </a:solidFill>
                <a:latin typeface="Arial Black" pitchFamily="34" charset="0"/>
              </a:rPr>
              <a:t>Indonesia</a:t>
            </a:r>
          </a:p>
          <a:p>
            <a:pPr marL="514350" lvl="0" indent="-514350">
              <a:buFont typeface="+mj-lt"/>
              <a:buAutoNum type="arabicPeriod"/>
            </a:pPr>
            <a:r>
              <a:rPr lang="en-US" b="1" dirty="0">
                <a:solidFill>
                  <a:srgbClr val="C00000"/>
                </a:solidFill>
                <a:latin typeface="Arial Black" pitchFamily="34" charset="0"/>
              </a:rPr>
              <a:t>Italy</a:t>
            </a:r>
          </a:p>
          <a:p>
            <a:pPr marL="514350" lvl="0" indent="-514350">
              <a:buFont typeface="+mj-lt"/>
              <a:buAutoNum type="arabicPeriod"/>
            </a:pPr>
            <a:r>
              <a:rPr lang="en-US" b="1" dirty="0">
                <a:solidFill>
                  <a:srgbClr val="C00000"/>
                </a:solidFill>
                <a:latin typeface="Arial Black" pitchFamily="34" charset="0"/>
              </a:rPr>
              <a:t>Japan</a:t>
            </a:r>
          </a:p>
          <a:p>
            <a:pPr marL="514350" lvl="0" indent="-514350">
              <a:buFont typeface="+mj-lt"/>
              <a:buAutoNum type="arabicPeriod"/>
            </a:pPr>
            <a:r>
              <a:rPr lang="en-US" b="1" dirty="0">
                <a:solidFill>
                  <a:srgbClr val="C00000"/>
                </a:solidFill>
                <a:latin typeface="Arial Black" pitchFamily="34" charset="0"/>
              </a:rPr>
              <a:t>Mexico</a:t>
            </a:r>
          </a:p>
          <a:p>
            <a:pPr marL="514350" lvl="0" indent="-514350">
              <a:buFont typeface="+mj-lt"/>
              <a:buAutoNum type="arabicPeriod"/>
            </a:pPr>
            <a:r>
              <a:rPr lang="en-US" b="1" dirty="0">
                <a:solidFill>
                  <a:srgbClr val="C00000"/>
                </a:solidFill>
                <a:latin typeface="Arial Black" pitchFamily="34" charset="0"/>
              </a:rPr>
              <a:t>Russia</a:t>
            </a:r>
          </a:p>
          <a:p>
            <a:pPr marL="514350" lvl="0" indent="-514350">
              <a:buFont typeface="+mj-lt"/>
              <a:buAutoNum type="arabicPeriod"/>
            </a:pPr>
            <a:r>
              <a:rPr lang="en-US" b="1" dirty="0">
                <a:solidFill>
                  <a:srgbClr val="C00000"/>
                </a:solidFill>
                <a:latin typeface="Arial Black" pitchFamily="34" charset="0"/>
              </a:rPr>
              <a:t>Saudi Arabia</a:t>
            </a:r>
          </a:p>
          <a:p>
            <a:pPr marL="514350" lvl="0" indent="-514350">
              <a:buFont typeface="+mj-lt"/>
              <a:buAutoNum type="arabicPeriod"/>
            </a:pPr>
            <a:r>
              <a:rPr lang="en-US" b="1" dirty="0">
                <a:solidFill>
                  <a:srgbClr val="C00000"/>
                </a:solidFill>
                <a:latin typeface="Arial Black" pitchFamily="34" charset="0"/>
              </a:rPr>
              <a:t>South Africa</a:t>
            </a:r>
          </a:p>
          <a:p>
            <a:pPr marL="514350" lvl="0" indent="-514350">
              <a:buFont typeface="+mj-lt"/>
              <a:buAutoNum type="arabicPeriod"/>
            </a:pPr>
            <a:r>
              <a:rPr lang="en-US" b="1" dirty="0">
                <a:solidFill>
                  <a:srgbClr val="C00000"/>
                </a:solidFill>
                <a:latin typeface="Arial Black" pitchFamily="34" charset="0"/>
              </a:rPr>
              <a:t>South Korea</a:t>
            </a:r>
          </a:p>
          <a:p>
            <a:pPr marL="514350" lvl="0" indent="-514350">
              <a:buFont typeface="+mj-lt"/>
              <a:buAutoNum type="arabicPeriod"/>
            </a:pPr>
            <a:r>
              <a:rPr lang="en-US" b="1" dirty="0">
                <a:solidFill>
                  <a:srgbClr val="C00000"/>
                </a:solidFill>
                <a:latin typeface="Arial Black" pitchFamily="34" charset="0"/>
              </a:rPr>
              <a:t>Turkey</a:t>
            </a:r>
          </a:p>
          <a:p>
            <a:pPr marL="514350" lvl="0" indent="-514350">
              <a:buFont typeface="+mj-lt"/>
              <a:buAutoNum type="arabicPeriod"/>
            </a:pPr>
            <a:r>
              <a:rPr lang="en-US" b="1" dirty="0">
                <a:solidFill>
                  <a:srgbClr val="C00000"/>
                </a:solidFill>
                <a:latin typeface="Arial Black" pitchFamily="34" charset="0"/>
              </a:rPr>
              <a:t>United Kingdom</a:t>
            </a:r>
          </a:p>
          <a:p>
            <a:pPr marL="514350" lvl="0" indent="-514350">
              <a:buFont typeface="+mj-lt"/>
              <a:buAutoNum type="arabicPeriod"/>
            </a:pPr>
            <a:r>
              <a:rPr lang="en-US" b="1" dirty="0">
                <a:solidFill>
                  <a:srgbClr val="C00000"/>
                </a:solidFill>
                <a:latin typeface="Arial Black" pitchFamily="34" charset="0"/>
              </a:rPr>
              <a:t>United States of America</a:t>
            </a:r>
          </a:p>
          <a:p>
            <a:endParaRPr lang="en-US" b="1" dirty="0">
              <a:solidFill>
                <a:schemeClr val="tx1">
                  <a:lumMod val="95000"/>
                  <a:lumOff val="5000"/>
                </a:schemeClr>
              </a:solidFill>
            </a:endParaRPr>
          </a:p>
        </p:txBody>
      </p:sp>
      <p:sp>
        <p:nvSpPr>
          <p:cNvPr id="2" name="Title 1"/>
          <p:cNvSpPr>
            <a:spLocks noGrp="1"/>
          </p:cNvSpPr>
          <p:nvPr>
            <p:ph type="title"/>
          </p:nvPr>
        </p:nvSpPr>
        <p:spPr>
          <a:xfrm>
            <a:off x="457200" y="274638"/>
            <a:ext cx="8229600" cy="1630362"/>
          </a:xfrm>
        </p:spPr>
        <p:txBody>
          <a:bodyPr>
            <a:normAutofit fontScale="90000"/>
          </a:bodyPr>
          <a:lstStyle/>
          <a:p>
            <a:r>
              <a:rPr lang="en-US" dirty="0" smtClean="0"/>
              <a:t/>
            </a:r>
            <a:br>
              <a:rPr lang="en-US" dirty="0" smtClean="0"/>
            </a:br>
            <a:r>
              <a:rPr lang="en-US" sz="3600" b="1" dirty="0" smtClean="0"/>
              <a:t>G-20 </a:t>
            </a:r>
            <a:r>
              <a:rPr lang="en-US" sz="3600" b="1" dirty="0" err="1" smtClean="0"/>
              <a:t>didirikan</a:t>
            </a:r>
            <a:r>
              <a:rPr lang="en-US" sz="3600" b="1" dirty="0" smtClean="0"/>
              <a:t> </a:t>
            </a:r>
            <a:r>
              <a:rPr lang="en-US" sz="3600" b="1" dirty="0" err="1" smtClean="0"/>
              <a:t>oleh</a:t>
            </a:r>
            <a:r>
              <a:rPr lang="en-US" sz="3600" b="1" dirty="0" smtClean="0"/>
              <a:t> </a:t>
            </a:r>
            <a:r>
              <a:rPr lang="en-US" sz="3600" b="1" dirty="0" err="1" smtClean="0"/>
              <a:t>para</a:t>
            </a:r>
            <a:r>
              <a:rPr lang="en-US" sz="3600" b="1" dirty="0" smtClean="0"/>
              <a:t> </a:t>
            </a:r>
            <a:r>
              <a:rPr lang="en-US" sz="3600" b="1" dirty="0" err="1" smtClean="0"/>
              <a:t>mentri</a:t>
            </a:r>
            <a:r>
              <a:rPr lang="en-US" sz="3600" b="1" dirty="0" smtClean="0"/>
              <a:t> </a:t>
            </a:r>
            <a:r>
              <a:rPr lang="en-US" sz="3600" b="1" dirty="0" err="1" smtClean="0"/>
              <a:t>keuangan</a:t>
            </a:r>
            <a:r>
              <a:rPr lang="en-US" sz="3600" b="1" dirty="0" smtClean="0"/>
              <a:t> </a:t>
            </a:r>
            <a:r>
              <a:rPr lang="en-US" sz="3600" b="1" dirty="0" err="1" smtClean="0"/>
              <a:t>dan</a:t>
            </a:r>
            <a:r>
              <a:rPr lang="en-US" sz="3600" b="1" dirty="0" smtClean="0"/>
              <a:t> </a:t>
            </a:r>
            <a:r>
              <a:rPr lang="en-US" sz="3600" b="1" dirty="0" err="1" smtClean="0"/>
              <a:t>gubernur</a:t>
            </a:r>
            <a:r>
              <a:rPr lang="en-US" sz="3600" b="1" dirty="0" smtClean="0"/>
              <a:t> bank </a:t>
            </a:r>
            <a:r>
              <a:rPr lang="en-US" sz="3600" b="1" dirty="0" err="1" smtClean="0"/>
              <a:t>sentral</a:t>
            </a:r>
            <a:r>
              <a:rPr lang="en-US" sz="3600" b="1" dirty="0" smtClean="0"/>
              <a:t> </a:t>
            </a:r>
            <a:r>
              <a:rPr lang="en-US" sz="3600" b="1" dirty="0" err="1" smtClean="0"/>
              <a:t>dari</a:t>
            </a:r>
            <a:r>
              <a:rPr lang="en-US" sz="3600" b="1" dirty="0" smtClean="0"/>
              <a:t> 19 Negara, </a:t>
            </a:r>
            <a:r>
              <a:rPr lang="en-US" sz="3600" b="1" dirty="0" err="1" smtClean="0"/>
              <a:t>yaitu</a:t>
            </a:r>
            <a:r>
              <a:rPr lang="en-US" sz="3600" b="1" dirty="0" smtClean="0"/>
              <a:t>:</a:t>
            </a:r>
            <a:br>
              <a:rPr lang="en-US" sz="3600" b="1"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descr="J:\G 20\G20_Logo.gif"/>
          <p:cNvPicPr>
            <a:picLocks noChangeAspect="1" noChangeArrowheads="1"/>
          </p:cNvPicPr>
          <p:nvPr/>
        </p:nvPicPr>
        <p:blipFill>
          <a:blip r:embed="rId2"/>
          <a:srcRect/>
          <a:stretch>
            <a:fillRect/>
          </a:stretch>
        </p:blipFill>
        <p:spPr bwMode="auto">
          <a:xfrm>
            <a:off x="0" y="0"/>
            <a:ext cx="3733800" cy="2133600"/>
          </a:xfrm>
          <a:prstGeom prst="rect">
            <a:avLst/>
          </a:prstGeom>
          <a:noFill/>
        </p:spPr>
      </p:pic>
      <p:sp>
        <p:nvSpPr>
          <p:cNvPr id="2" name="Title 1"/>
          <p:cNvSpPr>
            <a:spLocks noGrp="1"/>
          </p:cNvSpPr>
          <p:nvPr>
            <p:ph type="title"/>
          </p:nvPr>
        </p:nvSpPr>
        <p:spPr/>
        <p:txBody>
          <a:bodyPr>
            <a:noAutofit/>
          </a:bodyPr>
          <a:lstStyle/>
          <a:p>
            <a:r>
              <a:rPr lang="en-US" sz="4000" b="1" dirty="0" smtClean="0"/>
              <a:t>Can all member countries exert equal influence?</a:t>
            </a:r>
            <a:endParaRPr lang="en-US" sz="4000" b="1" dirty="0"/>
          </a:p>
        </p:txBody>
      </p:sp>
      <p:pic>
        <p:nvPicPr>
          <p:cNvPr id="7170" name="Picture 2" descr="J:\G 20\G20_Logo.gif"/>
          <p:cNvPicPr>
            <a:picLocks noChangeAspect="1" noChangeArrowheads="1"/>
          </p:cNvPicPr>
          <p:nvPr/>
        </p:nvPicPr>
        <p:blipFill>
          <a:blip r:embed="rId2"/>
          <a:srcRect/>
          <a:stretch>
            <a:fillRect/>
          </a:stretch>
        </p:blipFill>
        <p:spPr bwMode="auto">
          <a:xfrm>
            <a:off x="4038600" y="4953000"/>
            <a:ext cx="5105400" cy="1905000"/>
          </a:xfrm>
          <a:prstGeom prst="rect">
            <a:avLst/>
          </a:prstGeom>
          <a:noFill/>
        </p:spPr>
      </p:pic>
      <p:sp>
        <p:nvSpPr>
          <p:cNvPr id="3" name="Content Placeholder 2"/>
          <p:cNvSpPr>
            <a:spLocks noGrp="1"/>
          </p:cNvSpPr>
          <p:nvPr>
            <p:ph idx="1"/>
          </p:nvPr>
        </p:nvSpPr>
        <p:spPr>
          <a:xfrm>
            <a:off x="381000" y="1371600"/>
            <a:ext cx="8229600" cy="4876800"/>
          </a:xfrm>
        </p:spPr>
        <p:txBody>
          <a:bodyPr>
            <a:normAutofit fontScale="77500" lnSpcReduction="20000"/>
          </a:bodyPr>
          <a:lstStyle/>
          <a:p>
            <a:pPr>
              <a:buNone/>
            </a:pPr>
            <a:endParaRPr lang="en-US" b="1" dirty="0"/>
          </a:p>
          <a:p>
            <a:r>
              <a:rPr lang="en-US" b="1" dirty="0" err="1" smtClean="0"/>
              <a:t>Konsensus</a:t>
            </a:r>
            <a:r>
              <a:rPr lang="en-US" b="1" dirty="0" smtClean="0"/>
              <a:t> </a:t>
            </a:r>
            <a:r>
              <a:rPr lang="en-US" b="1" dirty="0" err="1" smtClean="0"/>
              <a:t>merupakan</a:t>
            </a:r>
            <a:r>
              <a:rPr lang="en-US" b="1" dirty="0" smtClean="0"/>
              <a:t> </a:t>
            </a:r>
            <a:r>
              <a:rPr lang="en-US" b="1" dirty="0" err="1" smtClean="0"/>
              <a:t>prinsip</a:t>
            </a:r>
            <a:r>
              <a:rPr lang="en-US" b="1" dirty="0" smtClean="0"/>
              <a:t> yang </a:t>
            </a:r>
            <a:r>
              <a:rPr lang="en-US" b="1" dirty="0" err="1" smtClean="0"/>
              <a:t>utama</a:t>
            </a:r>
            <a:r>
              <a:rPr lang="en-US" b="1" dirty="0" smtClean="0"/>
              <a:t> </a:t>
            </a:r>
            <a:r>
              <a:rPr lang="en-US" b="1" dirty="0" err="1" smtClean="0"/>
              <a:t>dalam</a:t>
            </a:r>
            <a:r>
              <a:rPr lang="en-US" b="1" dirty="0" smtClean="0"/>
              <a:t> </a:t>
            </a:r>
            <a:r>
              <a:rPr lang="en-US" b="1" dirty="0" err="1" smtClean="0"/>
              <a:t>kegiatan</a:t>
            </a:r>
            <a:r>
              <a:rPr lang="en-US" b="1" dirty="0" smtClean="0"/>
              <a:t> G-20 </a:t>
            </a:r>
            <a:r>
              <a:rPr lang="en-US" b="1" dirty="0" err="1" smtClean="0"/>
              <a:t>dengan</a:t>
            </a:r>
            <a:r>
              <a:rPr lang="en-US" b="1" dirty="0" smtClean="0"/>
              <a:t> </a:t>
            </a:r>
            <a:r>
              <a:rPr lang="en-US" b="1" dirty="0" err="1" smtClean="0"/>
              <a:t>keleluasaan</a:t>
            </a:r>
            <a:r>
              <a:rPr lang="en-US" b="1" dirty="0" smtClean="0"/>
              <a:t> </a:t>
            </a:r>
            <a:r>
              <a:rPr lang="en-US" b="1" dirty="0" err="1" smtClean="0"/>
              <a:t>memberikan</a:t>
            </a:r>
            <a:r>
              <a:rPr lang="en-US" b="1" dirty="0" smtClean="0"/>
              <a:t> </a:t>
            </a:r>
            <a:r>
              <a:rPr lang="en-US" b="1" dirty="0" err="1" smtClean="0"/>
              <a:t>komentar</a:t>
            </a:r>
            <a:r>
              <a:rPr lang="en-US" b="1" dirty="0" smtClean="0"/>
              <a:t>, </a:t>
            </a:r>
            <a:r>
              <a:rPr lang="en-US" b="1" dirty="0" err="1" smtClean="0"/>
              <a:t>rekomendasi</a:t>
            </a:r>
            <a:r>
              <a:rPr lang="en-US" b="1" dirty="0" smtClean="0"/>
              <a:t> </a:t>
            </a:r>
            <a:r>
              <a:rPr lang="en-US" b="1" dirty="0" err="1" smtClean="0"/>
              <a:t>dan</a:t>
            </a:r>
            <a:r>
              <a:rPr lang="en-US" b="1" dirty="0" smtClean="0"/>
              <a:t> </a:t>
            </a:r>
            <a:r>
              <a:rPr lang="en-US" b="1" dirty="0" err="1" smtClean="0"/>
              <a:t>langkah-langkah</a:t>
            </a:r>
            <a:r>
              <a:rPr lang="en-US" b="1" dirty="0" smtClean="0"/>
              <a:t> </a:t>
            </a:r>
            <a:r>
              <a:rPr lang="en-US" b="1" dirty="0" err="1" smtClean="0"/>
              <a:t>untuk</a:t>
            </a:r>
            <a:r>
              <a:rPr lang="en-US" b="1" dirty="0" smtClean="0"/>
              <a:t> </a:t>
            </a:r>
            <a:r>
              <a:rPr lang="en-US" b="1" dirty="0" err="1" smtClean="0"/>
              <a:t>diterapkan</a:t>
            </a:r>
            <a:r>
              <a:rPr lang="en-US" b="1" dirty="0" smtClean="0"/>
              <a:t>. </a:t>
            </a:r>
          </a:p>
          <a:p>
            <a:endParaRPr lang="en-US" b="1" dirty="0" smtClean="0"/>
          </a:p>
          <a:p>
            <a:r>
              <a:rPr lang="en-US" b="1" dirty="0" err="1" smtClean="0"/>
              <a:t>Tidak</a:t>
            </a:r>
            <a:r>
              <a:rPr lang="en-US" b="1" dirty="0" smtClean="0"/>
              <a:t> </a:t>
            </a:r>
            <a:r>
              <a:rPr lang="en-US" b="1" dirty="0" err="1" smtClean="0"/>
              <a:t>ada</a:t>
            </a:r>
            <a:r>
              <a:rPr lang="en-US" b="1" dirty="0" smtClean="0"/>
              <a:t> </a:t>
            </a:r>
            <a:r>
              <a:rPr lang="en-US" b="1" dirty="0" err="1" smtClean="0"/>
              <a:t>mekanisme</a:t>
            </a:r>
            <a:r>
              <a:rPr lang="en-US" b="1" dirty="0" smtClean="0"/>
              <a:t> vote (</a:t>
            </a:r>
            <a:r>
              <a:rPr lang="en-US" b="1" dirty="0" err="1" smtClean="0"/>
              <a:t>pengambilan</a:t>
            </a:r>
            <a:r>
              <a:rPr lang="en-US" b="1" dirty="0" smtClean="0"/>
              <a:t> </a:t>
            </a:r>
            <a:r>
              <a:rPr lang="en-US" b="1" dirty="0" err="1" smtClean="0"/>
              <a:t>suara</a:t>
            </a:r>
            <a:r>
              <a:rPr lang="en-US" b="1" dirty="0" smtClean="0"/>
              <a:t>) </a:t>
            </a:r>
            <a:r>
              <a:rPr lang="en-US" b="1" dirty="0" err="1" smtClean="0"/>
              <a:t>dan</a:t>
            </a:r>
            <a:r>
              <a:rPr lang="en-US" b="1" dirty="0" smtClean="0"/>
              <a:t> </a:t>
            </a:r>
            <a:r>
              <a:rPr lang="en-US" b="1" dirty="0" err="1" smtClean="0"/>
              <a:t>resolusi</a:t>
            </a:r>
            <a:r>
              <a:rPr lang="en-US" b="1" dirty="0" smtClean="0"/>
              <a:t> yang </a:t>
            </a:r>
            <a:r>
              <a:rPr lang="en-US" b="1" dirty="0" err="1" smtClean="0"/>
              <a:t>resmi</a:t>
            </a:r>
            <a:r>
              <a:rPr lang="en-US" b="1" dirty="0" smtClean="0"/>
              <a:t> </a:t>
            </a:r>
            <a:r>
              <a:rPr lang="en-US" b="1" dirty="0" err="1" smtClean="0"/>
              <a:t>atau</a:t>
            </a:r>
            <a:r>
              <a:rPr lang="en-US" b="1" dirty="0" smtClean="0"/>
              <a:t> </a:t>
            </a:r>
            <a:r>
              <a:rPr lang="en-US" b="1" dirty="0" err="1" smtClean="0"/>
              <a:t>bahkan</a:t>
            </a:r>
            <a:r>
              <a:rPr lang="en-US" b="1" dirty="0" smtClean="0"/>
              <a:t> </a:t>
            </a:r>
            <a:r>
              <a:rPr lang="en-US" b="1" dirty="0" err="1" smtClean="0"/>
              <a:t>kriteria</a:t>
            </a:r>
            <a:r>
              <a:rPr lang="en-US" b="1" dirty="0" smtClean="0"/>
              <a:t> </a:t>
            </a:r>
            <a:r>
              <a:rPr lang="en-US" b="1" dirty="0" err="1" smtClean="0"/>
              <a:t>ekonomi</a:t>
            </a:r>
            <a:r>
              <a:rPr lang="en-US" b="1" dirty="0" smtClean="0"/>
              <a:t> </a:t>
            </a:r>
            <a:r>
              <a:rPr lang="en-US" b="1" dirty="0" err="1" smtClean="0"/>
              <a:t>dalam</a:t>
            </a:r>
            <a:r>
              <a:rPr lang="en-US" b="1" dirty="0" smtClean="0"/>
              <a:t> </a:t>
            </a:r>
            <a:r>
              <a:rPr lang="en-US" b="1" dirty="0" err="1" smtClean="0"/>
              <a:t>pengambilan</a:t>
            </a:r>
            <a:r>
              <a:rPr lang="en-US" b="1" dirty="0" smtClean="0"/>
              <a:t> </a:t>
            </a:r>
            <a:r>
              <a:rPr lang="en-US" b="1" dirty="0" err="1" smtClean="0"/>
              <a:t>keputusan</a:t>
            </a:r>
            <a:r>
              <a:rPr lang="en-US" b="1" dirty="0" smtClean="0"/>
              <a:t>.</a:t>
            </a:r>
          </a:p>
          <a:p>
            <a:endParaRPr lang="en-US" b="1" dirty="0" smtClean="0"/>
          </a:p>
          <a:p>
            <a:r>
              <a:rPr lang="en-US" b="1" dirty="0" err="1" smtClean="0"/>
              <a:t>Setiap</a:t>
            </a:r>
            <a:r>
              <a:rPr lang="en-US" b="1" dirty="0" smtClean="0"/>
              <a:t> member G-20 </a:t>
            </a:r>
            <a:r>
              <a:rPr lang="en-US" b="1" dirty="0" err="1" smtClean="0"/>
              <a:t>memiliki</a:t>
            </a:r>
            <a:r>
              <a:rPr lang="en-US" b="1" dirty="0" smtClean="0"/>
              <a:t> </a:t>
            </a:r>
            <a:r>
              <a:rPr lang="en-US" b="1" dirty="0" err="1" smtClean="0"/>
              <a:t>satu</a:t>
            </a:r>
            <a:r>
              <a:rPr lang="en-US" b="1" dirty="0" smtClean="0"/>
              <a:t> </a:t>
            </a:r>
            <a:r>
              <a:rPr lang="en-US" b="1" dirty="0" err="1" smtClean="0"/>
              <a:t>suara</a:t>
            </a:r>
            <a:r>
              <a:rPr lang="en-US" b="1" dirty="0" smtClean="0"/>
              <a:t> yang </a:t>
            </a:r>
            <a:r>
              <a:rPr lang="en-US" b="1" dirty="0" err="1" smtClean="0"/>
              <a:t>dapat</a:t>
            </a:r>
            <a:r>
              <a:rPr lang="en-US" b="1" dirty="0" smtClean="0"/>
              <a:t> </a:t>
            </a:r>
            <a:r>
              <a:rPr lang="en-US" b="1" dirty="0" err="1" smtClean="0"/>
              <a:t>aktif</a:t>
            </a:r>
            <a:r>
              <a:rPr lang="en-US" b="1" dirty="0" smtClean="0"/>
              <a:t> </a:t>
            </a:r>
            <a:r>
              <a:rPr lang="en-US" b="1" dirty="0" err="1" smtClean="0"/>
              <a:t>mereka</a:t>
            </a:r>
            <a:r>
              <a:rPr lang="en-US" b="1" dirty="0" smtClean="0"/>
              <a:t> </a:t>
            </a:r>
            <a:r>
              <a:rPr lang="en-US" b="1" dirty="0" err="1" smtClean="0"/>
              <a:t>gunakan</a:t>
            </a:r>
            <a:r>
              <a:rPr lang="en-US" b="1" dirty="0" smtClean="0"/>
              <a:t> </a:t>
            </a:r>
            <a:r>
              <a:rPr lang="en-US" b="1" dirty="0" err="1" smtClean="0"/>
              <a:t>dalam</a:t>
            </a:r>
            <a:r>
              <a:rPr lang="en-US" b="1" dirty="0" smtClean="0"/>
              <a:t> </a:t>
            </a:r>
            <a:r>
              <a:rPr lang="en-US" b="1" dirty="0" err="1" smtClean="0"/>
              <a:t>setiap</a:t>
            </a:r>
            <a:r>
              <a:rPr lang="en-US" b="1" dirty="0" smtClean="0"/>
              <a:t> </a:t>
            </a:r>
            <a:r>
              <a:rPr lang="en-US" b="1" dirty="0" err="1" smtClean="0"/>
              <a:t>kegiatan</a:t>
            </a:r>
            <a:r>
              <a:rPr lang="en-US" b="1" dirty="0" smtClean="0"/>
              <a:t> G-20. Dari </a:t>
            </a:r>
            <a:r>
              <a:rPr lang="en-US" b="1" dirty="0" err="1" smtClean="0"/>
              <a:t>beberapa</a:t>
            </a:r>
            <a:r>
              <a:rPr lang="en-US" b="1" dirty="0" smtClean="0"/>
              <a:t> </a:t>
            </a:r>
            <a:r>
              <a:rPr lang="en-US" b="1" dirty="0" err="1" smtClean="0"/>
              <a:t>poin</a:t>
            </a:r>
            <a:r>
              <a:rPr lang="en-US" b="1" dirty="0" smtClean="0"/>
              <a:t> </a:t>
            </a:r>
            <a:r>
              <a:rPr lang="en-US" b="1" dirty="0" err="1" smtClean="0"/>
              <a:t>ini</a:t>
            </a:r>
            <a:r>
              <a:rPr lang="en-US" b="1" dirty="0" smtClean="0"/>
              <a:t> </a:t>
            </a:r>
            <a:r>
              <a:rPr lang="en-US" b="1" dirty="0" err="1" smtClean="0"/>
              <a:t>kita</a:t>
            </a:r>
            <a:r>
              <a:rPr lang="en-US" b="1" dirty="0" smtClean="0"/>
              <a:t> </a:t>
            </a:r>
            <a:r>
              <a:rPr lang="en-US" b="1" dirty="0" err="1" smtClean="0"/>
              <a:t>bisa</a:t>
            </a:r>
            <a:r>
              <a:rPr lang="en-US" b="1" dirty="0" smtClean="0"/>
              <a:t> </a:t>
            </a:r>
            <a:r>
              <a:rPr lang="en-US" b="1" dirty="0" err="1" smtClean="0"/>
              <a:t>menilai</a:t>
            </a:r>
            <a:r>
              <a:rPr lang="en-US" b="1" dirty="0" smtClean="0"/>
              <a:t> </a:t>
            </a:r>
            <a:r>
              <a:rPr lang="en-US" b="1" dirty="0" err="1" smtClean="0"/>
              <a:t>bahwa</a:t>
            </a:r>
            <a:r>
              <a:rPr lang="en-US" b="1" dirty="0" smtClean="0"/>
              <a:t> </a:t>
            </a:r>
            <a:r>
              <a:rPr lang="en-US" b="1" dirty="0" err="1" smtClean="0"/>
              <a:t>setiap</a:t>
            </a:r>
            <a:r>
              <a:rPr lang="en-US" b="1" dirty="0" smtClean="0"/>
              <a:t> </a:t>
            </a:r>
            <a:r>
              <a:rPr lang="en-US" b="1" dirty="0" err="1" smtClean="0"/>
              <a:t>negara</a:t>
            </a:r>
            <a:r>
              <a:rPr lang="en-US" b="1" dirty="0" smtClean="0"/>
              <a:t> </a:t>
            </a:r>
            <a:r>
              <a:rPr lang="en-US" b="1" dirty="0" err="1" smtClean="0"/>
              <a:t>dapat</a:t>
            </a:r>
            <a:r>
              <a:rPr lang="en-US" b="1" dirty="0" smtClean="0"/>
              <a:t> </a:t>
            </a:r>
            <a:r>
              <a:rPr lang="en-US" b="1" dirty="0" err="1" smtClean="0"/>
              <a:t>memiliki</a:t>
            </a:r>
            <a:r>
              <a:rPr lang="en-US" b="1" dirty="0" smtClean="0"/>
              <a:t> </a:t>
            </a:r>
            <a:r>
              <a:rPr lang="en-US" b="1" dirty="0" err="1" smtClean="0"/>
              <a:t>pengaruh</a:t>
            </a:r>
            <a:r>
              <a:rPr lang="en-US" b="1" dirty="0" smtClean="0"/>
              <a:t> yang </a:t>
            </a:r>
            <a:r>
              <a:rPr lang="en-US" b="1" dirty="0" err="1" smtClean="0"/>
              <a:t>sama</a:t>
            </a:r>
            <a:r>
              <a:rPr lang="en-US" b="1" dirty="0" smtClean="0"/>
              <a:t> </a:t>
            </a:r>
            <a:r>
              <a:rPr lang="en-US" b="1" dirty="0" err="1" smtClean="0"/>
              <a:t>sesuai</a:t>
            </a:r>
            <a:r>
              <a:rPr lang="en-US" b="1" dirty="0" smtClean="0"/>
              <a:t> </a:t>
            </a:r>
            <a:r>
              <a:rPr lang="en-US" b="1" dirty="0" err="1" smtClean="0"/>
              <a:t>dengan</a:t>
            </a:r>
            <a:r>
              <a:rPr lang="en-US" b="1" dirty="0" smtClean="0"/>
              <a:t> </a:t>
            </a:r>
            <a:r>
              <a:rPr lang="en-US" b="1" dirty="0" err="1" smtClean="0"/>
              <a:t>komitmennya</a:t>
            </a:r>
            <a:r>
              <a:rPr lang="en-US" b="1" dirty="0" smtClean="0"/>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J:\G 20\g20_summit_2008_november.jpg"/>
          <p:cNvPicPr>
            <a:picLocks noChangeAspect="1" noChangeArrowheads="1"/>
          </p:cNvPicPr>
          <p:nvPr/>
        </p:nvPicPr>
        <p:blipFill>
          <a:blip r:embed="rId2">
            <a:duotone>
              <a:prstClr val="black"/>
              <a:schemeClr val="accent3">
                <a:tint val="45000"/>
                <a:satMod val="400000"/>
              </a:schemeClr>
            </a:duotone>
          </a:blip>
          <a:srcRect/>
          <a:stretch>
            <a:fillRect/>
          </a:stretch>
        </p:blipFill>
        <p:spPr bwMode="auto">
          <a:xfrm>
            <a:off x="0" y="0"/>
            <a:ext cx="9143999" cy="6858000"/>
          </a:xfrm>
          <a:prstGeom prst="rect">
            <a:avLst/>
          </a:prstGeom>
          <a:noFill/>
        </p:spPr>
      </p:pic>
      <p:sp>
        <p:nvSpPr>
          <p:cNvPr id="2" name="Title 1"/>
          <p:cNvSpPr>
            <a:spLocks noGrp="1"/>
          </p:cNvSpPr>
          <p:nvPr>
            <p:ph type="title"/>
          </p:nvPr>
        </p:nvSpPr>
        <p:spPr>
          <a:xfrm>
            <a:off x="457200" y="0"/>
            <a:ext cx="8229600" cy="868362"/>
          </a:xfrm>
        </p:spPr>
        <p:txBody>
          <a:bodyPr/>
          <a:lstStyle/>
          <a:p>
            <a:r>
              <a:rPr lang="en-US" b="1" dirty="0" err="1" smtClean="0">
                <a:solidFill>
                  <a:srgbClr val="C00000"/>
                </a:solidFill>
              </a:rPr>
              <a:t>Struktur</a:t>
            </a:r>
            <a:r>
              <a:rPr lang="en-US" b="1" dirty="0" smtClean="0">
                <a:solidFill>
                  <a:srgbClr val="C00000"/>
                </a:solidFill>
              </a:rPr>
              <a:t> </a:t>
            </a:r>
            <a:r>
              <a:rPr lang="en-US" b="1" dirty="0" err="1" smtClean="0">
                <a:solidFill>
                  <a:srgbClr val="C00000"/>
                </a:solidFill>
              </a:rPr>
              <a:t>Organisasi</a:t>
            </a:r>
            <a:r>
              <a:rPr lang="en-US" b="1" dirty="0" smtClean="0">
                <a:solidFill>
                  <a:srgbClr val="C00000"/>
                </a:solidFill>
              </a:rPr>
              <a:t>:</a:t>
            </a:r>
            <a:endParaRPr lang="en-US" b="1" dirty="0">
              <a:solidFill>
                <a:srgbClr val="C00000"/>
              </a:solidFill>
            </a:endParaRPr>
          </a:p>
        </p:txBody>
      </p:sp>
      <p:sp>
        <p:nvSpPr>
          <p:cNvPr id="3" name="Content Placeholder 2"/>
          <p:cNvSpPr>
            <a:spLocks noGrp="1"/>
          </p:cNvSpPr>
          <p:nvPr>
            <p:ph idx="1"/>
          </p:nvPr>
        </p:nvSpPr>
        <p:spPr>
          <a:xfrm>
            <a:off x="457200" y="1219200"/>
            <a:ext cx="8229600" cy="5638800"/>
          </a:xfrm>
        </p:spPr>
        <p:txBody>
          <a:bodyPr>
            <a:normAutofit fontScale="77500" lnSpcReduction="20000"/>
          </a:bodyPr>
          <a:lstStyle/>
          <a:p>
            <a:pPr algn="just"/>
            <a:r>
              <a:rPr lang="en-US" b="1" dirty="0" err="1" smtClean="0">
                <a:solidFill>
                  <a:schemeClr val="bg1"/>
                </a:solidFill>
              </a:rPr>
              <a:t>Tidak</a:t>
            </a:r>
            <a:r>
              <a:rPr lang="en-US" b="1" dirty="0" smtClean="0">
                <a:solidFill>
                  <a:schemeClr val="bg1"/>
                </a:solidFill>
              </a:rPr>
              <a:t> </a:t>
            </a:r>
            <a:r>
              <a:rPr lang="en-US" b="1" dirty="0" err="1" smtClean="0">
                <a:solidFill>
                  <a:schemeClr val="bg1"/>
                </a:solidFill>
              </a:rPr>
              <a:t>seperti</a:t>
            </a:r>
            <a:r>
              <a:rPr lang="en-US" b="1" dirty="0" smtClean="0">
                <a:solidFill>
                  <a:schemeClr val="bg1"/>
                </a:solidFill>
              </a:rPr>
              <a:t> </a:t>
            </a:r>
            <a:r>
              <a:rPr lang="en-US" b="1" dirty="0" err="1" smtClean="0">
                <a:solidFill>
                  <a:schemeClr val="bg1"/>
                </a:solidFill>
              </a:rPr>
              <a:t>isntitusi</a:t>
            </a:r>
            <a:r>
              <a:rPr lang="en-US" b="1" dirty="0" smtClean="0">
                <a:solidFill>
                  <a:schemeClr val="bg1"/>
                </a:solidFill>
              </a:rPr>
              <a:t> </a:t>
            </a:r>
            <a:r>
              <a:rPr lang="en-US" b="1" dirty="0" err="1" smtClean="0">
                <a:solidFill>
                  <a:schemeClr val="bg1"/>
                </a:solidFill>
              </a:rPr>
              <a:t>internasional</a:t>
            </a:r>
            <a:r>
              <a:rPr lang="en-US" b="1" dirty="0" smtClean="0">
                <a:solidFill>
                  <a:schemeClr val="bg1"/>
                </a:solidFill>
              </a:rPr>
              <a:t> yang </a:t>
            </a:r>
            <a:r>
              <a:rPr lang="en-US" b="1" dirty="0" err="1" smtClean="0">
                <a:solidFill>
                  <a:schemeClr val="bg1"/>
                </a:solidFill>
              </a:rPr>
              <a:t>lainnya</a:t>
            </a:r>
            <a:r>
              <a:rPr lang="en-US" b="1" dirty="0" smtClean="0">
                <a:solidFill>
                  <a:schemeClr val="bg1"/>
                </a:solidFill>
              </a:rPr>
              <a:t> </a:t>
            </a:r>
            <a:r>
              <a:rPr lang="en-US" b="1" dirty="0" err="1" smtClean="0">
                <a:solidFill>
                  <a:schemeClr val="bg1"/>
                </a:solidFill>
              </a:rPr>
              <a:t>seperti</a:t>
            </a:r>
            <a:r>
              <a:rPr lang="en-US" b="1" dirty="0" smtClean="0">
                <a:solidFill>
                  <a:schemeClr val="bg1"/>
                </a:solidFill>
              </a:rPr>
              <a:t>: </a:t>
            </a:r>
            <a:r>
              <a:rPr lang="en-US" b="1" dirty="0">
                <a:solidFill>
                  <a:schemeClr val="bg1"/>
                </a:solidFill>
              </a:rPr>
              <a:t>Organization for Economic Co-operation and Development (OECD), IMF or World Bank, </a:t>
            </a:r>
            <a:r>
              <a:rPr lang="en-US" b="1" dirty="0" smtClean="0">
                <a:solidFill>
                  <a:schemeClr val="bg1"/>
                </a:solidFill>
              </a:rPr>
              <a:t>G-20 (</a:t>
            </a:r>
            <a:r>
              <a:rPr lang="en-US" b="1" dirty="0" err="1" smtClean="0">
                <a:solidFill>
                  <a:schemeClr val="bg1"/>
                </a:solidFill>
              </a:rPr>
              <a:t>seperti</a:t>
            </a:r>
            <a:r>
              <a:rPr lang="en-US" b="1" dirty="0" smtClean="0">
                <a:solidFill>
                  <a:schemeClr val="bg1"/>
                </a:solidFill>
              </a:rPr>
              <a:t> </a:t>
            </a:r>
            <a:r>
              <a:rPr lang="en-US" b="1" dirty="0" err="1" smtClean="0">
                <a:solidFill>
                  <a:schemeClr val="bg1"/>
                </a:solidFill>
              </a:rPr>
              <a:t>juga</a:t>
            </a:r>
            <a:r>
              <a:rPr lang="en-US" b="1" dirty="0" smtClean="0">
                <a:solidFill>
                  <a:schemeClr val="bg1"/>
                </a:solidFill>
              </a:rPr>
              <a:t> </a:t>
            </a:r>
            <a:r>
              <a:rPr lang="en-US" b="1" dirty="0">
                <a:solidFill>
                  <a:schemeClr val="bg1"/>
                </a:solidFill>
              </a:rPr>
              <a:t>G-7) </a:t>
            </a:r>
            <a:r>
              <a:rPr lang="en-US" b="1" dirty="0" err="1" smtClean="0">
                <a:solidFill>
                  <a:schemeClr val="bg1"/>
                </a:solidFill>
              </a:rPr>
              <a:t>tidak</a:t>
            </a:r>
            <a:r>
              <a:rPr lang="en-US" b="1" dirty="0" smtClean="0">
                <a:solidFill>
                  <a:schemeClr val="bg1"/>
                </a:solidFill>
              </a:rPr>
              <a:t> </a:t>
            </a:r>
            <a:r>
              <a:rPr lang="en-US" b="1" dirty="0" err="1" smtClean="0">
                <a:solidFill>
                  <a:schemeClr val="bg1"/>
                </a:solidFill>
              </a:rPr>
              <a:t>memiliki</a:t>
            </a:r>
            <a:r>
              <a:rPr lang="en-US" b="1" dirty="0" smtClean="0">
                <a:solidFill>
                  <a:schemeClr val="bg1"/>
                </a:solidFill>
              </a:rPr>
              <a:t> </a:t>
            </a:r>
            <a:r>
              <a:rPr lang="en-US" b="1" dirty="0" err="1" smtClean="0">
                <a:solidFill>
                  <a:schemeClr val="bg1"/>
                </a:solidFill>
              </a:rPr>
              <a:t>staf</a:t>
            </a:r>
            <a:r>
              <a:rPr lang="en-US" b="1" dirty="0" smtClean="0">
                <a:solidFill>
                  <a:schemeClr val="bg1"/>
                </a:solidFill>
              </a:rPr>
              <a:t> </a:t>
            </a:r>
            <a:r>
              <a:rPr lang="en-US" b="1" dirty="0" err="1" smtClean="0">
                <a:solidFill>
                  <a:schemeClr val="bg1"/>
                </a:solidFill>
              </a:rPr>
              <a:t>permanen</a:t>
            </a:r>
            <a:r>
              <a:rPr lang="en-US" b="1" dirty="0" smtClean="0">
                <a:solidFill>
                  <a:schemeClr val="bg1"/>
                </a:solidFill>
              </a:rPr>
              <a:t>. </a:t>
            </a:r>
            <a:r>
              <a:rPr lang="en-US" b="1" dirty="0" err="1" smtClean="0">
                <a:solidFill>
                  <a:schemeClr val="bg1"/>
                </a:solidFill>
              </a:rPr>
              <a:t>Ketua</a:t>
            </a:r>
            <a:r>
              <a:rPr lang="en-US" b="1" dirty="0" smtClean="0">
                <a:solidFill>
                  <a:schemeClr val="bg1"/>
                </a:solidFill>
              </a:rPr>
              <a:t> G-20 </a:t>
            </a:r>
            <a:r>
              <a:rPr lang="en-US" b="1" dirty="0" err="1" smtClean="0">
                <a:solidFill>
                  <a:schemeClr val="bg1"/>
                </a:solidFill>
              </a:rPr>
              <a:t>digilir</a:t>
            </a:r>
            <a:r>
              <a:rPr lang="en-US" b="1" dirty="0" smtClean="0">
                <a:solidFill>
                  <a:schemeClr val="bg1"/>
                </a:solidFill>
              </a:rPr>
              <a:t> </a:t>
            </a:r>
            <a:r>
              <a:rPr lang="en-US" b="1" dirty="0" err="1" smtClean="0">
                <a:solidFill>
                  <a:schemeClr val="bg1"/>
                </a:solidFill>
              </a:rPr>
              <a:t>diantara</a:t>
            </a:r>
            <a:r>
              <a:rPr lang="en-US" b="1" dirty="0" smtClean="0">
                <a:solidFill>
                  <a:schemeClr val="bg1"/>
                </a:solidFill>
              </a:rPr>
              <a:t> </a:t>
            </a:r>
            <a:r>
              <a:rPr lang="en-US" b="1" dirty="0" err="1" smtClean="0">
                <a:solidFill>
                  <a:schemeClr val="bg1"/>
                </a:solidFill>
              </a:rPr>
              <a:t>negara</a:t>
            </a:r>
            <a:r>
              <a:rPr lang="en-US" b="1" dirty="0" smtClean="0">
                <a:solidFill>
                  <a:schemeClr val="bg1"/>
                </a:solidFill>
              </a:rPr>
              <a:t> </a:t>
            </a:r>
            <a:r>
              <a:rPr lang="en-US" b="1" dirty="0" err="1" smtClean="0">
                <a:solidFill>
                  <a:schemeClr val="bg1"/>
                </a:solidFill>
              </a:rPr>
              <a:t>anggota</a:t>
            </a:r>
            <a:r>
              <a:rPr lang="en-US" b="1" dirty="0" smtClean="0">
                <a:solidFill>
                  <a:schemeClr val="bg1"/>
                </a:solidFill>
              </a:rPr>
              <a:t>, </a:t>
            </a:r>
            <a:r>
              <a:rPr lang="en-US" b="1" dirty="0" err="1" smtClean="0">
                <a:solidFill>
                  <a:schemeClr val="bg1"/>
                </a:solidFill>
              </a:rPr>
              <a:t>dan</a:t>
            </a:r>
            <a:r>
              <a:rPr lang="en-US" b="1" dirty="0" smtClean="0">
                <a:solidFill>
                  <a:schemeClr val="bg1"/>
                </a:solidFill>
              </a:rPr>
              <a:t> </a:t>
            </a:r>
            <a:r>
              <a:rPr lang="en-US" b="1" dirty="0" err="1" smtClean="0">
                <a:solidFill>
                  <a:schemeClr val="bg1"/>
                </a:solidFill>
              </a:rPr>
              <a:t>dipilih</a:t>
            </a:r>
            <a:r>
              <a:rPr lang="en-US" b="1" dirty="0" smtClean="0">
                <a:solidFill>
                  <a:schemeClr val="bg1"/>
                </a:solidFill>
              </a:rPr>
              <a:t> </a:t>
            </a:r>
            <a:r>
              <a:rPr lang="en-US" b="1" dirty="0" err="1" smtClean="0">
                <a:solidFill>
                  <a:schemeClr val="bg1"/>
                </a:solidFill>
              </a:rPr>
              <a:t>dari</a:t>
            </a:r>
            <a:r>
              <a:rPr lang="en-US" b="1" dirty="0" smtClean="0">
                <a:solidFill>
                  <a:schemeClr val="bg1"/>
                </a:solidFill>
              </a:rPr>
              <a:t> region yang </a:t>
            </a:r>
            <a:r>
              <a:rPr lang="en-US" b="1" dirty="0" err="1" smtClean="0">
                <a:solidFill>
                  <a:schemeClr val="bg1"/>
                </a:solidFill>
              </a:rPr>
              <a:t>berbeda</a:t>
            </a:r>
            <a:r>
              <a:rPr lang="en-US" b="1" dirty="0" smtClean="0">
                <a:solidFill>
                  <a:schemeClr val="bg1"/>
                </a:solidFill>
              </a:rPr>
              <a:t> </a:t>
            </a:r>
            <a:r>
              <a:rPr lang="en-US" b="1" dirty="0" err="1" smtClean="0">
                <a:solidFill>
                  <a:schemeClr val="bg1"/>
                </a:solidFill>
              </a:rPr>
              <a:t>setiap</a:t>
            </a:r>
            <a:r>
              <a:rPr lang="en-US" b="1" dirty="0" smtClean="0">
                <a:solidFill>
                  <a:schemeClr val="bg1"/>
                </a:solidFill>
              </a:rPr>
              <a:t> </a:t>
            </a:r>
            <a:r>
              <a:rPr lang="en-US" b="1" dirty="0" err="1" smtClean="0">
                <a:solidFill>
                  <a:schemeClr val="bg1"/>
                </a:solidFill>
              </a:rPr>
              <a:t>tahunnya</a:t>
            </a:r>
            <a:r>
              <a:rPr lang="en-US" b="1" dirty="0" smtClean="0">
                <a:solidFill>
                  <a:schemeClr val="bg1"/>
                </a:solidFill>
              </a:rPr>
              <a:t>.</a:t>
            </a:r>
          </a:p>
          <a:p>
            <a:pPr algn="just"/>
            <a:endParaRPr lang="en-US" b="1" dirty="0" smtClean="0">
              <a:solidFill>
                <a:schemeClr val="bg1"/>
              </a:solidFill>
            </a:endParaRPr>
          </a:p>
          <a:p>
            <a:pPr algn="just"/>
            <a:r>
              <a:rPr lang="en-US" b="1" dirty="0" err="1" smtClean="0">
                <a:solidFill>
                  <a:schemeClr val="bg1"/>
                </a:solidFill>
              </a:rPr>
              <a:t>Ketua</a:t>
            </a:r>
            <a:r>
              <a:rPr lang="en-US" b="1" dirty="0" smtClean="0">
                <a:solidFill>
                  <a:schemeClr val="bg1"/>
                </a:solidFill>
              </a:rPr>
              <a:t> </a:t>
            </a:r>
            <a:r>
              <a:rPr lang="en-US" b="1" dirty="0" err="1" smtClean="0">
                <a:solidFill>
                  <a:schemeClr val="bg1"/>
                </a:solidFill>
              </a:rPr>
              <a:t>bertuga</a:t>
            </a:r>
            <a:r>
              <a:rPr lang="en-US" b="1" dirty="0" err="1" smtClean="0">
                <a:solidFill>
                  <a:schemeClr val="bg1"/>
                </a:solidFill>
              </a:rPr>
              <a:t>s</a:t>
            </a:r>
            <a:r>
              <a:rPr lang="en-US" b="1" dirty="0" smtClean="0">
                <a:solidFill>
                  <a:schemeClr val="bg1"/>
                </a:solidFill>
              </a:rPr>
              <a:t> </a:t>
            </a:r>
            <a:r>
              <a:rPr lang="en-US" b="1" dirty="0" err="1" smtClean="0">
                <a:solidFill>
                  <a:schemeClr val="bg1"/>
                </a:solidFill>
              </a:rPr>
              <a:t>untuk</a:t>
            </a:r>
            <a:r>
              <a:rPr lang="en-US" b="1" dirty="0" smtClean="0">
                <a:solidFill>
                  <a:schemeClr val="bg1"/>
                </a:solidFill>
              </a:rPr>
              <a:t> </a:t>
            </a:r>
            <a:r>
              <a:rPr lang="en-US" b="1" dirty="0" err="1" smtClean="0">
                <a:solidFill>
                  <a:schemeClr val="bg1"/>
                </a:solidFill>
              </a:rPr>
              <a:t>mengatur</a:t>
            </a:r>
            <a:r>
              <a:rPr lang="en-US" b="1" dirty="0" smtClean="0">
                <a:solidFill>
                  <a:schemeClr val="bg1"/>
                </a:solidFill>
              </a:rPr>
              <a:t> </a:t>
            </a:r>
            <a:r>
              <a:rPr lang="en-US" b="1" dirty="0" err="1" smtClean="0">
                <a:solidFill>
                  <a:schemeClr val="bg1"/>
                </a:solidFill>
              </a:rPr>
              <a:t>putaran</a:t>
            </a:r>
            <a:r>
              <a:rPr lang="en-US" b="1" dirty="0" smtClean="0">
                <a:solidFill>
                  <a:schemeClr val="bg1"/>
                </a:solidFill>
              </a:rPr>
              <a:t> </a:t>
            </a:r>
            <a:r>
              <a:rPr lang="en-US" b="1" dirty="0" err="1" smtClean="0">
                <a:solidFill>
                  <a:schemeClr val="bg1"/>
                </a:solidFill>
              </a:rPr>
              <a:t>ketua</a:t>
            </a:r>
            <a:r>
              <a:rPr lang="en-US" b="1" dirty="0" smtClean="0">
                <a:solidFill>
                  <a:schemeClr val="bg1"/>
                </a:solidFill>
              </a:rPr>
              <a:t> </a:t>
            </a:r>
            <a:r>
              <a:rPr lang="en-US" b="1" dirty="0" err="1" smtClean="0">
                <a:solidFill>
                  <a:schemeClr val="bg1"/>
                </a:solidFill>
              </a:rPr>
              <a:t>selanjutnya</a:t>
            </a:r>
            <a:r>
              <a:rPr lang="en-US" b="1" dirty="0" smtClean="0">
                <a:solidFill>
                  <a:schemeClr val="bg1"/>
                </a:solidFill>
              </a:rPr>
              <a:t>.</a:t>
            </a:r>
          </a:p>
          <a:p>
            <a:pPr algn="just"/>
            <a:endParaRPr lang="en-US" b="1" dirty="0" smtClean="0">
              <a:solidFill>
                <a:schemeClr val="bg1"/>
              </a:solidFill>
            </a:endParaRPr>
          </a:p>
          <a:p>
            <a:pPr algn="just"/>
            <a:r>
              <a:rPr lang="en-US" b="1" dirty="0" err="1" smtClean="0">
                <a:solidFill>
                  <a:schemeClr val="bg1"/>
                </a:solidFill>
              </a:rPr>
              <a:t>Ketua</a:t>
            </a:r>
            <a:r>
              <a:rPr lang="en-US" b="1" dirty="0" smtClean="0">
                <a:solidFill>
                  <a:schemeClr val="bg1"/>
                </a:solidFill>
              </a:rPr>
              <a:t> </a:t>
            </a:r>
            <a:r>
              <a:rPr lang="en-US" b="1" dirty="0" err="1" smtClean="0">
                <a:solidFill>
                  <a:schemeClr val="bg1"/>
                </a:solidFill>
              </a:rPr>
              <a:t>terpilih</a:t>
            </a:r>
            <a:r>
              <a:rPr lang="en-US" b="1" dirty="0" smtClean="0">
                <a:solidFill>
                  <a:schemeClr val="bg1"/>
                </a:solidFill>
              </a:rPr>
              <a:t> </a:t>
            </a:r>
            <a:r>
              <a:rPr lang="en-US" b="1" dirty="0" err="1" smtClean="0">
                <a:solidFill>
                  <a:schemeClr val="bg1"/>
                </a:solidFill>
              </a:rPr>
              <a:t>membangun</a:t>
            </a:r>
            <a:r>
              <a:rPr lang="en-US" b="1" dirty="0" smtClean="0">
                <a:solidFill>
                  <a:schemeClr val="bg1"/>
                </a:solidFill>
              </a:rPr>
              <a:t> </a:t>
            </a:r>
            <a:r>
              <a:rPr lang="en-US" b="1" dirty="0" err="1" smtClean="0">
                <a:solidFill>
                  <a:schemeClr val="bg1"/>
                </a:solidFill>
              </a:rPr>
              <a:t>sekretariat</a:t>
            </a:r>
            <a:r>
              <a:rPr lang="en-US" b="1" dirty="0" smtClean="0">
                <a:solidFill>
                  <a:schemeClr val="bg1"/>
                </a:solidFill>
              </a:rPr>
              <a:t> </a:t>
            </a:r>
            <a:r>
              <a:rPr lang="en-US" b="1" dirty="0" err="1" smtClean="0">
                <a:solidFill>
                  <a:schemeClr val="bg1"/>
                </a:solidFill>
              </a:rPr>
              <a:t>sementara</a:t>
            </a:r>
            <a:r>
              <a:rPr lang="en-US" b="1" dirty="0" smtClean="0">
                <a:solidFill>
                  <a:schemeClr val="bg1"/>
                </a:solidFill>
              </a:rPr>
              <a:t> </a:t>
            </a:r>
            <a:r>
              <a:rPr lang="en-US" b="1" dirty="0" err="1" smtClean="0">
                <a:solidFill>
                  <a:schemeClr val="bg1"/>
                </a:solidFill>
              </a:rPr>
              <a:t>untuk</a:t>
            </a:r>
            <a:r>
              <a:rPr lang="en-US" b="1" dirty="0" smtClean="0">
                <a:solidFill>
                  <a:schemeClr val="bg1"/>
                </a:solidFill>
              </a:rPr>
              <a:t> </a:t>
            </a:r>
            <a:r>
              <a:rPr lang="en-US" b="1" dirty="0" err="1" smtClean="0">
                <a:solidFill>
                  <a:schemeClr val="bg1"/>
                </a:solidFill>
              </a:rPr>
              <a:t>dipergunakan</a:t>
            </a:r>
            <a:r>
              <a:rPr lang="en-US" b="1" dirty="0" smtClean="0">
                <a:solidFill>
                  <a:schemeClr val="bg1"/>
                </a:solidFill>
              </a:rPr>
              <a:t> </a:t>
            </a:r>
            <a:r>
              <a:rPr lang="en-US" b="1" dirty="0" err="1" smtClean="0">
                <a:solidFill>
                  <a:schemeClr val="bg1"/>
                </a:solidFill>
              </a:rPr>
              <a:t>selama</a:t>
            </a:r>
            <a:r>
              <a:rPr lang="en-US" b="1" dirty="0" smtClean="0">
                <a:solidFill>
                  <a:schemeClr val="bg1"/>
                </a:solidFill>
              </a:rPr>
              <a:t> </a:t>
            </a:r>
            <a:r>
              <a:rPr lang="en-US" b="1" dirty="0" err="1" smtClean="0">
                <a:solidFill>
                  <a:schemeClr val="bg1"/>
                </a:solidFill>
              </a:rPr>
              <a:t>masa</a:t>
            </a:r>
            <a:r>
              <a:rPr lang="en-US" b="1" dirty="0" smtClean="0">
                <a:solidFill>
                  <a:schemeClr val="bg1"/>
                </a:solidFill>
              </a:rPr>
              <a:t> </a:t>
            </a:r>
            <a:r>
              <a:rPr lang="en-US" b="1" dirty="0" err="1" smtClean="0">
                <a:solidFill>
                  <a:schemeClr val="bg1"/>
                </a:solidFill>
              </a:rPr>
              <a:t>kepemimpinannya</a:t>
            </a:r>
            <a:r>
              <a:rPr lang="en-US" b="1" dirty="0" smtClean="0">
                <a:solidFill>
                  <a:schemeClr val="bg1"/>
                </a:solidFill>
              </a:rPr>
              <a:t> , yang </a:t>
            </a:r>
            <a:r>
              <a:rPr lang="en-US" b="1" dirty="0" err="1" smtClean="0">
                <a:solidFill>
                  <a:schemeClr val="bg1"/>
                </a:solidFill>
              </a:rPr>
              <a:t>dipakai</a:t>
            </a:r>
            <a:r>
              <a:rPr lang="en-US" b="1" dirty="0" smtClean="0">
                <a:solidFill>
                  <a:schemeClr val="bg1"/>
                </a:solidFill>
              </a:rPr>
              <a:t> </a:t>
            </a:r>
            <a:r>
              <a:rPr lang="en-US" b="1" dirty="0" err="1" smtClean="0">
                <a:solidFill>
                  <a:schemeClr val="bg1"/>
                </a:solidFill>
              </a:rPr>
              <a:t>untuk</a:t>
            </a:r>
            <a:r>
              <a:rPr lang="en-US" b="1" dirty="0" smtClean="0">
                <a:solidFill>
                  <a:schemeClr val="bg1"/>
                </a:solidFill>
              </a:rPr>
              <a:t> </a:t>
            </a:r>
            <a:r>
              <a:rPr lang="en-US" b="1" dirty="0" err="1" smtClean="0">
                <a:solidFill>
                  <a:schemeClr val="bg1"/>
                </a:solidFill>
              </a:rPr>
              <a:t>mengkoordinir</a:t>
            </a:r>
            <a:r>
              <a:rPr lang="en-US" b="1" dirty="0" smtClean="0">
                <a:solidFill>
                  <a:schemeClr val="bg1"/>
                </a:solidFill>
              </a:rPr>
              <a:t> </a:t>
            </a:r>
            <a:r>
              <a:rPr lang="en-US" b="1" dirty="0" err="1" smtClean="0">
                <a:solidFill>
                  <a:schemeClr val="bg1"/>
                </a:solidFill>
              </a:rPr>
              <a:t>kerja</a:t>
            </a:r>
            <a:r>
              <a:rPr lang="en-US" b="1" dirty="0" smtClean="0">
                <a:solidFill>
                  <a:schemeClr val="bg1"/>
                </a:solidFill>
              </a:rPr>
              <a:t> Group </a:t>
            </a:r>
            <a:r>
              <a:rPr lang="en-US" b="1" dirty="0" err="1" smtClean="0">
                <a:solidFill>
                  <a:schemeClr val="bg1"/>
                </a:solidFill>
              </a:rPr>
              <a:t>dan</a:t>
            </a:r>
            <a:r>
              <a:rPr lang="en-US" b="1" dirty="0" smtClean="0">
                <a:solidFill>
                  <a:schemeClr val="bg1"/>
                </a:solidFill>
              </a:rPr>
              <a:t> </a:t>
            </a:r>
            <a:r>
              <a:rPr lang="en-US" b="1" dirty="0" err="1" smtClean="0">
                <a:solidFill>
                  <a:schemeClr val="bg1"/>
                </a:solidFill>
              </a:rPr>
              <a:t>mengatur</a:t>
            </a:r>
            <a:r>
              <a:rPr lang="en-US" b="1" dirty="0" smtClean="0">
                <a:solidFill>
                  <a:schemeClr val="bg1"/>
                </a:solidFill>
              </a:rPr>
              <a:t> </a:t>
            </a:r>
            <a:r>
              <a:rPr lang="en-US" b="1" dirty="0" err="1" smtClean="0">
                <a:solidFill>
                  <a:schemeClr val="bg1"/>
                </a:solidFill>
              </a:rPr>
              <a:t>pertemuan</a:t>
            </a:r>
            <a:r>
              <a:rPr lang="en-US" b="1" dirty="0" smtClean="0">
                <a:solidFill>
                  <a:schemeClr val="bg1"/>
                </a:solidFill>
              </a:rPr>
              <a:t>-</a:t>
            </a:r>
            <a:r>
              <a:rPr lang="en-US" b="1" dirty="0" err="1" smtClean="0">
                <a:solidFill>
                  <a:schemeClr val="bg1"/>
                </a:solidFill>
              </a:rPr>
              <a:t>pertemuan</a:t>
            </a:r>
            <a:r>
              <a:rPr lang="en-US" b="1" dirty="0" smtClean="0">
                <a:solidFill>
                  <a:schemeClr val="bg1"/>
                </a:solidFill>
              </a:rPr>
              <a:t> </a:t>
            </a:r>
            <a:r>
              <a:rPr lang="en-US" b="1" dirty="0" err="1" smtClean="0">
                <a:solidFill>
                  <a:schemeClr val="bg1"/>
                </a:solidFill>
              </a:rPr>
              <a:t>serta</a:t>
            </a:r>
            <a:r>
              <a:rPr lang="en-US" b="1" dirty="0" smtClean="0">
                <a:solidFill>
                  <a:schemeClr val="bg1"/>
                </a:solidFill>
              </a:rPr>
              <a:t> </a:t>
            </a:r>
            <a:r>
              <a:rPr lang="en-US" b="1" dirty="0" err="1" smtClean="0">
                <a:solidFill>
                  <a:schemeClr val="bg1"/>
                </a:solidFill>
              </a:rPr>
              <a:t>memastikan</a:t>
            </a:r>
            <a:r>
              <a:rPr lang="en-US" b="1" dirty="0" smtClean="0">
                <a:solidFill>
                  <a:schemeClr val="bg1"/>
                </a:solidFill>
              </a:rPr>
              <a:t> </a:t>
            </a:r>
            <a:r>
              <a:rPr lang="en-US" b="1" dirty="0" err="1" smtClean="0">
                <a:solidFill>
                  <a:schemeClr val="bg1"/>
                </a:solidFill>
              </a:rPr>
              <a:t>keberlangsungan</a:t>
            </a:r>
            <a:r>
              <a:rPr lang="en-US" b="1" dirty="0" smtClean="0">
                <a:solidFill>
                  <a:schemeClr val="bg1"/>
                </a:solidFill>
              </a:rPr>
              <a:t> </a:t>
            </a:r>
            <a:r>
              <a:rPr lang="en-US" b="1" dirty="0" err="1" smtClean="0">
                <a:solidFill>
                  <a:schemeClr val="bg1"/>
                </a:solidFill>
              </a:rPr>
              <a:t>manajemen</a:t>
            </a:r>
            <a:r>
              <a:rPr lang="en-US" b="1" dirty="0" smtClean="0">
                <a:solidFill>
                  <a:schemeClr val="bg1"/>
                </a:solidFill>
              </a:rPr>
              <a:t> </a:t>
            </a:r>
            <a:r>
              <a:rPr lang="en-US" b="1" dirty="0" err="1" smtClean="0">
                <a:solidFill>
                  <a:schemeClr val="bg1"/>
                </a:solidFill>
              </a:rPr>
              <a:t>institusi</a:t>
            </a:r>
            <a:r>
              <a:rPr lang="en-US" b="1" dirty="0" smtClean="0">
                <a:solidFill>
                  <a:schemeClr val="bg1"/>
                </a:solidFill>
              </a:rPr>
              <a:t> </a:t>
            </a:r>
            <a:r>
              <a:rPr lang="en-US" b="1" dirty="0" err="1" smtClean="0">
                <a:solidFill>
                  <a:schemeClr val="bg1"/>
                </a:solidFill>
              </a:rPr>
              <a:t>selama</a:t>
            </a:r>
            <a:r>
              <a:rPr lang="en-US" b="1" dirty="0" smtClean="0">
                <a:solidFill>
                  <a:schemeClr val="bg1"/>
                </a:solidFill>
              </a:rPr>
              <a:t> </a:t>
            </a:r>
            <a:r>
              <a:rPr lang="en-US" b="1" dirty="0" err="1" smtClean="0">
                <a:solidFill>
                  <a:schemeClr val="bg1"/>
                </a:solidFill>
              </a:rPr>
              <a:t>setahun</a:t>
            </a:r>
            <a:r>
              <a:rPr lang="en-US" b="1" dirty="0" smtClean="0">
                <a:solidFill>
                  <a:schemeClr val="bg1"/>
                </a:solidFill>
              </a:rPr>
              <a:t>.</a:t>
            </a:r>
            <a:endParaRPr lang="en-US"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347</TotalTime>
  <Words>1081</Words>
  <Application>Microsoft Office PowerPoint</Application>
  <PresentationFormat>On-screen Show (4:3)</PresentationFormat>
  <Paragraphs>97</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Mandat Pendirian:</vt:lpstr>
      <vt:lpstr>Backgroud of G-20</vt:lpstr>
      <vt:lpstr>Slide 4</vt:lpstr>
      <vt:lpstr>How does the G-20 differ from the G-7?</vt:lpstr>
      <vt:lpstr>KRITERIA KEANGGOTAAN :</vt:lpstr>
      <vt:lpstr> G-20 didirikan oleh para mentri keuangan dan gubernur bank sentral dari 19 Negara, yaitu:  </vt:lpstr>
      <vt:lpstr>Can all member countries exert equal influence?</vt:lpstr>
      <vt:lpstr>Struktur Organisasi:</vt:lpstr>
      <vt:lpstr>Ketua G-20</vt:lpstr>
      <vt:lpstr>G-20 Objectives</vt:lpstr>
      <vt:lpstr>Strengthening Transparency and Accountability: </vt:lpstr>
      <vt:lpstr>Enhancing Sound Regulation:</vt:lpstr>
      <vt:lpstr>Promoting Integrity in Financial Markets:</vt:lpstr>
      <vt:lpstr>Reinforcing International Cooperation:</vt:lpstr>
      <vt:lpstr>Reforming International Financial Institutions:</vt:lpstr>
    </vt:vector>
  </TitlesOfParts>
  <Company>Universitas Komputer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Universitas Komputer Indonesia</dc:creator>
  <cp:lastModifiedBy>Universitas Komputer Indonesia</cp:lastModifiedBy>
  <cp:revision>28</cp:revision>
  <dcterms:created xsi:type="dcterms:W3CDTF">2010-05-29T17:34:12Z</dcterms:created>
  <dcterms:modified xsi:type="dcterms:W3CDTF">2010-05-31T03:29:24Z</dcterms:modified>
</cp:coreProperties>
</file>