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765" autoAdjust="0"/>
    <p:restoredTop sz="94660"/>
  </p:normalViewPr>
  <p:slideViewPr>
    <p:cSldViewPr>
      <p:cViewPr varScale="1">
        <p:scale>
          <a:sx n="65" d="100"/>
          <a:sy n="65" d="100"/>
        </p:scale>
        <p:origin x="-85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5DEE9915-1C5E-4983-82C4-4EF3F52D07B2}" type="datetimeFigureOut">
              <a:rPr lang="en-US" smtClean="0"/>
              <a:pPr/>
              <a:t>3/9/2010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5FB8833-8AF1-43C1-8CC2-19571C9791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E9915-1C5E-4983-82C4-4EF3F52D07B2}" type="datetimeFigureOut">
              <a:rPr lang="en-US" smtClean="0"/>
              <a:pPr/>
              <a:t>3/9/2010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B8833-8AF1-43C1-8CC2-19571C9791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5DEE9915-1C5E-4983-82C4-4EF3F52D07B2}" type="datetimeFigureOut">
              <a:rPr lang="en-US" smtClean="0"/>
              <a:pPr/>
              <a:t>3/9/2010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C5FB8833-8AF1-43C1-8CC2-19571C9791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E9915-1C5E-4983-82C4-4EF3F52D07B2}" type="datetimeFigureOut">
              <a:rPr lang="en-US" smtClean="0"/>
              <a:pPr/>
              <a:t>3/9/2010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5FB8833-8AF1-43C1-8CC2-19571C9791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E9915-1C5E-4983-82C4-4EF3F52D07B2}" type="datetimeFigureOut">
              <a:rPr lang="en-US" smtClean="0"/>
              <a:pPr/>
              <a:t>3/9/2010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C5FB8833-8AF1-43C1-8CC2-19571C9791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DEE9915-1C5E-4983-82C4-4EF3F52D07B2}" type="datetimeFigureOut">
              <a:rPr lang="en-US" smtClean="0"/>
              <a:pPr/>
              <a:t>3/9/2010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C5FB8833-8AF1-43C1-8CC2-19571C9791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DEE9915-1C5E-4983-82C4-4EF3F52D07B2}" type="datetimeFigureOut">
              <a:rPr lang="en-US" smtClean="0"/>
              <a:pPr/>
              <a:t>3/9/2010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C5FB8833-8AF1-43C1-8CC2-19571C9791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E9915-1C5E-4983-82C4-4EF3F52D07B2}" type="datetimeFigureOut">
              <a:rPr lang="en-US" smtClean="0"/>
              <a:pPr/>
              <a:t>3/9/2010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5FB8833-8AF1-43C1-8CC2-19571C9791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E9915-1C5E-4983-82C4-4EF3F52D07B2}" type="datetimeFigureOut">
              <a:rPr lang="en-US" smtClean="0"/>
              <a:pPr/>
              <a:t>3/9/2010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5FB8833-8AF1-43C1-8CC2-19571C9791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E9915-1C5E-4983-82C4-4EF3F52D07B2}" type="datetimeFigureOut">
              <a:rPr lang="en-US" smtClean="0"/>
              <a:pPr/>
              <a:t>3/9/2010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5FB8833-8AF1-43C1-8CC2-19571C9791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5DEE9915-1C5E-4983-82C4-4EF3F52D07B2}" type="datetimeFigureOut">
              <a:rPr lang="en-US" smtClean="0"/>
              <a:pPr/>
              <a:t>3/9/2010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C5FB8833-8AF1-43C1-8CC2-19571C9791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DEE9915-1C5E-4983-82C4-4EF3F52D07B2}" type="datetimeFigureOut">
              <a:rPr lang="en-US" smtClean="0"/>
              <a:pPr/>
              <a:t>3/9/2010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5FB8833-8AF1-43C1-8CC2-19571C9791A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7158" y="4038600"/>
            <a:ext cx="8482042" cy="1828800"/>
          </a:xfrm>
        </p:spPr>
        <p:txBody>
          <a:bodyPr/>
          <a:lstStyle/>
          <a:p>
            <a:r>
              <a:rPr lang="en-US" dirty="0" err="1" smtClean="0"/>
              <a:t>pernyataan</a:t>
            </a:r>
            <a:r>
              <a:rPr lang="en-US" dirty="0" smtClean="0"/>
              <a:t> </a:t>
            </a:r>
            <a:r>
              <a:rPr lang="en-US" dirty="0" err="1" smtClean="0"/>
              <a:t>kontrol</a:t>
            </a:r>
            <a:r>
              <a:rPr lang="en-US" dirty="0" smtClean="0"/>
              <a:t> </a:t>
            </a:r>
            <a:r>
              <a:rPr lang="en-US" dirty="0" err="1" smtClean="0"/>
              <a:t>pengulangan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Pertemuan</a:t>
            </a:r>
            <a:r>
              <a:rPr lang="en-US" dirty="0" smtClean="0"/>
              <a:t> 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771508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err="1" smtClean="0"/>
              <a:t>Pernyataan</a:t>
            </a:r>
            <a:r>
              <a:rPr lang="en-US" dirty="0" smtClean="0"/>
              <a:t> “Break”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71472" y="1571612"/>
            <a:ext cx="8153400" cy="1857388"/>
          </a:xfrm>
        </p:spPr>
        <p:txBody>
          <a:bodyPr>
            <a:noAutofit/>
          </a:bodyPr>
          <a:lstStyle/>
          <a:p>
            <a:r>
              <a:rPr lang="en-US" sz="1200" dirty="0" smtClean="0">
                <a:latin typeface="Berlin Sans FB" pitchFamily="34" charset="0"/>
              </a:rPr>
              <a:t>&lt;HTML&gt;</a:t>
            </a:r>
          </a:p>
          <a:p>
            <a:r>
              <a:rPr lang="en-US" sz="1200" dirty="0" smtClean="0">
                <a:latin typeface="Berlin Sans FB" pitchFamily="34" charset="0"/>
              </a:rPr>
              <a:t>&lt;HEAD&gt;</a:t>
            </a:r>
          </a:p>
          <a:p>
            <a:r>
              <a:rPr lang="en-US" sz="1200" dirty="0" smtClean="0">
                <a:latin typeface="Berlin Sans FB" pitchFamily="34" charset="0"/>
              </a:rPr>
              <a:t>&lt;TITLE&gt;</a:t>
            </a:r>
            <a:r>
              <a:rPr lang="en-US" sz="1200" dirty="0" err="1" smtClean="0">
                <a:latin typeface="Berlin Sans FB" pitchFamily="34" charset="0"/>
              </a:rPr>
              <a:t>Contoh</a:t>
            </a:r>
            <a:r>
              <a:rPr lang="en-US" sz="1200" dirty="0" smtClean="0">
                <a:latin typeface="Berlin Sans FB" pitchFamily="34" charset="0"/>
              </a:rPr>
              <a:t> </a:t>
            </a:r>
            <a:r>
              <a:rPr lang="en-US" sz="1200" dirty="0" err="1" smtClean="0">
                <a:latin typeface="Berlin Sans FB" pitchFamily="34" charset="0"/>
              </a:rPr>
              <a:t>untuk</a:t>
            </a:r>
            <a:r>
              <a:rPr lang="en-US" sz="1200" dirty="0" smtClean="0">
                <a:latin typeface="Berlin Sans FB" pitchFamily="34" charset="0"/>
              </a:rPr>
              <a:t> </a:t>
            </a:r>
            <a:r>
              <a:rPr lang="en-US" sz="1200" dirty="0" err="1" smtClean="0">
                <a:latin typeface="Berlin Sans FB" pitchFamily="34" charset="0"/>
              </a:rPr>
              <a:t>Memperlihatkan</a:t>
            </a:r>
            <a:r>
              <a:rPr lang="en-US" sz="1200" dirty="0" smtClean="0">
                <a:latin typeface="Berlin Sans FB" pitchFamily="34" charset="0"/>
              </a:rPr>
              <a:t> </a:t>
            </a:r>
            <a:r>
              <a:rPr lang="en-US" sz="1200" dirty="0" err="1" smtClean="0">
                <a:latin typeface="Berlin Sans FB" pitchFamily="34" charset="0"/>
              </a:rPr>
              <a:t>Efek</a:t>
            </a:r>
            <a:r>
              <a:rPr lang="en-US" sz="1200" dirty="0" smtClean="0">
                <a:latin typeface="Berlin Sans FB" pitchFamily="34" charset="0"/>
              </a:rPr>
              <a:t> break&lt;/TITLE&gt;</a:t>
            </a:r>
          </a:p>
          <a:p>
            <a:r>
              <a:rPr lang="en-US" sz="1200" dirty="0" smtClean="0">
                <a:latin typeface="Berlin Sans FB" pitchFamily="34" charset="0"/>
              </a:rPr>
              <a:t>&lt;/HEAD&gt;</a:t>
            </a:r>
          </a:p>
          <a:p>
            <a:r>
              <a:rPr lang="en-US" sz="1200" dirty="0" smtClean="0">
                <a:latin typeface="Berlin Sans FB" pitchFamily="34" charset="0"/>
              </a:rPr>
              <a:t>&lt;BODY</a:t>
            </a:r>
            <a:r>
              <a:rPr lang="en-US" sz="1200" dirty="0" smtClean="0">
                <a:latin typeface="Berlin Sans FB" pitchFamily="34" charset="0"/>
              </a:rPr>
              <a:t>&gt;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57224" y="2882388"/>
            <a:ext cx="3286148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Berlin Sans FB" pitchFamily="34" charset="0"/>
              </a:rPr>
              <a:t>&lt;?</a:t>
            </a:r>
            <a:r>
              <a:rPr lang="en-US" dirty="0" err="1" smtClean="0">
                <a:latin typeface="Berlin Sans FB" pitchFamily="34" charset="0"/>
              </a:rPr>
              <a:t>php</a:t>
            </a:r>
            <a:endParaRPr lang="en-US" dirty="0" smtClean="0">
              <a:latin typeface="Berlin Sans FB" pitchFamily="34" charset="0"/>
            </a:endParaRPr>
          </a:p>
          <a:p>
            <a:r>
              <a:rPr lang="en-US" dirty="0" smtClean="0">
                <a:latin typeface="Berlin Sans FB" pitchFamily="34" charset="0"/>
              </a:rPr>
              <a:t>  for($</a:t>
            </a:r>
            <a:r>
              <a:rPr lang="en-US" dirty="0" err="1" smtClean="0">
                <a:latin typeface="Berlin Sans FB" pitchFamily="34" charset="0"/>
              </a:rPr>
              <a:t>i</a:t>
            </a:r>
            <a:r>
              <a:rPr lang="en-US" dirty="0" smtClean="0">
                <a:latin typeface="Berlin Sans FB" pitchFamily="34" charset="0"/>
              </a:rPr>
              <a:t> = 1; $</a:t>
            </a:r>
            <a:r>
              <a:rPr lang="en-US" dirty="0" err="1" smtClean="0">
                <a:latin typeface="Berlin Sans FB" pitchFamily="34" charset="0"/>
              </a:rPr>
              <a:t>i</a:t>
            </a:r>
            <a:r>
              <a:rPr lang="en-US" dirty="0" smtClean="0">
                <a:latin typeface="Berlin Sans FB" pitchFamily="34" charset="0"/>
              </a:rPr>
              <a:t> &lt;= 25; $</a:t>
            </a:r>
            <a:r>
              <a:rPr lang="en-US" dirty="0" err="1" smtClean="0">
                <a:latin typeface="Berlin Sans FB" pitchFamily="34" charset="0"/>
              </a:rPr>
              <a:t>i</a:t>
            </a:r>
            <a:r>
              <a:rPr lang="en-US" dirty="0" smtClean="0">
                <a:latin typeface="Berlin Sans FB" pitchFamily="34" charset="0"/>
              </a:rPr>
              <a:t>++)</a:t>
            </a:r>
          </a:p>
          <a:p>
            <a:r>
              <a:rPr lang="en-US" dirty="0" smtClean="0">
                <a:latin typeface="Berlin Sans FB" pitchFamily="34" charset="0"/>
              </a:rPr>
              <a:t>  {</a:t>
            </a:r>
          </a:p>
          <a:p>
            <a:r>
              <a:rPr lang="en-US" dirty="0" smtClean="0">
                <a:latin typeface="Berlin Sans FB" pitchFamily="34" charset="0"/>
              </a:rPr>
              <a:t>     print("$</a:t>
            </a:r>
            <a:r>
              <a:rPr lang="en-US" dirty="0" err="1" smtClean="0">
                <a:latin typeface="Berlin Sans FB" pitchFamily="34" charset="0"/>
              </a:rPr>
              <a:t>i</a:t>
            </a:r>
            <a:r>
              <a:rPr lang="en-US" dirty="0" smtClean="0">
                <a:latin typeface="Berlin Sans FB" pitchFamily="34" charset="0"/>
              </a:rPr>
              <a:t> &lt;BR</a:t>
            </a:r>
            <a:r>
              <a:rPr lang="en-US" dirty="0" smtClean="0">
                <a:latin typeface="Berlin Sans FB" pitchFamily="34" charset="0"/>
              </a:rPr>
              <a:t>&gt;");</a:t>
            </a:r>
            <a:endParaRPr lang="en-US" dirty="0" smtClean="0">
              <a:latin typeface="Berlin Sans FB" pitchFamily="34" charset="0"/>
            </a:endParaRPr>
          </a:p>
          <a:p>
            <a:endParaRPr lang="en-US" dirty="0" smtClean="0">
              <a:latin typeface="Berlin Sans FB" pitchFamily="34" charset="0"/>
            </a:endParaRPr>
          </a:p>
          <a:p>
            <a:r>
              <a:rPr lang="en-US" dirty="0" smtClean="0">
                <a:latin typeface="Berlin Sans FB" pitchFamily="34" charset="0"/>
              </a:rPr>
              <a:t>     if ($</a:t>
            </a:r>
            <a:r>
              <a:rPr lang="en-US" dirty="0" err="1" smtClean="0">
                <a:latin typeface="Berlin Sans FB" pitchFamily="34" charset="0"/>
              </a:rPr>
              <a:t>i</a:t>
            </a:r>
            <a:r>
              <a:rPr lang="en-US" dirty="0" smtClean="0">
                <a:latin typeface="Berlin Sans FB" pitchFamily="34" charset="0"/>
              </a:rPr>
              <a:t> == 10)</a:t>
            </a:r>
          </a:p>
          <a:p>
            <a:r>
              <a:rPr lang="en-US" dirty="0" smtClean="0">
                <a:latin typeface="Berlin Sans FB" pitchFamily="34" charset="0"/>
              </a:rPr>
              <a:t>        break;</a:t>
            </a:r>
          </a:p>
          <a:p>
            <a:r>
              <a:rPr lang="en-US" dirty="0" smtClean="0">
                <a:latin typeface="Berlin Sans FB" pitchFamily="34" charset="0"/>
              </a:rPr>
              <a:t>  }</a:t>
            </a:r>
          </a:p>
          <a:p>
            <a:r>
              <a:rPr lang="en-US" dirty="0" smtClean="0">
                <a:latin typeface="Berlin Sans FB" pitchFamily="34" charset="0"/>
              </a:rPr>
              <a:t>  print("</a:t>
            </a:r>
            <a:r>
              <a:rPr lang="en-US" dirty="0" err="1" smtClean="0">
                <a:latin typeface="Berlin Sans FB" pitchFamily="34" charset="0"/>
              </a:rPr>
              <a:t>Selesai</a:t>
            </a:r>
            <a:r>
              <a:rPr lang="en-US" dirty="0" smtClean="0">
                <a:latin typeface="Berlin Sans FB" pitchFamily="34" charset="0"/>
              </a:rPr>
              <a:t> &lt;BR</a:t>
            </a:r>
            <a:r>
              <a:rPr lang="en-US" dirty="0" smtClean="0">
                <a:latin typeface="Berlin Sans FB" pitchFamily="34" charset="0"/>
              </a:rPr>
              <a:t>&gt;");</a:t>
            </a:r>
            <a:endParaRPr lang="en-US" dirty="0" smtClean="0">
              <a:latin typeface="Berlin Sans FB" pitchFamily="34" charset="0"/>
            </a:endParaRPr>
          </a:p>
          <a:p>
            <a:r>
              <a:rPr lang="en-US" dirty="0" smtClean="0">
                <a:latin typeface="Berlin Sans FB" pitchFamily="34" charset="0"/>
              </a:rPr>
              <a:t>?&gt;</a:t>
            </a:r>
          </a:p>
          <a:p>
            <a:r>
              <a:rPr lang="en-US" dirty="0" smtClean="0">
                <a:latin typeface="Berlin Sans FB" pitchFamily="34" charset="0"/>
              </a:rPr>
              <a:t>&lt;/BODY&gt;</a:t>
            </a:r>
          </a:p>
          <a:p>
            <a:r>
              <a:rPr lang="en-US" dirty="0" smtClean="0">
                <a:latin typeface="Berlin Sans FB" pitchFamily="34" charset="0"/>
              </a:rPr>
              <a:t>&lt;/HTML&gt;</a:t>
            </a:r>
          </a:p>
          <a:p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4491354" y="2041246"/>
            <a:ext cx="3929090" cy="4207936"/>
          </a:xfrm>
          <a:prstGeom prst="roundRect">
            <a:avLst>
              <a:gd name="adj" fmla="val 16667"/>
            </a:avLst>
          </a:prstGeom>
          <a:ln w="38100" cap="flat" cmpd="sng" algn="ctr">
            <a:noFill/>
            <a:prstDash val="solid"/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50800" dist="50800" dir="2700000" algn="tl" rotWithShape="0">
              <a:srgbClr val="000000">
                <a:alpha val="43137"/>
              </a:srgbClr>
            </a:outerShdw>
          </a:effectLst>
          <a:scene3d>
            <a:camera prst="perspectiveHeroicExtremeLeftFacing"/>
            <a:lightRig rig="threePt" dir="t"/>
          </a:scene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r>
              <a:rPr lang="en-US" sz="2400" b="1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Simpan</a:t>
            </a:r>
            <a:r>
              <a:rPr lang="en-US" sz="2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file </a:t>
            </a:r>
            <a:r>
              <a:rPr lang="en-US" sz="2400" b="1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di</a:t>
            </a:r>
            <a:r>
              <a:rPr lang="en-US" sz="2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drive D:Xampp/</a:t>
            </a:r>
            <a:r>
              <a:rPr lang="en-US" sz="2400" b="1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Htdocs</a:t>
            </a:r>
            <a:r>
              <a:rPr lang="en-US" sz="2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/folder </a:t>
            </a:r>
            <a:r>
              <a:rPr lang="en-US" sz="2400" b="1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masing-masing</a:t>
            </a:r>
            <a:r>
              <a:rPr lang="en-US" sz="2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/Break1.php</a:t>
            </a:r>
            <a:endParaRPr lang="en-US" sz="24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8192" y="154860"/>
            <a:ext cx="8498650" cy="9906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b="1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Pernyataan</a:t>
            </a:r>
            <a:r>
              <a:rPr lang="en-US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FOR</a:t>
            </a:r>
            <a:endParaRPr lang="en-US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85720" y="1601108"/>
            <a:ext cx="8501122" cy="1571636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2400" i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Bentuk</a:t>
            </a:r>
            <a:r>
              <a:rPr lang="en-US" sz="24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i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Pernyataan</a:t>
            </a:r>
            <a:r>
              <a:rPr lang="en-US" sz="24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For</a:t>
            </a:r>
          </a:p>
          <a:p>
            <a:pPr>
              <a:buNone/>
            </a:pPr>
            <a:r>
              <a:rPr lang="en-US" sz="2400" i="1" dirty="0" smtClean="0"/>
              <a:t>	</a:t>
            </a:r>
            <a:r>
              <a:rPr lang="en-US" sz="2400" i="1" dirty="0" smtClean="0">
                <a:latin typeface="Arno Pro Smbd" pitchFamily="18" charset="0"/>
              </a:rPr>
              <a:t>for (ekspresi1;ekspresi2;ekspresi3){</a:t>
            </a:r>
          </a:p>
          <a:p>
            <a:pPr>
              <a:buNone/>
            </a:pPr>
            <a:r>
              <a:rPr lang="en-US" sz="2400" i="1" dirty="0" smtClean="0">
                <a:latin typeface="Arno Pro Smbd" pitchFamily="18" charset="0"/>
              </a:rPr>
              <a:t>	</a:t>
            </a:r>
            <a:r>
              <a:rPr lang="en-US" sz="2400" i="1" dirty="0" err="1" smtClean="0">
                <a:latin typeface="Arno Pro Smbd" pitchFamily="18" charset="0"/>
              </a:rPr>
              <a:t>Pernyataan_pernyataan</a:t>
            </a:r>
            <a:r>
              <a:rPr lang="en-US" sz="2400" i="1" dirty="0" smtClean="0">
                <a:latin typeface="Arno Pro Smbd" pitchFamily="18" charset="0"/>
              </a:rPr>
              <a:t>;</a:t>
            </a:r>
          </a:p>
          <a:p>
            <a:pPr>
              <a:buNone/>
            </a:pPr>
            <a:r>
              <a:rPr lang="en-US" sz="2400" i="1" dirty="0" smtClean="0">
                <a:latin typeface="Arno Pro Smbd" pitchFamily="18" charset="0"/>
              </a:rPr>
              <a:t>	}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00468" y="3317922"/>
            <a:ext cx="8501122" cy="304698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en-US" sz="2400" dirty="0" smtClean="0">
                <a:latin typeface="Berlin Sans FB" pitchFamily="34" charset="0"/>
              </a:rPr>
              <a:t> ekspresi1 </a:t>
            </a:r>
            <a:r>
              <a:rPr lang="en-US" sz="2400" dirty="0" smtClean="0">
                <a:latin typeface="Berlin Sans FB" pitchFamily="34" charset="0"/>
                <a:sym typeface="Wingdings" pitchFamily="2" charset="2"/>
              </a:rPr>
              <a:t>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memberi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nilai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awal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terhadap</a:t>
            </a:r>
            <a:r>
              <a:rPr lang="en-US" sz="2400" dirty="0" smtClean="0">
                <a:latin typeface="Berlin Sans FB" pitchFamily="34" charset="0"/>
              </a:rPr>
              <a:t> variable yang </a:t>
            </a:r>
            <a:r>
              <a:rPr lang="en-US" sz="2400" dirty="0" err="1" smtClean="0">
                <a:latin typeface="Berlin Sans FB" pitchFamily="34" charset="0"/>
              </a:rPr>
              <a:t>akan</a:t>
            </a:r>
            <a:r>
              <a:rPr lang="en-US" sz="2400" dirty="0" smtClean="0">
                <a:latin typeface="Berlin Sans FB" pitchFamily="34" charset="0"/>
              </a:rPr>
              <a:t>    	          </a:t>
            </a:r>
            <a:r>
              <a:rPr lang="en-US" sz="2400" dirty="0" err="1" smtClean="0">
                <a:latin typeface="Berlin Sans FB" pitchFamily="34" charset="0"/>
              </a:rPr>
              <a:t>digunakan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untuk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melakukan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pencacahan</a:t>
            </a:r>
            <a:r>
              <a:rPr lang="en-US" sz="2400" dirty="0" smtClean="0">
                <a:latin typeface="Berlin Sans FB" pitchFamily="34" charset="0"/>
              </a:rPr>
              <a:t> 	         	  	          </a:t>
            </a:r>
            <a:r>
              <a:rPr lang="en-US" sz="2400" dirty="0" err="1" smtClean="0">
                <a:latin typeface="Berlin Sans FB" pitchFamily="34" charset="0"/>
              </a:rPr>
              <a:t>pengulangan</a:t>
            </a:r>
            <a:r>
              <a:rPr lang="en-US" sz="2400" dirty="0" smtClean="0">
                <a:latin typeface="Berlin Sans FB" pitchFamily="34" charset="0"/>
              </a:rPr>
              <a:t>.</a:t>
            </a:r>
          </a:p>
          <a:p>
            <a:pPr>
              <a:buFontTx/>
              <a:buChar char="-"/>
            </a:pPr>
            <a:r>
              <a:rPr lang="en-US" sz="2400" dirty="0" smtClean="0">
                <a:latin typeface="Berlin Sans FB" pitchFamily="34" charset="0"/>
              </a:rPr>
              <a:t> ekspresi2  </a:t>
            </a:r>
            <a:r>
              <a:rPr lang="en-US" sz="2400" dirty="0" smtClean="0">
                <a:latin typeface="Berlin Sans FB" pitchFamily="34" charset="0"/>
                <a:sym typeface="Wingdings" pitchFamily="2" charset="2"/>
              </a:rPr>
              <a:t>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menentukan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pengulangan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terhadap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pernyataan</a:t>
            </a:r>
            <a:r>
              <a:rPr lang="en-US" sz="2400" dirty="0" smtClean="0">
                <a:latin typeface="Berlin Sans FB" pitchFamily="34" charset="0"/>
              </a:rPr>
              <a:t> 		  	yang </a:t>
            </a:r>
            <a:r>
              <a:rPr lang="en-US" sz="2400" dirty="0" err="1" smtClean="0">
                <a:latin typeface="Berlin Sans FB" pitchFamily="34" charset="0"/>
              </a:rPr>
              <a:t>ada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dalam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tanda</a:t>
            </a:r>
            <a:r>
              <a:rPr lang="en-US" sz="2400" dirty="0" smtClean="0">
                <a:latin typeface="Berlin Sans FB" pitchFamily="34" charset="0"/>
              </a:rPr>
              <a:t> 2 </a:t>
            </a:r>
            <a:r>
              <a:rPr lang="en-US" sz="2400" dirty="0" err="1" smtClean="0">
                <a:latin typeface="Berlin Sans FB" pitchFamily="34" charset="0"/>
              </a:rPr>
              <a:t>kurung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kurawal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smtClean="0">
                <a:latin typeface="Berlin Sans FB" pitchFamily="34" charset="0"/>
              </a:rPr>
              <a:t>  ( {…} ) 	                                 		</a:t>
            </a:r>
            <a:r>
              <a:rPr lang="en-US" sz="2400" dirty="0" err="1" smtClean="0">
                <a:latin typeface="Berlin Sans FB" pitchFamily="34" charset="0"/>
              </a:rPr>
              <a:t>akan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dilakukan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atau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tidak</a:t>
            </a:r>
            <a:r>
              <a:rPr lang="en-US" sz="2400" dirty="0" smtClean="0">
                <a:latin typeface="Berlin Sans FB" pitchFamily="34" charset="0"/>
              </a:rPr>
              <a:t>.</a:t>
            </a:r>
          </a:p>
          <a:p>
            <a:pPr>
              <a:buFontTx/>
              <a:buChar char="-"/>
            </a:pPr>
            <a:r>
              <a:rPr lang="en-US" sz="2400" dirty="0" smtClean="0">
                <a:latin typeface="Berlin Sans FB" pitchFamily="34" charset="0"/>
              </a:rPr>
              <a:t> ekspresi3 </a:t>
            </a:r>
            <a:r>
              <a:rPr lang="en-US" sz="2400" dirty="0" smtClean="0">
                <a:latin typeface="Berlin Sans FB" pitchFamily="34" charset="0"/>
                <a:sym typeface="Wingdings" pitchFamily="2" charset="2"/>
              </a:rPr>
              <a:t></a:t>
            </a:r>
            <a:r>
              <a:rPr lang="en-US" sz="2400" dirty="0" err="1" smtClean="0">
                <a:latin typeface="Berlin Sans FB" pitchFamily="34" charset="0"/>
              </a:rPr>
              <a:t>mengatur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nilai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variabel</a:t>
            </a:r>
            <a:r>
              <a:rPr lang="en-US" sz="2400" dirty="0" smtClean="0">
                <a:latin typeface="Berlin Sans FB" pitchFamily="34" charset="0"/>
              </a:rPr>
              <a:t> yang </a:t>
            </a:r>
            <a:r>
              <a:rPr lang="en-US" sz="2400" dirty="0" err="1" smtClean="0">
                <a:latin typeface="Berlin Sans FB" pitchFamily="34" charset="0"/>
              </a:rPr>
              <a:t>digunakan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dalam</a:t>
            </a:r>
            <a:r>
              <a:rPr lang="en-US" sz="2400" dirty="0" smtClean="0">
                <a:latin typeface="Berlin Sans FB" pitchFamily="34" charset="0"/>
              </a:rPr>
              <a:t> 		           </a:t>
            </a:r>
            <a:r>
              <a:rPr lang="en-US" sz="2400" dirty="0" err="1" smtClean="0">
                <a:latin typeface="Berlin Sans FB" pitchFamily="34" charset="0"/>
              </a:rPr>
              <a:t>ekspresi</a:t>
            </a:r>
            <a:endParaRPr lang="en-US" sz="2400" dirty="0">
              <a:latin typeface="Berlin Sans FB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Pengulangan</a:t>
            </a:r>
            <a:r>
              <a:rPr lang="en-US" dirty="0" smtClean="0"/>
              <a:t> “For” 1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329130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&lt;html&gt;</a:t>
            </a:r>
          </a:p>
          <a:p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&lt;head&gt;</a:t>
            </a:r>
          </a:p>
          <a:p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  &lt;title&gt;</a:t>
            </a:r>
            <a:r>
              <a:rPr lang="en-US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Contoh</a:t>
            </a:r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Pengulangan</a:t>
            </a:r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1&lt;/title&gt;</a:t>
            </a:r>
          </a:p>
          <a:p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&lt;/head&gt;</a:t>
            </a:r>
          </a:p>
          <a:p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&lt;body&gt;</a:t>
            </a:r>
          </a:p>
          <a:p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&lt;?</a:t>
            </a:r>
            <a:r>
              <a:rPr lang="en-US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php</a:t>
            </a:r>
            <a:endParaRPr lang="en-US" sz="2000" b="1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     for($</a:t>
            </a:r>
            <a:r>
              <a:rPr lang="en-US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=1;$</a:t>
            </a:r>
            <a:r>
              <a:rPr lang="en-US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&lt;=100;$</a:t>
            </a:r>
            <a:r>
              <a:rPr lang="en-US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++)</a:t>
            </a:r>
          </a:p>
          <a:p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     {</a:t>
            </a:r>
            <a:endParaRPr lang="en-US" sz="2000" b="1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     </a:t>
            </a:r>
            <a:r>
              <a:rPr lang="en-US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("%s &lt;Br&gt;",$</a:t>
            </a:r>
            <a:r>
              <a:rPr lang="en-US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);}</a:t>
            </a:r>
            <a:endParaRPr lang="en-US" sz="2000" b="1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?&gt;</a:t>
            </a:r>
          </a:p>
          <a:p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&lt;/body&gt;</a:t>
            </a:r>
          </a:p>
          <a:p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&lt;/html&gt;</a:t>
            </a:r>
            <a:endParaRPr lang="en-US" sz="2000" b="1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42910" y="6145946"/>
            <a:ext cx="8072494" cy="430887"/>
          </a:xfrm>
          <a:prstGeom prst="rect">
            <a:avLst/>
          </a:prstGeom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200" b="1" dirty="0" err="1" smtClean="0"/>
              <a:t>Simpan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di</a:t>
            </a:r>
            <a:r>
              <a:rPr lang="en-US" sz="2200" b="1" dirty="0" smtClean="0"/>
              <a:t> drive D:Xampp/</a:t>
            </a:r>
            <a:r>
              <a:rPr lang="en-US" sz="2200" b="1" dirty="0" err="1" smtClean="0"/>
              <a:t>Htdocs</a:t>
            </a:r>
            <a:r>
              <a:rPr lang="en-US" sz="2200" b="1" dirty="0" smtClean="0"/>
              <a:t>/Folder </a:t>
            </a:r>
            <a:r>
              <a:rPr lang="en-US" sz="2200" b="1" dirty="0" err="1" smtClean="0"/>
              <a:t>Masing-masing</a:t>
            </a:r>
            <a:r>
              <a:rPr lang="en-US" sz="2200" b="1" dirty="0" smtClean="0"/>
              <a:t>/For1.php</a:t>
            </a:r>
            <a:endParaRPr lang="en-US" sz="2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54860"/>
            <a:ext cx="8153400" cy="9906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err="1" smtClean="0"/>
              <a:t>Penjelasan</a:t>
            </a:r>
            <a:r>
              <a:rPr lang="en-US" dirty="0" smtClean="0"/>
              <a:t> </a:t>
            </a:r>
            <a:r>
              <a:rPr lang="en-US" dirty="0" err="1" smtClean="0"/>
              <a:t>Skrip</a:t>
            </a:r>
            <a:r>
              <a:rPr lang="en-US" dirty="0" smtClean="0"/>
              <a:t> For1.php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775972"/>
            <a:ext cx="8153400" cy="4495800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>
              <a:buFontTx/>
              <a:buChar char="-"/>
            </a:pPr>
            <a:r>
              <a:rPr lang="en-US" dirty="0" err="1" smtClean="0"/>
              <a:t>Baris</a:t>
            </a:r>
            <a:r>
              <a:rPr lang="en-US" dirty="0" smtClean="0"/>
              <a:t> 1-5 		: </a:t>
            </a:r>
            <a:r>
              <a:rPr lang="en-US" dirty="0" err="1" smtClean="0"/>
              <a:t>Awal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HTML</a:t>
            </a:r>
          </a:p>
          <a:p>
            <a:pPr>
              <a:buFontTx/>
              <a:buChar char="-"/>
            </a:pPr>
            <a:r>
              <a:rPr lang="en-US" dirty="0" err="1" smtClean="0"/>
              <a:t>Baris</a:t>
            </a:r>
            <a:r>
              <a:rPr lang="en-US" dirty="0" smtClean="0"/>
              <a:t> 6		: </a:t>
            </a:r>
            <a:r>
              <a:rPr lang="en-US" dirty="0" err="1" smtClean="0"/>
              <a:t>Awal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script </a:t>
            </a:r>
            <a:r>
              <a:rPr lang="en-US" dirty="0" err="1" smtClean="0"/>
              <a:t>php</a:t>
            </a:r>
            <a:r>
              <a:rPr lang="en-US" dirty="0" smtClean="0"/>
              <a:t> </a:t>
            </a:r>
            <a:r>
              <a:rPr lang="en-US" dirty="0" err="1" smtClean="0"/>
              <a:t>dimulai</a:t>
            </a:r>
            <a:r>
              <a:rPr lang="en-US" dirty="0" smtClean="0"/>
              <a:t> 				  </a:t>
            </a:r>
            <a:r>
              <a:rPr lang="en-US" dirty="0" err="1" smtClean="0"/>
              <a:t>dengan</a:t>
            </a:r>
            <a:r>
              <a:rPr lang="en-US" dirty="0" smtClean="0"/>
              <a:t> tag &lt;?</a:t>
            </a:r>
            <a:r>
              <a:rPr lang="en-US" dirty="0" err="1" smtClean="0"/>
              <a:t>php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err="1" smtClean="0"/>
              <a:t>Baris</a:t>
            </a:r>
            <a:r>
              <a:rPr lang="en-US" dirty="0" smtClean="0"/>
              <a:t> 7- 8		: </a:t>
            </a:r>
            <a:r>
              <a:rPr lang="en-US" dirty="0" err="1" smtClean="0"/>
              <a:t>Perulangan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1 </a:t>
            </a:r>
            <a:r>
              <a:rPr lang="en-US" dirty="0" err="1" smtClean="0"/>
              <a:t>sampai</a:t>
            </a:r>
            <a:r>
              <a:rPr lang="en-US" dirty="0" smtClean="0"/>
              <a:t> 100 			 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menghasilkan</a:t>
            </a:r>
            <a:r>
              <a:rPr lang="en-US" dirty="0" smtClean="0"/>
              <a:t> </a:t>
            </a:r>
            <a:r>
              <a:rPr lang="en-US" dirty="0" err="1" smtClean="0"/>
              <a:t>deret</a:t>
            </a:r>
            <a:r>
              <a:rPr lang="en-US" dirty="0" smtClean="0"/>
              <a:t> </a:t>
            </a:r>
            <a:r>
              <a:rPr lang="en-US" dirty="0" err="1" smtClean="0"/>
              <a:t>angka</a:t>
            </a:r>
            <a:r>
              <a:rPr lang="en-US" dirty="0" smtClean="0"/>
              <a:t> 			 1 </a:t>
            </a:r>
            <a:r>
              <a:rPr lang="en-US" dirty="0" err="1" smtClean="0"/>
              <a:t>sampai</a:t>
            </a:r>
            <a:r>
              <a:rPr lang="en-US" dirty="0" smtClean="0"/>
              <a:t> 100.</a:t>
            </a:r>
          </a:p>
          <a:p>
            <a:pPr>
              <a:buFontTx/>
              <a:buChar char="-"/>
            </a:pPr>
            <a:r>
              <a:rPr lang="en-US" dirty="0" err="1" smtClean="0"/>
              <a:t>Baris</a:t>
            </a:r>
            <a:r>
              <a:rPr lang="en-US" dirty="0" smtClean="0"/>
              <a:t> 9		: </a:t>
            </a:r>
            <a:r>
              <a:rPr lang="en-US" dirty="0" err="1" smtClean="0"/>
              <a:t>Akhir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script </a:t>
            </a:r>
            <a:r>
              <a:rPr lang="en-US" dirty="0" err="1" smtClean="0"/>
              <a:t>php</a:t>
            </a:r>
            <a:r>
              <a:rPr lang="en-US" dirty="0" smtClean="0"/>
              <a:t> </a:t>
            </a:r>
            <a:r>
              <a:rPr lang="en-US" dirty="0" err="1" smtClean="0"/>
              <a:t>diakhiri</a:t>
            </a:r>
            <a:r>
              <a:rPr lang="en-US" dirty="0" smtClean="0"/>
              <a:t> 				  </a:t>
            </a:r>
            <a:r>
              <a:rPr lang="en-US" dirty="0" err="1" smtClean="0"/>
              <a:t>dengan</a:t>
            </a:r>
            <a:r>
              <a:rPr lang="en-US" dirty="0" smtClean="0"/>
              <a:t> tab ?&gt;</a:t>
            </a:r>
          </a:p>
          <a:p>
            <a:pPr>
              <a:buFontTx/>
              <a:buChar char="-"/>
            </a:pPr>
            <a:r>
              <a:rPr lang="en-US" dirty="0" err="1" smtClean="0"/>
              <a:t>Baris</a:t>
            </a:r>
            <a:r>
              <a:rPr lang="en-US" dirty="0" smtClean="0"/>
              <a:t> 10 - 11	: </a:t>
            </a:r>
            <a:r>
              <a:rPr lang="en-US" dirty="0" err="1" smtClean="0"/>
              <a:t>Akhir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HTML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Pernyataan</a:t>
            </a:r>
            <a:r>
              <a:rPr lang="en-US" dirty="0" smtClean="0"/>
              <a:t> While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72072"/>
          </a:xfrm>
        </p:spPr>
        <p:txBody>
          <a:bodyPr>
            <a:normAutofit lnSpcReduction="10000"/>
          </a:bodyPr>
          <a:lstStyle/>
          <a:p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Pernyataan</a:t>
            </a:r>
            <a:r>
              <a:rPr lang="en-US" dirty="0" smtClean="0"/>
              <a:t> While :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While</a:t>
            </a:r>
            <a:r>
              <a:rPr lang="en-US" sz="2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28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ekspresi</a:t>
            </a:r>
            <a:r>
              <a:rPr lang="en-US" sz="2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pPr lvl="1">
              <a:buNone/>
            </a:pPr>
            <a:r>
              <a:rPr lang="en-US" sz="24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	{</a:t>
            </a:r>
          </a:p>
          <a:p>
            <a:pPr lvl="2">
              <a:buNone/>
            </a:pPr>
            <a:r>
              <a:rPr lang="en-US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0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Pernyataan_pernyataan</a:t>
            </a:r>
            <a:endParaRPr lang="en-US" sz="2000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lvl="1">
              <a:buNone/>
            </a:pPr>
            <a:r>
              <a:rPr lang="en-US" sz="24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	}</a:t>
            </a:r>
          </a:p>
          <a:p>
            <a:pPr marL="449263" lvl="1" indent="-273050" algn="just">
              <a:buFont typeface="Wingdings" pitchFamily="2" charset="2"/>
              <a:buChar char="v"/>
            </a:pPr>
            <a:r>
              <a:rPr lang="en-US" sz="2400" dirty="0" err="1" smtClean="0">
                <a:latin typeface="Berlin Sans FB" pitchFamily="34" charset="0"/>
                <a:cs typeface="Courier New" pitchFamily="49" charset="0"/>
              </a:rPr>
              <a:t>Pernyataan</a:t>
            </a:r>
            <a:r>
              <a:rPr lang="en-US" sz="2400" dirty="0" smtClean="0">
                <a:latin typeface="Berlin Sans FB" pitchFamily="34" charset="0"/>
                <a:cs typeface="Courier New" pitchFamily="49" charset="0"/>
              </a:rPr>
              <a:t> while </a:t>
            </a:r>
            <a:r>
              <a:rPr lang="en-US" sz="2400" dirty="0" err="1" smtClean="0">
                <a:latin typeface="Berlin Sans FB" pitchFamily="34" charset="0"/>
                <a:cs typeface="Courier New" pitchFamily="49" charset="0"/>
              </a:rPr>
              <a:t>akan</a:t>
            </a:r>
            <a:r>
              <a:rPr lang="en-US" sz="2400" dirty="0" smtClean="0">
                <a:latin typeface="Berlin Sans FB" pitchFamily="34" charset="0"/>
                <a:cs typeface="Courier New" pitchFamily="49" charset="0"/>
              </a:rPr>
              <a:t> </a:t>
            </a:r>
            <a:r>
              <a:rPr lang="en-US" sz="2400" dirty="0" err="1" smtClean="0">
                <a:latin typeface="Berlin Sans FB" pitchFamily="34" charset="0"/>
                <a:cs typeface="Courier New" pitchFamily="49" charset="0"/>
              </a:rPr>
              <a:t>memeriksa</a:t>
            </a:r>
            <a:r>
              <a:rPr lang="en-US" sz="2400" dirty="0" smtClean="0">
                <a:latin typeface="Berlin Sans FB" pitchFamily="34" charset="0"/>
                <a:cs typeface="Courier New" pitchFamily="49" charset="0"/>
              </a:rPr>
              <a:t> </a:t>
            </a:r>
            <a:r>
              <a:rPr lang="en-US" sz="2400" dirty="0" err="1" smtClean="0">
                <a:latin typeface="Berlin Sans FB" pitchFamily="34" charset="0"/>
                <a:cs typeface="Courier New" pitchFamily="49" charset="0"/>
              </a:rPr>
              <a:t>nilai</a:t>
            </a:r>
            <a:r>
              <a:rPr lang="en-US" sz="2400" dirty="0" smtClean="0">
                <a:latin typeface="Berlin Sans FB" pitchFamily="34" charset="0"/>
                <a:cs typeface="Courier New" pitchFamily="49" charset="0"/>
              </a:rPr>
              <a:t> </a:t>
            </a:r>
            <a:r>
              <a:rPr lang="en-US" sz="2400" dirty="0" err="1" smtClean="0">
                <a:latin typeface="Berlin Sans FB" pitchFamily="34" charset="0"/>
                <a:cs typeface="Courier New" pitchFamily="49" charset="0"/>
              </a:rPr>
              <a:t>ekspresi</a:t>
            </a:r>
            <a:r>
              <a:rPr lang="en-US" sz="2400" dirty="0" smtClean="0">
                <a:latin typeface="Berlin Sans FB" pitchFamily="34" charset="0"/>
                <a:cs typeface="Courier New" pitchFamily="49" charset="0"/>
              </a:rPr>
              <a:t> </a:t>
            </a:r>
            <a:r>
              <a:rPr lang="en-US" sz="2400" dirty="0" err="1" smtClean="0">
                <a:latin typeface="Berlin Sans FB" pitchFamily="34" charset="0"/>
                <a:cs typeface="Courier New" pitchFamily="49" charset="0"/>
              </a:rPr>
              <a:t>terlebih</a:t>
            </a:r>
            <a:r>
              <a:rPr lang="en-US" sz="2400" dirty="0" smtClean="0">
                <a:latin typeface="Berlin Sans FB" pitchFamily="34" charset="0"/>
                <a:cs typeface="Courier New" pitchFamily="49" charset="0"/>
              </a:rPr>
              <a:t> </a:t>
            </a:r>
            <a:r>
              <a:rPr lang="en-US" sz="2400" dirty="0" err="1" smtClean="0">
                <a:latin typeface="Berlin Sans FB" pitchFamily="34" charset="0"/>
                <a:cs typeface="Courier New" pitchFamily="49" charset="0"/>
              </a:rPr>
              <a:t>dahulu</a:t>
            </a:r>
            <a:r>
              <a:rPr lang="en-US" sz="2400" dirty="0" smtClean="0">
                <a:latin typeface="Berlin Sans FB" pitchFamily="34" charset="0"/>
                <a:cs typeface="Courier New" pitchFamily="49" charset="0"/>
              </a:rPr>
              <a:t>. </a:t>
            </a:r>
          </a:p>
          <a:p>
            <a:pPr marL="449263" lvl="1" indent="-273050" algn="just">
              <a:buFont typeface="Wingdings" pitchFamily="2" charset="2"/>
              <a:buChar char="v"/>
            </a:pPr>
            <a:r>
              <a:rPr lang="en-US" sz="2400" dirty="0" err="1" smtClean="0">
                <a:latin typeface="Berlin Sans FB" pitchFamily="34" charset="0"/>
                <a:cs typeface="Courier New" pitchFamily="49" charset="0"/>
              </a:rPr>
              <a:t>Jika</a:t>
            </a:r>
            <a:r>
              <a:rPr lang="en-US" sz="2400" dirty="0" smtClean="0">
                <a:latin typeface="Berlin Sans FB" pitchFamily="34" charset="0"/>
                <a:cs typeface="Courier New" pitchFamily="49" charset="0"/>
              </a:rPr>
              <a:t> </a:t>
            </a:r>
            <a:r>
              <a:rPr lang="en-US" sz="2400" dirty="0" err="1" smtClean="0">
                <a:latin typeface="Berlin Sans FB" pitchFamily="34" charset="0"/>
                <a:cs typeface="Courier New" pitchFamily="49" charset="0"/>
              </a:rPr>
              <a:t>bernilai</a:t>
            </a:r>
            <a:r>
              <a:rPr lang="en-US" sz="2400" dirty="0" smtClean="0">
                <a:latin typeface="Berlin Sans FB" pitchFamily="34" charset="0"/>
                <a:cs typeface="Courier New" pitchFamily="49" charset="0"/>
              </a:rPr>
              <a:t> </a:t>
            </a:r>
            <a:r>
              <a:rPr lang="en-US" sz="2400" dirty="0" err="1" smtClean="0">
                <a:latin typeface="Berlin Sans FB" pitchFamily="34" charset="0"/>
                <a:cs typeface="Courier New" pitchFamily="49" charset="0"/>
              </a:rPr>
              <a:t>benar</a:t>
            </a:r>
            <a:r>
              <a:rPr lang="en-US" sz="2400" dirty="0" smtClean="0">
                <a:latin typeface="Berlin Sans FB" pitchFamily="34" charset="0"/>
                <a:cs typeface="Courier New" pitchFamily="49" charset="0"/>
              </a:rPr>
              <a:t> </a:t>
            </a:r>
            <a:r>
              <a:rPr lang="en-US" sz="2400" dirty="0" err="1" smtClean="0">
                <a:latin typeface="Berlin Sans FB" pitchFamily="34" charset="0"/>
                <a:cs typeface="Courier New" pitchFamily="49" charset="0"/>
              </a:rPr>
              <a:t>maka</a:t>
            </a:r>
            <a:r>
              <a:rPr lang="en-US" sz="2400" dirty="0" smtClean="0">
                <a:latin typeface="Berlin Sans FB" pitchFamily="34" charset="0"/>
                <a:cs typeface="Courier New" pitchFamily="49" charset="0"/>
              </a:rPr>
              <a:t> </a:t>
            </a:r>
            <a:r>
              <a:rPr lang="en-US" sz="2400" dirty="0" err="1" smtClean="0">
                <a:latin typeface="Berlin Sans FB" pitchFamily="34" charset="0"/>
                <a:cs typeface="Courier New" pitchFamily="49" charset="0"/>
              </a:rPr>
              <a:t>pernyataan-pernyataan</a:t>
            </a:r>
            <a:r>
              <a:rPr lang="en-US" sz="2400" dirty="0" smtClean="0">
                <a:latin typeface="Berlin Sans FB" pitchFamily="34" charset="0"/>
                <a:cs typeface="Courier New" pitchFamily="49" charset="0"/>
              </a:rPr>
              <a:t> yang </a:t>
            </a:r>
            <a:r>
              <a:rPr lang="en-US" sz="2400" dirty="0" err="1" smtClean="0">
                <a:latin typeface="Berlin Sans FB" pitchFamily="34" charset="0"/>
                <a:cs typeface="Courier New" pitchFamily="49" charset="0"/>
              </a:rPr>
              <a:t>terdapat</a:t>
            </a:r>
            <a:r>
              <a:rPr lang="en-US" sz="2400" dirty="0" smtClean="0">
                <a:latin typeface="Berlin Sans FB" pitchFamily="34" charset="0"/>
                <a:cs typeface="Courier New" pitchFamily="49" charset="0"/>
              </a:rPr>
              <a:t> </a:t>
            </a:r>
            <a:r>
              <a:rPr lang="en-US" sz="2400" dirty="0" err="1" smtClean="0">
                <a:latin typeface="Berlin Sans FB" pitchFamily="34" charset="0"/>
                <a:cs typeface="Courier New" pitchFamily="49" charset="0"/>
              </a:rPr>
              <a:t>dalam</a:t>
            </a:r>
            <a:r>
              <a:rPr lang="en-US" sz="2400" dirty="0" smtClean="0">
                <a:latin typeface="Berlin Sans FB" pitchFamily="34" charset="0"/>
                <a:cs typeface="Courier New" pitchFamily="49" charset="0"/>
              </a:rPr>
              <a:t> { } </a:t>
            </a:r>
            <a:r>
              <a:rPr lang="en-US" sz="2400" dirty="0" err="1" smtClean="0">
                <a:latin typeface="Berlin Sans FB" pitchFamily="34" charset="0"/>
                <a:cs typeface="Courier New" pitchFamily="49" charset="0"/>
              </a:rPr>
              <a:t>akan</a:t>
            </a:r>
            <a:r>
              <a:rPr lang="en-US" sz="2400" dirty="0" smtClean="0">
                <a:latin typeface="Berlin Sans FB" pitchFamily="34" charset="0"/>
                <a:cs typeface="Courier New" pitchFamily="49" charset="0"/>
              </a:rPr>
              <a:t> </a:t>
            </a:r>
            <a:r>
              <a:rPr lang="en-US" sz="2400" dirty="0" err="1" smtClean="0">
                <a:latin typeface="Berlin Sans FB" pitchFamily="34" charset="0"/>
                <a:cs typeface="Courier New" pitchFamily="49" charset="0"/>
              </a:rPr>
              <a:t>dijalankan</a:t>
            </a:r>
            <a:r>
              <a:rPr lang="en-US" sz="2400" dirty="0" smtClean="0">
                <a:latin typeface="Berlin Sans FB" pitchFamily="34" charset="0"/>
                <a:cs typeface="Courier New" pitchFamily="49" charset="0"/>
              </a:rPr>
              <a:t> </a:t>
            </a:r>
            <a:r>
              <a:rPr lang="en-US" sz="2400" dirty="0" err="1" smtClean="0">
                <a:latin typeface="Berlin Sans FB" pitchFamily="34" charset="0"/>
                <a:cs typeface="Courier New" pitchFamily="49" charset="0"/>
              </a:rPr>
              <a:t>dan</a:t>
            </a:r>
            <a:r>
              <a:rPr lang="en-US" sz="2400" dirty="0" smtClean="0">
                <a:latin typeface="Berlin Sans FB" pitchFamily="34" charset="0"/>
                <a:cs typeface="Courier New" pitchFamily="49" charset="0"/>
              </a:rPr>
              <a:t> </a:t>
            </a:r>
            <a:r>
              <a:rPr lang="en-US" sz="2400" dirty="0" err="1" smtClean="0">
                <a:latin typeface="Berlin Sans FB" pitchFamily="34" charset="0"/>
                <a:cs typeface="Courier New" pitchFamily="49" charset="0"/>
              </a:rPr>
              <a:t>kemudian</a:t>
            </a:r>
            <a:r>
              <a:rPr lang="en-US" sz="2400" dirty="0" smtClean="0">
                <a:latin typeface="Berlin Sans FB" pitchFamily="34" charset="0"/>
                <a:cs typeface="Courier New" pitchFamily="49" charset="0"/>
              </a:rPr>
              <a:t> </a:t>
            </a:r>
            <a:r>
              <a:rPr lang="en-US" sz="2400" dirty="0" err="1" smtClean="0">
                <a:latin typeface="Berlin Sans FB" pitchFamily="34" charset="0"/>
                <a:cs typeface="Courier New" pitchFamily="49" charset="0"/>
              </a:rPr>
              <a:t>ekspresi</a:t>
            </a:r>
            <a:r>
              <a:rPr lang="en-US" sz="2400" dirty="0" smtClean="0">
                <a:latin typeface="Berlin Sans FB" pitchFamily="34" charset="0"/>
                <a:cs typeface="Courier New" pitchFamily="49" charset="0"/>
              </a:rPr>
              <a:t> </a:t>
            </a:r>
            <a:r>
              <a:rPr lang="en-US" sz="2400" dirty="0" err="1" smtClean="0">
                <a:latin typeface="Berlin Sans FB" pitchFamily="34" charset="0"/>
                <a:cs typeface="Courier New" pitchFamily="49" charset="0"/>
              </a:rPr>
              <a:t>dievaluasi</a:t>
            </a:r>
            <a:r>
              <a:rPr lang="en-US" sz="2400" dirty="0" smtClean="0">
                <a:latin typeface="Berlin Sans FB" pitchFamily="34" charset="0"/>
                <a:cs typeface="Courier New" pitchFamily="49" charset="0"/>
              </a:rPr>
              <a:t> </a:t>
            </a:r>
            <a:r>
              <a:rPr lang="en-US" sz="2400" dirty="0" err="1" smtClean="0">
                <a:latin typeface="Berlin Sans FB" pitchFamily="34" charset="0"/>
                <a:cs typeface="Courier New" pitchFamily="49" charset="0"/>
              </a:rPr>
              <a:t>lagi</a:t>
            </a:r>
            <a:r>
              <a:rPr lang="en-US" sz="2400" dirty="0" smtClean="0">
                <a:latin typeface="Berlin Sans FB" pitchFamily="34" charset="0"/>
                <a:cs typeface="Courier New" pitchFamily="49" charset="0"/>
              </a:rPr>
              <a:t>.</a:t>
            </a:r>
          </a:p>
          <a:p>
            <a:pPr marL="449263" lvl="1" indent="-273050" algn="just">
              <a:buFont typeface="Wingdings" pitchFamily="2" charset="2"/>
              <a:buChar char="v"/>
            </a:pPr>
            <a:r>
              <a:rPr lang="en-US" sz="2400" dirty="0" smtClean="0">
                <a:latin typeface="Berlin Sans FB" pitchFamily="34" charset="0"/>
                <a:cs typeface="Courier New" pitchFamily="49" charset="0"/>
              </a:rPr>
              <a:t> </a:t>
            </a:r>
            <a:r>
              <a:rPr lang="en-US" sz="2400" dirty="0" err="1" smtClean="0">
                <a:latin typeface="Berlin Sans FB" pitchFamily="34" charset="0"/>
                <a:cs typeface="Courier New" pitchFamily="49" charset="0"/>
              </a:rPr>
              <a:t>Proses</a:t>
            </a:r>
            <a:r>
              <a:rPr lang="en-US" sz="2400" dirty="0" smtClean="0">
                <a:latin typeface="Berlin Sans FB" pitchFamily="34" charset="0"/>
                <a:cs typeface="Courier New" pitchFamily="49" charset="0"/>
              </a:rPr>
              <a:t> </a:t>
            </a:r>
            <a:r>
              <a:rPr lang="en-US" sz="2400" dirty="0" err="1" smtClean="0">
                <a:latin typeface="Berlin Sans FB" pitchFamily="34" charset="0"/>
                <a:cs typeface="Courier New" pitchFamily="49" charset="0"/>
              </a:rPr>
              <a:t>ini</a:t>
            </a:r>
            <a:r>
              <a:rPr lang="en-US" sz="2400" dirty="0" smtClean="0">
                <a:latin typeface="Berlin Sans FB" pitchFamily="34" charset="0"/>
                <a:cs typeface="Courier New" pitchFamily="49" charset="0"/>
              </a:rPr>
              <a:t> </a:t>
            </a:r>
            <a:r>
              <a:rPr lang="en-US" sz="2400" dirty="0" err="1" smtClean="0">
                <a:latin typeface="Berlin Sans FB" pitchFamily="34" charset="0"/>
                <a:cs typeface="Courier New" pitchFamily="49" charset="0"/>
              </a:rPr>
              <a:t>diulang</a:t>
            </a:r>
            <a:r>
              <a:rPr lang="en-US" sz="2400" dirty="0" smtClean="0">
                <a:latin typeface="Berlin Sans FB" pitchFamily="34" charset="0"/>
                <a:cs typeface="Courier New" pitchFamily="49" charset="0"/>
              </a:rPr>
              <a:t> </a:t>
            </a:r>
            <a:r>
              <a:rPr lang="en-US" sz="2400" dirty="0" err="1" smtClean="0">
                <a:latin typeface="Berlin Sans FB" pitchFamily="34" charset="0"/>
                <a:cs typeface="Courier New" pitchFamily="49" charset="0"/>
              </a:rPr>
              <a:t>terus-menerus</a:t>
            </a:r>
            <a:r>
              <a:rPr lang="en-US" sz="2400" dirty="0" smtClean="0">
                <a:latin typeface="Berlin Sans FB" pitchFamily="34" charset="0"/>
                <a:cs typeface="Courier New" pitchFamily="49" charset="0"/>
              </a:rPr>
              <a:t> </a:t>
            </a:r>
            <a:r>
              <a:rPr lang="en-US" sz="2400" dirty="0" err="1" smtClean="0">
                <a:latin typeface="Berlin Sans FB" pitchFamily="34" charset="0"/>
                <a:cs typeface="Courier New" pitchFamily="49" charset="0"/>
              </a:rPr>
              <a:t>sampai</a:t>
            </a:r>
            <a:r>
              <a:rPr lang="en-US" sz="2400" dirty="0" smtClean="0">
                <a:latin typeface="Berlin Sans FB" pitchFamily="34" charset="0"/>
                <a:cs typeface="Courier New" pitchFamily="49" charset="0"/>
              </a:rPr>
              <a:t> </a:t>
            </a:r>
            <a:r>
              <a:rPr lang="en-US" sz="2400" dirty="0" err="1" smtClean="0">
                <a:latin typeface="Berlin Sans FB" pitchFamily="34" charset="0"/>
                <a:cs typeface="Courier New" pitchFamily="49" charset="0"/>
              </a:rPr>
              <a:t>ekspresi</a:t>
            </a:r>
            <a:r>
              <a:rPr lang="en-US" sz="2400" dirty="0" smtClean="0">
                <a:latin typeface="Berlin Sans FB" pitchFamily="34" charset="0"/>
                <a:cs typeface="Courier New" pitchFamily="49" charset="0"/>
              </a:rPr>
              <a:t> </a:t>
            </a:r>
            <a:r>
              <a:rPr lang="en-US" sz="2400" dirty="0" err="1" smtClean="0">
                <a:latin typeface="Berlin Sans FB" pitchFamily="34" charset="0"/>
                <a:cs typeface="Courier New" pitchFamily="49" charset="0"/>
              </a:rPr>
              <a:t>bernilai</a:t>
            </a:r>
            <a:r>
              <a:rPr lang="en-US" sz="2400" dirty="0" smtClean="0">
                <a:latin typeface="Berlin Sans FB" pitchFamily="34" charset="0"/>
                <a:cs typeface="Courier New" pitchFamily="49" charset="0"/>
              </a:rPr>
              <a:t> </a:t>
            </a:r>
            <a:r>
              <a:rPr lang="en-US" sz="2400" dirty="0" err="1" smtClean="0">
                <a:latin typeface="Berlin Sans FB" pitchFamily="34" charset="0"/>
                <a:cs typeface="Courier New" pitchFamily="49" charset="0"/>
              </a:rPr>
              <a:t>salah</a:t>
            </a:r>
            <a:r>
              <a:rPr lang="en-US" sz="2400" dirty="0" smtClean="0">
                <a:latin typeface="Berlin Sans FB" pitchFamily="34" charset="0"/>
                <a:cs typeface="Courier New" pitchFamily="49" charset="0"/>
              </a:rPr>
              <a:t>.</a:t>
            </a:r>
            <a:endParaRPr lang="en-US" sz="2400" dirty="0">
              <a:latin typeface="Berlin Sans FB" pitchFamily="34" charset="0"/>
              <a:cs typeface="Courier New" pitchFamily="49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90824" y="155298"/>
            <a:ext cx="8124580" cy="9906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Pernyataan</a:t>
            </a:r>
            <a:r>
              <a:rPr kumimoji="0" lang="en-US" sz="4400" b="1" i="0" u="none" strike="noStrike" kern="1200" cap="none" spc="0" normalizeH="0" baseline="0" noProof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WHILE</a:t>
            </a:r>
            <a:endParaRPr kumimoji="0" lang="en-US" sz="4400" b="1" i="0" u="none" strike="noStrike" kern="1200" cap="none" spc="0" normalizeH="0" baseline="0" noProof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6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84356"/>
            <a:ext cx="8153400" cy="990600"/>
          </a:xfrm>
        </p:spPr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Pengulangan</a:t>
            </a:r>
            <a:r>
              <a:rPr lang="en-US" dirty="0" smtClean="0"/>
              <a:t> “While1”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06176" y="1673940"/>
            <a:ext cx="4602294" cy="4898332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17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&lt;html&gt;</a:t>
            </a:r>
          </a:p>
          <a:p>
            <a:r>
              <a:rPr lang="en-US" sz="17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&lt;head&gt;</a:t>
            </a:r>
          </a:p>
          <a:p>
            <a:r>
              <a:rPr lang="en-US" sz="17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       &lt;</a:t>
            </a:r>
            <a:r>
              <a:rPr lang="en-US" sz="17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title&gt;</a:t>
            </a:r>
            <a:r>
              <a:rPr lang="en-US" sz="17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Contoh</a:t>
            </a:r>
            <a:r>
              <a:rPr lang="en-US" sz="17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 </a:t>
            </a:r>
            <a:r>
              <a:rPr lang="en-US" sz="17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Pengulangan</a:t>
            </a:r>
            <a:r>
              <a:rPr lang="en-US" sz="17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 While&lt;/</a:t>
            </a:r>
            <a:r>
              <a:rPr lang="en-US" sz="17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title&gt;</a:t>
            </a:r>
          </a:p>
          <a:p>
            <a:r>
              <a:rPr lang="en-US" sz="17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&lt;/head&gt;</a:t>
            </a:r>
          </a:p>
          <a:p>
            <a:r>
              <a:rPr lang="en-US" sz="17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&lt;body&gt;</a:t>
            </a:r>
          </a:p>
          <a:p>
            <a:r>
              <a:rPr lang="en-US" sz="17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&lt;center&gt;</a:t>
            </a:r>
          </a:p>
          <a:p>
            <a:r>
              <a:rPr lang="en-US" sz="17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&lt;?</a:t>
            </a:r>
            <a:r>
              <a:rPr lang="en-US" sz="17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php</a:t>
            </a:r>
            <a:endParaRPr lang="en-US" sz="17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lin Sans FB" pitchFamily="34" charset="0"/>
            </a:endParaRPr>
          </a:p>
          <a:p>
            <a:r>
              <a:rPr lang="en-US" sz="17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  $</a:t>
            </a:r>
            <a:r>
              <a:rPr lang="en-US" sz="17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bilangan</a:t>
            </a:r>
            <a:r>
              <a:rPr lang="en-US" sz="17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 = 1;</a:t>
            </a:r>
          </a:p>
          <a:p>
            <a:r>
              <a:rPr lang="en-US" sz="17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  while ($</a:t>
            </a:r>
            <a:r>
              <a:rPr lang="en-US" sz="17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bilangan</a:t>
            </a:r>
            <a:r>
              <a:rPr lang="en-US" sz="17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 &lt;=10)</a:t>
            </a:r>
          </a:p>
          <a:p>
            <a:r>
              <a:rPr lang="en-US" sz="17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  {</a:t>
            </a:r>
          </a:p>
          <a:p>
            <a:r>
              <a:rPr lang="en-US" sz="17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    print ("</a:t>
            </a:r>
            <a:r>
              <a:rPr lang="en-US" sz="17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Baris</a:t>
            </a:r>
            <a:r>
              <a:rPr lang="en-US" sz="17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 </a:t>
            </a:r>
            <a:r>
              <a:rPr lang="en-US" sz="17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nomor</a:t>
            </a:r>
            <a:r>
              <a:rPr lang="en-US" sz="17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 $</a:t>
            </a:r>
            <a:r>
              <a:rPr lang="en-US" sz="17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bilangan</a:t>
            </a:r>
            <a:r>
              <a:rPr lang="en-US" sz="17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&lt;</a:t>
            </a:r>
            <a:r>
              <a:rPr lang="en-US" sz="17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br</a:t>
            </a:r>
            <a:r>
              <a:rPr lang="en-US" sz="17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&gt;");</a:t>
            </a:r>
          </a:p>
          <a:p>
            <a:r>
              <a:rPr lang="en-US" sz="17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    $</a:t>
            </a:r>
            <a:r>
              <a:rPr lang="en-US" sz="17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bilangan</a:t>
            </a:r>
            <a:r>
              <a:rPr lang="en-US" sz="17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 = $</a:t>
            </a:r>
            <a:r>
              <a:rPr lang="en-US" sz="17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bilangan</a:t>
            </a:r>
            <a:r>
              <a:rPr lang="en-US" sz="17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 + 1;</a:t>
            </a:r>
          </a:p>
          <a:p>
            <a:r>
              <a:rPr lang="en-US" sz="17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  }</a:t>
            </a:r>
          </a:p>
          <a:p>
            <a:r>
              <a:rPr lang="en-US" sz="17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?&gt;</a:t>
            </a:r>
            <a:endParaRPr lang="en-US" sz="17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lin Sans FB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208036" y="1672546"/>
            <a:ext cx="3650244" cy="120032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&lt;/center&gt;</a:t>
            </a:r>
          </a:p>
          <a:p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&lt;/body&gt;</a:t>
            </a:r>
          </a:p>
          <a:p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&lt;/html&gt;</a:t>
            </a: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214942" y="3000372"/>
            <a:ext cx="3643338" cy="1446550"/>
          </a:xfrm>
          <a:prstGeom prst="rect">
            <a:avLst/>
          </a:prstGeom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200" b="1" dirty="0" err="1" smtClean="0">
                <a:latin typeface="Courier New" pitchFamily="49" charset="0"/>
                <a:cs typeface="Courier New" pitchFamily="49" charset="0"/>
              </a:rPr>
              <a:t>Simpan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200" b="1" dirty="0" err="1" smtClean="0">
                <a:latin typeface="Courier New" pitchFamily="49" charset="0"/>
                <a:cs typeface="Courier New" pitchFamily="49" charset="0"/>
              </a:rPr>
              <a:t>di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 drive D:Xampp/</a:t>
            </a:r>
            <a:r>
              <a:rPr lang="en-US" sz="2200" b="1" dirty="0" err="1" smtClean="0">
                <a:latin typeface="Courier New" pitchFamily="49" charset="0"/>
                <a:cs typeface="Courier New" pitchFamily="49" charset="0"/>
              </a:rPr>
              <a:t>Htdocs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/</a:t>
            </a:r>
          </a:p>
          <a:p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Folder </a:t>
            </a:r>
            <a:r>
              <a:rPr lang="en-US" sz="2200" b="1" dirty="0" err="1" smtClean="0">
                <a:latin typeface="Courier New" pitchFamily="49" charset="0"/>
                <a:cs typeface="Courier New" pitchFamily="49" charset="0"/>
              </a:rPr>
              <a:t>Masing-masing</a:t>
            </a:r>
            <a:endParaRPr lang="en-US" sz="22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/While1.php</a:t>
            </a:r>
            <a:endParaRPr lang="en-US" sz="2200" b="1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410" y="169608"/>
            <a:ext cx="8429684" cy="9906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dirty="0" err="1" smtClean="0"/>
              <a:t>Penjelasan</a:t>
            </a:r>
            <a:r>
              <a:rPr lang="en-US" dirty="0" smtClean="0"/>
              <a:t> While1.php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57158" y="1703436"/>
            <a:ext cx="8408890" cy="4757758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just"/>
            <a:r>
              <a:rPr lang="en-US" sz="3200" dirty="0" err="1" smtClean="0">
                <a:latin typeface="Berlin Sans FB" pitchFamily="34" charset="0"/>
              </a:rPr>
              <a:t>Pada</a:t>
            </a:r>
            <a:r>
              <a:rPr lang="en-US" sz="3200" dirty="0" smtClean="0">
                <a:latin typeface="Berlin Sans FB" pitchFamily="34" charset="0"/>
              </a:rPr>
              <a:t> </a:t>
            </a:r>
            <a:r>
              <a:rPr lang="en-US" sz="3200" dirty="0" err="1" smtClean="0">
                <a:latin typeface="Berlin Sans FB" pitchFamily="34" charset="0"/>
              </a:rPr>
              <a:t>contoh</a:t>
            </a:r>
            <a:r>
              <a:rPr lang="en-US" sz="3200" dirty="0" smtClean="0">
                <a:latin typeface="Berlin Sans FB" pitchFamily="34" charset="0"/>
              </a:rPr>
              <a:t> </a:t>
            </a:r>
            <a:r>
              <a:rPr lang="en-US" sz="3200" dirty="0" err="1" smtClean="0">
                <a:latin typeface="Berlin Sans FB" pitchFamily="34" charset="0"/>
              </a:rPr>
              <a:t>skrip</a:t>
            </a:r>
            <a:r>
              <a:rPr lang="en-US" sz="3200" dirty="0" smtClean="0">
                <a:latin typeface="Berlin Sans FB" pitchFamily="34" charset="0"/>
              </a:rPr>
              <a:t> while1.php, </a:t>
            </a:r>
            <a:r>
              <a:rPr lang="en-US" sz="3200" dirty="0" err="1" smtClean="0">
                <a:latin typeface="Berlin Sans FB" pitchFamily="34" charset="0"/>
              </a:rPr>
              <a:t>isi</a:t>
            </a:r>
            <a:r>
              <a:rPr lang="en-US" sz="3200" dirty="0" smtClean="0">
                <a:latin typeface="Berlin Sans FB" pitchFamily="34" charset="0"/>
              </a:rPr>
              <a:t> </a:t>
            </a:r>
            <a:r>
              <a:rPr lang="en-US" sz="3200" dirty="0" err="1" smtClean="0">
                <a:latin typeface="Berlin Sans FB" pitchFamily="34" charset="0"/>
              </a:rPr>
              <a:t>variabel</a:t>
            </a:r>
            <a:r>
              <a:rPr lang="en-US" sz="3200" dirty="0" smtClean="0">
                <a:latin typeface="Berlin Sans FB" pitchFamily="34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Berlin Sans FB" pitchFamily="34" charset="0"/>
              </a:rPr>
              <a:t>bilangan</a:t>
            </a:r>
            <a:r>
              <a:rPr lang="en-US" sz="3200" dirty="0" smtClean="0">
                <a:latin typeface="Berlin Sans FB" pitchFamily="34" charset="0"/>
              </a:rPr>
              <a:t> </a:t>
            </a:r>
            <a:r>
              <a:rPr lang="en-US" sz="3200" dirty="0" err="1" smtClean="0">
                <a:latin typeface="Berlin Sans FB" pitchFamily="34" charset="0"/>
              </a:rPr>
              <a:t>berperan</a:t>
            </a:r>
            <a:r>
              <a:rPr lang="en-US" sz="3200" dirty="0" smtClean="0">
                <a:latin typeface="Berlin Sans FB" pitchFamily="34" charset="0"/>
              </a:rPr>
              <a:t> </a:t>
            </a:r>
            <a:r>
              <a:rPr lang="en-US" sz="3200" dirty="0" err="1" smtClean="0">
                <a:latin typeface="Berlin Sans FB" pitchFamily="34" charset="0"/>
              </a:rPr>
              <a:t>dalam</a:t>
            </a:r>
            <a:r>
              <a:rPr lang="en-US" sz="3200" dirty="0" smtClean="0">
                <a:latin typeface="Berlin Sans FB" pitchFamily="34" charset="0"/>
              </a:rPr>
              <a:t> </a:t>
            </a:r>
            <a:r>
              <a:rPr lang="en-US" sz="3200" dirty="0" err="1" smtClean="0">
                <a:latin typeface="Berlin Sans FB" pitchFamily="34" charset="0"/>
              </a:rPr>
              <a:t>melakukan</a:t>
            </a:r>
            <a:r>
              <a:rPr lang="en-US" sz="3200" dirty="0" smtClean="0">
                <a:latin typeface="Berlin Sans FB" pitchFamily="34" charset="0"/>
              </a:rPr>
              <a:t> </a:t>
            </a:r>
            <a:r>
              <a:rPr lang="en-US" sz="3200" dirty="0" err="1" smtClean="0">
                <a:latin typeface="Berlin Sans FB" pitchFamily="34" charset="0"/>
              </a:rPr>
              <a:t>pengulangan</a:t>
            </a:r>
            <a:r>
              <a:rPr lang="en-US" sz="3200" dirty="0" smtClean="0">
                <a:latin typeface="Berlin Sans FB" pitchFamily="34" charset="0"/>
              </a:rPr>
              <a:t> </a:t>
            </a:r>
            <a:r>
              <a:rPr lang="en-US" sz="3200" dirty="0" err="1" smtClean="0">
                <a:latin typeface="Berlin Sans FB" pitchFamily="34" charset="0"/>
              </a:rPr>
              <a:t>perintah</a:t>
            </a:r>
            <a:r>
              <a:rPr lang="en-US" sz="3200" dirty="0" smtClean="0">
                <a:latin typeface="Berlin Sans FB" pitchFamily="34" charset="0"/>
              </a:rPr>
              <a:t> yang </a:t>
            </a:r>
            <a:r>
              <a:rPr lang="en-US" sz="3200" dirty="0" err="1" smtClean="0">
                <a:latin typeface="Berlin Sans FB" pitchFamily="34" charset="0"/>
              </a:rPr>
              <a:t>berada</a:t>
            </a:r>
            <a:r>
              <a:rPr lang="en-US" sz="3200" dirty="0" smtClean="0">
                <a:latin typeface="Berlin Sans FB" pitchFamily="34" charset="0"/>
              </a:rPr>
              <a:t> { }.</a:t>
            </a:r>
          </a:p>
          <a:p>
            <a:pPr algn="just"/>
            <a:r>
              <a:rPr lang="en-US" sz="3200" dirty="0" smtClean="0">
                <a:latin typeface="Berlin Sans FB" pitchFamily="34" charset="0"/>
              </a:rPr>
              <a:t> </a:t>
            </a:r>
            <a:r>
              <a:rPr lang="en-US" sz="3200" dirty="0" err="1" smtClean="0">
                <a:latin typeface="Berlin Sans FB" pitchFamily="34" charset="0"/>
              </a:rPr>
              <a:t>Pada</a:t>
            </a:r>
            <a:r>
              <a:rPr lang="en-US" sz="3200" dirty="0" smtClean="0">
                <a:latin typeface="Berlin Sans FB" pitchFamily="34" charset="0"/>
              </a:rPr>
              <a:t> </a:t>
            </a:r>
            <a:r>
              <a:rPr lang="en-US" sz="3200" dirty="0" err="1" smtClean="0">
                <a:latin typeface="Berlin Sans FB" pitchFamily="34" charset="0"/>
              </a:rPr>
              <a:t>keadaan</a:t>
            </a:r>
            <a:r>
              <a:rPr lang="en-US" sz="3200" dirty="0" smtClean="0">
                <a:latin typeface="Berlin Sans FB" pitchFamily="34" charset="0"/>
              </a:rPr>
              <a:t> </a:t>
            </a:r>
            <a:r>
              <a:rPr lang="en-US" sz="3200" dirty="0" err="1" smtClean="0">
                <a:latin typeface="Berlin Sans FB" pitchFamily="34" charset="0"/>
              </a:rPr>
              <a:t>seperti</a:t>
            </a:r>
            <a:r>
              <a:rPr lang="en-US" sz="3200" dirty="0" smtClean="0">
                <a:latin typeface="Berlin Sans FB" pitchFamily="34" charset="0"/>
              </a:rPr>
              <a:t> </a:t>
            </a:r>
            <a:r>
              <a:rPr lang="en-US" sz="3200" dirty="0" err="1" smtClean="0">
                <a:latin typeface="Berlin Sans FB" pitchFamily="34" charset="0"/>
              </a:rPr>
              <a:t>ini</a:t>
            </a:r>
            <a:r>
              <a:rPr lang="en-US" sz="3200" dirty="0" smtClean="0">
                <a:latin typeface="Berlin Sans FB" pitchFamily="34" charset="0"/>
              </a:rPr>
              <a:t> </a:t>
            </a:r>
            <a:r>
              <a:rPr lang="en-US" sz="3200" dirty="0" err="1" smtClean="0">
                <a:latin typeface="Berlin Sans FB" pitchFamily="34" charset="0"/>
              </a:rPr>
              <a:t>harus</a:t>
            </a:r>
            <a:r>
              <a:rPr lang="en-US" sz="3200" dirty="0" smtClean="0">
                <a:latin typeface="Berlin Sans FB" pitchFamily="34" charset="0"/>
              </a:rPr>
              <a:t> </a:t>
            </a:r>
            <a:r>
              <a:rPr lang="en-US" sz="3200" dirty="0" err="1" smtClean="0">
                <a:latin typeface="Berlin Sans FB" pitchFamily="34" charset="0"/>
              </a:rPr>
              <a:t>dipastikan</a:t>
            </a:r>
            <a:r>
              <a:rPr lang="en-US" sz="3200" dirty="0" smtClean="0">
                <a:latin typeface="Berlin Sans FB" pitchFamily="34" charset="0"/>
              </a:rPr>
              <a:t> </a:t>
            </a:r>
            <a:r>
              <a:rPr lang="en-US" sz="3200" dirty="0" err="1" smtClean="0">
                <a:latin typeface="Berlin Sans FB" pitchFamily="34" charset="0"/>
              </a:rPr>
              <a:t>bahwa</a:t>
            </a:r>
            <a:r>
              <a:rPr lang="en-US" sz="3200" dirty="0" smtClean="0">
                <a:latin typeface="Berlin Sans FB" pitchFamily="34" charset="0"/>
              </a:rPr>
              <a:t> </a:t>
            </a:r>
            <a:r>
              <a:rPr lang="en-US" sz="3200" dirty="0" err="1" smtClean="0">
                <a:latin typeface="Berlin Sans FB" pitchFamily="34" charset="0"/>
              </a:rPr>
              <a:t>ada</a:t>
            </a:r>
            <a:r>
              <a:rPr lang="en-US" sz="3200" dirty="0" smtClean="0">
                <a:latin typeface="Berlin Sans FB" pitchFamily="34" charset="0"/>
              </a:rPr>
              <a:t> </a:t>
            </a:r>
            <a:r>
              <a:rPr lang="en-US" sz="3200" dirty="0" err="1" smtClean="0">
                <a:latin typeface="Berlin Sans FB" pitchFamily="34" charset="0"/>
              </a:rPr>
              <a:t>pernyataan</a:t>
            </a:r>
            <a:r>
              <a:rPr lang="en-US" sz="3200" dirty="0" smtClean="0">
                <a:latin typeface="Berlin Sans FB" pitchFamily="34" charset="0"/>
              </a:rPr>
              <a:t> yang </a:t>
            </a:r>
            <a:r>
              <a:rPr lang="en-US" sz="3200" dirty="0" err="1" smtClean="0">
                <a:latin typeface="Berlin Sans FB" pitchFamily="34" charset="0"/>
              </a:rPr>
              <a:t>mengubah</a:t>
            </a:r>
            <a:r>
              <a:rPr lang="en-US" sz="3200" dirty="0" smtClean="0">
                <a:latin typeface="Berlin Sans FB" pitchFamily="34" charset="0"/>
              </a:rPr>
              <a:t> </a:t>
            </a:r>
            <a:r>
              <a:rPr lang="en-US" sz="3200" dirty="0" err="1" smtClean="0">
                <a:latin typeface="Berlin Sans FB" pitchFamily="34" charset="0"/>
              </a:rPr>
              <a:t>nilai</a:t>
            </a:r>
            <a:r>
              <a:rPr lang="en-US" sz="3200" dirty="0" smtClean="0">
                <a:latin typeface="Berlin Sans FB" pitchFamily="34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Berlin Sans FB" pitchFamily="34" charset="0"/>
              </a:rPr>
              <a:t>bilangan</a:t>
            </a:r>
            <a:r>
              <a:rPr lang="en-US" sz="3200" dirty="0" smtClean="0">
                <a:latin typeface="Berlin Sans FB" pitchFamily="34" charset="0"/>
              </a:rPr>
              <a:t> </a:t>
            </a:r>
            <a:r>
              <a:rPr lang="en-US" sz="3200" dirty="0" err="1" smtClean="0">
                <a:latin typeface="Berlin Sans FB" pitchFamily="34" charset="0"/>
              </a:rPr>
              <a:t>sehingga</a:t>
            </a:r>
            <a:r>
              <a:rPr lang="en-US" sz="3200" dirty="0" smtClean="0">
                <a:latin typeface="Berlin Sans FB" pitchFamily="34" charset="0"/>
              </a:rPr>
              <a:t> </a:t>
            </a:r>
            <a:r>
              <a:rPr lang="en-US" sz="3200" dirty="0" err="1" smtClean="0">
                <a:latin typeface="Berlin Sans FB" pitchFamily="34" charset="0"/>
              </a:rPr>
              <a:t>suatu</a:t>
            </a:r>
            <a:r>
              <a:rPr lang="en-US" sz="3200" dirty="0" smtClean="0">
                <a:latin typeface="Berlin Sans FB" pitchFamily="34" charset="0"/>
              </a:rPr>
              <a:t> </a:t>
            </a:r>
            <a:r>
              <a:rPr lang="en-US" sz="3200" dirty="0" err="1" smtClean="0">
                <a:latin typeface="Berlin Sans FB" pitchFamily="34" charset="0"/>
              </a:rPr>
              <a:t>ketika</a:t>
            </a:r>
            <a:r>
              <a:rPr lang="en-US" sz="3200" dirty="0" smtClean="0">
                <a:latin typeface="Berlin Sans FB" pitchFamily="34" charset="0"/>
              </a:rPr>
              <a:t> </a:t>
            </a:r>
            <a:r>
              <a:rPr lang="en-US" sz="3200" dirty="0" err="1" smtClean="0">
                <a:latin typeface="Berlin Sans FB" pitchFamily="34" charset="0"/>
              </a:rPr>
              <a:t>dalam</a:t>
            </a:r>
            <a:r>
              <a:rPr lang="en-US" sz="3200" dirty="0" smtClean="0">
                <a:latin typeface="Berlin Sans FB" pitchFamily="34" charset="0"/>
              </a:rPr>
              <a:t> </a:t>
            </a:r>
            <a:r>
              <a:rPr lang="en-US" sz="3200" dirty="0" smtClean="0">
                <a:solidFill>
                  <a:srgbClr val="FF0000"/>
                </a:solidFill>
                <a:latin typeface="Berlin Sans FB" pitchFamily="34" charset="0"/>
              </a:rPr>
              <a:t>while</a:t>
            </a:r>
            <a:r>
              <a:rPr lang="en-US" sz="3200" dirty="0" smtClean="0">
                <a:latin typeface="Berlin Sans FB" pitchFamily="34" charset="0"/>
              </a:rPr>
              <a:t> (</a:t>
            </a:r>
            <a:r>
              <a:rPr lang="en-US" sz="3200" dirty="0" err="1" smtClean="0">
                <a:latin typeface="Berlin Sans FB" pitchFamily="34" charset="0"/>
              </a:rPr>
              <a:t>yaitu</a:t>
            </a:r>
            <a:r>
              <a:rPr lang="en-US" sz="3200" dirty="0" smtClean="0">
                <a:latin typeface="Berlin Sans FB" pitchFamily="34" charset="0"/>
              </a:rPr>
              <a:t> </a:t>
            </a:r>
            <a:r>
              <a:rPr lang="en-US" sz="3200" dirty="0" err="1" smtClean="0">
                <a:latin typeface="Berlin Sans FB" pitchFamily="34" charset="0"/>
              </a:rPr>
              <a:t>pada</a:t>
            </a:r>
            <a:r>
              <a:rPr lang="en-US" sz="3200" dirty="0" smtClean="0">
                <a:latin typeface="Berlin Sans FB" pitchFamily="34" charset="0"/>
              </a:rPr>
              <a:t> </a:t>
            </a:r>
            <a:r>
              <a:rPr lang="en-US" sz="3200" dirty="0" err="1" smtClean="0">
                <a:latin typeface="Berlin Sans FB" pitchFamily="34" charset="0"/>
              </a:rPr>
              <a:t>contoh</a:t>
            </a:r>
            <a:r>
              <a:rPr lang="en-US" sz="3200" dirty="0" smtClean="0">
                <a:latin typeface="Berlin Sans FB" pitchFamily="34" charset="0"/>
              </a:rPr>
              <a:t> </a:t>
            </a:r>
            <a:r>
              <a:rPr lang="en-US" sz="3200" dirty="0" err="1" smtClean="0">
                <a:latin typeface="Berlin Sans FB" pitchFamily="34" charset="0"/>
              </a:rPr>
              <a:t>ini</a:t>
            </a:r>
            <a:r>
              <a:rPr lang="en-US" sz="3200" dirty="0" smtClean="0">
                <a:latin typeface="Berlin Sans FB" pitchFamily="34" charset="0"/>
              </a:rPr>
              <a:t>, $</a:t>
            </a:r>
            <a:r>
              <a:rPr lang="en-US" sz="3200" dirty="0" err="1" smtClean="0">
                <a:latin typeface="Berlin Sans FB" pitchFamily="34" charset="0"/>
              </a:rPr>
              <a:t>bilangan</a:t>
            </a:r>
            <a:r>
              <a:rPr lang="en-US" sz="3200" dirty="0" smtClean="0">
                <a:latin typeface="Berlin Sans FB" pitchFamily="34" charset="0"/>
              </a:rPr>
              <a:t> </a:t>
            </a:r>
            <a:r>
              <a:rPr lang="en-US" sz="3200" dirty="0" smtClean="0">
                <a:latin typeface="Berlin Sans FB" pitchFamily="34" charset="0"/>
              </a:rPr>
              <a:t>&lt;=10) </a:t>
            </a:r>
            <a:r>
              <a:rPr lang="en-US" sz="3200" dirty="0" err="1" smtClean="0">
                <a:latin typeface="Berlin Sans FB" pitchFamily="34" charset="0"/>
              </a:rPr>
              <a:t>bernilai</a:t>
            </a:r>
            <a:r>
              <a:rPr lang="en-US" sz="3200" dirty="0" smtClean="0">
                <a:latin typeface="Berlin Sans FB" pitchFamily="34" charset="0"/>
              </a:rPr>
              <a:t> </a:t>
            </a:r>
            <a:r>
              <a:rPr lang="en-US" sz="3200" dirty="0" err="1" smtClean="0">
                <a:latin typeface="Berlin Sans FB" pitchFamily="34" charset="0"/>
              </a:rPr>
              <a:t>salah</a:t>
            </a:r>
            <a:r>
              <a:rPr lang="en-US" sz="3200" dirty="0" smtClean="0">
                <a:latin typeface="Berlin Sans FB" pitchFamily="34" charset="0"/>
              </a:rPr>
              <a:t>. </a:t>
            </a:r>
            <a:r>
              <a:rPr lang="en-US" sz="3200" dirty="0" err="1" smtClean="0">
                <a:latin typeface="Berlin Sans FB" pitchFamily="34" charset="0"/>
              </a:rPr>
              <a:t>Jika</a:t>
            </a:r>
            <a:r>
              <a:rPr lang="en-US" sz="3200" dirty="0" smtClean="0">
                <a:latin typeface="Berlin Sans FB" pitchFamily="34" charset="0"/>
              </a:rPr>
              <a:t> </a:t>
            </a:r>
            <a:r>
              <a:rPr lang="en-US" sz="3200" dirty="0" err="1" smtClean="0">
                <a:latin typeface="Berlin Sans FB" pitchFamily="34" charset="0"/>
              </a:rPr>
              <a:t>tidak</a:t>
            </a:r>
            <a:r>
              <a:rPr lang="en-US" sz="3200" dirty="0" smtClean="0">
                <a:latin typeface="Berlin Sans FB" pitchFamily="34" charset="0"/>
              </a:rPr>
              <a:t> </a:t>
            </a:r>
            <a:r>
              <a:rPr lang="en-US" sz="3200" dirty="0" err="1" smtClean="0">
                <a:latin typeface="Berlin Sans FB" pitchFamily="34" charset="0"/>
              </a:rPr>
              <a:t>maka</a:t>
            </a:r>
            <a:r>
              <a:rPr lang="en-US" sz="3200" dirty="0" smtClean="0">
                <a:latin typeface="Berlin Sans FB" pitchFamily="34" charset="0"/>
              </a:rPr>
              <a:t> </a:t>
            </a:r>
            <a:r>
              <a:rPr lang="en-US" sz="3200" dirty="0" err="1" smtClean="0">
                <a:latin typeface="Berlin Sans FB" pitchFamily="34" charset="0"/>
              </a:rPr>
              <a:t>akan</a:t>
            </a:r>
            <a:r>
              <a:rPr lang="en-US" sz="3200" dirty="0" smtClean="0">
                <a:latin typeface="Berlin Sans FB" pitchFamily="34" charset="0"/>
              </a:rPr>
              <a:t> </a:t>
            </a:r>
            <a:r>
              <a:rPr lang="en-US" sz="3200" dirty="0" err="1" smtClean="0">
                <a:latin typeface="Berlin Sans FB" pitchFamily="34" charset="0"/>
              </a:rPr>
              <a:t>terjadi</a:t>
            </a:r>
            <a:r>
              <a:rPr lang="en-US" sz="3200" dirty="0" smtClean="0">
                <a:latin typeface="Berlin Sans FB" pitchFamily="34" charset="0"/>
              </a:rPr>
              <a:t> </a:t>
            </a:r>
            <a:r>
              <a:rPr lang="en-US" sz="3200" dirty="0" err="1" smtClean="0">
                <a:latin typeface="Berlin Sans FB" pitchFamily="34" charset="0"/>
              </a:rPr>
              <a:t>pengulangan</a:t>
            </a:r>
            <a:r>
              <a:rPr lang="en-US" sz="3200" dirty="0" smtClean="0">
                <a:latin typeface="Berlin Sans FB" pitchFamily="34" charset="0"/>
              </a:rPr>
              <a:t> </a:t>
            </a:r>
            <a:r>
              <a:rPr lang="en-US" sz="3200" dirty="0" err="1" smtClean="0">
                <a:latin typeface="Berlin Sans FB" pitchFamily="34" charset="0"/>
              </a:rPr>
              <a:t>selamanya</a:t>
            </a:r>
            <a:r>
              <a:rPr lang="en-US" sz="3200" dirty="0" smtClean="0">
                <a:latin typeface="Berlin Sans FB" pitchFamily="34" charset="0"/>
              </a:rPr>
              <a:t>.</a:t>
            </a:r>
            <a:endParaRPr lang="en-US" sz="3200" dirty="0">
              <a:latin typeface="Berlin Sans FB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732932"/>
            <a:ext cx="8153400" cy="4829196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u="sng" dirty="0" err="1" smtClean="0"/>
              <a:t>Bentuk</a:t>
            </a:r>
            <a:r>
              <a:rPr lang="en-US" u="sng" dirty="0" smtClean="0"/>
              <a:t> </a:t>
            </a:r>
            <a:r>
              <a:rPr lang="en-US" u="sng" dirty="0" err="1" smtClean="0"/>
              <a:t>Pernyataan</a:t>
            </a:r>
            <a:r>
              <a:rPr lang="en-US" u="sng" dirty="0" smtClean="0"/>
              <a:t> do-while</a:t>
            </a:r>
          </a:p>
          <a:p>
            <a:pPr lvl="1">
              <a:buNone/>
            </a:pPr>
            <a:r>
              <a:rPr lang="en-US" sz="21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1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Do</a:t>
            </a:r>
          </a:p>
          <a:p>
            <a:pPr lvl="1">
              <a:buNone/>
            </a:pPr>
            <a:r>
              <a:rPr lang="en-US" sz="21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	{</a:t>
            </a:r>
          </a:p>
          <a:p>
            <a:pPr lvl="1">
              <a:buNone/>
            </a:pPr>
            <a:r>
              <a:rPr lang="en-US" sz="2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0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pernyataan_pernyataan</a:t>
            </a:r>
            <a:endParaRPr lang="en-US" sz="20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urier New" pitchFamily="49" charset="0"/>
              <a:cs typeface="Courier New" pitchFamily="49" charset="0"/>
            </a:endParaRPr>
          </a:p>
          <a:p>
            <a:pPr lvl="1">
              <a:buNone/>
            </a:pPr>
            <a:r>
              <a:rPr lang="en-US" sz="21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  } </a:t>
            </a:r>
            <a:r>
              <a:rPr lang="en-US" sz="21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while (</a:t>
            </a:r>
            <a:r>
              <a:rPr lang="en-US" sz="21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ekspresi</a:t>
            </a:r>
            <a:r>
              <a:rPr lang="en-US" sz="21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);</a:t>
            </a:r>
          </a:p>
          <a:p>
            <a:pPr lvl="1">
              <a:buNone/>
            </a:pPr>
            <a:endParaRPr lang="en-US" sz="21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urier New" pitchFamily="49" charset="0"/>
              <a:cs typeface="Courier New" pitchFamily="49" charset="0"/>
            </a:endParaRPr>
          </a:p>
          <a:p>
            <a:pPr marL="273050" lvl="1" indent="-273050" algn="just">
              <a:buFontTx/>
              <a:buChar char="-"/>
            </a:pP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  <a:cs typeface="Courier New" pitchFamily="49" charset="0"/>
              </a:rPr>
              <a:t>Pengulangan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  <a:cs typeface="Courier New" pitchFamily="49" charset="0"/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  <a:cs typeface="Courier New" pitchFamily="49" charset="0"/>
              </a:rPr>
              <a:t>akan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  <a:cs typeface="Courier New" pitchFamily="49" charset="0"/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  <a:cs typeface="Courier New" pitchFamily="49" charset="0"/>
              </a:rPr>
              <a:t>berakhir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  <a:cs typeface="Courier New" pitchFamily="49" charset="0"/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  <a:cs typeface="Courier New" pitchFamily="49" charset="0"/>
              </a:rPr>
              <a:t>jika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  <a:cs typeface="Courier New" pitchFamily="49" charset="0"/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  <a:cs typeface="Courier New" pitchFamily="49" charset="0"/>
              </a:rPr>
              <a:t>ekspresi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  <a:cs typeface="Courier New" pitchFamily="49" charset="0"/>
              </a:rPr>
              <a:t> (yang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  <a:cs typeface="Courier New" pitchFamily="49" charset="0"/>
              </a:rPr>
              <a:t>diuji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  <a:cs typeface="Courier New" pitchFamily="49" charset="0"/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  <a:cs typeface="Courier New" pitchFamily="49" charset="0"/>
              </a:rPr>
              <a:t>sesudah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  <a:cs typeface="Courier New" pitchFamily="49" charset="0"/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  <a:cs typeface="Courier New" pitchFamily="49" charset="0"/>
              </a:rPr>
              <a:t>pernyataan-pernyataan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  <a:cs typeface="Courier New" pitchFamily="49" charset="0"/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  <a:cs typeface="Courier New" pitchFamily="49" charset="0"/>
              </a:rPr>
              <a:t>dijalankan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  <a:cs typeface="Courier New" pitchFamily="49" charset="0"/>
              </a:rPr>
              <a:t>)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  <a:cs typeface="Courier New" pitchFamily="49" charset="0"/>
              </a:rPr>
              <a:t>bernilai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  <a:cs typeface="Courier New" pitchFamily="49" charset="0"/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  <a:cs typeface="Courier New" pitchFamily="49" charset="0"/>
              </a:rPr>
              <a:t>salah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  <a:cs typeface="Courier New" pitchFamily="49" charset="0"/>
              </a:rPr>
              <a:t>.</a:t>
            </a:r>
          </a:p>
          <a:p>
            <a:pPr marL="273050" lvl="1" indent="-273050" algn="just">
              <a:buFontTx/>
              <a:buChar char="-"/>
            </a:pP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  <a:cs typeface="Courier New" pitchFamily="49" charset="0"/>
              </a:rPr>
              <a:t>Pernyataan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  <a:cs typeface="Courier New" pitchFamily="49" charset="0"/>
              </a:rPr>
              <a:t> yang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  <a:cs typeface="Courier New" pitchFamily="49" charset="0"/>
              </a:rPr>
              <a:t>berada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  <a:cs typeface="Courier New" pitchFamily="49" charset="0"/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  <a:cs typeface="Courier New" pitchFamily="49" charset="0"/>
              </a:rPr>
              <a:t>dalam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  <a:cs typeface="Courier New" pitchFamily="49" charset="0"/>
              </a:rPr>
              <a:t> { }, paling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  <a:cs typeface="Courier New" pitchFamily="49" charset="0"/>
              </a:rPr>
              <a:t>tidak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  <a:cs typeface="Courier New" pitchFamily="49" charset="0"/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  <a:cs typeface="Courier New" pitchFamily="49" charset="0"/>
              </a:rPr>
              <a:t>akan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  <a:cs typeface="Courier New" pitchFamily="49" charset="0"/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  <a:cs typeface="Courier New" pitchFamily="49" charset="0"/>
              </a:rPr>
              <a:t>dijalankan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  <a:cs typeface="Courier New" pitchFamily="49" charset="0"/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  <a:cs typeface="Courier New" pitchFamily="49" charset="0"/>
              </a:rPr>
              <a:t>dieksekusi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  <a:cs typeface="Courier New" pitchFamily="49" charset="0"/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  <a:cs typeface="Courier New" pitchFamily="49" charset="0"/>
              </a:rPr>
              <a:t>sekali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  <a:cs typeface="Courier New" pitchFamily="49" charset="0"/>
              </a:rPr>
              <a:t>.</a:t>
            </a:r>
          </a:p>
        </p:txBody>
      </p:sp>
      <p:sp>
        <p:nvSpPr>
          <p:cNvPr id="4" name="Title 1"/>
          <p:cNvSpPr txBox="1">
            <a:spLocks noGrp="1"/>
          </p:cNvSpPr>
          <p:nvPr>
            <p:ph type="title"/>
          </p:nvPr>
        </p:nvSpPr>
        <p:spPr>
          <a:xfrm>
            <a:off x="612648" y="154860"/>
            <a:ext cx="8153400" cy="9906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Pernyataan</a:t>
            </a:r>
            <a:r>
              <a:rPr kumimoji="0" lang="en-US" sz="4400" b="1" i="0" u="none" strike="noStrike" kern="1200" cap="none" spc="0" normalizeH="0" baseline="0" noProof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DO - WHILE</a:t>
            </a:r>
            <a:endParaRPr kumimoji="0" lang="en-US" sz="4400" b="1" i="0" u="none" strike="noStrike" kern="1200" cap="none" spc="0" normalizeH="0" baseline="0" noProof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Pengulangan</a:t>
            </a:r>
            <a:r>
              <a:rPr lang="en-US" dirty="0" smtClean="0"/>
              <a:t> “do-while”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84956" y="1644444"/>
            <a:ext cx="3886978" cy="3141878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>
              <a:buNone/>
            </a:pPr>
            <a:r>
              <a:rPr lang="en-US" sz="1400" dirty="0" smtClean="0">
                <a:latin typeface="Berlin Sans FB" pitchFamily="34" charset="0"/>
              </a:rPr>
              <a:t>&lt;html&gt;</a:t>
            </a:r>
          </a:p>
          <a:p>
            <a:pPr>
              <a:buNone/>
            </a:pPr>
            <a:r>
              <a:rPr lang="en-US" sz="1400" dirty="0" smtClean="0">
                <a:latin typeface="Berlin Sans FB" pitchFamily="34" charset="0"/>
              </a:rPr>
              <a:t>&lt;head&gt;</a:t>
            </a:r>
          </a:p>
          <a:p>
            <a:r>
              <a:rPr lang="en-US" sz="1400" dirty="0" smtClean="0">
                <a:latin typeface="Berlin Sans FB" pitchFamily="34" charset="0"/>
              </a:rPr>
              <a:t>&lt;</a:t>
            </a:r>
            <a:r>
              <a:rPr lang="en-US" sz="1400" dirty="0" smtClean="0">
                <a:latin typeface="Berlin Sans FB" pitchFamily="34" charset="0"/>
              </a:rPr>
              <a:t>title&gt;</a:t>
            </a:r>
            <a:r>
              <a:rPr lang="en-US" sz="1400" dirty="0" err="1" smtClean="0">
                <a:latin typeface="Berlin Sans FB" pitchFamily="34" charset="0"/>
              </a:rPr>
              <a:t>contoh</a:t>
            </a:r>
            <a:r>
              <a:rPr lang="en-US" sz="1400" dirty="0" smtClean="0">
                <a:latin typeface="Berlin Sans FB" pitchFamily="34" charset="0"/>
              </a:rPr>
              <a:t> </a:t>
            </a:r>
            <a:r>
              <a:rPr lang="en-US" sz="1400" dirty="0" err="1" smtClean="0">
                <a:latin typeface="Berlin Sans FB" pitchFamily="34" charset="0"/>
              </a:rPr>
              <a:t>Pengulangan</a:t>
            </a:r>
            <a:r>
              <a:rPr lang="en-US" sz="1400" dirty="0" smtClean="0">
                <a:latin typeface="Berlin Sans FB" pitchFamily="34" charset="0"/>
              </a:rPr>
              <a:t> do-while&lt;/title&gt;</a:t>
            </a:r>
          </a:p>
          <a:p>
            <a:pPr>
              <a:buNone/>
            </a:pPr>
            <a:r>
              <a:rPr lang="en-US" sz="1400" dirty="0" smtClean="0">
                <a:latin typeface="Berlin Sans FB" pitchFamily="34" charset="0"/>
              </a:rPr>
              <a:t>&lt;/head&gt;</a:t>
            </a:r>
          </a:p>
          <a:p>
            <a:pPr>
              <a:buNone/>
            </a:pPr>
            <a:r>
              <a:rPr lang="en-US" sz="1400" dirty="0" smtClean="0">
                <a:latin typeface="Berlin Sans FB" pitchFamily="34" charset="0"/>
              </a:rPr>
              <a:t>&lt;body</a:t>
            </a:r>
            <a:r>
              <a:rPr lang="en-US" sz="1400" dirty="0" smtClean="0">
                <a:latin typeface="Berlin Sans FB" pitchFamily="34" charset="0"/>
              </a:rPr>
              <a:t>&gt;</a:t>
            </a:r>
          </a:p>
          <a:p>
            <a:endParaRPr lang="en-US" sz="1400" dirty="0" smtClean="0">
              <a:latin typeface="Berlin Sans FB" pitchFamily="34" charset="0"/>
            </a:endParaRPr>
          </a:p>
          <a:p>
            <a:pPr>
              <a:buNone/>
            </a:pPr>
            <a:r>
              <a:rPr lang="en-US" sz="1400" dirty="0" smtClean="0">
                <a:latin typeface="Berlin Sans FB" pitchFamily="34" charset="0"/>
              </a:rPr>
              <a:t>&lt;/</a:t>
            </a:r>
            <a:r>
              <a:rPr lang="en-US" sz="1400" dirty="0" smtClean="0">
                <a:latin typeface="Berlin Sans FB" pitchFamily="34" charset="0"/>
              </a:rPr>
              <a:t>body&gt;</a:t>
            </a:r>
          </a:p>
          <a:p>
            <a:pPr>
              <a:buNone/>
            </a:pPr>
            <a:r>
              <a:rPr lang="en-US" sz="1400" dirty="0" smtClean="0">
                <a:latin typeface="Berlin Sans FB" pitchFamily="34" charset="0"/>
              </a:rPr>
              <a:t>&lt;/html&gt;</a:t>
            </a:r>
            <a:endParaRPr lang="en-US" sz="1400" dirty="0">
              <a:latin typeface="Berlin Sans FB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14810" y="1643051"/>
            <a:ext cx="4714908" cy="313932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&lt;?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php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$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bilangan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= 1;</a:t>
            </a:r>
          </a:p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do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print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("$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bilangan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&lt;BR&gt;");</a:t>
            </a:r>
          </a:p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$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bilangan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++;</a:t>
            </a:r>
          </a:p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while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($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bilangan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&lt; 26);</a:t>
            </a:r>
          </a:p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?&gt;</a:t>
            </a:r>
          </a:p>
          <a:p>
            <a:endParaRPr lang="en-US" dirty="0"/>
          </a:p>
        </p:txBody>
      </p:sp>
      <p:sp>
        <p:nvSpPr>
          <p:cNvPr id="7" name="Right Arrow 6"/>
          <p:cNvSpPr/>
          <p:nvPr/>
        </p:nvSpPr>
        <p:spPr>
          <a:xfrm>
            <a:off x="1000100" y="3143248"/>
            <a:ext cx="3429024" cy="35719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17518" y="6072206"/>
            <a:ext cx="8572560" cy="430887"/>
          </a:xfrm>
          <a:prstGeom prst="rect">
            <a:avLst/>
          </a:prstGeom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200" b="1" dirty="0" err="1" smtClean="0"/>
              <a:t>Simpan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di</a:t>
            </a:r>
            <a:r>
              <a:rPr lang="en-US" sz="2200" b="1" dirty="0" smtClean="0"/>
              <a:t> drive D:Xampp/</a:t>
            </a:r>
            <a:r>
              <a:rPr lang="en-US" sz="2200" b="1" dirty="0" err="1" smtClean="0"/>
              <a:t>Htdocs</a:t>
            </a:r>
            <a:r>
              <a:rPr lang="en-US" sz="2200" b="1" dirty="0" smtClean="0"/>
              <a:t>/Folder </a:t>
            </a:r>
            <a:r>
              <a:rPr lang="en-US" sz="2200" b="1" dirty="0" err="1" smtClean="0"/>
              <a:t>Masing-masing</a:t>
            </a:r>
            <a:r>
              <a:rPr lang="en-US" sz="2200" b="1" dirty="0" smtClean="0"/>
              <a:t>/dowhile1.php</a:t>
            </a:r>
            <a:endParaRPr lang="en-US" sz="2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342</TotalTime>
  <Words>400</Words>
  <Application>Microsoft Office PowerPoint</Application>
  <PresentationFormat>On-screen Show (4:3)</PresentationFormat>
  <Paragraphs>111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Median</vt:lpstr>
      <vt:lpstr>pernyataan kontrol pengulangan</vt:lpstr>
      <vt:lpstr>Pernyataan FOR</vt:lpstr>
      <vt:lpstr>Contoh Pengulangan “For” 1 </vt:lpstr>
      <vt:lpstr>Penjelasan Skrip For1.php</vt:lpstr>
      <vt:lpstr>Pernyataan While</vt:lpstr>
      <vt:lpstr>Contoh Pengulangan “While1”</vt:lpstr>
      <vt:lpstr>Penjelasan While1.php</vt:lpstr>
      <vt:lpstr>Pernyataan DO - WHILE</vt:lpstr>
      <vt:lpstr>Contoh Pengulangan “do-while”</vt:lpstr>
      <vt:lpstr>Pernyataan “Break”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Fungsi kontrol pengulangan</dc:title>
  <dc:creator>User-PC</dc:creator>
  <cp:lastModifiedBy>User-PC</cp:lastModifiedBy>
  <cp:revision>37</cp:revision>
  <dcterms:created xsi:type="dcterms:W3CDTF">2010-03-04T02:42:28Z</dcterms:created>
  <dcterms:modified xsi:type="dcterms:W3CDTF">2010-03-09T04:11:45Z</dcterms:modified>
</cp:coreProperties>
</file>