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71" r:id="rId6"/>
    <p:sldId id="272" r:id="rId7"/>
    <p:sldId id="273" r:id="rId8"/>
    <p:sldId id="260" r:id="rId9"/>
    <p:sldId id="261" r:id="rId10"/>
    <p:sldId id="262" r:id="rId11"/>
    <p:sldId id="263" r:id="rId12"/>
    <p:sldId id="264" r:id="rId13"/>
    <p:sldId id="275" r:id="rId14"/>
    <p:sldId id="265" r:id="rId15"/>
    <p:sldId id="266" r:id="rId16"/>
    <p:sldId id="267" r:id="rId17"/>
    <p:sldId id="268" r:id="rId18"/>
    <p:sldId id="274" r:id="rId19"/>
    <p:sldId id="269" r:id="rId20"/>
    <p:sldId id="270" r:id="rId21"/>
  </p:sldIdLst>
  <p:sldSz cx="9144000" cy="6858000" type="screen4x3"/>
  <p:notesSz cx="6735763" cy="98694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31C9B34E-E639-4E29-8D8F-6F160595DF46}" type="datetimeFigureOut">
              <a:rPr lang="id-ID" smtClean="0"/>
              <a:t>21/03/2011</a:t>
            </a:fld>
            <a:endParaRPr lang="id-ID"/>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9CC86F08-D743-4B0F-A385-3E86CE3190FB}"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7B3EB-6332-4031-A2D4-746B9DDA34E0}" type="datetimeFigureOut">
              <a:rPr lang="id-ID" smtClean="0"/>
              <a:pPr/>
              <a:t>21/03/2011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8FCA3D-1A1D-4043-98E4-9AA2B33993C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7B3EB-6332-4031-A2D4-746B9DDA34E0}" type="datetimeFigureOut">
              <a:rPr lang="id-ID" smtClean="0"/>
              <a:pPr/>
              <a:t>21/03/2011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CA3D-1A1D-4043-98E4-9AA2B33993C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PERANGKAT KERAS KOMUNIKASI DATA </a:t>
            </a:r>
            <a:endParaRPr lang="id-ID" dirty="0"/>
          </a:p>
        </p:txBody>
      </p:sp>
      <p:sp>
        <p:nvSpPr>
          <p:cNvPr id="3" name="Subtitle 2"/>
          <p:cNvSpPr>
            <a:spLocks noGrp="1"/>
          </p:cNvSpPr>
          <p:nvPr>
            <p:ph type="subTitle" idx="1"/>
          </p:nvPr>
        </p:nvSpPr>
        <p:spPr/>
        <p:txBody>
          <a:bodyPr/>
          <a:lstStyle/>
          <a:p>
            <a:pPr algn="just"/>
            <a:r>
              <a:rPr lang="id-ID" dirty="0" smtClean="0"/>
              <a:t>I Made </a:t>
            </a:r>
            <a:r>
              <a:rPr lang="id-ID" dirty="0" smtClean="0"/>
              <a:t>Andhika</a:t>
            </a:r>
          </a:p>
          <a:p>
            <a:pPr algn="just"/>
            <a:r>
              <a:rPr lang="id-ID" dirty="0" smtClean="0"/>
              <a:t>Email : deandhika@students.itb.ac.id</a:t>
            </a:r>
          </a:p>
          <a:p>
            <a:pPr algn="just"/>
            <a:r>
              <a:rPr lang="id-ID" dirty="0" smtClean="0"/>
              <a:t>Blog : http://deandhika.blogspot.com</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Macam-macam Terminal</a:t>
            </a:r>
            <a:endParaRPr lang="id-ID" sz="4000" dirty="0"/>
          </a:p>
        </p:txBody>
      </p:sp>
      <p:sp>
        <p:nvSpPr>
          <p:cNvPr id="3" name="Content Placeholder 2"/>
          <p:cNvSpPr>
            <a:spLocks noGrp="1"/>
          </p:cNvSpPr>
          <p:nvPr>
            <p:ph idx="1"/>
          </p:nvPr>
        </p:nvSpPr>
        <p:spPr>
          <a:xfrm>
            <a:off x="285720" y="1000108"/>
            <a:ext cx="8572560" cy="5857892"/>
          </a:xfrm>
        </p:spPr>
        <p:txBody>
          <a:bodyPr>
            <a:normAutofit fontScale="85000" lnSpcReduction="20000"/>
          </a:bodyPr>
          <a:lstStyle/>
          <a:p>
            <a:pPr marL="514350" indent="-514350" algn="just">
              <a:buFont typeface="+mj-lt"/>
              <a:buAutoNum type="arabicPeriod"/>
            </a:pPr>
            <a:r>
              <a:rPr lang="id-ID" dirty="0" smtClean="0"/>
              <a:t>Teletypewriter</a:t>
            </a:r>
          </a:p>
          <a:p>
            <a:pPr marL="514350" indent="25400" algn="just">
              <a:buNone/>
            </a:pPr>
            <a:r>
              <a:rPr lang="en-US" dirty="0" err="1"/>
              <a:t>Seperti</a:t>
            </a:r>
            <a:r>
              <a:rPr lang="en-US" dirty="0"/>
              <a:t> </a:t>
            </a:r>
            <a:r>
              <a:rPr lang="en-US" dirty="0" err="1"/>
              <a:t>mesin</a:t>
            </a:r>
            <a:r>
              <a:rPr lang="en-US" dirty="0"/>
              <a:t> </a:t>
            </a:r>
            <a:r>
              <a:rPr lang="en-US" dirty="0" err="1"/>
              <a:t>tik</a:t>
            </a:r>
            <a:r>
              <a:rPr lang="en-US" dirty="0"/>
              <a:t>, </a:t>
            </a:r>
            <a:r>
              <a:rPr lang="en-US" dirty="0" err="1"/>
              <a:t>mempunyai</a:t>
            </a:r>
            <a:r>
              <a:rPr lang="en-US" dirty="0"/>
              <a:t> keyboard </a:t>
            </a:r>
            <a:r>
              <a:rPr lang="en-US" dirty="0" err="1"/>
              <a:t>dan</a:t>
            </a:r>
            <a:r>
              <a:rPr lang="en-US" dirty="0"/>
              <a:t> printer.  </a:t>
            </a:r>
            <a:r>
              <a:rPr lang="en-US" dirty="0" err="1"/>
              <a:t>Digunakan</a:t>
            </a:r>
            <a:r>
              <a:rPr lang="en-US" dirty="0"/>
              <a:t>  </a:t>
            </a:r>
            <a:r>
              <a:rPr lang="en-US" dirty="0" err="1"/>
              <a:t>untuk</a:t>
            </a:r>
            <a:r>
              <a:rPr lang="en-US" dirty="0"/>
              <a:t> </a:t>
            </a:r>
            <a:r>
              <a:rPr lang="en-US" dirty="0" err="1"/>
              <a:t>saluran</a:t>
            </a:r>
            <a:r>
              <a:rPr lang="en-US" dirty="0"/>
              <a:t> </a:t>
            </a:r>
            <a:r>
              <a:rPr lang="en-US" dirty="0" err="1"/>
              <a:t>dengan</a:t>
            </a:r>
            <a:r>
              <a:rPr lang="en-US" dirty="0"/>
              <a:t> </a:t>
            </a:r>
            <a:r>
              <a:rPr lang="en-US" dirty="0" err="1"/>
              <a:t>kecepatan</a:t>
            </a:r>
            <a:r>
              <a:rPr lang="en-US" dirty="0"/>
              <a:t> </a:t>
            </a:r>
            <a:r>
              <a:rPr lang="en-US" dirty="0" err="1"/>
              <a:t>rendah</a:t>
            </a:r>
            <a:r>
              <a:rPr lang="en-US" dirty="0"/>
              <a:t>. </a:t>
            </a:r>
            <a:r>
              <a:rPr lang="en-US" dirty="0" err="1"/>
              <a:t>Tidak</a:t>
            </a:r>
            <a:r>
              <a:rPr lang="en-US" dirty="0"/>
              <a:t> </a:t>
            </a:r>
            <a:r>
              <a:rPr lang="en-US" dirty="0" err="1"/>
              <a:t>dapat</a:t>
            </a:r>
            <a:r>
              <a:rPr lang="en-US" dirty="0"/>
              <a:t> </a:t>
            </a:r>
            <a:r>
              <a:rPr lang="en-US" dirty="0" err="1"/>
              <a:t>diprogram</a:t>
            </a:r>
            <a:r>
              <a:rPr lang="en-US" dirty="0"/>
              <a:t> </a:t>
            </a:r>
            <a:r>
              <a:rPr lang="en-US" dirty="0" err="1"/>
              <a:t>dan</a:t>
            </a:r>
            <a:r>
              <a:rPr lang="en-US" dirty="0"/>
              <a:t> </a:t>
            </a:r>
            <a:r>
              <a:rPr lang="en-US" dirty="0" err="1"/>
              <a:t>biasanya</a:t>
            </a:r>
            <a:r>
              <a:rPr lang="en-US" dirty="0"/>
              <a:t> </a:t>
            </a:r>
            <a:r>
              <a:rPr lang="en-US" dirty="0" err="1"/>
              <a:t>tidak</a:t>
            </a:r>
            <a:r>
              <a:rPr lang="en-US" dirty="0"/>
              <a:t> </a:t>
            </a:r>
            <a:r>
              <a:rPr lang="en-US" dirty="0" err="1"/>
              <a:t>mempunyai</a:t>
            </a:r>
            <a:r>
              <a:rPr lang="en-US" dirty="0"/>
              <a:t> buffer (</a:t>
            </a:r>
            <a:r>
              <a:rPr lang="en-US" dirty="0" err="1"/>
              <a:t>memori</a:t>
            </a:r>
            <a:r>
              <a:rPr lang="en-US" dirty="0"/>
              <a:t> </a:t>
            </a:r>
            <a:r>
              <a:rPr lang="en-US" dirty="0" err="1"/>
              <a:t>penyangga</a:t>
            </a:r>
            <a:r>
              <a:rPr lang="en-US" dirty="0"/>
              <a:t>)</a:t>
            </a:r>
            <a:endParaRPr lang="id-ID" dirty="0" smtClean="0"/>
          </a:p>
          <a:p>
            <a:pPr marL="514350" indent="-514350" algn="just">
              <a:buFont typeface="+mj-lt"/>
              <a:buAutoNum type="arabicPeriod" startAt="2"/>
            </a:pPr>
            <a:r>
              <a:rPr lang="id-ID" dirty="0" smtClean="0"/>
              <a:t>RJE (Remote Job Entry Terminal)</a:t>
            </a:r>
          </a:p>
          <a:p>
            <a:pPr marL="514350" indent="25400" algn="just">
              <a:buNone/>
            </a:pPr>
            <a:r>
              <a:rPr lang="en-US" dirty="0" err="1"/>
              <a:t>Untuk</a:t>
            </a:r>
            <a:r>
              <a:rPr lang="en-US" dirty="0"/>
              <a:t> </a:t>
            </a:r>
            <a:r>
              <a:rPr lang="en-US" dirty="0" err="1"/>
              <a:t>saluran</a:t>
            </a:r>
            <a:r>
              <a:rPr lang="en-US" dirty="0"/>
              <a:t> </a:t>
            </a:r>
            <a:r>
              <a:rPr lang="en-US" dirty="0" err="1"/>
              <a:t>berkecepatan</a:t>
            </a:r>
            <a:r>
              <a:rPr lang="en-US" dirty="0"/>
              <a:t> </a:t>
            </a:r>
            <a:r>
              <a:rPr lang="en-US" dirty="0" err="1"/>
              <a:t>tinggi</a:t>
            </a:r>
            <a:r>
              <a:rPr lang="en-US" dirty="0"/>
              <a:t>, </a:t>
            </a:r>
            <a:r>
              <a:rPr lang="en-US" dirty="0" err="1"/>
              <a:t>jumlah</a:t>
            </a:r>
            <a:r>
              <a:rPr lang="en-US" dirty="0"/>
              <a:t> data yang </a:t>
            </a:r>
            <a:r>
              <a:rPr lang="en-US" dirty="0" err="1"/>
              <a:t>ditransfer</a:t>
            </a:r>
            <a:r>
              <a:rPr lang="en-US" dirty="0"/>
              <a:t> </a:t>
            </a:r>
            <a:r>
              <a:rPr lang="en-US" dirty="0" err="1"/>
              <a:t>biasanya</a:t>
            </a:r>
            <a:r>
              <a:rPr lang="en-US" dirty="0"/>
              <a:t> </a:t>
            </a:r>
            <a:r>
              <a:rPr lang="en-US" dirty="0" err="1"/>
              <a:t>besar</a:t>
            </a:r>
            <a:r>
              <a:rPr lang="en-US" dirty="0"/>
              <a:t>. </a:t>
            </a:r>
            <a:r>
              <a:rPr lang="en-US" dirty="0" err="1"/>
              <a:t>Melakukan</a:t>
            </a:r>
            <a:r>
              <a:rPr lang="en-US" dirty="0"/>
              <a:t> </a:t>
            </a:r>
            <a:r>
              <a:rPr lang="en-US" dirty="0" err="1"/>
              <a:t>pekerjaan</a:t>
            </a:r>
            <a:r>
              <a:rPr lang="en-US" dirty="0"/>
              <a:t> </a:t>
            </a:r>
            <a:r>
              <a:rPr lang="en-US" dirty="0" err="1"/>
              <a:t>dengan</a:t>
            </a:r>
            <a:r>
              <a:rPr lang="en-US" dirty="0"/>
              <a:t> </a:t>
            </a:r>
            <a:r>
              <a:rPr lang="en-US" dirty="0" err="1"/>
              <a:t>sistem</a:t>
            </a:r>
            <a:r>
              <a:rPr lang="en-US" dirty="0"/>
              <a:t> batch.</a:t>
            </a:r>
            <a:endParaRPr lang="id-ID" dirty="0" smtClean="0"/>
          </a:p>
          <a:p>
            <a:pPr marL="514350" indent="-514350" algn="just">
              <a:buFont typeface="+mj-lt"/>
              <a:buAutoNum type="arabicPeriod" startAt="3"/>
            </a:pPr>
            <a:r>
              <a:rPr lang="id-ID" dirty="0" smtClean="0"/>
              <a:t>Transaction Terminal</a:t>
            </a:r>
          </a:p>
          <a:p>
            <a:pPr marL="514350" indent="25400" algn="just">
              <a:buNone/>
            </a:pPr>
            <a:r>
              <a:rPr lang="en-US" dirty="0" err="1"/>
              <a:t>Digunakan</a:t>
            </a:r>
            <a:r>
              <a:rPr lang="en-US" dirty="0"/>
              <a:t>  </a:t>
            </a:r>
            <a:r>
              <a:rPr lang="en-US" dirty="0" err="1"/>
              <a:t>untuk</a:t>
            </a:r>
            <a:r>
              <a:rPr lang="en-US" dirty="0"/>
              <a:t> </a:t>
            </a:r>
            <a:r>
              <a:rPr lang="en-US" dirty="0" err="1"/>
              <a:t>sistem</a:t>
            </a:r>
            <a:r>
              <a:rPr lang="en-US" dirty="0"/>
              <a:t> enquiry, </a:t>
            </a:r>
            <a:r>
              <a:rPr lang="en-US" dirty="0" err="1"/>
              <a:t>penjualan</a:t>
            </a:r>
            <a:r>
              <a:rPr lang="en-US" dirty="0"/>
              <a:t>, </a:t>
            </a:r>
            <a:r>
              <a:rPr lang="en-US" dirty="0" err="1"/>
              <a:t>dan</a:t>
            </a:r>
            <a:r>
              <a:rPr lang="en-US" dirty="0"/>
              <a:t> </a:t>
            </a:r>
            <a:r>
              <a:rPr lang="en-US" dirty="0" err="1"/>
              <a:t>sebagainya</a:t>
            </a:r>
            <a:r>
              <a:rPr lang="en-US" dirty="0"/>
              <a:t>. </a:t>
            </a:r>
            <a:r>
              <a:rPr lang="en-US" dirty="0" err="1"/>
              <a:t>Biasanya</a:t>
            </a:r>
            <a:r>
              <a:rPr lang="en-US" dirty="0"/>
              <a:t> </a:t>
            </a:r>
            <a:r>
              <a:rPr lang="en-US" dirty="0" err="1"/>
              <a:t>dikendalikan</a:t>
            </a:r>
            <a:r>
              <a:rPr lang="en-US" dirty="0"/>
              <a:t> </a:t>
            </a:r>
            <a:r>
              <a:rPr lang="en-US" dirty="0" err="1"/>
              <a:t>oleh</a:t>
            </a:r>
            <a:r>
              <a:rPr lang="en-US" dirty="0"/>
              <a:t> </a:t>
            </a:r>
            <a:r>
              <a:rPr lang="en-US" dirty="0" err="1"/>
              <a:t>komputer</a:t>
            </a:r>
            <a:r>
              <a:rPr lang="en-US" dirty="0"/>
              <a:t>.</a:t>
            </a:r>
            <a:endParaRPr lang="id-ID" dirty="0" smtClean="0"/>
          </a:p>
          <a:p>
            <a:pPr marL="514350" indent="-514350" algn="just">
              <a:buFont typeface="+mj-lt"/>
              <a:buAutoNum type="arabicPeriod" startAt="4"/>
            </a:pPr>
            <a:r>
              <a:rPr lang="id-ID" dirty="0" smtClean="0"/>
              <a:t>Terminal Cerdas</a:t>
            </a:r>
          </a:p>
          <a:p>
            <a:pPr marL="514350" indent="25400" algn="just">
              <a:buNone/>
            </a:pPr>
            <a:r>
              <a:rPr lang="en-US" dirty="0" err="1"/>
              <a:t>Mempunyai</a:t>
            </a:r>
            <a:r>
              <a:rPr lang="en-US" dirty="0"/>
              <a:t> </a:t>
            </a:r>
            <a:r>
              <a:rPr lang="en-US" dirty="0" err="1"/>
              <a:t>kemampuan</a:t>
            </a:r>
            <a:r>
              <a:rPr lang="en-US" dirty="0"/>
              <a:t> </a:t>
            </a:r>
            <a:r>
              <a:rPr lang="en-US" dirty="0" err="1"/>
              <a:t>melakukan</a:t>
            </a:r>
            <a:r>
              <a:rPr lang="en-US" dirty="0"/>
              <a:t> </a:t>
            </a:r>
            <a:r>
              <a:rPr lang="en-US" dirty="0" err="1"/>
              <a:t>tugas-tugas</a:t>
            </a:r>
            <a:r>
              <a:rPr lang="en-US" dirty="0"/>
              <a:t> </a:t>
            </a:r>
            <a:r>
              <a:rPr lang="en-US" dirty="0" err="1"/>
              <a:t>sederhana</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2. Komputer</a:t>
            </a:r>
            <a:endParaRPr lang="id-ID" sz="4000" dirty="0"/>
          </a:p>
        </p:txBody>
      </p:sp>
      <p:sp>
        <p:nvSpPr>
          <p:cNvPr id="3" name="Content Placeholder 2"/>
          <p:cNvSpPr>
            <a:spLocks noGrp="1"/>
          </p:cNvSpPr>
          <p:nvPr>
            <p:ph idx="1"/>
          </p:nvPr>
        </p:nvSpPr>
        <p:spPr>
          <a:xfrm>
            <a:off x="285720" y="1000108"/>
            <a:ext cx="8572560" cy="5857892"/>
          </a:xfrm>
        </p:spPr>
        <p:txBody>
          <a:bodyPr>
            <a:normAutofit lnSpcReduction="10000"/>
          </a:bodyPr>
          <a:lstStyle/>
          <a:p>
            <a:pPr marL="514350" indent="-514350" algn="just"/>
            <a:r>
              <a:rPr lang="en-US" dirty="0" err="1"/>
              <a:t>Komputer</a:t>
            </a:r>
            <a:r>
              <a:rPr lang="en-US" dirty="0"/>
              <a:t>  </a:t>
            </a:r>
            <a:r>
              <a:rPr lang="en-US" dirty="0" err="1"/>
              <a:t>dalam</a:t>
            </a:r>
            <a:r>
              <a:rPr lang="en-US" dirty="0"/>
              <a:t> </a:t>
            </a:r>
            <a:r>
              <a:rPr lang="en-US" dirty="0" err="1"/>
              <a:t>komunikasi</a:t>
            </a:r>
            <a:r>
              <a:rPr lang="en-US" dirty="0"/>
              <a:t> data </a:t>
            </a:r>
            <a:r>
              <a:rPr lang="en-US" dirty="0" err="1"/>
              <a:t>dibutuhkan</a:t>
            </a:r>
            <a:r>
              <a:rPr lang="en-US" dirty="0"/>
              <a:t> </a:t>
            </a:r>
            <a:r>
              <a:rPr lang="en-US" dirty="0" err="1"/>
              <a:t>untuk</a:t>
            </a:r>
            <a:r>
              <a:rPr lang="en-US" dirty="0"/>
              <a:t>  </a:t>
            </a:r>
            <a:r>
              <a:rPr lang="en-US" dirty="0" err="1"/>
              <a:t>mengolah</a:t>
            </a:r>
            <a:r>
              <a:rPr lang="en-US" dirty="0"/>
              <a:t> data </a:t>
            </a:r>
            <a:r>
              <a:rPr lang="en-US" dirty="0" err="1"/>
              <a:t>secara</a:t>
            </a:r>
            <a:r>
              <a:rPr lang="en-US" dirty="0"/>
              <a:t> </a:t>
            </a:r>
            <a:r>
              <a:rPr lang="en-US" dirty="0" err="1"/>
              <a:t>cepat</a:t>
            </a:r>
            <a:r>
              <a:rPr lang="en-US" dirty="0"/>
              <a:t> </a:t>
            </a:r>
            <a:r>
              <a:rPr lang="en-US" dirty="0" err="1"/>
              <a:t>dalam</a:t>
            </a:r>
            <a:r>
              <a:rPr lang="en-US" dirty="0"/>
              <a:t> </a:t>
            </a:r>
            <a:r>
              <a:rPr lang="en-US" dirty="0" err="1"/>
              <a:t>sistem</a:t>
            </a:r>
            <a:r>
              <a:rPr lang="en-US" dirty="0"/>
              <a:t> real time. </a:t>
            </a:r>
            <a:r>
              <a:rPr lang="en-US" dirty="0" err="1"/>
              <a:t>Komputer</a:t>
            </a:r>
            <a:r>
              <a:rPr lang="en-US" dirty="0"/>
              <a:t> </a:t>
            </a:r>
            <a:r>
              <a:rPr lang="en-US" dirty="0" err="1"/>
              <a:t>pusat</a:t>
            </a:r>
            <a:r>
              <a:rPr lang="en-US" dirty="0"/>
              <a:t> </a:t>
            </a:r>
            <a:r>
              <a:rPr lang="en-US" dirty="0" err="1"/>
              <a:t>sering</a:t>
            </a:r>
            <a:r>
              <a:rPr lang="en-US" dirty="0"/>
              <a:t> </a:t>
            </a:r>
            <a:r>
              <a:rPr lang="en-US" dirty="0" err="1"/>
              <a:t>melayani</a:t>
            </a:r>
            <a:r>
              <a:rPr lang="en-US" dirty="0"/>
              <a:t> </a:t>
            </a:r>
            <a:r>
              <a:rPr lang="en-US" dirty="0" err="1"/>
              <a:t>sinyal</a:t>
            </a:r>
            <a:r>
              <a:rPr lang="en-US" dirty="0"/>
              <a:t> terminal </a:t>
            </a:r>
            <a:r>
              <a:rPr lang="en-US" dirty="0" err="1"/>
              <a:t>walaupun</a:t>
            </a:r>
            <a:r>
              <a:rPr lang="en-US" dirty="0"/>
              <a:t> </a:t>
            </a:r>
            <a:r>
              <a:rPr lang="en-US" dirty="0" err="1"/>
              <a:t>sebagian</a:t>
            </a:r>
            <a:r>
              <a:rPr lang="en-US" dirty="0"/>
              <a:t> </a:t>
            </a:r>
            <a:r>
              <a:rPr lang="en-US" dirty="0" err="1"/>
              <a:t>besar</a:t>
            </a:r>
            <a:r>
              <a:rPr lang="en-US" dirty="0"/>
              <a:t> </a:t>
            </a:r>
            <a:r>
              <a:rPr lang="en-US" dirty="0" err="1"/>
              <a:t>tugas</a:t>
            </a:r>
            <a:r>
              <a:rPr lang="en-US" dirty="0"/>
              <a:t>  </a:t>
            </a:r>
            <a:r>
              <a:rPr lang="en-US" dirty="0" err="1"/>
              <a:t>telah</a:t>
            </a:r>
            <a:r>
              <a:rPr lang="en-US" dirty="0"/>
              <a:t>  </a:t>
            </a:r>
            <a:r>
              <a:rPr lang="en-US" dirty="0" err="1"/>
              <a:t>diambil</a:t>
            </a:r>
            <a:r>
              <a:rPr lang="en-US" dirty="0"/>
              <a:t> </a:t>
            </a:r>
            <a:r>
              <a:rPr lang="en-US" dirty="0" err="1"/>
              <a:t>oleh</a:t>
            </a:r>
            <a:r>
              <a:rPr lang="en-US" dirty="0"/>
              <a:t> DCCU </a:t>
            </a:r>
            <a:r>
              <a:rPr lang="en-US" dirty="0" err="1"/>
              <a:t>sehingga</a:t>
            </a:r>
            <a:r>
              <a:rPr lang="en-US" dirty="0"/>
              <a:t> </a:t>
            </a:r>
            <a:r>
              <a:rPr lang="en-US" dirty="0" err="1"/>
              <a:t>dapat</a:t>
            </a:r>
            <a:r>
              <a:rPr lang="en-US" dirty="0"/>
              <a:t> </a:t>
            </a:r>
            <a:r>
              <a:rPr lang="en-US" dirty="0" err="1"/>
              <a:t>mengurangi</a:t>
            </a:r>
            <a:r>
              <a:rPr lang="en-US" dirty="0"/>
              <a:t> </a:t>
            </a:r>
            <a:r>
              <a:rPr lang="en-US" dirty="0" err="1"/>
              <a:t>efisiensi</a:t>
            </a:r>
            <a:r>
              <a:rPr lang="en-US" dirty="0"/>
              <a:t> </a:t>
            </a:r>
            <a:r>
              <a:rPr lang="en-US" dirty="0" err="1"/>
              <a:t>pengolahan</a:t>
            </a:r>
            <a:r>
              <a:rPr lang="en-US" dirty="0"/>
              <a:t> data</a:t>
            </a:r>
            <a:r>
              <a:rPr lang="en-US" dirty="0" smtClean="0"/>
              <a:t>.</a:t>
            </a:r>
            <a:endParaRPr lang="id-ID" dirty="0" smtClean="0"/>
          </a:p>
          <a:p>
            <a:pPr marL="514350" indent="-514350" algn="just"/>
            <a:r>
              <a:rPr lang="en-US" dirty="0" err="1"/>
              <a:t>Terdapat</a:t>
            </a:r>
            <a:r>
              <a:rPr lang="en-US" dirty="0"/>
              <a:t> </a:t>
            </a:r>
            <a:r>
              <a:rPr lang="en-US" dirty="0" err="1"/>
              <a:t>tiga</a:t>
            </a:r>
            <a:r>
              <a:rPr lang="en-US" dirty="0"/>
              <a:t> </a:t>
            </a:r>
            <a:r>
              <a:rPr lang="en-US" dirty="0" err="1"/>
              <a:t>macam</a:t>
            </a:r>
            <a:r>
              <a:rPr lang="en-US" dirty="0"/>
              <a:t> </a:t>
            </a:r>
            <a:r>
              <a:rPr lang="en-US" dirty="0" err="1"/>
              <a:t>penggunaan</a:t>
            </a:r>
            <a:r>
              <a:rPr lang="en-US" dirty="0"/>
              <a:t> central </a:t>
            </a:r>
            <a:r>
              <a:rPr lang="en-US" dirty="0" err="1"/>
              <a:t>komputer</a:t>
            </a:r>
            <a:r>
              <a:rPr lang="en-US" dirty="0"/>
              <a:t> </a:t>
            </a:r>
            <a:r>
              <a:rPr lang="en-US" dirty="0" err="1" smtClean="0"/>
              <a:t>yaitu</a:t>
            </a:r>
            <a:r>
              <a:rPr lang="id-ID" dirty="0" smtClean="0"/>
              <a:t>:</a:t>
            </a:r>
          </a:p>
          <a:p>
            <a:pPr marL="914400" lvl="1" indent="-514350" algn="just"/>
            <a:r>
              <a:rPr lang="id-ID" dirty="0" smtClean="0"/>
              <a:t>Stand Alone</a:t>
            </a:r>
          </a:p>
          <a:p>
            <a:pPr marL="914400" lvl="1" indent="-23813" algn="just">
              <a:buNone/>
            </a:pPr>
            <a:r>
              <a:rPr lang="en-US" dirty="0" err="1"/>
              <a:t>Bertugas</a:t>
            </a:r>
            <a:r>
              <a:rPr lang="en-US" dirty="0"/>
              <a:t> </a:t>
            </a:r>
            <a:r>
              <a:rPr lang="en-US" dirty="0" err="1"/>
              <a:t>melaksanakan</a:t>
            </a:r>
            <a:r>
              <a:rPr lang="en-US" dirty="0"/>
              <a:t> </a:t>
            </a:r>
            <a:r>
              <a:rPr lang="en-US" dirty="0" err="1"/>
              <a:t>komunikasi</a:t>
            </a:r>
            <a:r>
              <a:rPr lang="en-US" dirty="0"/>
              <a:t> data yang </a:t>
            </a:r>
            <a:r>
              <a:rPr lang="en-US" dirty="0" err="1"/>
              <a:t>tertentu</a:t>
            </a:r>
            <a:r>
              <a:rPr lang="en-US" dirty="0"/>
              <a:t> </a:t>
            </a:r>
            <a:r>
              <a:rPr lang="en-US" dirty="0" err="1"/>
              <a:t>seperti</a:t>
            </a:r>
            <a:r>
              <a:rPr lang="en-US" dirty="0"/>
              <a:t> </a:t>
            </a:r>
            <a:r>
              <a:rPr lang="en-US" dirty="0" err="1"/>
              <a:t>dengan</a:t>
            </a:r>
            <a:r>
              <a:rPr lang="en-US" dirty="0"/>
              <a:t> </a:t>
            </a:r>
            <a:r>
              <a:rPr lang="en-US" dirty="0" err="1"/>
              <a:t>beberapa</a:t>
            </a:r>
            <a:r>
              <a:rPr lang="en-US" dirty="0"/>
              <a:t> </a:t>
            </a:r>
            <a:r>
              <a:rPr lang="en-US" dirty="0" err="1"/>
              <a:t>macam</a:t>
            </a:r>
            <a:r>
              <a:rPr lang="en-US" dirty="0"/>
              <a:t> terminal </a:t>
            </a:r>
            <a:r>
              <a:rPr lang="en-US" dirty="0" err="1"/>
              <a:t>khusus</a:t>
            </a:r>
            <a:r>
              <a:rPr lang="en-US" dirty="0"/>
              <a:t> </a:t>
            </a:r>
            <a:r>
              <a:rPr lang="en-US" dirty="0" err="1"/>
              <a:t>dan</a:t>
            </a:r>
            <a:r>
              <a:rPr lang="en-US" dirty="0"/>
              <a:t> </a:t>
            </a:r>
            <a:r>
              <a:rPr lang="en-US" dirty="0" err="1"/>
              <a:t>dilengkapi</a:t>
            </a:r>
            <a:r>
              <a:rPr lang="en-US" dirty="0"/>
              <a:t> </a:t>
            </a:r>
            <a:r>
              <a:rPr lang="en-US" dirty="0" err="1"/>
              <a:t>dengan</a:t>
            </a:r>
            <a:r>
              <a:rPr lang="en-US" dirty="0"/>
              <a:t> </a:t>
            </a:r>
            <a:r>
              <a:rPr lang="en-US" dirty="0" err="1"/>
              <a:t>perangkat</a:t>
            </a:r>
            <a:r>
              <a:rPr lang="en-US" dirty="0"/>
              <a:t> </a:t>
            </a:r>
            <a:r>
              <a:rPr lang="en-US" dirty="0" err="1"/>
              <a:t>lunak</a:t>
            </a:r>
            <a:r>
              <a:rPr lang="en-US" dirty="0"/>
              <a:t> </a:t>
            </a:r>
            <a:r>
              <a:rPr lang="en-US" dirty="0" err="1"/>
              <a:t>komunikasi</a:t>
            </a:r>
            <a:r>
              <a:rPr lang="en-US" dirty="0"/>
              <a:t> data.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2. Komputer</a:t>
            </a:r>
            <a:endParaRPr lang="id-ID" sz="4000" dirty="0"/>
          </a:p>
        </p:txBody>
      </p:sp>
      <p:sp>
        <p:nvSpPr>
          <p:cNvPr id="3" name="Content Placeholder 2"/>
          <p:cNvSpPr>
            <a:spLocks noGrp="1"/>
          </p:cNvSpPr>
          <p:nvPr>
            <p:ph idx="1"/>
          </p:nvPr>
        </p:nvSpPr>
        <p:spPr>
          <a:xfrm>
            <a:off x="285720" y="1000108"/>
            <a:ext cx="8572560" cy="5857892"/>
          </a:xfrm>
        </p:spPr>
        <p:txBody>
          <a:bodyPr>
            <a:normAutofit/>
          </a:bodyPr>
          <a:lstStyle/>
          <a:p>
            <a:pPr marL="914400" lvl="1" indent="-514350" algn="just"/>
            <a:r>
              <a:rPr lang="id-ID" dirty="0" smtClean="0"/>
              <a:t>General Purpose Computer</a:t>
            </a:r>
          </a:p>
          <a:p>
            <a:pPr marL="914400" lvl="1" indent="-23813" algn="just">
              <a:buNone/>
            </a:pPr>
            <a:r>
              <a:rPr lang="en-US" dirty="0" err="1"/>
              <a:t>Dengan</a:t>
            </a:r>
            <a:r>
              <a:rPr lang="en-US" dirty="0"/>
              <a:t>  </a:t>
            </a:r>
            <a:r>
              <a:rPr lang="en-US" dirty="0" err="1"/>
              <a:t>penambahan</a:t>
            </a:r>
            <a:r>
              <a:rPr lang="en-US" dirty="0"/>
              <a:t>  </a:t>
            </a:r>
            <a:r>
              <a:rPr lang="en-US" dirty="0" err="1"/>
              <a:t>perangkat</a:t>
            </a:r>
            <a:r>
              <a:rPr lang="en-US" dirty="0"/>
              <a:t>  </a:t>
            </a:r>
            <a:r>
              <a:rPr lang="en-US" dirty="0" err="1"/>
              <a:t>keras</a:t>
            </a:r>
            <a:r>
              <a:rPr lang="en-US" dirty="0"/>
              <a:t>  </a:t>
            </a:r>
            <a:r>
              <a:rPr lang="en-US" dirty="0" err="1"/>
              <a:t>tertentu</a:t>
            </a:r>
            <a:r>
              <a:rPr lang="en-US" dirty="0"/>
              <a:t>,  </a:t>
            </a:r>
            <a:r>
              <a:rPr lang="en-US" dirty="0" err="1"/>
              <a:t>komputer</a:t>
            </a:r>
            <a:r>
              <a:rPr lang="en-US" dirty="0"/>
              <a:t>  </a:t>
            </a:r>
            <a:r>
              <a:rPr lang="en-US" dirty="0" err="1"/>
              <a:t>ini</a:t>
            </a:r>
            <a:r>
              <a:rPr lang="en-US" dirty="0"/>
              <a:t>  </a:t>
            </a:r>
            <a:r>
              <a:rPr lang="en-US" dirty="0" err="1"/>
              <a:t>dapat</a:t>
            </a:r>
            <a:r>
              <a:rPr lang="en-US" dirty="0"/>
              <a:t> </a:t>
            </a:r>
            <a:r>
              <a:rPr lang="en-US" dirty="0" err="1"/>
              <a:t>melayani</a:t>
            </a:r>
            <a:r>
              <a:rPr lang="en-US" dirty="0"/>
              <a:t> </a:t>
            </a:r>
            <a:r>
              <a:rPr lang="en-US" dirty="0" err="1"/>
              <a:t>komunikasi</a:t>
            </a:r>
            <a:r>
              <a:rPr lang="en-US" dirty="0"/>
              <a:t> data </a:t>
            </a:r>
            <a:r>
              <a:rPr lang="en-US" dirty="0" err="1"/>
              <a:t>terbatas</a:t>
            </a:r>
            <a:r>
              <a:rPr lang="en-US" dirty="0"/>
              <a:t>.</a:t>
            </a:r>
            <a:endParaRPr lang="id-ID" dirty="0" smtClean="0"/>
          </a:p>
          <a:p>
            <a:pPr marL="914400" lvl="1" indent="-514350" algn="just"/>
            <a:r>
              <a:rPr lang="id-ID" dirty="0" smtClean="0"/>
              <a:t>Front End Computer</a:t>
            </a:r>
          </a:p>
          <a:p>
            <a:pPr marL="914400" lvl="1" indent="-23813" algn="just">
              <a:buNone/>
            </a:pPr>
            <a:r>
              <a:rPr lang="en-US" dirty="0" err="1"/>
              <a:t>Melayani</a:t>
            </a:r>
            <a:r>
              <a:rPr lang="en-US" dirty="0"/>
              <a:t> </a:t>
            </a:r>
            <a:r>
              <a:rPr lang="en-US" dirty="0" err="1"/>
              <a:t>semua</a:t>
            </a:r>
            <a:r>
              <a:rPr lang="en-US" dirty="0"/>
              <a:t> </a:t>
            </a:r>
            <a:r>
              <a:rPr lang="en-US" dirty="0" err="1"/>
              <a:t>kegiatan</a:t>
            </a:r>
            <a:r>
              <a:rPr lang="en-US" dirty="0"/>
              <a:t> </a:t>
            </a:r>
            <a:r>
              <a:rPr lang="en-US" dirty="0" err="1"/>
              <a:t>komunikasi</a:t>
            </a:r>
            <a:r>
              <a:rPr lang="en-US" dirty="0"/>
              <a:t> data </a:t>
            </a:r>
            <a:r>
              <a:rPr lang="en-US" dirty="0" err="1"/>
              <a:t>sedangkan</a:t>
            </a:r>
            <a:r>
              <a:rPr lang="en-US" dirty="0"/>
              <a:t>  </a:t>
            </a:r>
            <a:r>
              <a:rPr lang="en-US" dirty="0" err="1"/>
              <a:t>pengolahan</a:t>
            </a:r>
            <a:r>
              <a:rPr lang="en-US" dirty="0"/>
              <a:t> data </a:t>
            </a:r>
            <a:r>
              <a:rPr lang="en-US" dirty="0" err="1"/>
              <a:t>diserahkan</a:t>
            </a:r>
            <a:r>
              <a:rPr lang="en-US" dirty="0"/>
              <a:t> </a:t>
            </a:r>
            <a:r>
              <a:rPr lang="en-US" dirty="0" err="1"/>
              <a:t>ke</a:t>
            </a:r>
            <a:r>
              <a:rPr lang="en-US" dirty="0"/>
              <a:t> </a:t>
            </a:r>
            <a:r>
              <a:rPr lang="en-US" dirty="0" err="1"/>
              <a:t>pusat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2. Komputer</a:t>
            </a:r>
            <a:endParaRPr lang="id-ID" sz="4000" dirty="0"/>
          </a:p>
        </p:txBody>
      </p:sp>
      <p:sp>
        <p:nvSpPr>
          <p:cNvPr id="3" name="Content Placeholder 2"/>
          <p:cNvSpPr>
            <a:spLocks noGrp="1"/>
          </p:cNvSpPr>
          <p:nvPr>
            <p:ph idx="1"/>
          </p:nvPr>
        </p:nvSpPr>
        <p:spPr>
          <a:xfrm>
            <a:off x="285720" y="1000108"/>
            <a:ext cx="8572560" cy="5857892"/>
          </a:xfrm>
        </p:spPr>
        <p:txBody>
          <a:bodyPr>
            <a:normAutofit/>
          </a:bodyPr>
          <a:lstStyle/>
          <a:p>
            <a:pPr marL="514350" indent="-514350" algn="just"/>
            <a:r>
              <a:rPr lang="id-ID" dirty="0" smtClean="0"/>
              <a:t>Beberapa contoh FEP</a:t>
            </a:r>
          </a:p>
          <a:p>
            <a:pPr marL="914400" lvl="1" indent="-514350" algn="just"/>
            <a:r>
              <a:rPr lang="id-ID" dirty="0" smtClean="0"/>
              <a:t>Hardwired</a:t>
            </a:r>
          </a:p>
          <a:p>
            <a:pPr marL="1314450" lvl="2" indent="-514350" algn="just"/>
            <a:r>
              <a:rPr lang="id-ID" dirty="0" smtClean="0"/>
              <a:t>Melakukan tugasnya di bawah kendali program komunikasi yang tersimpan dalam komputer pusat</a:t>
            </a:r>
          </a:p>
          <a:p>
            <a:pPr marL="1314450" lvl="2" indent="-514350" algn="just"/>
            <a:r>
              <a:rPr lang="id-ID" dirty="0" smtClean="0"/>
              <a:t>Jenis ini kurang fleksibel sehingga pemakaiannya makin berkurang</a:t>
            </a:r>
          </a:p>
          <a:p>
            <a:pPr marL="914400" lvl="1" indent="-514350" algn="just"/>
            <a:r>
              <a:rPr lang="id-ID" dirty="0" smtClean="0"/>
              <a:t>Programable Front End Processor (PFEP)</a:t>
            </a:r>
          </a:p>
          <a:p>
            <a:pPr marL="1314450" lvl="2" indent="-514350" algn="just"/>
            <a:r>
              <a:rPr lang="id-ID" dirty="0" smtClean="0"/>
              <a:t>Emulator</a:t>
            </a:r>
          </a:p>
          <a:p>
            <a:pPr marL="1771650" lvl="3" indent="-514350" algn="just"/>
            <a:r>
              <a:rPr lang="id-ID" dirty="0" smtClean="0"/>
              <a:t>Sistem kerjanya seperti hardwire, tetapi tidak banyak membantu pusat karena sebagian tugasnya masih dilakukan oleh pusat</a:t>
            </a:r>
          </a:p>
          <a:p>
            <a:pPr marL="1314450" lvl="2" indent="-514350" algn="just"/>
            <a:r>
              <a:rPr lang="id-ID" dirty="0" smtClean="0"/>
              <a:t>Stored-program</a:t>
            </a:r>
          </a:p>
          <a:p>
            <a:pPr marL="1771650" lvl="3" indent="-514350" algn="just"/>
            <a:r>
              <a:rPr lang="id-ID" dirty="0" smtClean="0"/>
              <a:t>Membantu komputer pusat dalam hal execution time dan memori internalnya</a:t>
            </a:r>
            <a:endParaRPr lang="id-ID" dirty="0" smtClean="0"/>
          </a:p>
          <a:p>
            <a:pPr marL="914400" lvl="1" indent="-514350" algn="just"/>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a:t>3</a:t>
            </a:r>
            <a:r>
              <a:rPr lang="id-ID" sz="4000" dirty="0" smtClean="0"/>
              <a:t>. Multiplexer</a:t>
            </a:r>
            <a:endParaRPr lang="id-ID" sz="4000" dirty="0"/>
          </a:p>
        </p:txBody>
      </p:sp>
      <p:sp>
        <p:nvSpPr>
          <p:cNvPr id="3" name="Content Placeholder 2"/>
          <p:cNvSpPr>
            <a:spLocks noGrp="1"/>
          </p:cNvSpPr>
          <p:nvPr>
            <p:ph idx="1"/>
          </p:nvPr>
        </p:nvSpPr>
        <p:spPr>
          <a:xfrm>
            <a:off x="285720" y="1000108"/>
            <a:ext cx="8572560" cy="5857892"/>
          </a:xfrm>
        </p:spPr>
        <p:txBody>
          <a:bodyPr>
            <a:normAutofit/>
          </a:bodyPr>
          <a:lstStyle/>
          <a:p>
            <a:pPr marL="514350" indent="-514350" algn="just"/>
            <a:r>
              <a:rPr lang="en-US" dirty="0" err="1"/>
              <a:t>Fungsi</a:t>
            </a:r>
            <a:r>
              <a:rPr lang="en-US" dirty="0"/>
              <a:t> multiplexer </a:t>
            </a:r>
            <a:r>
              <a:rPr lang="en-US" dirty="0" err="1"/>
              <a:t>adalah</a:t>
            </a:r>
            <a:r>
              <a:rPr lang="en-US" dirty="0"/>
              <a:t> </a:t>
            </a:r>
            <a:r>
              <a:rPr lang="en-US" dirty="0" err="1"/>
              <a:t>membagi</a:t>
            </a:r>
            <a:r>
              <a:rPr lang="en-US" dirty="0"/>
              <a:t> link </a:t>
            </a:r>
            <a:r>
              <a:rPr lang="en-US" dirty="0" err="1"/>
              <a:t>menjadi</a:t>
            </a:r>
            <a:r>
              <a:rPr lang="en-US" dirty="0"/>
              <a:t> </a:t>
            </a:r>
            <a:r>
              <a:rPr lang="en-US" dirty="0" err="1"/>
              <a:t>bagian</a:t>
            </a:r>
            <a:r>
              <a:rPr lang="en-US" dirty="0"/>
              <a:t> yang </a:t>
            </a:r>
            <a:r>
              <a:rPr lang="en-US" dirty="0" err="1"/>
              <a:t>masing-masing</a:t>
            </a:r>
            <a:r>
              <a:rPr lang="en-US" dirty="0"/>
              <a:t> </a:t>
            </a:r>
            <a:r>
              <a:rPr lang="id-ID" dirty="0" smtClean="0"/>
              <a:t>mem</a:t>
            </a:r>
            <a:r>
              <a:rPr lang="en-US" dirty="0" err="1" smtClean="0"/>
              <a:t>veri</a:t>
            </a:r>
            <a:r>
              <a:rPr lang="id-ID" dirty="0" smtClean="0"/>
              <a:t>vika</a:t>
            </a:r>
            <a:r>
              <a:rPr lang="en-US" dirty="0" err="1" smtClean="0"/>
              <a:t>sikan</a:t>
            </a:r>
            <a:r>
              <a:rPr lang="en-US" dirty="0" smtClean="0"/>
              <a:t>   </a:t>
            </a:r>
            <a:r>
              <a:rPr lang="en-US" dirty="0" err="1"/>
              <a:t>informasi</a:t>
            </a:r>
            <a:r>
              <a:rPr lang="en-US" dirty="0"/>
              <a:t>   </a:t>
            </a:r>
            <a:r>
              <a:rPr lang="en-US" dirty="0" err="1"/>
              <a:t>dari</a:t>
            </a:r>
            <a:r>
              <a:rPr lang="en-US" dirty="0"/>
              <a:t>   </a:t>
            </a:r>
            <a:r>
              <a:rPr lang="en-US" dirty="0" err="1"/>
              <a:t>sumber</a:t>
            </a:r>
            <a:r>
              <a:rPr lang="en-US" dirty="0"/>
              <a:t>   yang   </a:t>
            </a:r>
            <a:r>
              <a:rPr lang="en-US" dirty="0" err="1"/>
              <a:t>terpisah</a:t>
            </a:r>
            <a:r>
              <a:rPr lang="en-US" dirty="0" smtClean="0"/>
              <a:t>.</a:t>
            </a:r>
            <a:endParaRPr lang="id-ID" dirty="0" smtClean="0"/>
          </a:p>
          <a:p>
            <a:pPr marL="514350" indent="-514350" algn="just"/>
            <a:r>
              <a:rPr lang="en-US" dirty="0" err="1"/>
              <a:t>Prosesnya</a:t>
            </a:r>
            <a:r>
              <a:rPr lang="en-US" dirty="0"/>
              <a:t>   </a:t>
            </a:r>
            <a:r>
              <a:rPr lang="en-US" dirty="0" err="1" smtClean="0"/>
              <a:t>disebut</a:t>
            </a:r>
            <a:r>
              <a:rPr lang="id-ID" dirty="0" smtClean="0"/>
              <a:t> dengan multiplexing.</a:t>
            </a:r>
          </a:p>
          <a:p>
            <a:pPr marL="514350" indent="-514350" algn="just"/>
            <a:r>
              <a:rPr lang="en-US" dirty="0"/>
              <a:t>multiplexing </a:t>
            </a:r>
            <a:r>
              <a:rPr lang="en-US" dirty="0" err="1"/>
              <a:t>adalah</a:t>
            </a:r>
            <a:r>
              <a:rPr lang="en-US" dirty="0"/>
              <a:t> </a:t>
            </a:r>
            <a:r>
              <a:rPr lang="en-US" dirty="0" err="1"/>
              <a:t>penggabungan</a:t>
            </a:r>
            <a:r>
              <a:rPr lang="en-US" dirty="0"/>
              <a:t> </a:t>
            </a:r>
            <a:r>
              <a:rPr lang="en-US" dirty="0" err="1"/>
              <a:t>dua</a:t>
            </a:r>
            <a:r>
              <a:rPr lang="en-US" dirty="0"/>
              <a:t> </a:t>
            </a:r>
            <a:r>
              <a:rPr lang="en-US" dirty="0" err="1"/>
              <a:t>sinyal</a:t>
            </a:r>
            <a:r>
              <a:rPr lang="en-US" dirty="0"/>
              <a:t> </a:t>
            </a:r>
            <a:r>
              <a:rPr lang="en-US" dirty="0" err="1"/>
              <a:t>atau</a:t>
            </a:r>
            <a:r>
              <a:rPr lang="en-US" dirty="0"/>
              <a:t> </a:t>
            </a:r>
            <a:r>
              <a:rPr lang="en-US" dirty="0" err="1"/>
              <a:t>lebih</a:t>
            </a:r>
            <a:r>
              <a:rPr lang="en-US" dirty="0"/>
              <a:t> </a:t>
            </a:r>
            <a:r>
              <a:rPr lang="en-US" dirty="0" err="1"/>
              <a:t>untuk</a:t>
            </a:r>
            <a:r>
              <a:rPr lang="en-US" dirty="0"/>
              <a:t> </a:t>
            </a:r>
            <a:r>
              <a:rPr lang="en-US" dirty="0" err="1"/>
              <a:t>disalurkan</a:t>
            </a:r>
            <a:r>
              <a:rPr lang="en-US" dirty="0"/>
              <a:t> </a:t>
            </a:r>
            <a:r>
              <a:rPr lang="en-US" dirty="0" err="1"/>
              <a:t>ke</a:t>
            </a:r>
            <a:r>
              <a:rPr lang="en-US" dirty="0"/>
              <a:t> </a:t>
            </a:r>
            <a:r>
              <a:rPr lang="en-US" dirty="0" err="1"/>
              <a:t>satu</a:t>
            </a:r>
            <a:r>
              <a:rPr lang="en-US" dirty="0"/>
              <a:t> </a:t>
            </a:r>
            <a:r>
              <a:rPr lang="en-US" dirty="0" err="1"/>
              <a:t>saluran</a:t>
            </a:r>
            <a:r>
              <a:rPr lang="en-US" dirty="0"/>
              <a:t> </a:t>
            </a:r>
            <a:r>
              <a:rPr lang="en-US" dirty="0" err="1"/>
              <a:t>komunikasi</a:t>
            </a:r>
            <a:r>
              <a:rPr lang="en-US" dirty="0"/>
              <a:t>.</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a:t>3</a:t>
            </a:r>
            <a:r>
              <a:rPr lang="id-ID" sz="4000" dirty="0" smtClean="0"/>
              <a:t>. Multiplexer</a:t>
            </a:r>
            <a:endParaRPr lang="id-ID" sz="4000" dirty="0"/>
          </a:p>
        </p:txBody>
      </p:sp>
      <p:sp>
        <p:nvSpPr>
          <p:cNvPr id="3" name="Content Placeholder 2"/>
          <p:cNvSpPr>
            <a:spLocks noGrp="1"/>
          </p:cNvSpPr>
          <p:nvPr>
            <p:ph idx="1"/>
          </p:nvPr>
        </p:nvSpPr>
        <p:spPr>
          <a:xfrm>
            <a:off x="285720" y="1000108"/>
            <a:ext cx="8572560" cy="5857892"/>
          </a:xfrm>
        </p:spPr>
        <p:txBody>
          <a:bodyPr>
            <a:normAutofit/>
          </a:bodyPr>
          <a:lstStyle/>
          <a:p>
            <a:pPr marL="514350" indent="-514350" algn="just"/>
            <a:r>
              <a:rPr lang="en-US" dirty="0" smtClean="0"/>
              <a:t>A</a:t>
            </a:r>
            <a:r>
              <a:rPr lang="id-ID" dirty="0" smtClean="0"/>
              <a:t>lasan menggunakan multiplexer:</a:t>
            </a:r>
          </a:p>
          <a:p>
            <a:pPr marL="914400" lvl="1" indent="-514350" algn="just"/>
            <a:r>
              <a:rPr lang="en-US" dirty="0" err="1"/>
              <a:t>Hemat</a:t>
            </a:r>
            <a:r>
              <a:rPr lang="en-US" dirty="0"/>
              <a:t> </a:t>
            </a:r>
            <a:r>
              <a:rPr lang="en-US" dirty="0" err="1" smtClean="0"/>
              <a:t>biaya</a:t>
            </a:r>
            <a:endParaRPr lang="id-ID" dirty="0" smtClean="0"/>
          </a:p>
          <a:p>
            <a:pPr marL="914400" lvl="1" indent="-514350" algn="just"/>
            <a:r>
              <a:rPr lang="id-ID" dirty="0" smtClean="0"/>
              <a:t>Memanfaatkan sumber daya seefisien mungkin</a:t>
            </a:r>
          </a:p>
          <a:p>
            <a:pPr marL="914400" lvl="1" indent="-514350" algn="just"/>
            <a:r>
              <a:rPr lang="en-US" dirty="0" err="1"/>
              <a:t>Menggunakan</a:t>
            </a:r>
            <a:r>
              <a:rPr lang="en-US" dirty="0"/>
              <a:t> </a:t>
            </a:r>
            <a:r>
              <a:rPr lang="en-US" dirty="0" err="1"/>
              <a:t>kapasitas</a:t>
            </a:r>
            <a:r>
              <a:rPr lang="en-US" dirty="0"/>
              <a:t> </a:t>
            </a:r>
            <a:r>
              <a:rPr lang="en-US" dirty="0" err="1"/>
              <a:t>saluran</a:t>
            </a:r>
            <a:r>
              <a:rPr lang="en-US" dirty="0"/>
              <a:t> </a:t>
            </a:r>
            <a:r>
              <a:rPr lang="en-US" dirty="0" err="1"/>
              <a:t>komunikasi</a:t>
            </a:r>
            <a:r>
              <a:rPr lang="en-US" dirty="0"/>
              <a:t> </a:t>
            </a:r>
            <a:r>
              <a:rPr lang="en-US" dirty="0" err="1"/>
              <a:t>semaksimum</a:t>
            </a:r>
            <a:r>
              <a:rPr lang="en-US" dirty="0"/>
              <a:t> </a:t>
            </a:r>
            <a:r>
              <a:rPr lang="en-US" dirty="0" err="1"/>
              <a:t>mungkin</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a:t>3</a:t>
            </a:r>
            <a:r>
              <a:rPr lang="id-ID" sz="4000" dirty="0" smtClean="0"/>
              <a:t>. Multiplexer</a:t>
            </a:r>
            <a:endParaRPr lang="id-ID" sz="4000" dirty="0"/>
          </a:p>
        </p:txBody>
      </p:sp>
      <p:sp>
        <p:nvSpPr>
          <p:cNvPr id="2050" name="Freeform 2"/>
          <p:cNvSpPr>
            <a:spLocks/>
          </p:cNvSpPr>
          <p:nvPr/>
        </p:nvSpPr>
        <p:spPr bwMode="auto">
          <a:xfrm>
            <a:off x="642910" y="1071546"/>
            <a:ext cx="8072494" cy="5003822"/>
          </a:xfrm>
          <a:custGeom>
            <a:avLst/>
            <a:gdLst/>
            <a:ahLst/>
            <a:cxnLst>
              <a:cxn ang="0">
                <a:pos x="8022" y="0"/>
              </a:cxn>
              <a:cxn ang="0">
                <a:pos x="14" y="0"/>
              </a:cxn>
              <a:cxn ang="0">
                <a:pos x="0" y="0"/>
              </a:cxn>
              <a:cxn ang="0">
                <a:pos x="14" y="0"/>
              </a:cxn>
              <a:cxn ang="0">
                <a:pos x="14" y="3830"/>
              </a:cxn>
              <a:cxn ang="0">
                <a:pos x="8022" y="3830"/>
              </a:cxn>
              <a:cxn ang="0">
                <a:pos x="8045" y="3830"/>
              </a:cxn>
              <a:cxn ang="0">
                <a:pos x="8022" y="3830"/>
              </a:cxn>
              <a:cxn ang="0">
                <a:pos x="8022" y="0"/>
              </a:cxn>
            </a:cxnLst>
            <a:rect l="0" t="0" r="r" b="b"/>
            <a:pathLst>
              <a:path w="8045" h="3830">
                <a:moveTo>
                  <a:pt x="8022" y="0"/>
                </a:moveTo>
                <a:lnTo>
                  <a:pt x="14" y="0"/>
                </a:lnTo>
                <a:lnTo>
                  <a:pt x="0" y="0"/>
                </a:lnTo>
                <a:lnTo>
                  <a:pt x="14" y="0"/>
                </a:lnTo>
                <a:lnTo>
                  <a:pt x="14" y="3830"/>
                </a:lnTo>
                <a:lnTo>
                  <a:pt x="8022" y="3830"/>
                </a:lnTo>
                <a:lnTo>
                  <a:pt x="8045" y="3830"/>
                </a:lnTo>
                <a:lnTo>
                  <a:pt x="8022" y="3830"/>
                </a:lnTo>
                <a:lnTo>
                  <a:pt x="8022" y="0"/>
                </a:lnTo>
                <a:close/>
              </a:path>
            </a:pathLst>
          </a:custGeom>
          <a:blipFill dpi="0" rotWithShape="0">
            <a:blip r:embed="rId2"/>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id-ID"/>
          </a:p>
        </p:txBody>
      </p:sp>
      <p:sp>
        <p:nvSpPr>
          <p:cNvPr id="6" name="TextBox 5"/>
          <p:cNvSpPr txBox="1"/>
          <p:nvPr/>
        </p:nvSpPr>
        <p:spPr>
          <a:xfrm>
            <a:off x="2000232" y="6143644"/>
            <a:ext cx="5715040" cy="646331"/>
          </a:xfrm>
          <a:prstGeom prst="rect">
            <a:avLst/>
          </a:prstGeom>
          <a:noFill/>
        </p:spPr>
        <p:txBody>
          <a:bodyPr wrap="square" rtlCol="0">
            <a:spAutoFit/>
          </a:bodyPr>
          <a:lstStyle/>
          <a:p>
            <a:r>
              <a:rPr lang="en-US" sz="3600" dirty="0" err="1"/>
              <a:t>Komunikasi</a:t>
            </a:r>
            <a:r>
              <a:rPr lang="en-US" sz="3600" dirty="0"/>
              <a:t> </a:t>
            </a:r>
            <a:r>
              <a:rPr lang="en-US" sz="3600" dirty="0" err="1"/>
              <a:t>tanpa</a:t>
            </a:r>
            <a:r>
              <a:rPr lang="en-US" sz="3600" dirty="0"/>
              <a:t> multiplexer</a:t>
            </a:r>
            <a:endParaRPr lang="id-ID"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a:t>3</a:t>
            </a:r>
            <a:r>
              <a:rPr lang="id-ID" sz="4000" dirty="0" smtClean="0"/>
              <a:t>. Multiplexer</a:t>
            </a:r>
            <a:endParaRPr lang="id-ID" sz="4000" dirty="0"/>
          </a:p>
        </p:txBody>
      </p:sp>
      <p:sp>
        <p:nvSpPr>
          <p:cNvPr id="3074" name="Freeform 2"/>
          <p:cNvSpPr>
            <a:spLocks/>
          </p:cNvSpPr>
          <p:nvPr/>
        </p:nvSpPr>
        <p:spPr bwMode="auto">
          <a:xfrm>
            <a:off x="214314" y="928670"/>
            <a:ext cx="8715404" cy="4857784"/>
          </a:xfrm>
          <a:custGeom>
            <a:avLst/>
            <a:gdLst/>
            <a:ahLst/>
            <a:cxnLst>
              <a:cxn ang="0">
                <a:pos x="8941" y="0"/>
              </a:cxn>
              <a:cxn ang="0">
                <a:pos x="12" y="0"/>
              </a:cxn>
              <a:cxn ang="0">
                <a:pos x="0" y="0"/>
              </a:cxn>
              <a:cxn ang="0">
                <a:pos x="12" y="0"/>
              </a:cxn>
              <a:cxn ang="0">
                <a:pos x="12" y="4090"/>
              </a:cxn>
              <a:cxn ang="0">
                <a:pos x="8941" y="4090"/>
              </a:cxn>
              <a:cxn ang="0">
                <a:pos x="8967" y="4090"/>
              </a:cxn>
              <a:cxn ang="0">
                <a:pos x="8941" y="4090"/>
              </a:cxn>
              <a:cxn ang="0">
                <a:pos x="8941" y="0"/>
              </a:cxn>
            </a:cxnLst>
            <a:rect l="0" t="0" r="r" b="b"/>
            <a:pathLst>
              <a:path w="8967" h="4090">
                <a:moveTo>
                  <a:pt x="8941" y="0"/>
                </a:moveTo>
                <a:lnTo>
                  <a:pt x="12" y="0"/>
                </a:lnTo>
                <a:lnTo>
                  <a:pt x="0" y="0"/>
                </a:lnTo>
                <a:lnTo>
                  <a:pt x="12" y="0"/>
                </a:lnTo>
                <a:lnTo>
                  <a:pt x="12" y="4090"/>
                </a:lnTo>
                <a:lnTo>
                  <a:pt x="8941" y="4090"/>
                </a:lnTo>
                <a:lnTo>
                  <a:pt x="8967" y="4090"/>
                </a:lnTo>
                <a:lnTo>
                  <a:pt x="8941" y="4090"/>
                </a:lnTo>
                <a:lnTo>
                  <a:pt x="8941" y="0"/>
                </a:lnTo>
                <a:close/>
              </a:path>
            </a:pathLst>
          </a:custGeom>
          <a:blipFill dpi="0" rotWithShape="0">
            <a:blip r:embed="rId2"/>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id-ID"/>
          </a:p>
        </p:txBody>
      </p:sp>
      <p:sp>
        <p:nvSpPr>
          <p:cNvPr id="5" name="TextBox 4"/>
          <p:cNvSpPr txBox="1"/>
          <p:nvPr/>
        </p:nvSpPr>
        <p:spPr>
          <a:xfrm>
            <a:off x="2000232" y="6000768"/>
            <a:ext cx="6072230" cy="646331"/>
          </a:xfrm>
          <a:prstGeom prst="rect">
            <a:avLst/>
          </a:prstGeom>
          <a:noFill/>
        </p:spPr>
        <p:txBody>
          <a:bodyPr wrap="square" rtlCol="0">
            <a:spAutoFit/>
          </a:bodyPr>
          <a:lstStyle/>
          <a:p>
            <a:r>
              <a:rPr lang="en-US" sz="3600" dirty="0" err="1"/>
              <a:t>Komunikasi</a:t>
            </a:r>
            <a:r>
              <a:rPr lang="en-US" sz="3600" dirty="0"/>
              <a:t> </a:t>
            </a:r>
            <a:r>
              <a:rPr lang="id-ID" sz="3600" dirty="0" smtClean="0"/>
              <a:t>dengan</a:t>
            </a:r>
            <a:r>
              <a:rPr lang="en-US" sz="3600" dirty="0" smtClean="0"/>
              <a:t> </a:t>
            </a:r>
            <a:r>
              <a:rPr lang="en-US" sz="3600" dirty="0"/>
              <a:t>multiplexer</a:t>
            </a:r>
            <a:endParaRPr lang="id-ID"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a:t>3</a:t>
            </a:r>
            <a:r>
              <a:rPr lang="id-ID" sz="4000" dirty="0" smtClean="0"/>
              <a:t>. Multiplexer</a:t>
            </a:r>
            <a:endParaRPr lang="id-ID" sz="4000" dirty="0"/>
          </a:p>
        </p:txBody>
      </p:sp>
      <p:sp>
        <p:nvSpPr>
          <p:cNvPr id="3" name="Content Placeholder 2"/>
          <p:cNvSpPr>
            <a:spLocks noGrp="1"/>
          </p:cNvSpPr>
          <p:nvPr>
            <p:ph idx="1"/>
          </p:nvPr>
        </p:nvSpPr>
        <p:spPr>
          <a:xfrm>
            <a:off x="285720" y="1000108"/>
            <a:ext cx="8572560" cy="5572164"/>
          </a:xfrm>
        </p:spPr>
        <p:txBody>
          <a:bodyPr>
            <a:normAutofit fontScale="92500" lnSpcReduction="20000"/>
          </a:bodyPr>
          <a:lstStyle/>
          <a:p>
            <a:pPr marL="514350" indent="-514350" algn="just"/>
            <a:r>
              <a:rPr lang="en-US" dirty="0" smtClean="0"/>
              <a:t>M</a:t>
            </a:r>
            <a:r>
              <a:rPr lang="id-ID" dirty="0" smtClean="0"/>
              <a:t>acam-macam multiplexing:</a:t>
            </a:r>
          </a:p>
          <a:p>
            <a:pPr marL="914400" lvl="1" indent="-514350" algn="just"/>
            <a:r>
              <a:rPr lang="id-ID" dirty="0" smtClean="0"/>
              <a:t>Frequency division multiplexing</a:t>
            </a:r>
          </a:p>
          <a:p>
            <a:pPr marL="1314450" lvl="2" indent="-514350" algn="just"/>
            <a:r>
              <a:rPr lang="id-ID" dirty="0" smtClean="0"/>
              <a:t>Sistem ini akan menumpuk sinyal pada bidang frekuensi. </a:t>
            </a:r>
          </a:p>
          <a:p>
            <a:pPr marL="1314450" lvl="2" indent="-514350" algn="just"/>
            <a:r>
              <a:rPr lang="id-ID" dirty="0" smtClean="0"/>
              <a:t>Data yang dikirimkan akkan dicampur berdasarkan frekuensinya. </a:t>
            </a:r>
          </a:p>
          <a:p>
            <a:pPr marL="1314450" lvl="2" indent="-514350" algn="just"/>
            <a:r>
              <a:rPr lang="id-ID" dirty="0" smtClean="0"/>
              <a:t>Banyak digunakan pada pengiriman sinyal analog.</a:t>
            </a:r>
          </a:p>
          <a:p>
            <a:pPr marL="1314450" lvl="2" indent="-514350" algn="just"/>
            <a:r>
              <a:rPr lang="id-ID" dirty="0" smtClean="0"/>
              <a:t>FDM disebut juga code transparent, artinya sistem sandi yang dipakai oleh data tidak memberi pengaruh.</a:t>
            </a:r>
          </a:p>
          <a:p>
            <a:pPr marL="914400" lvl="1" indent="-514350" algn="just"/>
            <a:r>
              <a:rPr lang="id-ID" dirty="0" smtClean="0"/>
              <a:t>Time division multiplexing</a:t>
            </a:r>
          </a:p>
          <a:p>
            <a:pPr marL="1314450" lvl="2" indent="-514350" algn="just"/>
            <a:r>
              <a:rPr lang="id-ID" dirty="0" smtClean="0"/>
              <a:t>Pengiriman data dengan mencampur data berdasarkan waktu sinyal data tersebut dikirimkan.</a:t>
            </a:r>
          </a:p>
          <a:p>
            <a:pPr marL="1314450" lvl="2" indent="-514350" algn="just"/>
            <a:r>
              <a:rPr lang="id-ID" dirty="0" smtClean="0"/>
              <a:t>Digunakan untuk transmisi sinyal digital</a:t>
            </a:r>
          </a:p>
          <a:p>
            <a:pPr marL="1314450" lvl="2" indent="-514350" algn="just"/>
            <a:r>
              <a:rPr lang="id-ID" dirty="0" smtClean="0"/>
              <a:t>Pemancar dan penerima harus sinkron.</a:t>
            </a:r>
          </a:p>
          <a:p>
            <a:pPr marL="1314450" lvl="2" indent="-514350" algn="just"/>
            <a:r>
              <a:rPr lang="id-ID" dirty="0" smtClean="0"/>
              <a:t>TDM hanya digunakan untuk komunikasi titik ke titik</a:t>
            </a:r>
          </a:p>
          <a:p>
            <a:pPr marL="1314450" lvl="2" indent="-514350" algn="just"/>
            <a:r>
              <a:rPr lang="id-ID" dirty="0" smtClean="0"/>
              <a:t>Lebih efisien dibandingkan FDM, karena 1 saluran komunikasi telepon dapat dipakai sampai dengan 30 terminal sekaligus.</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4. Konsentrator</a:t>
            </a:r>
            <a:endParaRPr lang="id-ID" sz="4000" dirty="0"/>
          </a:p>
        </p:txBody>
      </p:sp>
      <p:sp>
        <p:nvSpPr>
          <p:cNvPr id="3" name="Content Placeholder 2"/>
          <p:cNvSpPr>
            <a:spLocks noGrp="1"/>
          </p:cNvSpPr>
          <p:nvPr>
            <p:ph idx="1"/>
          </p:nvPr>
        </p:nvSpPr>
        <p:spPr>
          <a:xfrm>
            <a:off x="285720" y="1000108"/>
            <a:ext cx="8572560" cy="5857892"/>
          </a:xfrm>
        </p:spPr>
        <p:txBody>
          <a:bodyPr>
            <a:normAutofit/>
          </a:bodyPr>
          <a:lstStyle/>
          <a:p>
            <a:pPr marL="514350" indent="-514350" algn="just"/>
            <a:r>
              <a:rPr lang="en-US" dirty="0" err="1"/>
              <a:t>Konsentrator</a:t>
            </a:r>
            <a:r>
              <a:rPr lang="en-US" dirty="0"/>
              <a:t> </a:t>
            </a:r>
            <a:r>
              <a:rPr lang="en-US" dirty="0" err="1"/>
              <a:t>terbentuk</a:t>
            </a:r>
            <a:r>
              <a:rPr lang="en-US" dirty="0"/>
              <a:t> </a:t>
            </a:r>
            <a:r>
              <a:rPr lang="en-US" dirty="0" err="1"/>
              <a:t>dari</a:t>
            </a:r>
            <a:r>
              <a:rPr lang="en-US" dirty="0"/>
              <a:t> </a:t>
            </a:r>
            <a:r>
              <a:rPr lang="en-US" dirty="0" err="1"/>
              <a:t>sebuah</a:t>
            </a:r>
            <a:r>
              <a:rPr lang="en-US" dirty="0"/>
              <a:t>  general purpose mini-computer  </a:t>
            </a:r>
            <a:r>
              <a:rPr lang="en-US" dirty="0" err="1"/>
              <a:t>dengan</a:t>
            </a:r>
            <a:r>
              <a:rPr lang="en-US" dirty="0"/>
              <a:t> stored-program yang </a:t>
            </a:r>
            <a:r>
              <a:rPr lang="en-US" dirty="0" err="1"/>
              <a:t>dirancang</a:t>
            </a:r>
            <a:r>
              <a:rPr lang="en-US" dirty="0"/>
              <a:t> </a:t>
            </a:r>
            <a:r>
              <a:rPr lang="en-US" dirty="0" err="1"/>
              <a:t>khusus</a:t>
            </a:r>
            <a:r>
              <a:rPr lang="en-US" dirty="0"/>
              <a:t>. </a:t>
            </a:r>
            <a:endParaRPr lang="id-ID" dirty="0" smtClean="0"/>
          </a:p>
          <a:p>
            <a:pPr marL="514350" indent="-514350" algn="just"/>
            <a:r>
              <a:rPr lang="id-ID" dirty="0" smtClean="0"/>
              <a:t>Konsentrator m</a:t>
            </a:r>
            <a:r>
              <a:rPr lang="en-US" dirty="0" err="1" smtClean="0"/>
              <a:t>emiliki</a:t>
            </a:r>
            <a:r>
              <a:rPr lang="en-US" dirty="0" smtClean="0"/>
              <a:t> </a:t>
            </a:r>
            <a:r>
              <a:rPr lang="en-US" dirty="0" err="1"/>
              <a:t>fungsi</a:t>
            </a:r>
            <a:r>
              <a:rPr lang="en-US" dirty="0"/>
              <a:t> </a:t>
            </a:r>
            <a:r>
              <a:rPr lang="id-ID" dirty="0" smtClean="0"/>
              <a:t>untuk </a:t>
            </a:r>
            <a:r>
              <a:rPr lang="en-US" dirty="0" err="1" smtClean="0"/>
              <a:t>menampung</a:t>
            </a:r>
            <a:r>
              <a:rPr lang="en-US" dirty="0" smtClean="0"/>
              <a:t> </a:t>
            </a:r>
            <a:r>
              <a:rPr lang="en-US" dirty="0" err="1"/>
              <a:t>sinyal</a:t>
            </a:r>
            <a:r>
              <a:rPr lang="en-US" dirty="0"/>
              <a:t> </a:t>
            </a:r>
            <a:r>
              <a:rPr lang="en-US" dirty="0" err="1"/>
              <a:t>dari</a:t>
            </a:r>
            <a:r>
              <a:rPr lang="en-US" dirty="0"/>
              <a:t> </a:t>
            </a:r>
            <a:r>
              <a:rPr lang="en-US" dirty="0" err="1"/>
              <a:t>beberapa</a:t>
            </a:r>
            <a:r>
              <a:rPr lang="en-US" dirty="0"/>
              <a:t> </a:t>
            </a:r>
            <a:r>
              <a:rPr lang="en-US" dirty="0" err="1"/>
              <a:t>sumber</a:t>
            </a:r>
            <a:r>
              <a:rPr lang="en-US" dirty="0"/>
              <a:t> </a:t>
            </a:r>
            <a:r>
              <a:rPr lang="en-US" dirty="0" err="1"/>
              <a:t>dan</a:t>
            </a:r>
            <a:r>
              <a:rPr lang="en-US" dirty="0"/>
              <a:t> </a:t>
            </a:r>
            <a:r>
              <a:rPr lang="en-US" dirty="0" err="1"/>
              <a:t>menyalurkannya</a:t>
            </a:r>
            <a:r>
              <a:rPr lang="en-US" dirty="0"/>
              <a:t> </a:t>
            </a:r>
            <a:r>
              <a:rPr lang="en-US" dirty="0" err="1"/>
              <a:t>melalui</a:t>
            </a:r>
            <a:r>
              <a:rPr lang="en-US" dirty="0"/>
              <a:t> </a:t>
            </a:r>
            <a:r>
              <a:rPr lang="en-US" dirty="0" err="1"/>
              <a:t>saluran</a:t>
            </a:r>
            <a:r>
              <a:rPr lang="en-US" dirty="0"/>
              <a:t> </a:t>
            </a:r>
            <a:r>
              <a:rPr lang="en-US" dirty="0" err="1"/>
              <a:t>komunikasi</a:t>
            </a:r>
            <a:r>
              <a:rPr lang="en-US" dirty="0"/>
              <a:t> </a:t>
            </a:r>
            <a:r>
              <a:rPr lang="en-US" dirty="0" err="1"/>
              <a:t>bila</a:t>
            </a:r>
            <a:r>
              <a:rPr lang="en-US" dirty="0"/>
              <a:t> </a:t>
            </a:r>
            <a:r>
              <a:rPr lang="en-US" dirty="0" err="1"/>
              <a:t>saluran</a:t>
            </a:r>
            <a:r>
              <a:rPr lang="en-US" dirty="0"/>
              <a:t> </a:t>
            </a:r>
            <a:r>
              <a:rPr lang="en-US" dirty="0" err="1"/>
              <a:t>tersebut</a:t>
            </a:r>
            <a:r>
              <a:rPr lang="en-US" dirty="0"/>
              <a:t> </a:t>
            </a:r>
            <a:r>
              <a:rPr lang="en-US" dirty="0" err="1"/>
              <a:t>bebas</a:t>
            </a:r>
            <a:r>
              <a:rPr lang="en-US" dirty="0"/>
              <a:t>.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131910"/>
          </a:xfrm>
        </p:spPr>
        <p:txBody>
          <a:bodyPr/>
          <a:lstStyle/>
          <a:p>
            <a:pPr algn="just"/>
            <a:r>
              <a:rPr lang="id-ID" dirty="0" smtClean="0"/>
              <a:t>Perangkat Keras Komunikasi Data</a:t>
            </a:r>
            <a:endParaRPr lang="id-ID" dirty="0"/>
          </a:p>
        </p:txBody>
      </p:sp>
      <p:sp>
        <p:nvSpPr>
          <p:cNvPr id="3" name="Content Placeholder 2"/>
          <p:cNvSpPr>
            <a:spLocks noGrp="1"/>
          </p:cNvSpPr>
          <p:nvPr>
            <p:ph idx="1"/>
          </p:nvPr>
        </p:nvSpPr>
        <p:spPr>
          <a:xfrm>
            <a:off x="285720" y="1285860"/>
            <a:ext cx="8572560" cy="4840303"/>
          </a:xfrm>
        </p:spPr>
        <p:txBody>
          <a:bodyPr/>
          <a:lstStyle/>
          <a:p>
            <a:r>
              <a:rPr lang="id-ID" dirty="0" smtClean="0"/>
              <a:t>DCE (Data Communication Equipment)</a:t>
            </a:r>
          </a:p>
          <a:p>
            <a:pPr lvl="1"/>
            <a:r>
              <a:rPr lang="en-US" dirty="0" err="1"/>
              <a:t>Perangkat</a:t>
            </a:r>
            <a:r>
              <a:rPr lang="en-US" dirty="0"/>
              <a:t> </a:t>
            </a:r>
            <a:r>
              <a:rPr lang="en-US" dirty="0" err="1"/>
              <a:t>untuk</a:t>
            </a:r>
            <a:r>
              <a:rPr lang="en-US" dirty="0"/>
              <a:t> </a:t>
            </a:r>
            <a:r>
              <a:rPr lang="en-US" dirty="0" err="1"/>
              <a:t>menyalurkan</a:t>
            </a:r>
            <a:r>
              <a:rPr lang="en-US" dirty="0"/>
              <a:t> </a:t>
            </a:r>
            <a:r>
              <a:rPr lang="en-US" dirty="0" err="1"/>
              <a:t>informasi</a:t>
            </a:r>
            <a:r>
              <a:rPr lang="en-US" dirty="0"/>
              <a:t> </a:t>
            </a:r>
            <a:r>
              <a:rPr lang="en-US" dirty="0" err="1"/>
              <a:t>atau</a:t>
            </a:r>
            <a:r>
              <a:rPr lang="en-US" dirty="0"/>
              <a:t> data </a:t>
            </a:r>
            <a:r>
              <a:rPr lang="en-US" dirty="0" err="1"/>
              <a:t>antar</a:t>
            </a:r>
            <a:r>
              <a:rPr lang="en-US" dirty="0"/>
              <a:t> </a:t>
            </a:r>
            <a:r>
              <a:rPr lang="en-US" dirty="0" err="1"/>
              <a:t>lokasi</a:t>
            </a:r>
            <a:r>
              <a:rPr lang="en-US" dirty="0"/>
              <a:t> yang </a:t>
            </a:r>
            <a:r>
              <a:rPr lang="en-US" dirty="0" err="1"/>
              <a:t>berbeda</a:t>
            </a:r>
            <a:endParaRPr lang="id-ID" dirty="0" smtClean="0"/>
          </a:p>
          <a:p>
            <a:r>
              <a:rPr lang="id-ID" dirty="0" smtClean="0"/>
              <a:t>DTE (Data Terminal Equipment)</a:t>
            </a:r>
          </a:p>
          <a:p>
            <a:pPr lvl="1"/>
            <a:r>
              <a:rPr lang="en-US" dirty="0" err="1"/>
              <a:t>Perangkat</a:t>
            </a:r>
            <a:r>
              <a:rPr lang="en-US" dirty="0"/>
              <a:t> yang </a:t>
            </a:r>
            <a:r>
              <a:rPr lang="en-US" dirty="0" err="1"/>
              <a:t>dapat</a:t>
            </a:r>
            <a:r>
              <a:rPr lang="en-US" dirty="0"/>
              <a:t> </a:t>
            </a:r>
            <a:r>
              <a:rPr lang="en-US" dirty="0" err="1"/>
              <a:t>mengirimkan</a:t>
            </a:r>
            <a:r>
              <a:rPr lang="en-US" dirty="0"/>
              <a:t> </a:t>
            </a:r>
            <a:r>
              <a:rPr lang="en-US" dirty="0" err="1"/>
              <a:t>dan</a:t>
            </a:r>
            <a:r>
              <a:rPr lang="en-US" dirty="0"/>
              <a:t>/</a:t>
            </a:r>
            <a:r>
              <a:rPr lang="en-US" dirty="0" err="1"/>
              <a:t>atau</a:t>
            </a:r>
            <a:r>
              <a:rPr lang="en-US" dirty="0"/>
              <a:t> </a:t>
            </a:r>
            <a:r>
              <a:rPr lang="en-US" dirty="0" err="1"/>
              <a:t>menerima</a:t>
            </a:r>
            <a:r>
              <a:rPr lang="en-US" dirty="0"/>
              <a:t> </a:t>
            </a:r>
            <a:r>
              <a:rPr lang="en-US" dirty="0" err="1"/>
              <a:t>isyarat</a:t>
            </a:r>
            <a:r>
              <a:rPr lang="en-US" dirty="0"/>
              <a:t> data.</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4. Konsentrator</a:t>
            </a:r>
            <a:endParaRPr lang="id-ID" sz="4000" dirty="0"/>
          </a:p>
        </p:txBody>
      </p:sp>
      <p:sp>
        <p:nvSpPr>
          <p:cNvPr id="3" name="Content Placeholder 2"/>
          <p:cNvSpPr>
            <a:spLocks noGrp="1"/>
          </p:cNvSpPr>
          <p:nvPr>
            <p:ph idx="1"/>
          </p:nvPr>
        </p:nvSpPr>
        <p:spPr>
          <a:xfrm>
            <a:off x="285720" y="857232"/>
            <a:ext cx="8572560" cy="5857892"/>
          </a:xfrm>
        </p:spPr>
        <p:txBody>
          <a:bodyPr>
            <a:normAutofit fontScale="92500" lnSpcReduction="20000"/>
          </a:bodyPr>
          <a:lstStyle/>
          <a:p>
            <a:pPr marL="514350" indent="-514350" algn="just"/>
            <a:r>
              <a:rPr lang="en-US" dirty="0" err="1" smtClean="0"/>
              <a:t>Tugas</a:t>
            </a:r>
            <a:r>
              <a:rPr lang="en-US" dirty="0" smtClean="0"/>
              <a:t> </a:t>
            </a:r>
            <a:r>
              <a:rPr lang="en-US" dirty="0" err="1" smtClean="0"/>
              <a:t>konsentrator</a:t>
            </a:r>
            <a:r>
              <a:rPr lang="en-US" dirty="0" smtClean="0"/>
              <a:t> </a:t>
            </a:r>
            <a:r>
              <a:rPr lang="en-US" dirty="0" err="1" smtClean="0"/>
              <a:t>antara</a:t>
            </a:r>
            <a:r>
              <a:rPr lang="en-US" dirty="0" smtClean="0"/>
              <a:t> lain:</a:t>
            </a:r>
            <a:endParaRPr lang="id-ID" dirty="0" smtClean="0"/>
          </a:p>
          <a:p>
            <a:pPr marL="914400" lvl="1" indent="-514350" algn="just"/>
            <a:r>
              <a:rPr lang="id-ID" dirty="0" smtClean="0"/>
              <a:t>Line Servicing</a:t>
            </a:r>
          </a:p>
          <a:p>
            <a:pPr marL="914400" lvl="1" indent="-23813" algn="just">
              <a:buNone/>
            </a:pPr>
            <a:r>
              <a:rPr lang="en-US" dirty="0" err="1"/>
              <a:t>Membentuk</a:t>
            </a:r>
            <a:r>
              <a:rPr lang="en-US" dirty="0"/>
              <a:t> </a:t>
            </a:r>
            <a:r>
              <a:rPr lang="en-US" dirty="0" err="1"/>
              <a:t>hubungan</a:t>
            </a:r>
            <a:r>
              <a:rPr lang="en-US" dirty="0"/>
              <a:t>, </a:t>
            </a:r>
            <a:r>
              <a:rPr lang="en-US" dirty="0" err="1"/>
              <a:t>mengidentifikasi</a:t>
            </a:r>
            <a:r>
              <a:rPr lang="en-US" dirty="0"/>
              <a:t> terminal, </a:t>
            </a:r>
            <a:r>
              <a:rPr lang="en-US" dirty="0" err="1"/>
              <a:t>menentukan</a:t>
            </a:r>
            <a:r>
              <a:rPr lang="en-US" dirty="0"/>
              <a:t> </a:t>
            </a:r>
            <a:r>
              <a:rPr lang="en-US" dirty="0" err="1"/>
              <a:t>kecepatan</a:t>
            </a:r>
            <a:r>
              <a:rPr lang="en-US" dirty="0"/>
              <a:t> </a:t>
            </a:r>
            <a:r>
              <a:rPr lang="en-US" dirty="0" err="1"/>
              <a:t>dan</a:t>
            </a:r>
            <a:r>
              <a:rPr lang="en-US" dirty="0"/>
              <a:t> </a:t>
            </a:r>
            <a:r>
              <a:rPr lang="en-US" dirty="0" err="1"/>
              <a:t>pelayanan</a:t>
            </a:r>
            <a:r>
              <a:rPr lang="en-US" dirty="0"/>
              <a:t> yang </a:t>
            </a:r>
            <a:r>
              <a:rPr lang="en-US" dirty="0" err="1"/>
              <a:t>dibutuhkan</a:t>
            </a:r>
            <a:r>
              <a:rPr lang="en-US" dirty="0"/>
              <a:t>.</a:t>
            </a:r>
            <a:endParaRPr lang="id-ID" dirty="0" smtClean="0"/>
          </a:p>
          <a:p>
            <a:pPr marL="914400" lvl="1" indent="-514350" algn="just"/>
            <a:r>
              <a:rPr lang="id-ID" dirty="0" smtClean="0"/>
              <a:t>Konversi kecepatan dan kode</a:t>
            </a:r>
          </a:p>
          <a:p>
            <a:pPr marL="914400" lvl="1" indent="-23813" algn="just">
              <a:buNone/>
            </a:pPr>
            <a:r>
              <a:rPr lang="en-US" dirty="0" err="1"/>
              <a:t>Melacak</a:t>
            </a:r>
            <a:r>
              <a:rPr lang="en-US" dirty="0"/>
              <a:t> </a:t>
            </a:r>
            <a:r>
              <a:rPr lang="en-US" dirty="0" err="1"/>
              <a:t>sinyal</a:t>
            </a:r>
            <a:r>
              <a:rPr lang="en-US" dirty="0"/>
              <a:t> </a:t>
            </a:r>
            <a:r>
              <a:rPr lang="en-US" dirty="0" err="1"/>
              <a:t>masuk</a:t>
            </a:r>
            <a:r>
              <a:rPr lang="en-US" dirty="0"/>
              <a:t> </a:t>
            </a:r>
            <a:r>
              <a:rPr lang="en-US" dirty="0" err="1"/>
              <a:t>dan</a:t>
            </a:r>
            <a:r>
              <a:rPr lang="en-US" dirty="0"/>
              <a:t> </a:t>
            </a:r>
            <a:r>
              <a:rPr lang="en-US" dirty="0" err="1"/>
              <a:t>mengetahui</a:t>
            </a:r>
            <a:r>
              <a:rPr lang="en-US" dirty="0"/>
              <a:t> </a:t>
            </a:r>
            <a:r>
              <a:rPr lang="en-US" dirty="0" err="1"/>
              <a:t>kecepatannya</a:t>
            </a:r>
            <a:r>
              <a:rPr lang="en-US" dirty="0"/>
              <a:t>.</a:t>
            </a:r>
            <a:endParaRPr lang="id-ID" dirty="0" smtClean="0"/>
          </a:p>
          <a:p>
            <a:pPr marL="914400" lvl="1" indent="-514350" algn="just"/>
            <a:r>
              <a:rPr lang="id-ID" dirty="0" smtClean="0"/>
              <a:t>Meratakan Trafic</a:t>
            </a:r>
          </a:p>
          <a:p>
            <a:pPr marL="914400" lvl="1" indent="-23813" algn="just">
              <a:buNone/>
            </a:pPr>
            <a:r>
              <a:rPr lang="en-US" dirty="0" err="1"/>
              <a:t>Menggunakan</a:t>
            </a:r>
            <a:r>
              <a:rPr lang="en-US" dirty="0"/>
              <a:t> </a:t>
            </a:r>
            <a:r>
              <a:rPr lang="en-US" dirty="0" err="1"/>
              <a:t>saluran</a:t>
            </a:r>
            <a:r>
              <a:rPr lang="en-US" dirty="0"/>
              <a:t> </a:t>
            </a:r>
            <a:r>
              <a:rPr lang="en-US" dirty="0" err="1"/>
              <a:t>secara</a:t>
            </a:r>
            <a:r>
              <a:rPr lang="en-US" dirty="0"/>
              <a:t> </a:t>
            </a:r>
            <a:r>
              <a:rPr lang="en-US" dirty="0" err="1"/>
              <a:t>efisien</a:t>
            </a:r>
            <a:r>
              <a:rPr lang="en-US" dirty="0"/>
              <a:t>. Data yang </a:t>
            </a:r>
            <a:r>
              <a:rPr lang="en-US" dirty="0" err="1"/>
              <a:t>akan</a:t>
            </a:r>
            <a:r>
              <a:rPr lang="en-US" dirty="0"/>
              <a:t> </a:t>
            </a:r>
            <a:r>
              <a:rPr lang="en-US" dirty="0" err="1"/>
              <a:t>dikirimkan</a:t>
            </a:r>
            <a:r>
              <a:rPr lang="en-US" dirty="0"/>
              <a:t> </a:t>
            </a:r>
            <a:r>
              <a:rPr lang="en-US" dirty="0" err="1"/>
              <a:t>disimpan</a:t>
            </a:r>
            <a:r>
              <a:rPr lang="en-US" dirty="0"/>
              <a:t> </a:t>
            </a:r>
            <a:r>
              <a:rPr lang="en-US" dirty="0" err="1"/>
              <a:t>untuk</a:t>
            </a:r>
            <a:r>
              <a:rPr lang="en-US" dirty="0"/>
              <a:t> </a:t>
            </a:r>
            <a:r>
              <a:rPr lang="en-US" dirty="0" err="1"/>
              <a:t>sementara</a:t>
            </a:r>
            <a:r>
              <a:rPr lang="en-US" dirty="0"/>
              <a:t> </a:t>
            </a:r>
            <a:r>
              <a:rPr lang="en-US" dirty="0" err="1"/>
              <a:t>waktu</a:t>
            </a:r>
            <a:r>
              <a:rPr lang="en-US" dirty="0"/>
              <a:t> </a:t>
            </a:r>
            <a:r>
              <a:rPr lang="en-US" dirty="0" err="1"/>
              <a:t>dan</a:t>
            </a:r>
            <a:r>
              <a:rPr lang="en-US" dirty="0"/>
              <a:t> </a:t>
            </a:r>
            <a:r>
              <a:rPr lang="en-US" dirty="0" err="1"/>
              <a:t>dikirimkan</a:t>
            </a:r>
            <a:r>
              <a:rPr lang="en-US" dirty="0"/>
              <a:t> </a:t>
            </a:r>
            <a:r>
              <a:rPr lang="en-US" dirty="0" err="1"/>
              <a:t>ke</a:t>
            </a:r>
            <a:r>
              <a:rPr lang="en-US" dirty="0"/>
              <a:t> </a:t>
            </a:r>
            <a:r>
              <a:rPr lang="en-US" dirty="0" err="1"/>
              <a:t>tempat</a:t>
            </a:r>
            <a:r>
              <a:rPr lang="en-US" dirty="0"/>
              <a:t> </a:t>
            </a:r>
            <a:r>
              <a:rPr lang="en-US" dirty="0" err="1"/>
              <a:t>tujuan</a:t>
            </a:r>
            <a:r>
              <a:rPr lang="en-US" dirty="0"/>
              <a:t> </a:t>
            </a:r>
            <a:r>
              <a:rPr lang="en-US" dirty="0" err="1"/>
              <a:t>apabila</a:t>
            </a:r>
            <a:r>
              <a:rPr lang="en-US" dirty="0"/>
              <a:t> </a:t>
            </a:r>
            <a:r>
              <a:rPr lang="en-US" dirty="0" err="1"/>
              <a:t>tempat</a:t>
            </a:r>
            <a:r>
              <a:rPr lang="en-US" dirty="0"/>
              <a:t> </a:t>
            </a:r>
            <a:r>
              <a:rPr lang="en-US" dirty="0" err="1"/>
              <a:t>tujuan</a:t>
            </a:r>
            <a:r>
              <a:rPr lang="en-US" dirty="0"/>
              <a:t> </a:t>
            </a:r>
            <a:r>
              <a:rPr lang="en-US" dirty="0" err="1"/>
              <a:t>bebas</a:t>
            </a:r>
            <a:r>
              <a:rPr lang="en-US" dirty="0"/>
              <a:t>.</a:t>
            </a:r>
            <a:endParaRPr lang="id-ID" dirty="0" smtClean="0"/>
          </a:p>
          <a:p>
            <a:pPr marL="914400" lvl="1" indent="-514350" algn="just"/>
            <a:r>
              <a:rPr lang="id-ID" dirty="0" smtClean="0"/>
              <a:t>Error Control</a:t>
            </a:r>
          </a:p>
          <a:p>
            <a:pPr marL="914400" lvl="1" indent="-23813" algn="just">
              <a:buNone/>
            </a:pPr>
            <a:r>
              <a:rPr lang="en-US" dirty="0"/>
              <a:t>Data yang </a:t>
            </a:r>
            <a:r>
              <a:rPr lang="en-US" dirty="0" err="1"/>
              <a:t>masuk</a:t>
            </a:r>
            <a:r>
              <a:rPr lang="en-US" dirty="0"/>
              <a:t> </a:t>
            </a:r>
            <a:r>
              <a:rPr lang="en-US" dirty="0" err="1"/>
              <a:t>dapat</a:t>
            </a:r>
            <a:r>
              <a:rPr lang="en-US" dirty="0"/>
              <a:t> </a:t>
            </a:r>
            <a:r>
              <a:rPr lang="en-US" dirty="0" err="1"/>
              <a:t>diperiksa</a:t>
            </a:r>
            <a:r>
              <a:rPr lang="en-US" dirty="0"/>
              <a:t> </a:t>
            </a:r>
            <a:r>
              <a:rPr lang="en-US" dirty="0" err="1"/>
              <a:t>kebenarannya</a:t>
            </a:r>
            <a:r>
              <a:rPr lang="en-US" dirty="0"/>
              <a:t> </a:t>
            </a:r>
            <a:r>
              <a:rPr lang="en-US" dirty="0" err="1"/>
              <a:t>dan</a:t>
            </a:r>
            <a:r>
              <a:rPr lang="en-US" dirty="0"/>
              <a:t> </a:t>
            </a:r>
            <a:r>
              <a:rPr lang="en-US" dirty="0" err="1"/>
              <a:t>juga</a:t>
            </a:r>
            <a:r>
              <a:rPr lang="en-US" dirty="0"/>
              <a:t> </a:t>
            </a:r>
            <a:r>
              <a:rPr lang="en-US" dirty="0" err="1"/>
              <a:t>pemberian</a:t>
            </a:r>
            <a:r>
              <a:rPr lang="en-US" dirty="0"/>
              <a:t> </a:t>
            </a:r>
            <a:r>
              <a:rPr lang="en-US" dirty="0" err="1"/>
              <a:t>kode</a:t>
            </a:r>
            <a:r>
              <a:rPr lang="en-US" dirty="0"/>
              <a:t> </a:t>
            </a:r>
            <a:r>
              <a:rPr lang="en-US" dirty="0" err="1"/>
              <a:t>untuk</a:t>
            </a:r>
            <a:r>
              <a:rPr lang="en-US" dirty="0"/>
              <a:t> </a:t>
            </a:r>
            <a:r>
              <a:rPr lang="en-US" dirty="0" err="1"/>
              <a:t>pengiriman</a:t>
            </a:r>
            <a:r>
              <a:rPr lang="en-US" dirty="0"/>
              <a:t> data </a:t>
            </a:r>
            <a:r>
              <a:rPr lang="en-US" dirty="0" err="1"/>
              <a:t>ke</a:t>
            </a:r>
            <a:r>
              <a:rPr lang="en-US" dirty="0"/>
              <a:t> </a:t>
            </a:r>
            <a:r>
              <a:rPr lang="en-US" dirty="0" err="1"/>
              <a:t>komputer</a:t>
            </a:r>
            <a:r>
              <a:rPr lang="en-US" dirty="0"/>
              <a:t> </a:t>
            </a:r>
            <a:r>
              <a:rPr lang="en-US" dirty="0" err="1"/>
              <a:t>pusat</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3800" dirty="0" smtClean="0"/>
              <a:t>DCCU (Data Communication Control Unit)</a:t>
            </a:r>
            <a:endParaRPr lang="id-ID" sz="3800" dirty="0"/>
          </a:p>
        </p:txBody>
      </p:sp>
      <p:sp>
        <p:nvSpPr>
          <p:cNvPr id="3" name="Content Placeholder 2"/>
          <p:cNvSpPr>
            <a:spLocks noGrp="1"/>
          </p:cNvSpPr>
          <p:nvPr>
            <p:ph idx="1"/>
          </p:nvPr>
        </p:nvSpPr>
        <p:spPr>
          <a:xfrm>
            <a:off x="285720" y="1000108"/>
            <a:ext cx="8572560" cy="5572164"/>
          </a:xfrm>
        </p:spPr>
        <p:txBody>
          <a:bodyPr>
            <a:normAutofit lnSpcReduction="10000"/>
          </a:bodyPr>
          <a:lstStyle/>
          <a:p>
            <a:r>
              <a:rPr lang="id-ID" dirty="0" smtClean="0"/>
              <a:t>Tugas DCCU:</a:t>
            </a:r>
          </a:p>
          <a:p>
            <a:pPr lvl="1"/>
            <a:r>
              <a:rPr lang="en-US" dirty="0" err="1"/>
              <a:t>Membentuk</a:t>
            </a:r>
            <a:r>
              <a:rPr lang="en-US" dirty="0"/>
              <a:t> </a:t>
            </a:r>
            <a:r>
              <a:rPr lang="en-US" dirty="0" err="1"/>
              <a:t>antarmuka</a:t>
            </a:r>
            <a:r>
              <a:rPr lang="en-US" dirty="0"/>
              <a:t> </a:t>
            </a:r>
            <a:r>
              <a:rPr lang="en-US" dirty="0" err="1"/>
              <a:t>antara</a:t>
            </a:r>
            <a:r>
              <a:rPr lang="en-US" dirty="0"/>
              <a:t> </a:t>
            </a:r>
            <a:r>
              <a:rPr lang="en-US" dirty="0" err="1"/>
              <a:t>sistem</a:t>
            </a:r>
            <a:r>
              <a:rPr lang="en-US" dirty="0"/>
              <a:t> </a:t>
            </a:r>
            <a:r>
              <a:rPr lang="en-US" dirty="0" err="1"/>
              <a:t>masukan</a:t>
            </a:r>
            <a:r>
              <a:rPr lang="en-US" dirty="0"/>
              <a:t>, </a:t>
            </a:r>
            <a:r>
              <a:rPr lang="en-US" dirty="0" err="1"/>
              <a:t>keluaran</a:t>
            </a:r>
            <a:r>
              <a:rPr lang="en-US" dirty="0"/>
              <a:t>, bus, </a:t>
            </a:r>
            <a:r>
              <a:rPr lang="en-US" dirty="0" err="1"/>
              <a:t>dan</a:t>
            </a:r>
            <a:r>
              <a:rPr lang="en-US" dirty="0"/>
              <a:t> </a:t>
            </a:r>
            <a:r>
              <a:rPr lang="en-US" dirty="0" smtClean="0"/>
              <a:t>modem</a:t>
            </a:r>
            <a:endParaRPr lang="id-ID" dirty="0" smtClean="0"/>
          </a:p>
          <a:p>
            <a:pPr lvl="1"/>
            <a:r>
              <a:rPr lang="en-US" dirty="0" err="1"/>
              <a:t>Mengendalikan</a:t>
            </a:r>
            <a:r>
              <a:rPr lang="en-US" dirty="0"/>
              <a:t> </a:t>
            </a:r>
            <a:r>
              <a:rPr lang="en-US" dirty="0" err="1"/>
              <a:t>sinyal</a:t>
            </a:r>
            <a:r>
              <a:rPr lang="en-US" dirty="0"/>
              <a:t>  </a:t>
            </a:r>
            <a:r>
              <a:rPr lang="en-US" dirty="0" err="1"/>
              <a:t>antarmuka</a:t>
            </a:r>
            <a:r>
              <a:rPr lang="en-US" dirty="0"/>
              <a:t> modem  </a:t>
            </a:r>
            <a:r>
              <a:rPr lang="en-US" dirty="0" err="1"/>
              <a:t>dan</a:t>
            </a:r>
            <a:r>
              <a:rPr lang="en-US" dirty="0"/>
              <a:t> </a:t>
            </a:r>
            <a:r>
              <a:rPr lang="en-US" dirty="0" err="1"/>
              <a:t>konversi</a:t>
            </a:r>
            <a:r>
              <a:rPr lang="en-US" dirty="0"/>
              <a:t> </a:t>
            </a:r>
            <a:r>
              <a:rPr lang="en-US" dirty="0" err="1"/>
              <a:t>sinyal</a:t>
            </a:r>
            <a:r>
              <a:rPr lang="en-US" dirty="0"/>
              <a:t> agar </a:t>
            </a:r>
            <a:r>
              <a:rPr lang="en-US" dirty="0" err="1"/>
              <a:t>sesuai</a:t>
            </a:r>
            <a:r>
              <a:rPr lang="en-US" dirty="0"/>
              <a:t> </a:t>
            </a:r>
            <a:r>
              <a:rPr lang="en-US" dirty="0" err="1"/>
              <a:t>dengan</a:t>
            </a:r>
            <a:r>
              <a:rPr lang="en-US" dirty="0"/>
              <a:t> </a:t>
            </a:r>
            <a:r>
              <a:rPr lang="en-US" dirty="0" err="1" smtClean="0"/>
              <a:t>antarmuka</a:t>
            </a:r>
            <a:endParaRPr lang="id-ID" dirty="0" smtClean="0"/>
          </a:p>
          <a:p>
            <a:pPr lvl="1"/>
            <a:r>
              <a:rPr lang="en-US" dirty="0" err="1"/>
              <a:t>Mengubah</a:t>
            </a:r>
            <a:r>
              <a:rPr lang="en-US" dirty="0"/>
              <a:t> data yang </a:t>
            </a:r>
            <a:r>
              <a:rPr lang="en-US" dirty="0" err="1"/>
              <a:t>akan</a:t>
            </a:r>
            <a:r>
              <a:rPr lang="en-US" dirty="0"/>
              <a:t> </a:t>
            </a:r>
            <a:r>
              <a:rPr lang="en-US" dirty="0" err="1"/>
              <a:t>dikirimkan</a:t>
            </a:r>
            <a:r>
              <a:rPr lang="en-US" dirty="0"/>
              <a:t> </a:t>
            </a:r>
            <a:r>
              <a:rPr lang="en-US" dirty="0" err="1"/>
              <a:t>menjadi</a:t>
            </a:r>
            <a:r>
              <a:rPr lang="en-US" dirty="0"/>
              <a:t> serial </a:t>
            </a:r>
            <a:r>
              <a:rPr lang="en-US" dirty="0" err="1"/>
              <a:t>maupun</a:t>
            </a:r>
            <a:r>
              <a:rPr lang="en-US" dirty="0"/>
              <a:t> </a:t>
            </a:r>
            <a:r>
              <a:rPr lang="en-US" dirty="0" err="1" smtClean="0"/>
              <a:t>sebaliknya</a:t>
            </a:r>
            <a:endParaRPr lang="id-ID" dirty="0" smtClean="0"/>
          </a:p>
          <a:p>
            <a:pPr lvl="1"/>
            <a:r>
              <a:rPr lang="en-US" dirty="0" err="1"/>
              <a:t>Mengatur</a:t>
            </a:r>
            <a:r>
              <a:rPr lang="en-US" dirty="0"/>
              <a:t> </a:t>
            </a:r>
            <a:r>
              <a:rPr lang="en-US" i="1" dirty="0"/>
              <a:t>error recovery</a:t>
            </a:r>
            <a:r>
              <a:rPr lang="en-US" dirty="0"/>
              <a:t> </a:t>
            </a:r>
            <a:r>
              <a:rPr lang="en-US" dirty="0" err="1"/>
              <a:t>dengan</a:t>
            </a:r>
            <a:r>
              <a:rPr lang="en-US" dirty="0"/>
              <a:t> </a:t>
            </a:r>
            <a:r>
              <a:rPr lang="en-US" dirty="0" err="1"/>
              <a:t>mekanisme</a:t>
            </a:r>
            <a:r>
              <a:rPr lang="en-US" dirty="0"/>
              <a:t> </a:t>
            </a:r>
            <a:r>
              <a:rPr lang="en-US" i="1" dirty="0" smtClean="0"/>
              <a:t>retry</a:t>
            </a:r>
            <a:endParaRPr lang="id-ID" i="1" dirty="0" smtClean="0"/>
          </a:p>
          <a:p>
            <a:pPr lvl="1"/>
            <a:r>
              <a:rPr lang="en-US" dirty="0" err="1"/>
              <a:t>Melakukan</a:t>
            </a:r>
            <a:r>
              <a:rPr lang="en-US" dirty="0"/>
              <a:t> </a:t>
            </a:r>
            <a:r>
              <a:rPr lang="en-US" dirty="0" err="1"/>
              <a:t>konversi</a:t>
            </a:r>
            <a:r>
              <a:rPr lang="en-US" dirty="0"/>
              <a:t> </a:t>
            </a:r>
            <a:r>
              <a:rPr lang="en-US" dirty="0" err="1" smtClean="0"/>
              <a:t>sandi</a:t>
            </a:r>
            <a:endParaRPr lang="id-ID" dirty="0" smtClean="0"/>
          </a:p>
          <a:p>
            <a:pPr lvl="1"/>
            <a:r>
              <a:rPr lang="en-US" dirty="0" err="1"/>
              <a:t>Melakukan</a:t>
            </a:r>
            <a:r>
              <a:rPr lang="en-US" dirty="0"/>
              <a:t>  </a:t>
            </a:r>
            <a:r>
              <a:rPr lang="en-US" dirty="0" err="1"/>
              <a:t>sinkronisasi</a:t>
            </a:r>
            <a:r>
              <a:rPr lang="en-US" dirty="0"/>
              <a:t>  </a:t>
            </a:r>
            <a:r>
              <a:rPr lang="en-US" dirty="0" err="1"/>
              <a:t>karakter</a:t>
            </a:r>
            <a:r>
              <a:rPr lang="en-US" dirty="0"/>
              <a:t>  </a:t>
            </a:r>
            <a:r>
              <a:rPr lang="en-US" dirty="0" err="1"/>
              <a:t>baik</a:t>
            </a:r>
            <a:r>
              <a:rPr lang="en-US" dirty="0"/>
              <a:t>  </a:t>
            </a:r>
            <a:r>
              <a:rPr lang="en-US" dirty="0" err="1"/>
              <a:t>dengan</a:t>
            </a:r>
            <a:r>
              <a:rPr lang="en-US" dirty="0"/>
              <a:t>  </a:t>
            </a:r>
            <a:r>
              <a:rPr lang="en-US" dirty="0" err="1"/>
              <a:t>cara</a:t>
            </a:r>
            <a:r>
              <a:rPr lang="en-US" dirty="0"/>
              <a:t>  start/stop  bit  </a:t>
            </a:r>
            <a:r>
              <a:rPr lang="en-US" dirty="0" err="1"/>
              <a:t>maupun</a:t>
            </a:r>
            <a:r>
              <a:rPr lang="en-US" dirty="0"/>
              <a:t> </a:t>
            </a:r>
            <a:r>
              <a:rPr lang="en-US" dirty="0" err="1"/>
              <a:t>dengan</a:t>
            </a:r>
            <a:r>
              <a:rPr lang="en-US" dirty="0"/>
              <a:t> </a:t>
            </a:r>
            <a:r>
              <a:rPr lang="en-US" dirty="0" err="1"/>
              <a:t>karakter</a:t>
            </a:r>
            <a:r>
              <a:rPr lang="en-US" dirty="0"/>
              <a:t> </a:t>
            </a:r>
            <a:r>
              <a:rPr lang="en-US" dirty="0" smtClean="0"/>
              <a:t>SYN</a:t>
            </a:r>
            <a:endParaRPr lang="id-ID" dirty="0" smtClean="0"/>
          </a:p>
          <a:p>
            <a:pPr lvl="1"/>
            <a:r>
              <a:rPr lang="en-US" dirty="0" err="1"/>
              <a:t>Melakukan</a:t>
            </a:r>
            <a:r>
              <a:rPr lang="en-US" dirty="0"/>
              <a:t> </a:t>
            </a:r>
            <a:r>
              <a:rPr lang="en-US" dirty="0" err="1"/>
              <a:t>pengujian</a:t>
            </a:r>
            <a:r>
              <a:rPr lang="en-US" dirty="0"/>
              <a:t> </a:t>
            </a:r>
            <a:r>
              <a:rPr lang="en-US" dirty="0" err="1"/>
              <a:t>kesalahan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3800" dirty="0" smtClean="0"/>
              <a:t>DCCU (Data Communication Control Unit)</a:t>
            </a:r>
            <a:endParaRPr lang="id-ID" sz="3800" dirty="0"/>
          </a:p>
        </p:txBody>
      </p:sp>
      <p:pic>
        <p:nvPicPr>
          <p:cNvPr id="1026" name="Picture 2"/>
          <p:cNvPicPr>
            <a:picLocks noChangeAspect="1" noChangeArrowheads="1"/>
          </p:cNvPicPr>
          <p:nvPr/>
        </p:nvPicPr>
        <p:blipFill>
          <a:blip r:embed="rId2"/>
          <a:srcRect/>
          <a:stretch>
            <a:fillRect/>
          </a:stretch>
        </p:blipFill>
        <p:spPr bwMode="auto">
          <a:xfrm>
            <a:off x="402542" y="2214554"/>
            <a:ext cx="8312862" cy="3000396"/>
          </a:xfrm>
          <a:prstGeom prst="rect">
            <a:avLst/>
          </a:prstGeom>
          <a:noFill/>
          <a:ln w="9525">
            <a:noFill/>
            <a:miter lim="800000"/>
            <a:headEnd/>
            <a:tailEnd/>
          </a:ln>
        </p:spPr>
      </p:pic>
      <p:sp>
        <p:nvSpPr>
          <p:cNvPr id="5" name="TextBox 4"/>
          <p:cNvSpPr txBox="1"/>
          <p:nvPr/>
        </p:nvSpPr>
        <p:spPr>
          <a:xfrm>
            <a:off x="3286116" y="5500702"/>
            <a:ext cx="2786082" cy="584775"/>
          </a:xfrm>
          <a:prstGeom prst="rect">
            <a:avLst/>
          </a:prstGeom>
          <a:noFill/>
        </p:spPr>
        <p:txBody>
          <a:bodyPr wrap="square" rtlCol="0">
            <a:spAutoFit/>
          </a:bodyPr>
          <a:lstStyle/>
          <a:p>
            <a:r>
              <a:rPr lang="id-ID" sz="3200" dirty="0" smtClean="0"/>
              <a:t>I/O Controller</a:t>
            </a:r>
            <a:endParaRPr lang="id-ID"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3800" dirty="0" smtClean="0"/>
              <a:t>Fungsi I/O Controller</a:t>
            </a:r>
            <a:endParaRPr lang="id-ID" sz="3800" dirty="0"/>
          </a:p>
        </p:txBody>
      </p:sp>
      <p:sp>
        <p:nvSpPr>
          <p:cNvPr id="3" name="Content Placeholder 2"/>
          <p:cNvSpPr>
            <a:spLocks noGrp="1"/>
          </p:cNvSpPr>
          <p:nvPr>
            <p:ph idx="1"/>
          </p:nvPr>
        </p:nvSpPr>
        <p:spPr>
          <a:xfrm>
            <a:off x="285720" y="1000108"/>
            <a:ext cx="8572560" cy="5572164"/>
          </a:xfrm>
        </p:spPr>
        <p:txBody>
          <a:bodyPr>
            <a:normAutofit fontScale="85000" lnSpcReduction="20000"/>
          </a:bodyPr>
          <a:lstStyle/>
          <a:p>
            <a:r>
              <a:rPr lang="id-ID" dirty="0" smtClean="0"/>
              <a:t>Kendali masukan (input control)</a:t>
            </a:r>
          </a:p>
          <a:p>
            <a:pPr lvl="1"/>
            <a:r>
              <a:rPr lang="id-ID" dirty="0" smtClean="0"/>
              <a:t>Jika komputer memiliki informasi yang harus disalurkan ke terminal, komputer akan mengirimkan sinyal ke kendali masukan, kemudian akan menyimpannya dalam buffer dan kalau perlu mencetaknya. Informasi umumnya diterima secara serial dan dirakit ke dalam bentuk yang sesuai dengan konversi paralel.</a:t>
            </a:r>
          </a:p>
          <a:p>
            <a:r>
              <a:rPr lang="id-ID" dirty="0" smtClean="0"/>
              <a:t>Kendali Keluaran (output control)</a:t>
            </a:r>
          </a:p>
          <a:p>
            <a:pPr lvl="1"/>
            <a:r>
              <a:rPr lang="id-ID" dirty="0" smtClean="0"/>
              <a:t>Adanya buffer untuk menyimpan informasi memungkinkan terminal mengirimkan informasi ke komputer sekaligus. Jadi setelah menerima sinyal dari komputer data akan dikirimkan secara serial ke komputer.</a:t>
            </a:r>
          </a:p>
          <a:p>
            <a:r>
              <a:rPr lang="id-ID" dirty="0" smtClean="0"/>
              <a:t>Pemeriksaan kesalahan (error checking)</a:t>
            </a:r>
          </a:p>
          <a:p>
            <a:pPr lvl="1"/>
            <a:r>
              <a:rPr lang="id-ID" dirty="0" smtClean="0"/>
              <a:t>Validity checking</a:t>
            </a:r>
          </a:p>
          <a:p>
            <a:pPr lvl="1"/>
            <a:r>
              <a:rPr lang="id-ID" dirty="0" smtClean="0"/>
              <a:t>Redudancy checking</a:t>
            </a:r>
          </a:p>
          <a:p>
            <a:pPr lvl="1"/>
            <a:r>
              <a:rPr lang="id-ID" dirty="0" smtClean="0"/>
              <a:t>Polynomial checking</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3800" dirty="0" smtClean="0"/>
              <a:t>Fungsi Terminal Controller</a:t>
            </a:r>
            <a:endParaRPr lang="id-ID" sz="3800" dirty="0"/>
          </a:p>
        </p:txBody>
      </p:sp>
      <p:sp>
        <p:nvSpPr>
          <p:cNvPr id="3" name="Content Placeholder 2"/>
          <p:cNvSpPr>
            <a:spLocks noGrp="1"/>
          </p:cNvSpPr>
          <p:nvPr>
            <p:ph idx="1"/>
          </p:nvPr>
        </p:nvSpPr>
        <p:spPr>
          <a:xfrm>
            <a:off x="285720" y="1000108"/>
            <a:ext cx="8572560" cy="5572164"/>
          </a:xfrm>
        </p:spPr>
        <p:txBody>
          <a:bodyPr>
            <a:normAutofit/>
          </a:bodyPr>
          <a:lstStyle/>
          <a:p>
            <a:r>
              <a:rPr lang="id-ID" dirty="0" smtClean="0"/>
              <a:t>Sinkronisasi, pengujian kesalahan</a:t>
            </a:r>
          </a:p>
          <a:p>
            <a:r>
              <a:rPr lang="id-ID" dirty="0" smtClean="0"/>
              <a:t>Kendali dan perintah I/O</a:t>
            </a:r>
          </a:p>
          <a:p>
            <a:r>
              <a:rPr lang="id-ID" dirty="0" smtClean="0"/>
              <a:t>Menyimpan karakter untuk sementara</a:t>
            </a:r>
          </a:p>
          <a:p>
            <a:r>
              <a:rPr lang="id-ID" dirty="0" smtClean="0"/>
              <a:t>Multiplexing : memungkinkan pengendali terminal untuk melayani sejumlah masukan dan keluaran dalam satu waktu</a:t>
            </a:r>
          </a:p>
          <a:p>
            <a:r>
              <a:rPr lang="id-ID" dirty="0" smtClean="0"/>
              <a:t>Pemeriksaaan status dan kecepatan remote terminal</a:t>
            </a:r>
          </a:p>
          <a:p>
            <a:r>
              <a:rPr lang="id-ID" dirty="0" smtClean="0"/>
              <a:t>Fungsi assembly/disassembly, untuk mengubah bentuk paralel menjadi serial dan sebaliknya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3800" dirty="0" smtClean="0"/>
              <a:t>Terminal Controller</a:t>
            </a:r>
            <a:endParaRPr lang="id-ID" sz="3800" dirty="0"/>
          </a:p>
        </p:txBody>
      </p:sp>
      <p:sp>
        <p:nvSpPr>
          <p:cNvPr id="4" name="Rectangle 3"/>
          <p:cNvSpPr/>
          <p:nvPr/>
        </p:nvSpPr>
        <p:spPr>
          <a:xfrm>
            <a:off x="428596" y="3857628"/>
            <a:ext cx="171451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MODEM</a:t>
            </a:r>
            <a:endParaRPr lang="id-ID" dirty="0"/>
          </a:p>
        </p:txBody>
      </p:sp>
      <p:graphicFrame>
        <p:nvGraphicFramePr>
          <p:cNvPr id="5" name="Table 4"/>
          <p:cNvGraphicFramePr>
            <a:graphicFrameLocks noGrp="1"/>
          </p:cNvGraphicFramePr>
          <p:nvPr/>
        </p:nvGraphicFramePr>
        <p:xfrm>
          <a:off x="3929058" y="2928950"/>
          <a:ext cx="4857784" cy="2286000"/>
        </p:xfrm>
        <a:graphic>
          <a:graphicData uri="http://schemas.openxmlformats.org/drawingml/2006/table">
            <a:tbl>
              <a:tblPr firstRow="1" bandRow="1">
                <a:tableStyleId>{5C22544A-7EE6-4342-B048-85BDC9FD1C3A}</a:tableStyleId>
              </a:tblPr>
              <a:tblGrid>
                <a:gridCol w="3143272"/>
                <a:gridCol w="1714512"/>
              </a:tblGrid>
              <a:tr h="370840">
                <a:tc>
                  <a:txBody>
                    <a:bodyPr/>
                    <a:lstStyle/>
                    <a:p>
                      <a:r>
                        <a:rPr lang="id-ID" dirty="0" smtClean="0"/>
                        <a:t>I/O</a:t>
                      </a:r>
                      <a:r>
                        <a:rPr lang="id-ID" baseline="0" dirty="0" smtClean="0"/>
                        <a:t> controller</a:t>
                      </a:r>
                    </a:p>
                    <a:p>
                      <a:r>
                        <a:rPr lang="id-ID" baseline="0" dirty="0" smtClean="0"/>
                        <a:t>Error checking</a:t>
                      </a:r>
                    </a:p>
                    <a:p>
                      <a:r>
                        <a:rPr lang="id-ID" baseline="0" dirty="0" smtClean="0"/>
                        <a:t>Synchronizer</a:t>
                      </a:r>
                    </a:p>
                    <a:p>
                      <a:r>
                        <a:rPr lang="id-ID" baseline="0" dirty="0" smtClean="0"/>
                        <a:t>Buffer Storage</a:t>
                      </a:r>
                    </a:p>
                    <a:p>
                      <a:r>
                        <a:rPr lang="id-ID" baseline="0" dirty="0" smtClean="0"/>
                        <a:t>Multiplexing</a:t>
                      </a:r>
                    </a:p>
                    <a:p>
                      <a:r>
                        <a:rPr lang="id-ID" baseline="0" dirty="0" smtClean="0"/>
                        <a:t>Status checking</a:t>
                      </a:r>
                    </a:p>
                    <a:p>
                      <a:r>
                        <a:rPr lang="id-ID" baseline="0" dirty="0" smtClean="0"/>
                        <a:t>Assembly/Disassembly</a:t>
                      </a:r>
                    </a:p>
                    <a:p>
                      <a:r>
                        <a:rPr lang="id-ID" baseline="0" dirty="0" smtClean="0"/>
                        <a:t>Speed Sensing</a:t>
                      </a:r>
                      <a:endParaRPr lang="id-ID" dirty="0"/>
                    </a:p>
                  </a:txBody>
                  <a:tcPr/>
                </a:tc>
                <a:tc>
                  <a:txBody>
                    <a:bodyPr/>
                    <a:lstStyle/>
                    <a:p>
                      <a:pPr algn="ctr"/>
                      <a:r>
                        <a:rPr lang="id-ID" dirty="0" smtClean="0"/>
                        <a:t>Computer</a:t>
                      </a:r>
                      <a:endParaRPr lang="id-ID" dirty="0"/>
                    </a:p>
                  </a:txBody>
                  <a:tcPr anchor="ctr"/>
                </a:tc>
              </a:tr>
            </a:tbl>
          </a:graphicData>
        </a:graphic>
      </p:graphicFrame>
      <p:cxnSp>
        <p:nvCxnSpPr>
          <p:cNvPr id="7" name="Straight Arrow Connector 6"/>
          <p:cNvCxnSpPr>
            <a:stCxn id="4" idx="3"/>
          </p:cNvCxnSpPr>
          <p:nvPr/>
        </p:nvCxnSpPr>
        <p:spPr>
          <a:xfrm>
            <a:off x="2143108" y="4143380"/>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53835" y="2500306"/>
            <a:ext cx="1961371" cy="369332"/>
          </a:xfrm>
          <a:prstGeom prst="rect">
            <a:avLst/>
          </a:prstGeom>
          <a:noFill/>
        </p:spPr>
        <p:txBody>
          <a:bodyPr wrap="none" rtlCol="0">
            <a:spAutoFit/>
          </a:bodyPr>
          <a:lstStyle/>
          <a:p>
            <a:r>
              <a:rPr lang="id-ID" dirty="0" smtClean="0"/>
              <a:t>Terminal controller</a:t>
            </a:r>
            <a:endParaRPr lang="id-ID" dirty="0"/>
          </a:p>
        </p:txBody>
      </p:sp>
      <p:cxnSp>
        <p:nvCxnSpPr>
          <p:cNvPr id="10" name="Straight Connector 9"/>
          <p:cNvCxnSpPr/>
          <p:nvPr/>
        </p:nvCxnSpPr>
        <p:spPr>
          <a:xfrm>
            <a:off x="571472" y="1681451"/>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83595" y="1467137"/>
            <a:ext cx="688009" cy="461665"/>
          </a:xfrm>
          <a:prstGeom prst="rect">
            <a:avLst/>
          </a:prstGeom>
          <a:noFill/>
        </p:spPr>
        <p:txBody>
          <a:bodyPr wrap="square" rtlCol="0">
            <a:spAutoFit/>
          </a:bodyPr>
          <a:lstStyle/>
          <a:p>
            <a:r>
              <a:rPr lang="id-ID" sz="2400" dirty="0" smtClean="0"/>
              <a:t>DCE</a:t>
            </a:r>
            <a:endParaRPr lang="id-ID" sz="2400" dirty="0"/>
          </a:p>
        </p:txBody>
      </p:sp>
      <p:cxnSp>
        <p:nvCxnSpPr>
          <p:cNvPr id="14" name="Straight Connector 13"/>
          <p:cNvCxnSpPr/>
          <p:nvPr/>
        </p:nvCxnSpPr>
        <p:spPr>
          <a:xfrm>
            <a:off x="1571604" y="1681451"/>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955693" y="1467137"/>
            <a:ext cx="688009" cy="461665"/>
          </a:xfrm>
          <a:prstGeom prst="rect">
            <a:avLst/>
          </a:prstGeom>
          <a:noFill/>
        </p:spPr>
        <p:txBody>
          <a:bodyPr wrap="square" rtlCol="0">
            <a:spAutoFit/>
          </a:bodyPr>
          <a:lstStyle/>
          <a:p>
            <a:r>
              <a:rPr lang="id-ID" sz="2400" dirty="0" smtClean="0"/>
              <a:t>DTE</a:t>
            </a:r>
            <a:endParaRPr lang="id-ID" sz="2400" dirty="0"/>
          </a:p>
        </p:txBody>
      </p:sp>
      <p:cxnSp>
        <p:nvCxnSpPr>
          <p:cNvPr id="21" name="Straight Connector 20"/>
          <p:cNvCxnSpPr/>
          <p:nvPr/>
        </p:nvCxnSpPr>
        <p:spPr>
          <a:xfrm>
            <a:off x="3929058" y="1714488"/>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43702" y="1714488"/>
            <a:ext cx="200026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572560" cy="1000132"/>
          </a:xfrm>
        </p:spPr>
        <p:txBody>
          <a:bodyPr>
            <a:normAutofit/>
          </a:bodyPr>
          <a:lstStyle/>
          <a:p>
            <a:pPr algn="just"/>
            <a:r>
              <a:rPr lang="id-ID" sz="4000" dirty="0" smtClean="0"/>
              <a:t>Perangkat Keras Komunikasi Data</a:t>
            </a:r>
            <a:endParaRPr lang="id-ID" sz="4000" dirty="0"/>
          </a:p>
        </p:txBody>
      </p:sp>
      <p:sp>
        <p:nvSpPr>
          <p:cNvPr id="3" name="Content Placeholder 2"/>
          <p:cNvSpPr>
            <a:spLocks noGrp="1"/>
          </p:cNvSpPr>
          <p:nvPr>
            <p:ph idx="1"/>
          </p:nvPr>
        </p:nvSpPr>
        <p:spPr>
          <a:xfrm>
            <a:off x="285720" y="1000108"/>
            <a:ext cx="8572560" cy="5572164"/>
          </a:xfrm>
        </p:spPr>
        <p:txBody>
          <a:bodyPr>
            <a:normAutofit lnSpcReduction="10000"/>
          </a:bodyPr>
          <a:lstStyle/>
          <a:p>
            <a:pPr marL="0" indent="0" algn="just">
              <a:buNone/>
            </a:pPr>
            <a:r>
              <a:rPr lang="id-ID" dirty="0" smtClean="0"/>
              <a:t>	Berdasarkan Fungsi, perangkat keras komunikasi data dibagi menjadi beberapa bagian:</a:t>
            </a:r>
          </a:p>
          <a:p>
            <a:pPr marL="0" indent="0" algn="just">
              <a:buNone/>
            </a:pPr>
            <a:r>
              <a:rPr lang="id-ID" dirty="0" smtClean="0"/>
              <a:t>1. Terminal</a:t>
            </a:r>
          </a:p>
          <a:p>
            <a:pPr algn="just"/>
            <a:r>
              <a:rPr lang="en-US" dirty="0"/>
              <a:t>Terminal	</a:t>
            </a:r>
            <a:r>
              <a:rPr lang="en-US" dirty="0" err="1"/>
              <a:t>adalah</a:t>
            </a:r>
            <a:r>
              <a:rPr lang="en-US" dirty="0"/>
              <a:t>    </a:t>
            </a:r>
            <a:r>
              <a:rPr lang="en-US" dirty="0" err="1"/>
              <a:t>alat</a:t>
            </a:r>
            <a:r>
              <a:rPr lang="en-US" dirty="0"/>
              <a:t>    yang    </a:t>
            </a:r>
            <a:r>
              <a:rPr lang="en-US" dirty="0" err="1"/>
              <a:t>melayani</a:t>
            </a:r>
            <a:r>
              <a:rPr lang="en-US" dirty="0"/>
              <a:t>    </a:t>
            </a:r>
            <a:r>
              <a:rPr lang="en-US" dirty="0" err="1"/>
              <a:t>proses</a:t>
            </a:r>
            <a:r>
              <a:rPr lang="en-US" dirty="0"/>
              <a:t>    input/output.    </a:t>
            </a:r>
            <a:endParaRPr lang="id-ID" dirty="0" smtClean="0"/>
          </a:p>
          <a:p>
            <a:pPr algn="just"/>
            <a:r>
              <a:rPr lang="en-US" dirty="0" err="1" smtClean="0"/>
              <a:t>Dalam</a:t>
            </a:r>
            <a:r>
              <a:rPr lang="en-US" dirty="0" smtClean="0"/>
              <a:t> </a:t>
            </a:r>
            <a:r>
              <a:rPr lang="en-US" dirty="0" err="1"/>
              <a:t>menyampaikan</a:t>
            </a:r>
            <a:r>
              <a:rPr lang="en-US" dirty="0"/>
              <a:t> data </a:t>
            </a:r>
            <a:r>
              <a:rPr lang="en-US" dirty="0" err="1"/>
              <a:t>ke</a:t>
            </a:r>
            <a:r>
              <a:rPr lang="en-US" dirty="0"/>
              <a:t> DCE </a:t>
            </a:r>
            <a:r>
              <a:rPr lang="en-US" dirty="0" err="1"/>
              <a:t>dan</a:t>
            </a:r>
            <a:r>
              <a:rPr lang="en-US" dirty="0"/>
              <a:t> DTE </a:t>
            </a:r>
            <a:r>
              <a:rPr lang="en-US" dirty="0" err="1"/>
              <a:t>menggunakan</a:t>
            </a:r>
            <a:r>
              <a:rPr lang="en-US" dirty="0"/>
              <a:t> </a:t>
            </a:r>
            <a:r>
              <a:rPr lang="en-US" dirty="0" err="1"/>
              <a:t>salah</a:t>
            </a:r>
            <a:r>
              <a:rPr lang="en-US" dirty="0"/>
              <a:t> </a:t>
            </a:r>
            <a:r>
              <a:rPr lang="en-US" dirty="0" err="1"/>
              <a:t>satu</a:t>
            </a:r>
            <a:r>
              <a:rPr lang="en-US" dirty="0"/>
              <a:t> </a:t>
            </a:r>
            <a:r>
              <a:rPr lang="en-US" dirty="0" err="1"/>
              <a:t>cara</a:t>
            </a:r>
            <a:r>
              <a:rPr lang="en-US" dirty="0"/>
              <a:t> </a:t>
            </a:r>
            <a:r>
              <a:rPr lang="en-US" dirty="0" err="1"/>
              <a:t>berikut</a:t>
            </a:r>
            <a:r>
              <a:rPr lang="en-US" dirty="0" smtClean="0"/>
              <a:t>:</a:t>
            </a:r>
            <a:endParaRPr lang="id-ID" dirty="0" smtClean="0"/>
          </a:p>
          <a:p>
            <a:pPr marL="971550" lvl="1" indent="-514350" algn="just">
              <a:buFont typeface="+mj-lt"/>
              <a:buAutoNum type="arabicPeriod"/>
            </a:pPr>
            <a:r>
              <a:rPr lang="id-ID" dirty="0" smtClean="0"/>
              <a:t>Asinkron</a:t>
            </a:r>
          </a:p>
          <a:p>
            <a:pPr marL="890588" lvl="1" indent="93663" algn="just">
              <a:buNone/>
            </a:pPr>
            <a:r>
              <a:rPr lang="en-US" dirty="0" err="1"/>
              <a:t>Dengan</a:t>
            </a:r>
            <a:r>
              <a:rPr lang="en-US" dirty="0"/>
              <a:t> </a:t>
            </a:r>
            <a:r>
              <a:rPr lang="en-US" dirty="0" err="1" smtClean="0"/>
              <a:t>menggunakan</a:t>
            </a:r>
            <a:r>
              <a:rPr lang="en-US" dirty="0" smtClean="0"/>
              <a:t> stop/start </a:t>
            </a:r>
            <a:r>
              <a:rPr lang="en-US" dirty="0"/>
              <a:t>bit.  </a:t>
            </a:r>
            <a:r>
              <a:rPr lang="en-US" dirty="0" err="1"/>
              <a:t>Digunakan</a:t>
            </a:r>
            <a:r>
              <a:rPr lang="en-US" dirty="0"/>
              <a:t>  </a:t>
            </a:r>
            <a:r>
              <a:rPr lang="en-US" dirty="0" err="1"/>
              <a:t>untuk</a:t>
            </a:r>
            <a:r>
              <a:rPr lang="en-US" dirty="0"/>
              <a:t>  terminal  yang </a:t>
            </a:r>
            <a:r>
              <a:rPr lang="en-US" dirty="0" err="1"/>
              <a:t>menerima</a:t>
            </a:r>
            <a:r>
              <a:rPr lang="en-US" dirty="0"/>
              <a:t> data </a:t>
            </a:r>
            <a:r>
              <a:rPr lang="en-US" dirty="0" err="1"/>
              <a:t>dalam</a:t>
            </a:r>
            <a:r>
              <a:rPr lang="en-US" dirty="0"/>
              <a:t> </a:t>
            </a:r>
            <a:r>
              <a:rPr lang="en-US" dirty="0" err="1"/>
              <a:t>bentuk</a:t>
            </a:r>
            <a:r>
              <a:rPr lang="en-US" dirty="0"/>
              <a:t> </a:t>
            </a:r>
            <a:r>
              <a:rPr lang="en-US" dirty="0" err="1"/>
              <a:t>karakter</a:t>
            </a:r>
            <a:r>
              <a:rPr lang="en-US" dirty="0"/>
              <a:t> </a:t>
            </a:r>
            <a:r>
              <a:rPr lang="en-US" dirty="0" err="1"/>
              <a:t>dan</a:t>
            </a:r>
            <a:r>
              <a:rPr lang="en-US" dirty="0"/>
              <a:t> </a:t>
            </a:r>
            <a:r>
              <a:rPr lang="en-US" dirty="0" err="1"/>
              <a:t>langsung</a:t>
            </a:r>
            <a:r>
              <a:rPr lang="en-US" dirty="0"/>
              <a:t> </a:t>
            </a:r>
            <a:r>
              <a:rPr lang="en-US" dirty="0" err="1"/>
              <a:t>berhubungan</a:t>
            </a:r>
            <a:r>
              <a:rPr lang="en-US" dirty="0"/>
              <a:t> </a:t>
            </a:r>
            <a:r>
              <a:rPr lang="en-US" dirty="0" err="1"/>
              <a:t>dengan</a:t>
            </a:r>
            <a:r>
              <a:rPr lang="en-US" dirty="0"/>
              <a:t> </a:t>
            </a:r>
            <a:r>
              <a:rPr lang="en-US" dirty="0" err="1"/>
              <a:t>manusia</a:t>
            </a:r>
            <a:r>
              <a:rPr lang="en-US" dirty="0"/>
              <a:t>. </a:t>
            </a:r>
            <a:r>
              <a:rPr lang="en-US" dirty="0" err="1"/>
              <a:t>Kecepatannya</a:t>
            </a:r>
            <a:r>
              <a:rPr lang="en-US" dirty="0"/>
              <a:t> </a:t>
            </a:r>
            <a:r>
              <a:rPr lang="en-US" dirty="0" err="1"/>
              <a:t>tidak</a:t>
            </a:r>
            <a:r>
              <a:rPr lang="en-US" dirty="0"/>
              <a:t> </a:t>
            </a:r>
            <a:r>
              <a:rPr lang="en-US" dirty="0" err="1"/>
              <a:t>begitu</a:t>
            </a:r>
            <a:r>
              <a:rPr lang="en-US" dirty="0"/>
              <a:t> </a:t>
            </a:r>
            <a:r>
              <a:rPr lang="en-US" dirty="0" err="1"/>
              <a:t>tinggi</a:t>
            </a:r>
            <a:r>
              <a:rPr lang="en-US" dirty="0"/>
              <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dirty="0" smtClean="0"/>
              <a:t>1. Terminal</a:t>
            </a:r>
            <a:endParaRPr lang="id-ID" dirty="0"/>
          </a:p>
        </p:txBody>
      </p:sp>
      <p:sp>
        <p:nvSpPr>
          <p:cNvPr id="3" name="Content Placeholder 2"/>
          <p:cNvSpPr>
            <a:spLocks noGrp="1"/>
          </p:cNvSpPr>
          <p:nvPr>
            <p:ph idx="1"/>
          </p:nvPr>
        </p:nvSpPr>
        <p:spPr>
          <a:xfrm>
            <a:off x="457200" y="1428736"/>
            <a:ext cx="8229600" cy="5072098"/>
          </a:xfrm>
        </p:spPr>
        <p:txBody>
          <a:bodyPr>
            <a:normAutofit/>
          </a:bodyPr>
          <a:lstStyle/>
          <a:p>
            <a:pPr marL="971550" lvl="1" indent="-514350">
              <a:buFont typeface="+mj-lt"/>
              <a:buAutoNum type="arabicPeriod" startAt="2"/>
            </a:pPr>
            <a:r>
              <a:rPr lang="id-ID" dirty="0" smtClean="0"/>
              <a:t>Sinkron</a:t>
            </a:r>
          </a:p>
          <a:p>
            <a:pPr marL="971550" lvl="1" indent="12700">
              <a:buNone/>
            </a:pPr>
            <a:r>
              <a:rPr lang="en-US" dirty="0"/>
              <a:t>Blok data yang </a:t>
            </a:r>
            <a:r>
              <a:rPr lang="en-US" dirty="0" err="1"/>
              <a:t>dikirim</a:t>
            </a:r>
            <a:r>
              <a:rPr lang="en-US" dirty="0"/>
              <a:t> </a:t>
            </a:r>
            <a:r>
              <a:rPr lang="en-US" dirty="0" err="1"/>
              <a:t>berupa</a:t>
            </a:r>
            <a:r>
              <a:rPr lang="en-US" dirty="0"/>
              <a:t> </a:t>
            </a:r>
            <a:r>
              <a:rPr lang="en-US" dirty="0" err="1"/>
              <a:t>berita</a:t>
            </a:r>
            <a:r>
              <a:rPr lang="en-US" dirty="0"/>
              <a:t> (</a:t>
            </a:r>
            <a:r>
              <a:rPr lang="en-US" dirty="0" err="1"/>
              <a:t>teks</a:t>
            </a:r>
            <a:r>
              <a:rPr lang="en-US" dirty="0"/>
              <a:t>) yang </a:t>
            </a:r>
            <a:r>
              <a:rPr lang="en-US" dirty="0" err="1"/>
              <a:t>terdiri</a:t>
            </a:r>
            <a:r>
              <a:rPr lang="en-US" dirty="0"/>
              <a:t> </a:t>
            </a:r>
            <a:r>
              <a:rPr lang="en-US" dirty="0" err="1"/>
              <a:t>dari</a:t>
            </a:r>
            <a:r>
              <a:rPr lang="en-US" dirty="0"/>
              <a:t> </a:t>
            </a:r>
            <a:r>
              <a:rPr lang="en-US" dirty="0" err="1"/>
              <a:t>atas</a:t>
            </a:r>
            <a:r>
              <a:rPr lang="en-US" dirty="0"/>
              <a:t> </a:t>
            </a:r>
            <a:r>
              <a:rPr lang="en-US" dirty="0" err="1"/>
              <a:t>sejumlah</a:t>
            </a:r>
            <a:r>
              <a:rPr lang="en-US" dirty="0"/>
              <a:t> </a:t>
            </a:r>
            <a:r>
              <a:rPr lang="en-US" dirty="0" err="1"/>
              <a:t>karakter</a:t>
            </a:r>
            <a:r>
              <a:rPr lang="en-US" dirty="0"/>
              <a:t>. </a:t>
            </a:r>
            <a:r>
              <a:rPr lang="en-US" dirty="0" err="1"/>
              <a:t>Kecepatannya</a:t>
            </a:r>
            <a:r>
              <a:rPr lang="en-US" dirty="0"/>
              <a:t> </a:t>
            </a:r>
            <a:r>
              <a:rPr lang="en-US" dirty="0" err="1"/>
              <a:t>tinggi</a:t>
            </a:r>
            <a:r>
              <a:rPr lang="en-US" dirty="0"/>
              <a:t>.</a:t>
            </a:r>
            <a:endParaRPr lang="id-ID" dirty="0" smtClean="0"/>
          </a:p>
          <a:p>
            <a:pPr marL="971550" lvl="1" indent="-514350">
              <a:buFont typeface="+mj-lt"/>
              <a:buAutoNum type="arabicPeriod" startAt="3"/>
            </a:pPr>
            <a:r>
              <a:rPr lang="id-ID" dirty="0" smtClean="0"/>
              <a:t>Paket</a:t>
            </a:r>
          </a:p>
          <a:p>
            <a:pPr marL="971550" lvl="1" indent="12700">
              <a:buNone/>
            </a:pPr>
            <a:r>
              <a:rPr lang="en-US" dirty="0"/>
              <a:t>Data </a:t>
            </a:r>
            <a:r>
              <a:rPr lang="en-US" dirty="0" err="1"/>
              <a:t>dikirim</a:t>
            </a:r>
            <a:r>
              <a:rPr lang="en-US" dirty="0"/>
              <a:t> </a:t>
            </a:r>
            <a:r>
              <a:rPr lang="en-US" dirty="0" err="1"/>
              <a:t>dalam</a:t>
            </a:r>
            <a:r>
              <a:rPr lang="en-US" dirty="0"/>
              <a:t> </a:t>
            </a:r>
            <a:r>
              <a:rPr lang="en-US" dirty="0" err="1"/>
              <a:t>bentuk</a:t>
            </a:r>
            <a:r>
              <a:rPr lang="en-US" dirty="0"/>
              <a:t> </a:t>
            </a:r>
            <a:r>
              <a:rPr lang="en-US" dirty="0" err="1"/>
              <a:t>paket</a:t>
            </a:r>
            <a:r>
              <a:rPr lang="en-US" dirty="0"/>
              <a:t> yang </a:t>
            </a:r>
            <a:r>
              <a:rPr lang="en-US" dirty="0" err="1"/>
              <a:t>terdiri</a:t>
            </a:r>
            <a:r>
              <a:rPr lang="en-US" dirty="0"/>
              <a:t> </a:t>
            </a:r>
            <a:r>
              <a:rPr lang="en-US" dirty="0" err="1"/>
              <a:t>atas</a:t>
            </a:r>
            <a:r>
              <a:rPr lang="en-US" dirty="0"/>
              <a:t> </a:t>
            </a:r>
            <a:r>
              <a:rPr lang="en-US" dirty="0" err="1"/>
              <a:t>sejumlah</a:t>
            </a:r>
            <a:r>
              <a:rPr lang="en-US" dirty="0"/>
              <a:t> bit yang </a:t>
            </a:r>
            <a:r>
              <a:rPr lang="en-US" dirty="0" err="1"/>
              <a:t>telah</a:t>
            </a:r>
            <a:r>
              <a:rPr lang="en-US" dirty="0"/>
              <a:t> </a:t>
            </a:r>
            <a:r>
              <a:rPr lang="en-US" dirty="0" err="1"/>
              <a:t>ditentukan</a:t>
            </a:r>
            <a:r>
              <a:rPr lang="en-US" dirty="0"/>
              <a:t>  </a:t>
            </a:r>
            <a:r>
              <a:rPr lang="en-US" dirty="0" err="1"/>
              <a:t>banyaknya</a:t>
            </a:r>
            <a:r>
              <a:rPr lang="en-US" dirty="0"/>
              <a:t>.  </a:t>
            </a:r>
            <a:r>
              <a:rPr lang="en-US" dirty="0" err="1"/>
              <a:t>Kecepatan</a:t>
            </a:r>
            <a:r>
              <a:rPr lang="en-US" dirty="0"/>
              <a:t>  yang  </a:t>
            </a:r>
            <a:r>
              <a:rPr lang="en-US" dirty="0" err="1"/>
              <a:t>dimiliki</a:t>
            </a:r>
            <a:r>
              <a:rPr lang="en-US" dirty="0"/>
              <a:t>  </a:t>
            </a:r>
            <a:r>
              <a:rPr lang="en-US" dirty="0" err="1"/>
              <a:t>tinggi</a:t>
            </a:r>
            <a:r>
              <a:rPr lang="en-US" dirty="0"/>
              <a:t>  </a:t>
            </a:r>
            <a:r>
              <a:rPr lang="en-US" dirty="0" err="1"/>
              <a:t>dan</a:t>
            </a:r>
            <a:r>
              <a:rPr lang="en-US" dirty="0"/>
              <a:t>  </a:t>
            </a:r>
            <a:r>
              <a:rPr lang="en-US" dirty="0" err="1"/>
              <a:t>digunakan</a:t>
            </a:r>
            <a:r>
              <a:rPr lang="en-US" dirty="0"/>
              <a:t> </a:t>
            </a:r>
            <a:r>
              <a:rPr lang="en-US" dirty="0" err="1"/>
              <a:t>apabila</a:t>
            </a:r>
            <a:r>
              <a:rPr lang="en-US" dirty="0"/>
              <a:t> </a:t>
            </a:r>
            <a:r>
              <a:rPr lang="en-US" dirty="0" err="1"/>
              <a:t>komputer</a:t>
            </a:r>
            <a:r>
              <a:rPr lang="en-US" dirty="0"/>
              <a:t> </a:t>
            </a:r>
            <a:r>
              <a:rPr lang="en-US" dirty="0" err="1"/>
              <a:t>disambungkan</a:t>
            </a:r>
            <a:r>
              <a:rPr lang="en-US" dirty="0"/>
              <a:t> </a:t>
            </a:r>
            <a:r>
              <a:rPr lang="en-US" dirty="0" err="1"/>
              <a:t>ke</a:t>
            </a:r>
            <a:r>
              <a:rPr lang="en-US" dirty="0"/>
              <a:t> </a:t>
            </a:r>
            <a:r>
              <a:rPr lang="en-US" dirty="0" err="1"/>
              <a:t>jaringan</a:t>
            </a:r>
            <a:r>
              <a:rPr lang="en-US" dirty="0"/>
              <a:t> data (data network).</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885</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PERANGKAT KERAS KOMUNIKASI DATA </vt:lpstr>
      <vt:lpstr>Perangkat Keras Komunikasi Data</vt:lpstr>
      <vt:lpstr>DCCU (Data Communication Control Unit)</vt:lpstr>
      <vt:lpstr>DCCU (Data Communication Control Unit)</vt:lpstr>
      <vt:lpstr>Fungsi I/O Controller</vt:lpstr>
      <vt:lpstr>Fungsi Terminal Controller</vt:lpstr>
      <vt:lpstr>Terminal Controller</vt:lpstr>
      <vt:lpstr>Perangkat Keras Komunikasi Data</vt:lpstr>
      <vt:lpstr>1. Terminal</vt:lpstr>
      <vt:lpstr>Macam-macam Terminal</vt:lpstr>
      <vt:lpstr>2. Komputer</vt:lpstr>
      <vt:lpstr>2. Komputer</vt:lpstr>
      <vt:lpstr>2. Komputer</vt:lpstr>
      <vt:lpstr>3. Multiplexer</vt:lpstr>
      <vt:lpstr>3. Multiplexer</vt:lpstr>
      <vt:lpstr>3. Multiplexer</vt:lpstr>
      <vt:lpstr>3. Multiplexer</vt:lpstr>
      <vt:lpstr>3. Multiplexer</vt:lpstr>
      <vt:lpstr>4. Konsentrator</vt:lpstr>
      <vt:lpstr>4. Konsentrator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PERANGKAT KERAS KOMUNIKASI DATA</dc:title>
  <dc:creator>DeAndhika</dc:creator>
  <cp:lastModifiedBy>DeAndhika</cp:lastModifiedBy>
  <cp:revision>11</cp:revision>
  <dcterms:created xsi:type="dcterms:W3CDTF">2011-03-20T09:52:01Z</dcterms:created>
  <dcterms:modified xsi:type="dcterms:W3CDTF">2011-03-21T08:56:48Z</dcterms:modified>
</cp:coreProperties>
</file>