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18" autoAdjust="0"/>
    <p:restoredTop sz="90929"/>
  </p:normalViewPr>
  <p:slideViewPr>
    <p:cSldViewPr>
      <p:cViewPr varScale="1">
        <p:scale>
          <a:sx n="74" d="100"/>
          <a:sy n="74" d="100"/>
        </p:scale>
        <p:origin x="-7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43413"/>
            <a:ext cx="6400800" cy="1752600"/>
          </a:xfrm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49BDB5-DA20-46B4-8149-1AB20E9063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D5548-7509-45AC-9DC2-8E5FB73E6E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4913" y="0"/>
            <a:ext cx="1944687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263" y="0"/>
            <a:ext cx="56832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8F457-A33A-4D04-8D7B-0F63CCFCA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27ACC-7776-49E5-B5E7-7FD66E671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830C3-CA32-4CD5-AF91-5984C3DE1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581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81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36D54-0472-4EF4-A4C8-0475BF0DD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6C948-D4FC-41D0-A13D-FFF84697D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E35A0-88C0-4EB2-B824-A5CE37EAC2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2EBFF-85ED-49B7-9188-488335264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F0943-0116-44B5-B07D-53705B6850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C433E-F1F2-4594-B356-88A32DFF5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0"/>
            <a:ext cx="777240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C952C0-ADA9-4F30-A1F2-5911C63F4A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7315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Q U E R Y   D E S I G N</a:t>
            </a:r>
            <a:endParaRPr lang="en-US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36" y="5786454"/>
            <a:ext cx="6400800" cy="62387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Adi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Rachmanto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– UNIKOM - 2011</a:t>
            </a:r>
            <a:endParaRPr lang="en-US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1" y="0"/>
            <a:ext cx="7650191" cy="881063"/>
          </a:xfrm>
        </p:spPr>
        <p:txBody>
          <a:bodyPr/>
          <a:lstStyle/>
          <a:p>
            <a:pPr algn="ctr"/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Query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Pada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Microsoft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108" y="1119390"/>
            <a:ext cx="7962419" cy="5238568"/>
          </a:xfrm>
        </p:spPr>
        <p:txBody>
          <a:bodyPr/>
          <a:lstStyle/>
          <a:p>
            <a:pPr algn="just">
              <a:buBlip>
                <a:blip r:embed="rId2"/>
              </a:buBlip>
            </a:pP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Pembuatan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Query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di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Microsoft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Accees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dapat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dilakukan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dengan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tiga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cara</a:t>
            </a:r>
            <a:r>
              <a:rPr lang="en-US" sz="2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:</a:t>
            </a:r>
          </a:p>
          <a:p>
            <a:pPr lvl="0" algn="just">
              <a:buNone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1. </a:t>
            </a:r>
            <a:r>
              <a:rPr lang="en-US" sz="2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Sql</a:t>
            </a: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View</a:t>
            </a:r>
          </a:p>
          <a:p>
            <a:pPr algn="just"/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Perintah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sql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yang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diberikan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untuk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sebuah</a:t>
            </a:r>
            <a:r>
              <a:rPr lang="en-US" sz="2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query</a:t>
            </a:r>
            <a:endParaRPr lang="en-US" sz="2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79388" lvl="0" indent="-179388" algn="just">
              <a:spcBef>
                <a:spcPts val="0"/>
              </a:spcBef>
              <a:buNone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2. Query Design</a:t>
            </a:r>
          </a:p>
          <a:p>
            <a:pPr algn="just"/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Interface yang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disediakan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oleh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Microsoft Access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untuk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melakukan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query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secara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cepat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dan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mudah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</a:t>
            </a:r>
            <a:endParaRPr lang="en-US" sz="26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en-US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3. Query Wizard</a:t>
            </a:r>
          </a:p>
          <a:p>
            <a:pPr algn="just"/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Hasil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tampilan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data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dari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perintah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query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sesuai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definisi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daridesign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view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atau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sql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view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137016"/>
            <a:ext cx="8786874" cy="666773"/>
          </a:xfrm>
        </p:spPr>
        <p:txBody>
          <a:bodyPr/>
          <a:lstStyle/>
          <a:p>
            <a:pPr algn="ctr"/>
            <a:r>
              <a:rPr lang="en-US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SQL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90600"/>
            <a:ext cx="8786873" cy="5438796"/>
          </a:xfrm>
          <a:solidFill>
            <a:schemeClr val="lt1">
              <a:alpha val="3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Query </a:t>
            </a:r>
            <a:r>
              <a:rPr lang="en-US" sz="240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dengan</a:t>
            </a:r>
            <a:r>
              <a:rPr lang="en-US" sz="24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SQL View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Perintah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SQL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untuk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menampilkan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data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memiliki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cara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penulisan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gula" pitchFamily="2" charset="0"/>
              </a:rPr>
              <a:t>berikut</a:t>
            </a:r>
            <a:r>
              <a:rPr lang="en-US" sz="2000" dirty="0" smtClean="0">
                <a:solidFill>
                  <a:schemeClr val="tx1"/>
                </a:solidFill>
                <a:latin typeface="Caligula" pitchFamily="2" charset="0"/>
              </a:rPr>
              <a:t> :</a:t>
            </a:r>
          </a:p>
          <a:p>
            <a:pPr marL="514350" indent="-514350">
              <a:buNone/>
            </a:pPr>
            <a:endParaRPr lang="en-US" sz="2000" dirty="0" smtClean="0">
              <a:solidFill>
                <a:schemeClr val="tx1"/>
              </a:solidFill>
              <a:latin typeface="Caligula" pitchFamily="2" charset="0"/>
            </a:endParaRPr>
          </a:p>
          <a:p>
            <a:pPr>
              <a:buNone/>
            </a:pPr>
            <a:r>
              <a:rPr lang="en-US" sz="16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SELECT * | [ kolom1,kolom2,...] FROM &lt;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nama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table&gt; [ WHERE &lt;</a:t>
            </a:r>
            <a:r>
              <a:rPr lang="en-US" sz="1800" b="1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kondisi</a:t>
            </a:r>
            <a:r>
              <a:rPr lang="en-US" sz="18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&gt;];</a:t>
            </a:r>
            <a:endParaRPr lang="en-US" sz="1600" b="1" dirty="0" smtClean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>
              <a:buNone/>
            </a:pPr>
            <a:endParaRPr lang="en-US" sz="1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just"/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SELECT </a:t>
            </a:r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Memilih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kolom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atau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field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mana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akan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ditampilkan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1" algn="just"/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Dapat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berupa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list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kolom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suatu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persamaan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(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operasi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aritmatika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),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fungsi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,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obyek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tertentu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1" algn="just"/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Dapat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diketikkan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8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*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artinya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menampilkan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semua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field yang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dimiliki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oleh</a:t>
            </a:r>
            <a:r>
              <a:rPr lang="en-U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table </a:t>
            </a:r>
            <a:r>
              <a:rPr lang="en-US" sz="2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tersebut</a:t>
            </a:r>
            <a:endParaRPr lang="en-U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just"/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FROM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</a:t>
            </a:r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Menunjukkan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nama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Tabel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yang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akan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ditampilkan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 lvl="0" algn="just"/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WHERE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</a:rPr>
              <a:t> </a:t>
            </a:r>
            <a:r>
              <a:rPr lang="en-US" sz="2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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ic" pitchFamily="2" charset="0"/>
                <a:sym typeface="Wingdings" pitchFamily="2" charset="2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Meletakkan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definisi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kondisi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Narrow" pitchFamily="34" charset="0"/>
              </a:rPr>
              <a:t>penyaringan</a:t>
            </a:r>
            <a:endParaRPr lang="en-U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Narrow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504" y="115911"/>
            <a:ext cx="8291899" cy="881063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Bernard MT Condensed" pitchFamily="18" charset="0"/>
              </a:rPr>
              <a:t>C o n t o h   Q u e r y</a:t>
            </a:r>
            <a:endParaRPr lang="en-US" dirty="0">
              <a:solidFill>
                <a:srgbClr val="C0000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86808" cy="5286412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field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IPK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>
              <a:buNone/>
            </a:pP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SELECT * From </a:t>
            </a:r>
            <a:r>
              <a:rPr lang="en-US" sz="24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Mahasiswa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 Where IPK &gt;= 3;</a:t>
            </a:r>
          </a:p>
          <a:p>
            <a:pPr algn="ctr">
              <a:buNone/>
            </a:pPr>
            <a:endParaRPr lang="en-US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cs typeface="Times New Roman" pitchFamily="18" charset="0"/>
              </a:rPr>
              <a:t>. 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field yang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MataKuliah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yang Semester = 3</a:t>
            </a:r>
          </a:p>
          <a:p>
            <a:pPr marL="514350" indent="-514350" algn="ctr">
              <a:buNone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SELECT * From </a:t>
            </a:r>
            <a:r>
              <a:rPr lang="en-US" sz="2400" b="1" dirty="0" err="1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Matakuliah</a:t>
            </a:r>
            <a:r>
              <a:rPr lang="en-US" sz="24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 Where Semester= "3";</a:t>
            </a:r>
          </a:p>
          <a:p>
            <a:pPr marL="514350" indent="-514350" algn="ctr">
              <a:buNone/>
            </a:pPr>
            <a:endParaRPr lang="en-US" sz="2400" b="1" dirty="0">
              <a:ln w="1905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Query :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field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kodeMk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, Index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Indexnya</a:t>
            </a:r>
            <a:r>
              <a:rPr lang="en-US" sz="2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= A</a:t>
            </a:r>
          </a:p>
          <a:p>
            <a:pPr marL="514350" indent="-514350" algn="ctr">
              <a:buNone/>
            </a:pPr>
            <a:r>
              <a:rPr lang="en-US" sz="22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SELECT </a:t>
            </a:r>
            <a:r>
              <a:rPr lang="en-US" sz="2200" b="1" dirty="0" err="1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nim</a:t>
            </a:r>
            <a:r>
              <a:rPr lang="en-US" sz="22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, </a:t>
            </a:r>
            <a:r>
              <a:rPr lang="en-US" sz="2200" b="1" dirty="0" err="1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kodeMK</a:t>
            </a:r>
            <a:r>
              <a:rPr lang="en-US" sz="22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, Index From </a:t>
            </a:r>
            <a:r>
              <a:rPr lang="en-US" sz="2200" b="1" dirty="0" err="1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Nilai</a:t>
            </a:r>
            <a:r>
              <a:rPr lang="en-US" sz="2200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 Where Index = "A“;</a:t>
            </a:r>
          </a:p>
          <a:p>
            <a:pPr algn="ctr">
              <a:buNone/>
            </a:pPr>
            <a:endParaRPr lang="en-US" sz="2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>
              <a:buNone/>
            </a:pPr>
            <a:endParaRPr lang="en-US" sz="24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pPr algn="ctr">
              <a:buNone/>
            </a:pPr>
            <a:endParaRPr lang="en-US" sz="24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86808" cy="10715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3600" dirty="0" err="1" smtClean="0">
                <a:solidFill>
                  <a:srgbClr val="C00000"/>
                </a:solidFill>
                <a:latin typeface="Bernard MT Condensed" pitchFamily="18" charset="0"/>
              </a:rPr>
              <a:t>Contoh</a:t>
            </a:r>
            <a:r>
              <a:rPr lang="en-US" sz="3600" dirty="0" smtClean="0">
                <a:solidFill>
                  <a:srgbClr val="C00000"/>
                </a:solidFill>
                <a:latin typeface="Bernard MT Condensed" pitchFamily="18" charset="0"/>
              </a:rPr>
              <a:t>  Query </a:t>
            </a:r>
            <a:r>
              <a:rPr lang="en-US" sz="3600" dirty="0" err="1" smtClean="0">
                <a:solidFill>
                  <a:srgbClr val="C00000"/>
                </a:solidFill>
                <a:latin typeface="Bernard MT Condensed" pitchFamily="18" charset="0"/>
              </a:rPr>
              <a:t>Menggunakan</a:t>
            </a:r>
            <a:r>
              <a:rPr lang="en-US" sz="3600" dirty="0" smtClean="0">
                <a:solidFill>
                  <a:srgbClr val="C00000"/>
                </a:solidFill>
                <a:latin typeface="Bernard MT Condensed" pitchFamily="18" charset="0"/>
              </a:rPr>
              <a:t> </a:t>
            </a:r>
            <a:r>
              <a:rPr lang="en-US" sz="3600" dirty="0" err="1">
                <a:solidFill>
                  <a:srgbClr val="C00000"/>
                </a:solidFill>
                <a:latin typeface="Bernard MT Condensed" pitchFamily="18" charset="0"/>
              </a:rPr>
              <a:t>B</a:t>
            </a:r>
            <a:r>
              <a:rPr lang="en-US" sz="3600" dirty="0" err="1" smtClean="0">
                <a:solidFill>
                  <a:srgbClr val="C00000"/>
                </a:solidFill>
                <a:latin typeface="Bernard MT Condensed" pitchFamily="18" charset="0"/>
              </a:rPr>
              <a:t>anyak</a:t>
            </a:r>
            <a:r>
              <a:rPr lang="en-US" sz="3600" dirty="0" smtClean="0">
                <a:solidFill>
                  <a:srgbClr val="C00000"/>
                </a:solidFill>
                <a:latin typeface="Bernard MT Condensed" pitchFamily="18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Bernard MT Condensed" pitchFamily="18" charset="0"/>
              </a:rPr>
              <a:t>Tabel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86808" cy="321471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Field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Mahasiswa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 Field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namaMK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MataKuliah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 Field Index &amp; Semester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SELECT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Mahasiswa.nama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MataKuliah.namaMK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Nilai.index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Nilai.Semester</a:t>
            </a:r>
            <a:endPara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FROM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Mahasiswa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MataKuliah</a:t>
            </a:r>
            <a:endPara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WHERE (Mahasiswa.nim=Nilai.nim) AND (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MataKuliah.kodeMK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r>
              <a:rPr lang="en-US" sz="1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Nilai.KodeMK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799496"/>
            <a:ext cx="5286412" cy="1829912"/>
          </a:xfrm>
          <a:prstGeom prst="rect">
            <a:avLst/>
          </a:prstGeom>
          <a:ln w="381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86808" cy="5072098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Field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nim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Mahasiswa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     Field semester, index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Tabel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      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index = A</a:t>
            </a:r>
          </a:p>
          <a:p>
            <a:pPr>
              <a:buNone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SELECT Mahasiswa.nim,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Mahasiswa.nama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Nilai.semester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Nilai.Index</a:t>
            </a:r>
            <a:endParaRPr lang="en-US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From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</a:t>
            </a:r>
            <a:endParaRPr lang="en-US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Where (Mahasiswa.nim = Nilai.nim) and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Nilai.Index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"A“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28596" y="124137"/>
            <a:ext cx="8306730" cy="928694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Contoh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 Query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Menggunakan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Banyak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Bernard MT Condensed" pitchFamily="18" charset="0"/>
                <a:ea typeface="+mn-ea"/>
                <a:cs typeface="+mn-cs"/>
              </a:rPr>
              <a:t>Tabel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 r="15151" b="34615"/>
          <a:stretch>
            <a:fillRect/>
          </a:stretch>
        </p:blipFill>
        <p:spPr bwMode="auto">
          <a:xfrm>
            <a:off x="785786" y="4500570"/>
            <a:ext cx="7412743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01122" cy="738211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.: L A T I H A N :.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501122" cy="5357850"/>
          </a:xfr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AutoNum type="arabicPeriod"/>
            </a:pPr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 </a:t>
            </a:r>
            <a:r>
              <a:rPr lang="en-US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Menampilkan</a:t>
            </a:r>
            <a:r>
              <a:rPr lang="en-US" sz="2400" dirty="0" smtClean="0"/>
              <a:t>  </a:t>
            </a:r>
          </a:p>
          <a:p>
            <a:pPr marL="457200" indent="-457200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nim,nama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               Field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KodeMK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NamaMK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Semester 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MataKuliah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            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Dimana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Semester = 3</a:t>
            </a:r>
          </a:p>
          <a:p>
            <a:pPr>
              <a:buNone/>
            </a:pP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2. Query </a:t>
            </a:r>
            <a:r>
              <a:rPr lang="en-US" sz="24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Menampilkan</a:t>
            </a:r>
            <a:endParaRPr lang="en-US" sz="2400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	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Semua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Field yang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ada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ditabel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MataKuliah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Field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nim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thnAkademik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Index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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nilai</a:t>
            </a:r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	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Dimana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thnAkademik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= 2010-2011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990600"/>
            <a:ext cx="8501122" cy="5438796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3. Query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Menampilkan</a:t>
            </a: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  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Field 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nim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nama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tanggal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lahir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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Mahasiswa</a:t>
            </a:r>
            <a:endParaRPr lang="en-US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   Field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Nama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Mata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Kuliah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, Semester 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Matakuliah</a:t>
            </a:r>
            <a:endParaRPr lang="en-US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Dimana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yang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tanggal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lahirnya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 &gt;= 1 </a:t>
            </a:r>
            <a:r>
              <a:rPr lang="en-US" sz="2400" dirty="0" err="1" smtClean="0">
                <a:solidFill>
                  <a:schemeClr val="tx1"/>
                </a:solidFill>
                <a:sym typeface="Wingdings" pitchFamily="2" charset="2"/>
              </a:rPr>
              <a:t>Januari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 1991</a:t>
            </a:r>
          </a:p>
          <a:p>
            <a:pPr>
              <a:buNone/>
            </a:pPr>
            <a:r>
              <a:rPr lang="en-US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SELECT Mahasiswa.nim, </a:t>
            </a:r>
            <a:r>
              <a:rPr lang="en-US" sz="1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Mahasiswa.nama</a:t>
            </a:r>
            <a:r>
              <a:rPr lang="en-US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sz="1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Mahasiswa.tgllahir</a:t>
            </a:r>
            <a:r>
              <a:rPr lang="en-US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sz="1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MataKuliah.NamaMK</a:t>
            </a:r>
            <a:r>
              <a:rPr lang="en-US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sz="1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MataKuliah.Semester</a:t>
            </a:r>
            <a:endParaRPr lang="en-US" sz="1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FROM </a:t>
            </a:r>
            <a:r>
              <a:rPr lang="en-US" sz="1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</a:t>
            </a:r>
            <a:r>
              <a:rPr lang="en-US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sz="1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MataKuliah,Nilai</a:t>
            </a:r>
            <a:endParaRPr lang="en-US" sz="1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WHERE (Mahasiswa.nim = Nilai.nim) and (</a:t>
            </a:r>
            <a:r>
              <a:rPr lang="en-US" sz="1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MataKuliah.KodeMk</a:t>
            </a:r>
            <a:r>
              <a:rPr lang="en-US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= </a:t>
            </a:r>
            <a:r>
              <a:rPr lang="en-US" sz="1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Nilai.KodeMk</a:t>
            </a:r>
            <a:r>
              <a:rPr lang="en-US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) and ( </a:t>
            </a:r>
            <a:r>
              <a:rPr lang="en-US" sz="11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Mahasiswa.tgllahir</a:t>
            </a:r>
            <a:r>
              <a:rPr lang="en-US" sz="1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&gt;=#1/1/1991#);</a:t>
            </a:r>
            <a:endParaRPr lang="en-US" sz="11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4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. </a:t>
            </a:r>
            <a:r>
              <a:rPr lang="en-US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Query </a:t>
            </a:r>
            <a:r>
              <a:rPr lang="en-US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Menampilkan</a:t>
            </a:r>
            <a:endParaRPr lang="en-US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Field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nim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,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nama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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</a:t>
            </a:r>
            <a:endParaRPr lang="en-US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Field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thnAkademik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, index 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Nilai</a:t>
            </a:r>
            <a:endParaRPr lang="en-US" sz="24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Field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Nama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Mata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Kuliah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 Mata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Kuliah</a:t>
            </a:r>
            <a:endParaRPr lang="en-US" sz="24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	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Dimana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Nama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Mahasiswanya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“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Dani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Hamdani</a:t>
            </a:r>
            <a:r>
              <a:rPr lang="en-US" sz="24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57158" y="111258"/>
            <a:ext cx="8501122" cy="738211"/>
          </a:xfrm>
          <a:prstGeom prst="rect">
            <a:avLst/>
          </a:prstGeom>
          <a:solidFill>
            <a:schemeClr val="lt1">
              <a:alpha val="0"/>
            </a:schemeClr>
          </a:solidFill>
          <a:ln w="25400" cap="flat" cmpd="sng" algn="ctr">
            <a:solidFill>
              <a:schemeClr val="accent2"/>
            </a:solidFill>
            <a:prstDash val="solid"/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ernard MT Condensed" pitchFamily="18" charset="0"/>
                <a:ea typeface="+mn-ea"/>
                <a:cs typeface="+mn-cs"/>
              </a:rPr>
              <a:t>.: L A T I H A N :.</a:t>
            </a:r>
            <a:endParaRPr kumimoji="0" lang="en-US" sz="44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Bernard MT Condensed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PAni4_rings_prnt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PPPAni4_rings_prnt</Template>
  <TotalTime>146</TotalTime>
  <Words>353</Words>
  <Application>Microsoft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Arial</vt:lpstr>
      <vt:lpstr>PPPAni4_rings_prnt</vt:lpstr>
      <vt:lpstr>Q U E R Y   D E S I G N</vt:lpstr>
      <vt:lpstr>Query Pada Microsoft Access</vt:lpstr>
      <vt:lpstr>SQL View</vt:lpstr>
      <vt:lpstr>C o n t o h   Q u e r y</vt:lpstr>
      <vt:lpstr>Contoh  Query Menggunakan Banyak Tabel</vt:lpstr>
      <vt:lpstr>Slide 6</vt:lpstr>
      <vt:lpstr>.: L A T I H A N :.</vt:lpstr>
      <vt:lpstr>Slide 8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 U E R Y   D E S I G N</dc:title>
  <dc:creator>User</dc:creator>
  <cp:lastModifiedBy>User</cp:lastModifiedBy>
  <cp:revision>15</cp:revision>
  <dcterms:created xsi:type="dcterms:W3CDTF">2011-03-23T13:50:02Z</dcterms:created>
  <dcterms:modified xsi:type="dcterms:W3CDTF">2011-03-23T16:17:00Z</dcterms:modified>
</cp:coreProperties>
</file>