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1" r:id="rId17"/>
    <p:sldId id="270" r:id="rId18"/>
    <p:sldId id="271" r:id="rId19"/>
    <p:sldId id="272" r:id="rId20"/>
    <p:sldId id="273" r:id="rId21"/>
    <p:sldId id="274" r:id="rId22"/>
    <p:sldId id="275" r:id="rId23"/>
    <p:sldId id="292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721"/>
    <a:srgbClr val="A20000"/>
    <a:srgbClr val="860000"/>
    <a:srgbClr val="B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F55F-E78B-4971-91B9-854141F32DF8}" type="datetimeFigureOut">
              <a:rPr lang="en-US" smtClean="0"/>
              <a:pPr/>
              <a:t>3/27/2011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4A82C-1B37-4BF1-95F2-325AFCB7227E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>
                <a:solidFill>
                  <a:schemeClr val="accent6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5364-9BC3-447B-827B-83CAE20315AA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EEE-FDDA-47D1-8167-0606CB7035CF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DB3A-7D25-4132-882F-9FC80F601952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8" name="Picture 7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92" y="285728"/>
            <a:ext cx="1071560" cy="107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2A04-A82B-4903-BDB1-62D499C58C14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D143-7CD8-48DA-91C8-0A60FA94411A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944-4B05-4968-B094-ED4AA96423D0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F200-60F0-4684-9180-664FCFF1F7BF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67B7-BCA1-431B-96E5-E1E23E0A4769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7BC9-5B67-4223-8166-A2935C322997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3DF5-D7AB-43B0-BCE0-967A81A12F3E}" type="datetime1">
              <a:rPr lang="en-US" smtClean="0"/>
              <a:pPr/>
              <a:t>3/27/2011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79D1-1E8B-4EA4-B010-864B778B04FE}" type="datetime1">
              <a:rPr lang="en-US" smtClean="0"/>
              <a:pPr/>
              <a:t>3/27/2011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Pengenalan Telekomunikasi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EF60-A612-4744-AFD7-560B82E3331E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5172084" cy="147002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zh-CN" sz="5400" dirty="0" err="1" smtClean="0"/>
              <a:t>Dasar</a:t>
            </a:r>
            <a:r>
              <a:rPr lang="en-US" altLang="zh-CN" sz="5400" dirty="0" smtClean="0"/>
              <a:t> </a:t>
            </a:r>
            <a:r>
              <a:rPr lang="en-US" altLang="zh-CN" sz="5400" dirty="0" err="1" smtClean="0"/>
              <a:t>Sistem</a:t>
            </a:r>
            <a:r>
              <a:rPr lang="en-US" altLang="zh-CN" sz="5400" dirty="0" smtClean="0"/>
              <a:t> Telekomunikasi</a:t>
            </a:r>
            <a:endParaRPr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1752600"/>
          </a:xfrm>
        </p:spPr>
        <p:txBody>
          <a:bodyPr>
            <a:normAutofit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/>
              <a:t>Mata </a:t>
            </a:r>
            <a:r>
              <a:rPr lang="en-US" altLang="zh-CN" sz="2000" dirty="0" err="1" smtClean="0"/>
              <a:t>Kuliah</a:t>
            </a:r>
            <a:r>
              <a:rPr lang="en-US" altLang="zh-CN" sz="2000" dirty="0" smtClean="0"/>
              <a:t>: </a:t>
            </a:r>
            <a:r>
              <a:rPr lang="en-US" altLang="zh-CN" sz="2000" dirty="0" err="1" smtClean="0"/>
              <a:t>Pengenalan</a:t>
            </a:r>
            <a:r>
              <a:rPr lang="en-US" altLang="zh-CN" sz="2000" dirty="0" smtClean="0"/>
              <a:t> Telekomunikasi 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err="1" smtClean="0"/>
              <a:t>Dosen</a:t>
            </a:r>
            <a:r>
              <a:rPr lang="en-US" altLang="zh-CN" sz="2000" dirty="0" smtClean="0"/>
              <a:t>: S. </a:t>
            </a:r>
            <a:r>
              <a:rPr lang="en-US" altLang="zh-CN" sz="2000" dirty="0" err="1" smtClean="0"/>
              <a:t>Indriani</a:t>
            </a:r>
            <a:r>
              <a:rPr lang="en-US" altLang="zh-CN" sz="2000" dirty="0" smtClean="0"/>
              <a:t> L, M.T</a:t>
            </a:r>
            <a:endParaRPr sz="2000"/>
          </a:p>
        </p:txBody>
      </p:sp>
      <p:sp>
        <p:nvSpPr>
          <p:cNvPr id="4" name="TextBox 3"/>
          <p:cNvSpPr txBox="1"/>
          <p:nvPr/>
        </p:nvSpPr>
        <p:spPr>
          <a:xfrm>
            <a:off x="642910" y="542926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Franklin Gothic Book" pitchFamily="34" charset="0"/>
              </a:rPr>
              <a:t>Week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E4BEF60-A612-4744-AFD7-560B82E3331E}" type="slidenum">
              <a:rPr lang="en-SG" smtClean="0"/>
              <a:pPr/>
              <a:t>1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Telekomunikasi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1856, </a:t>
            </a:r>
            <a:r>
              <a:rPr lang="en-US" dirty="0" err="1" smtClean="0"/>
              <a:t>telegraf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Batavia-</a:t>
            </a:r>
            <a:r>
              <a:rPr lang="en-US" dirty="0" err="1" smtClean="0"/>
              <a:t>Buitenzorg</a:t>
            </a:r>
            <a:r>
              <a:rPr lang="en-US" dirty="0" smtClean="0"/>
              <a:t>, 20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endParaRPr lang="en-US" dirty="0" smtClean="0"/>
          </a:p>
          <a:p>
            <a:r>
              <a:rPr lang="en-US" dirty="0" smtClean="0"/>
              <a:t>1870,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, </a:t>
            </a:r>
            <a:r>
              <a:rPr lang="en-US" dirty="0" err="1" smtClean="0"/>
              <a:t>Tanjung</a:t>
            </a:r>
            <a:r>
              <a:rPr lang="en-US" dirty="0" smtClean="0"/>
              <a:t> </a:t>
            </a:r>
            <a:r>
              <a:rPr lang="en-US" dirty="0" err="1" smtClean="0"/>
              <a:t>Priok-Gambir</a:t>
            </a:r>
            <a:endParaRPr lang="en-US" dirty="0" smtClean="0"/>
          </a:p>
          <a:p>
            <a:r>
              <a:rPr lang="en-US" dirty="0" smtClean="0"/>
              <a:t>1881, </a:t>
            </a:r>
            <a:r>
              <a:rPr lang="en-US" dirty="0" err="1" smtClean="0"/>
              <a:t>konsesi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Semarang / Surabaya</a:t>
            </a:r>
          </a:p>
          <a:p>
            <a:r>
              <a:rPr lang="en-US" dirty="0" smtClean="0"/>
              <a:t>1896, </a:t>
            </a:r>
            <a:r>
              <a:rPr lang="en-US" dirty="0" err="1" smtClean="0"/>
              <a:t>interlokal</a:t>
            </a:r>
            <a:r>
              <a:rPr lang="en-US" dirty="0" smtClean="0"/>
              <a:t> Batavia – Semarang, Batavia – Surabaya, </a:t>
            </a:r>
            <a:r>
              <a:rPr lang="en-US" dirty="0" err="1" smtClean="0"/>
              <a:t>Buitenzorg</a:t>
            </a:r>
            <a:r>
              <a:rPr lang="en-US" dirty="0" smtClean="0"/>
              <a:t> – </a:t>
            </a:r>
            <a:r>
              <a:rPr lang="en-US" dirty="0" err="1" smtClean="0"/>
              <a:t>Sukabumi</a:t>
            </a:r>
            <a:endParaRPr lang="en-US" dirty="0" smtClean="0"/>
          </a:p>
          <a:p>
            <a:r>
              <a:rPr lang="en-US" dirty="0" smtClean="0"/>
              <a:t>PTT </a:t>
            </a:r>
            <a:r>
              <a:rPr lang="en-US" dirty="0" err="1" smtClean="0"/>
              <a:t>didirikan</a:t>
            </a:r>
            <a:r>
              <a:rPr lang="en-US" dirty="0" smtClean="0"/>
              <a:t> 20 September 1906</a:t>
            </a:r>
          </a:p>
          <a:p>
            <a:r>
              <a:rPr lang="en-US" dirty="0" smtClean="0"/>
              <a:t>SLT : 1931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Telkom - </a:t>
            </a:r>
            <a:r>
              <a:rPr lang="en-US" dirty="0" err="1" smtClean="0"/>
              <a:t>Indosat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Telkom (27 September 1945) : </a:t>
            </a:r>
            <a:r>
              <a:rPr lang="en-US" dirty="0" err="1" smtClean="0"/>
              <a:t>Domestik</a:t>
            </a:r>
            <a:endParaRPr lang="en-US" dirty="0" smtClean="0"/>
          </a:p>
          <a:p>
            <a:pPr lvl="1"/>
            <a:r>
              <a:rPr lang="en-US" dirty="0" err="1" smtClean="0"/>
              <a:t>Automatisasi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1959-1965</a:t>
            </a:r>
          </a:p>
          <a:p>
            <a:pPr lvl="1"/>
            <a:r>
              <a:rPr lang="en-US" dirty="0" smtClean="0"/>
              <a:t>Telex 1961</a:t>
            </a:r>
          </a:p>
          <a:p>
            <a:pPr lvl="1"/>
            <a:r>
              <a:rPr lang="en-US" dirty="0" smtClean="0"/>
              <a:t>Microwave </a:t>
            </a:r>
            <a:r>
              <a:rPr lang="en-US" dirty="0" err="1" smtClean="0"/>
              <a:t>untuk</a:t>
            </a:r>
            <a:r>
              <a:rPr lang="en-US" dirty="0" smtClean="0"/>
              <a:t> SLJJ</a:t>
            </a:r>
          </a:p>
          <a:p>
            <a:pPr lvl="1"/>
            <a:r>
              <a:rPr lang="en-US" dirty="0" err="1" smtClean="0"/>
              <a:t>Satelit</a:t>
            </a:r>
            <a:r>
              <a:rPr lang="en-US" dirty="0" smtClean="0"/>
              <a:t> 1976, </a:t>
            </a:r>
          </a:p>
          <a:p>
            <a:r>
              <a:rPr lang="en-US" dirty="0" err="1" smtClean="0"/>
              <a:t>Indosat</a:t>
            </a:r>
            <a:r>
              <a:rPr lang="en-US" dirty="0" smtClean="0"/>
              <a:t> (10 </a:t>
            </a:r>
            <a:r>
              <a:rPr lang="en-US" dirty="0" err="1" smtClean="0"/>
              <a:t>Nopember</a:t>
            </a:r>
            <a:r>
              <a:rPr lang="en-US" dirty="0" smtClean="0"/>
              <a:t> 1968) : SLI.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ITT</a:t>
            </a:r>
          </a:p>
          <a:p>
            <a:pPr lvl="1"/>
            <a:r>
              <a:rPr lang="en-US" dirty="0" smtClean="0"/>
              <a:t>1980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Indonesia – </a:t>
            </a:r>
            <a:r>
              <a:rPr lang="en-US" dirty="0" err="1" smtClean="0"/>
              <a:t>Singapura</a:t>
            </a:r>
            <a:endParaRPr lang="en-US" dirty="0" smtClean="0"/>
          </a:p>
          <a:p>
            <a:pPr lvl="1"/>
            <a:r>
              <a:rPr lang="en-US" dirty="0" smtClean="0"/>
              <a:t>1980 </a:t>
            </a:r>
            <a:r>
              <a:rPr lang="en-US" dirty="0" err="1" smtClean="0"/>
              <a:t>dibeli</a:t>
            </a:r>
            <a:r>
              <a:rPr lang="en-US" dirty="0" smtClean="0"/>
              <a:t> Indonesia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1970-an: INTI + LEN (BUMN), RFC (</a:t>
            </a:r>
            <a:r>
              <a:rPr lang="en-US" dirty="0" err="1" smtClean="0"/>
              <a:t>Swasta</a:t>
            </a:r>
            <a:r>
              <a:rPr lang="en-US" dirty="0" smtClean="0"/>
              <a:t>).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menggelar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Stasiun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Kecil (SBK),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Palapa</a:t>
            </a:r>
            <a:endParaRPr lang="en-US" dirty="0" smtClean="0"/>
          </a:p>
          <a:p>
            <a:r>
              <a:rPr lang="en-US" dirty="0" err="1" smtClean="0"/>
              <a:t>Industri</a:t>
            </a:r>
            <a:r>
              <a:rPr lang="en-US" dirty="0" smtClean="0"/>
              <a:t> lain: CMI, EN, Citra, Nusa, Bakrie, </a:t>
            </a:r>
            <a:r>
              <a:rPr lang="en-US" dirty="0" err="1" smtClean="0"/>
              <a:t>Hariff</a:t>
            </a:r>
            <a:r>
              <a:rPr lang="en-US" dirty="0" smtClean="0"/>
              <a:t>, </a:t>
            </a:r>
            <a:r>
              <a:rPr lang="en-US" dirty="0" err="1" smtClean="0"/>
              <a:t>Telnic</a:t>
            </a:r>
            <a:r>
              <a:rPr lang="en-US" dirty="0" smtClean="0"/>
              <a:t>, Quasar</a:t>
            </a:r>
          </a:p>
          <a:p>
            <a:r>
              <a:rPr lang="en-US" dirty="0" err="1" smtClean="0"/>
              <a:t>Produk</a:t>
            </a:r>
            <a:r>
              <a:rPr lang="en-US" dirty="0" smtClean="0"/>
              <a:t>: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telepon</a:t>
            </a:r>
            <a:r>
              <a:rPr lang="en-US" dirty="0" smtClean="0"/>
              <a:t>, </a:t>
            </a:r>
            <a:r>
              <a:rPr lang="en-US" dirty="0" err="1" smtClean="0"/>
              <a:t>catu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UPS, PCM,…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: </a:t>
            </a:r>
            <a:r>
              <a:rPr lang="en-US" dirty="0" err="1" smtClean="0"/>
              <a:t>Undang-undang</a:t>
            </a:r>
            <a:r>
              <a:rPr lang="en-US" dirty="0" smtClean="0"/>
              <a:t> No. 36 </a:t>
            </a:r>
            <a:r>
              <a:rPr lang="en-US" dirty="0" err="1" smtClean="0"/>
              <a:t>th</a:t>
            </a:r>
            <a:r>
              <a:rPr lang="en-US" dirty="0" smtClean="0"/>
              <a:t> 1999 </a:t>
            </a:r>
            <a:r>
              <a:rPr lang="en-US" dirty="0" err="1" smtClean="0"/>
              <a:t>tentang</a:t>
            </a:r>
            <a:r>
              <a:rPr lang="en-US" dirty="0" smtClean="0"/>
              <a:t> Telekomunikasi</a:t>
            </a:r>
          </a:p>
          <a:p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endParaRPr lang="en-US" dirty="0" smtClean="0"/>
          </a:p>
          <a:p>
            <a:pPr lvl="1"/>
            <a:r>
              <a:rPr lang="en-US" dirty="0" err="1" smtClean="0"/>
              <a:t>Jaringan</a:t>
            </a:r>
            <a:r>
              <a:rPr lang="en-US" dirty="0" smtClean="0"/>
              <a:t> Telekomunikasi (</a:t>
            </a:r>
            <a:r>
              <a:rPr lang="en-US" dirty="0" err="1" smtClean="0"/>
              <a:t>mis</a:t>
            </a:r>
            <a:r>
              <a:rPr lang="en-US" dirty="0" smtClean="0"/>
              <a:t>: PT. Telkom, PT. </a:t>
            </a:r>
            <a:r>
              <a:rPr lang="en-US" dirty="0" err="1" smtClean="0"/>
              <a:t>Indosat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Jasa</a:t>
            </a:r>
            <a:r>
              <a:rPr lang="en-US" dirty="0" smtClean="0"/>
              <a:t> Telekomunikasi ( </a:t>
            </a:r>
            <a:r>
              <a:rPr lang="en-US" dirty="0" err="1" smtClean="0"/>
              <a:t>mis</a:t>
            </a:r>
            <a:r>
              <a:rPr lang="en-US" dirty="0" smtClean="0"/>
              <a:t>: Internet Provider)</a:t>
            </a:r>
          </a:p>
          <a:p>
            <a:pPr lvl="1"/>
            <a:r>
              <a:rPr lang="en-US" dirty="0" smtClean="0"/>
              <a:t>Telekomunikasi </a:t>
            </a:r>
            <a:r>
              <a:rPr lang="en-US" dirty="0" err="1" smtClean="0"/>
              <a:t>khusus</a:t>
            </a:r>
            <a:endParaRPr lang="en-US" dirty="0" smtClean="0"/>
          </a:p>
          <a:p>
            <a:r>
              <a:rPr lang="en-US" dirty="0" smtClean="0"/>
              <a:t>Anti </a:t>
            </a: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Kompetisi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detail</a:t>
            </a:r>
          </a:p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Telekomunikasi Indonesia (BRTI), 5 </a:t>
            </a:r>
            <a:r>
              <a:rPr lang="en-US" dirty="0" err="1" smtClean="0"/>
              <a:t>Januari</a:t>
            </a:r>
            <a:r>
              <a:rPr lang="en-US" dirty="0" smtClean="0"/>
              <a:t> 2004</a:t>
            </a:r>
          </a:p>
          <a:p>
            <a:pPr lvl="1"/>
            <a:r>
              <a:rPr lang="en-US" dirty="0" err="1" smtClean="0"/>
              <a:t>Pengaturan</a:t>
            </a:r>
            <a:r>
              <a:rPr lang="en-US" dirty="0" smtClean="0"/>
              <a:t>, </a:t>
            </a:r>
            <a:r>
              <a:rPr lang="en-US" dirty="0" err="1" smtClean="0"/>
              <a:t>Pengawasan</a:t>
            </a:r>
            <a:r>
              <a:rPr lang="en-US" dirty="0" smtClean="0"/>
              <a:t>, </a:t>
            </a:r>
            <a:r>
              <a:rPr lang="en-US" dirty="0" err="1" smtClean="0"/>
              <a:t>pengendalian</a:t>
            </a:r>
            <a:endParaRPr lang="en-US" dirty="0" smtClean="0"/>
          </a:p>
          <a:p>
            <a:pPr lvl="2"/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duopoli</a:t>
            </a:r>
            <a:r>
              <a:rPr lang="en-US" dirty="0" smtClean="0"/>
              <a:t> Telkom-</a:t>
            </a:r>
            <a:r>
              <a:rPr lang="en-US" dirty="0" err="1" smtClean="0"/>
              <a:t>Indosat</a:t>
            </a:r>
            <a:r>
              <a:rPr lang="en-US" dirty="0" smtClean="0"/>
              <a:t> : pricing model, </a:t>
            </a:r>
            <a:r>
              <a:rPr lang="en-US" dirty="0" err="1" smtClean="0"/>
              <a:t>kompetitif</a:t>
            </a:r>
            <a:r>
              <a:rPr lang="en-US" dirty="0" smtClean="0"/>
              <a:t> rule, </a:t>
            </a:r>
            <a:r>
              <a:rPr lang="en-US" dirty="0" err="1" smtClean="0"/>
              <a:t>interkoneksi</a:t>
            </a:r>
            <a:r>
              <a:rPr lang="en-US" dirty="0" smtClean="0"/>
              <a:t>,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SLI, SLJJ</a:t>
            </a:r>
          </a:p>
          <a:p>
            <a:pPr lvl="2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Yuridis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Penyelenggaraan</a:t>
            </a:r>
            <a:r>
              <a:rPr lang="en-US" dirty="0" smtClean="0"/>
              <a:t> Telekomunikasi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Undang-undang</a:t>
            </a:r>
            <a:r>
              <a:rPr lang="en-US" dirty="0" smtClean="0"/>
              <a:t> No.36 </a:t>
            </a:r>
            <a:r>
              <a:rPr lang="en-US" dirty="0" err="1" smtClean="0"/>
              <a:t>tahun</a:t>
            </a:r>
            <a:r>
              <a:rPr lang="en-US" dirty="0" smtClean="0"/>
              <a:t> 1999 </a:t>
            </a:r>
            <a:r>
              <a:rPr lang="en-US" dirty="0" err="1" smtClean="0"/>
              <a:t>tentang</a:t>
            </a:r>
            <a:r>
              <a:rPr lang="en-US" dirty="0" smtClean="0"/>
              <a:t> Telekomunikasi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No. 52 </a:t>
            </a:r>
            <a:r>
              <a:rPr lang="en-US" dirty="0" err="1" smtClean="0"/>
              <a:t>tahun</a:t>
            </a:r>
            <a:r>
              <a:rPr lang="en-US" dirty="0" smtClean="0"/>
              <a:t> 2000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SG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15</a:t>
            </a:fld>
            <a:endParaRPr lang="en-S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756" y="785794"/>
            <a:ext cx="688670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-24"/>
            <a:ext cx="7400948" cy="1143000"/>
          </a:xfrm>
        </p:spPr>
        <p:txBody>
          <a:bodyPr/>
          <a:lstStyle/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Telekomunikasi 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pemancaran</a:t>
            </a:r>
            <a:r>
              <a:rPr lang="en-US" dirty="0" smtClean="0"/>
              <a:t>, 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tanda-tanda</a:t>
            </a:r>
            <a:r>
              <a:rPr lang="en-US" dirty="0" smtClean="0"/>
              <a:t>, </a:t>
            </a:r>
            <a:r>
              <a:rPr lang="en-US" dirty="0" err="1" smtClean="0"/>
              <a:t>isyarat</a:t>
            </a:r>
            <a:r>
              <a:rPr lang="en-US" dirty="0" smtClean="0"/>
              <a:t>, </a:t>
            </a:r>
            <a:r>
              <a:rPr lang="en-US" dirty="0" err="1" smtClean="0"/>
              <a:t>tulisan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bunyi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kawat</a:t>
            </a:r>
            <a:r>
              <a:rPr lang="en-US" dirty="0" smtClean="0"/>
              <a:t>, </a:t>
            </a:r>
            <a:r>
              <a:rPr lang="en-US" dirty="0" err="1" smtClean="0"/>
              <a:t>optik</a:t>
            </a:r>
            <a:r>
              <a:rPr lang="en-US" dirty="0" smtClean="0"/>
              <a:t>, radio,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/>
              <a:t>Jaringan</a:t>
            </a:r>
            <a:r>
              <a:rPr lang="en-US" b="1" dirty="0" smtClean="0"/>
              <a:t> Telekomunikasi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kelengkapannya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bertelekomunikasi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/>
              <a:t>Jasa</a:t>
            </a:r>
            <a:r>
              <a:rPr lang="en-US" b="1" dirty="0" smtClean="0"/>
              <a:t> Telekomunikasi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bertelekomunikasi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/>
              <a:t>Penyelenggaraan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r>
              <a:rPr lang="en-US" b="1" dirty="0" smtClean="0"/>
              <a:t> Telekomunikasi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terselenggaranya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/>
              <a:t>Penyelenggaraan</a:t>
            </a:r>
            <a:r>
              <a:rPr lang="en-US" b="1" dirty="0" smtClean="0"/>
              <a:t> </a:t>
            </a:r>
            <a:r>
              <a:rPr lang="en-US" b="1" dirty="0" err="1" smtClean="0"/>
              <a:t>Jasa</a:t>
            </a:r>
            <a:r>
              <a:rPr lang="en-US" b="1" dirty="0" smtClean="0"/>
              <a:t> Telekomunikasi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terselenggaranya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 smtClean="0"/>
          </a:p>
          <a:p>
            <a:pPr lvl="2">
              <a:lnSpc>
                <a:spcPct val="120000"/>
              </a:lnSpc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Telekomunikasi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3288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endParaRPr lang="en-S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868" y="4286256"/>
            <a:ext cx="4929222" cy="197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Jaringan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Bergerak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Jaringan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bergerak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terestrial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Jaringan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bergerak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selular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err="1" smtClean="0">
                <a:latin typeface="+mn-lt"/>
                <a:ea typeface="+mn-ea"/>
              </a:rPr>
              <a:t>Jaringan</a:t>
            </a:r>
            <a:r>
              <a:rPr lang="en-US" sz="2800" dirty="0" smtClean="0">
                <a:latin typeface="+mn-lt"/>
                <a:ea typeface="+mn-ea"/>
              </a:rPr>
              <a:t> </a:t>
            </a:r>
            <a:r>
              <a:rPr lang="en-US" sz="2800" dirty="0" err="1" smtClean="0">
                <a:latin typeface="+mn-lt"/>
                <a:ea typeface="+mn-ea"/>
              </a:rPr>
              <a:t>bergerak</a:t>
            </a:r>
            <a:r>
              <a:rPr lang="en-US" sz="2800" dirty="0" smtClean="0">
                <a:latin typeface="+mn-lt"/>
                <a:ea typeface="+mn-ea"/>
              </a:rPr>
              <a:t> </a:t>
            </a:r>
            <a:r>
              <a:rPr lang="en-US" sz="2800" dirty="0" err="1" smtClean="0">
                <a:latin typeface="+mn-lt"/>
                <a:ea typeface="+mn-ea"/>
              </a:rPr>
              <a:t>satelit</a:t>
            </a:r>
            <a:endParaRPr kumimoji="0" lang="en-SG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18</a:t>
            </a:fld>
            <a:endParaRPr lang="en-S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Jasa</a:t>
            </a:r>
            <a:r>
              <a:rPr lang="en-US" dirty="0" smtClean="0"/>
              <a:t> Telekomunikasi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/>
              <a:t>Jasa</a:t>
            </a:r>
            <a:r>
              <a:rPr lang="en-US" b="1" dirty="0" smtClean="0"/>
              <a:t> </a:t>
            </a:r>
            <a:r>
              <a:rPr lang="en-US" b="1" dirty="0" err="1" smtClean="0"/>
              <a:t>Teleponi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(Fixed)</a:t>
            </a:r>
          </a:p>
          <a:p>
            <a:pPr lvl="2">
              <a:lnSpc>
                <a:spcPct val="120000"/>
              </a:lnSpc>
            </a:pPr>
            <a:r>
              <a:rPr lang="en-US" dirty="0" err="1" smtClean="0"/>
              <a:t>Domestik</a:t>
            </a:r>
            <a:r>
              <a:rPr lang="en-US" dirty="0" smtClean="0"/>
              <a:t> </a:t>
            </a:r>
          </a:p>
          <a:p>
            <a:pPr lvl="3">
              <a:lnSpc>
                <a:spcPct val="120000"/>
              </a:lnSpc>
              <a:buFont typeface="Arial" pitchFamily="34" charset="0"/>
              <a:buChar char="+"/>
            </a:pPr>
            <a:r>
              <a:rPr lang="en-US" dirty="0" err="1" smtClean="0"/>
              <a:t>Lokal</a:t>
            </a:r>
            <a:r>
              <a:rPr lang="en-US" dirty="0" smtClean="0"/>
              <a:t>  :	-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endParaRPr lang="en-US" dirty="0" smtClean="0"/>
          </a:p>
          <a:p>
            <a:pPr lvl="3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-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(wireless)</a:t>
            </a:r>
          </a:p>
          <a:p>
            <a:pPr lvl="3">
              <a:lnSpc>
                <a:spcPct val="120000"/>
              </a:lnSpc>
              <a:buFont typeface="Arial" pitchFamily="34" charset="0"/>
              <a:buChar char="+"/>
            </a:pPr>
            <a:r>
              <a:rPr lang="en-US" dirty="0" smtClean="0"/>
              <a:t>SLJJ</a:t>
            </a:r>
          </a:p>
          <a:p>
            <a:pPr lvl="2">
              <a:lnSpc>
                <a:spcPct val="120000"/>
              </a:lnSpc>
            </a:pPr>
            <a:r>
              <a:rPr lang="en-US" dirty="0" err="1" smtClean="0"/>
              <a:t>Internasional</a:t>
            </a:r>
            <a:r>
              <a:rPr lang="en-US" dirty="0" smtClean="0"/>
              <a:t> (SLI)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selular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err="1" smtClean="0"/>
              <a:t>Jasa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tambah</a:t>
            </a:r>
            <a:r>
              <a:rPr lang="en-US" b="1" dirty="0" smtClean="0"/>
              <a:t> </a:t>
            </a:r>
            <a:r>
              <a:rPr lang="en-US" b="1" dirty="0" err="1" smtClean="0"/>
              <a:t>teleponi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disalurkan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teleponi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Mis</a:t>
            </a:r>
            <a:r>
              <a:rPr lang="en-US" dirty="0" smtClean="0"/>
              <a:t>: voice mail, premium call</a:t>
            </a:r>
          </a:p>
          <a:p>
            <a:pPr>
              <a:lnSpc>
                <a:spcPct val="120000"/>
              </a:lnSpc>
            </a:pPr>
            <a:r>
              <a:rPr lang="en-US" b="1" dirty="0" err="1" smtClean="0"/>
              <a:t>Jasa</a:t>
            </a:r>
            <a:r>
              <a:rPr lang="en-US" b="1" dirty="0" smtClean="0"/>
              <a:t> multimedia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Interactive multimedia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internet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kanal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media-</a:t>
            </a:r>
            <a:r>
              <a:rPr lang="en-US" sz="2400" dirty="0" err="1" smtClean="0"/>
              <a:t>nya</a:t>
            </a:r>
            <a:r>
              <a:rPr lang="en-US" sz="2400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Media </a:t>
            </a:r>
            <a:r>
              <a:rPr lang="en-US" sz="2000" dirty="0" err="1" smtClean="0"/>
              <a:t>fisik</a:t>
            </a:r>
            <a:r>
              <a:rPr lang="en-US" sz="2000" dirty="0" smtClean="0"/>
              <a:t> (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Media non </a:t>
            </a:r>
            <a:r>
              <a:rPr lang="en-US" sz="2000" dirty="0" err="1" smtClean="0"/>
              <a:t>fisik</a:t>
            </a:r>
            <a:r>
              <a:rPr lang="en-US" sz="2000" dirty="0" smtClean="0"/>
              <a:t> (</a:t>
            </a:r>
            <a:r>
              <a:rPr lang="en-US" sz="2000" dirty="0" err="1" smtClean="0"/>
              <a:t>udara</a:t>
            </a:r>
            <a:r>
              <a:rPr lang="en-US" sz="2000" dirty="0" smtClean="0"/>
              <a:t>,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angkasa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kanal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gangguan-gangguan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penyaluran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ketidaksempurnaan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Noise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/>
              <a:t>Interferensi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err="1" smtClean="0"/>
              <a:t>Redaman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Fading</a:t>
            </a:r>
            <a:endParaRPr lang="en-SG" sz="20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teknik-teknik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gangguan-gangguan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recovery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dikirim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Telekomunikasi </a:t>
            </a:r>
            <a:r>
              <a:rPr lang="en-US" dirty="0" err="1" smtClean="0"/>
              <a:t>Khusus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SG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penyiaran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Telekomunikasi Indonesia</a:t>
            </a:r>
            <a:endParaRPr lang="en-SG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97358"/>
            <a:ext cx="7738383" cy="521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Penyelenggara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Badan</a:t>
            </a:r>
            <a:r>
              <a:rPr lang="en-US" dirty="0" smtClean="0"/>
              <a:t> Usaha </a:t>
            </a:r>
            <a:r>
              <a:rPr lang="en-US" dirty="0" err="1" smtClean="0"/>
              <a:t>Milik</a:t>
            </a:r>
            <a:r>
              <a:rPr lang="en-US" dirty="0" smtClean="0"/>
              <a:t> Negara (BUMN)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Badan</a:t>
            </a:r>
            <a:r>
              <a:rPr lang="en-US" dirty="0" smtClean="0"/>
              <a:t> Usaha </a:t>
            </a:r>
            <a:r>
              <a:rPr lang="en-US" dirty="0" err="1" smtClean="0"/>
              <a:t>Milik</a:t>
            </a:r>
            <a:r>
              <a:rPr lang="en-US" dirty="0" smtClean="0"/>
              <a:t> Daerah (BUMD)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Badan</a:t>
            </a:r>
            <a:r>
              <a:rPr lang="en-US" dirty="0" smtClean="0"/>
              <a:t> Usaha </a:t>
            </a:r>
            <a:r>
              <a:rPr lang="en-US" dirty="0" err="1" smtClean="0"/>
              <a:t>Swasta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Koperasi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46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Interkoneksi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berhak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interkoneksi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interkoneksi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telekomunikasi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endParaRPr lang="en-S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Evolusi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Teknologi</a:t>
            </a:r>
            <a:r>
              <a:rPr lang="en-US" sz="3200" dirty="0" smtClean="0"/>
              <a:t> &amp; </a:t>
            </a:r>
            <a:r>
              <a:rPr lang="en-US" sz="3200" dirty="0" err="1" smtClean="0"/>
              <a:t>Layanan</a:t>
            </a:r>
            <a:r>
              <a:rPr lang="en-US" sz="3200" dirty="0" smtClean="0"/>
              <a:t> Telekomunikasi</a:t>
            </a:r>
            <a:endParaRPr lang="en-SG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25</a:t>
            </a:fld>
            <a:endParaRPr lang="en-SG"/>
          </a:p>
        </p:txBody>
      </p:sp>
      <p:grpSp>
        <p:nvGrpSpPr>
          <p:cNvPr id="10" name="Group 9"/>
          <p:cNvGrpSpPr/>
          <p:nvPr/>
        </p:nvGrpSpPr>
        <p:grpSpPr>
          <a:xfrm>
            <a:off x="823912" y="1197904"/>
            <a:ext cx="7534302" cy="5160054"/>
            <a:chOff x="823912" y="1197904"/>
            <a:chExt cx="7534302" cy="5160054"/>
          </a:xfrm>
        </p:grpSpPr>
        <p:pic>
          <p:nvPicPr>
            <p:cNvPr id="716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912" y="1378094"/>
              <a:ext cx="7534302" cy="4979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071538" y="1340780"/>
              <a:ext cx="114300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SG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28794" y="1197904"/>
              <a:ext cx="107157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SG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26</a:t>
            </a:fld>
            <a:endParaRPr lang="en-SG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44155"/>
            <a:ext cx="6994227" cy="467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Pembangun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Informasi</a:t>
            </a:r>
            <a:r>
              <a:rPr lang="en-US" sz="2400" dirty="0" smtClean="0"/>
              <a:t>;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dikirim</a:t>
            </a:r>
            <a:r>
              <a:rPr lang="en-US" sz="2400" dirty="0" smtClean="0"/>
              <a:t>/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: </a:t>
            </a:r>
            <a:r>
              <a:rPr lang="en-US" sz="2400" dirty="0" err="1" smtClean="0"/>
              <a:t>suara</a:t>
            </a:r>
            <a:r>
              <a:rPr lang="en-US" sz="2400" dirty="0" smtClean="0"/>
              <a:t>, </a:t>
            </a:r>
            <a:r>
              <a:rPr lang="en-US" sz="2400" dirty="0" err="1" smtClean="0"/>
              <a:t>gambar</a:t>
            </a:r>
            <a:r>
              <a:rPr lang="en-US" sz="2400" dirty="0" smtClean="0"/>
              <a:t>, file, </a:t>
            </a:r>
            <a:r>
              <a:rPr lang="en-US" sz="2400" dirty="0" err="1" smtClean="0"/>
              <a:t>tulisan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Pengirim</a:t>
            </a:r>
            <a:r>
              <a:rPr lang="en-US" sz="2400" dirty="0" smtClean="0"/>
              <a:t>: </a:t>
            </a:r>
            <a:r>
              <a:rPr lang="en-US" sz="2400" dirty="0" err="1" smtClean="0"/>
              <a:t>merubah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siap</a:t>
            </a:r>
            <a:r>
              <a:rPr lang="en-US" sz="2400" dirty="0" smtClean="0"/>
              <a:t> </a:t>
            </a:r>
            <a:r>
              <a:rPr lang="en-US" sz="2400" dirty="0" err="1" smtClean="0"/>
              <a:t>dikirim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Media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: </a:t>
            </a:r>
            <a:r>
              <a:rPr lang="en-US" sz="2400" dirty="0" err="1" smtClean="0"/>
              <a:t>alat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mengirimkan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.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diubah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/ </a:t>
            </a:r>
            <a:r>
              <a:rPr lang="en-US" sz="2400" dirty="0" err="1" smtClean="0"/>
              <a:t>dimodulasi</a:t>
            </a:r>
            <a:r>
              <a:rPr lang="en-US" sz="2400" dirty="0" smtClean="0"/>
              <a:t> agar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terkirim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Aturan</a:t>
            </a:r>
            <a:r>
              <a:rPr lang="en-US" sz="2400" dirty="0"/>
              <a:t>/</a:t>
            </a:r>
            <a:r>
              <a:rPr lang="en-US" sz="2400" dirty="0" err="1" smtClean="0"/>
              <a:t>standar</a:t>
            </a:r>
            <a:r>
              <a:rPr lang="en-US" sz="2400" dirty="0" smtClean="0"/>
              <a:t>: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disepakati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, </a:t>
            </a:r>
            <a:r>
              <a:rPr lang="en-US" sz="2400" dirty="0" err="1" smtClean="0"/>
              <a:t>pentransmisian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endParaRPr lang="en-SG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27</a:t>
            </a:fld>
            <a:endParaRPr lang="en-S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Media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28</a:t>
            </a:fld>
            <a:endParaRPr lang="en-SG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716"/>
            <a:ext cx="6786610" cy="47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29</a:t>
            </a:fld>
            <a:endParaRPr lang="en-SG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319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SG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29" y="1785927"/>
            <a:ext cx="8245675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diawali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pesan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/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lain</a:t>
            </a:r>
          </a:p>
          <a:p>
            <a:r>
              <a:rPr lang="en-US" sz="2000" dirty="0" err="1" smtClean="0"/>
              <a:t>Pesan</a:t>
            </a:r>
            <a:r>
              <a:rPr lang="en-US" sz="2000" dirty="0" smtClean="0"/>
              <a:t>/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dikonversi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biner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bit yang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bit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encode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.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encoder</a:t>
            </a:r>
          </a:p>
          <a:p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transmitter </a:t>
            </a:r>
            <a:r>
              <a:rPr lang="en-US" sz="2000" dirty="0" err="1" smtClean="0"/>
              <a:t>dipancarkan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media yang </a:t>
            </a:r>
            <a:r>
              <a:rPr lang="en-US" sz="2000" dirty="0" err="1" smtClean="0"/>
              <a:t>dipilih</a:t>
            </a:r>
            <a:endParaRPr lang="en-US" sz="2000" dirty="0"/>
          </a:p>
          <a:p>
            <a:endParaRPr lang="en-SG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30</a:t>
            </a:fld>
            <a:endParaRPr lang="en-SG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14818"/>
            <a:ext cx="56586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err="1" smtClean="0"/>
              <a:t>Dibutuhkan</a:t>
            </a:r>
            <a:r>
              <a:rPr lang="en-US" sz="2400" dirty="0" smtClean="0"/>
              <a:t> media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(radio, </a:t>
            </a:r>
            <a:r>
              <a:rPr lang="en-US" sz="2400" dirty="0" err="1" smtClean="0"/>
              <a:t>optik</a:t>
            </a:r>
            <a:r>
              <a:rPr lang="en-US" sz="2400" dirty="0" smtClean="0"/>
              <a:t>, coaxial, </a:t>
            </a:r>
            <a:r>
              <a:rPr lang="en-US" sz="2400" dirty="0" err="1" smtClean="0"/>
              <a:t>tembaga</a:t>
            </a:r>
            <a:r>
              <a:rPr lang="en-US" sz="2400" dirty="0" smtClean="0"/>
              <a:t>)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 agar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disaluran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dikurangi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stasiun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didecode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format </a:t>
            </a:r>
            <a:r>
              <a:rPr lang="en-US" sz="2400" dirty="0" err="1" smtClean="0"/>
              <a:t>biner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bit yang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diubah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/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asli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dibaca</a:t>
            </a:r>
            <a:r>
              <a:rPr lang="en-US" sz="2400" dirty="0" smtClean="0"/>
              <a:t>/ </a:t>
            </a:r>
            <a:r>
              <a:rPr lang="en-US" sz="2400" dirty="0" err="1" smtClean="0"/>
              <a:t>didengar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</a:t>
            </a:r>
            <a:endParaRPr lang="en-SG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31</a:t>
            </a:fld>
            <a:endParaRPr lang="en-SG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6586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Telekomunikasi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32</a:t>
            </a:fld>
            <a:endParaRPr lang="en-SG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039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33</a:t>
            </a:fld>
            <a:endParaRPr lang="en-SG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150973" cy="572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Service Telekomunikasi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34</a:t>
            </a:fld>
            <a:endParaRPr lang="en-SG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452" y="1857364"/>
            <a:ext cx="7151886" cy="430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Telekomunikasi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35</a:t>
            </a:fld>
            <a:endParaRPr lang="en-SG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862588" cy="41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Discuss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SG" dirty="0" err="1"/>
              <a:t>Permasalahan</a:t>
            </a:r>
            <a:r>
              <a:rPr lang="en-SG" dirty="0"/>
              <a:t> :</a:t>
            </a:r>
          </a:p>
          <a:p>
            <a:pPr>
              <a:lnSpc>
                <a:spcPct val="120000"/>
              </a:lnSpc>
              <a:buNone/>
            </a:pPr>
            <a:r>
              <a:rPr lang="en-SG" dirty="0" smtClean="0"/>
              <a:t>	</a:t>
            </a:r>
            <a:r>
              <a:rPr lang="en-SG" dirty="0" err="1" smtClean="0"/>
              <a:t>Sistem</a:t>
            </a:r>
            <a:r>
              <a:rPr lang="en-SG" dirty="0" smtClean="0"/>
              <a:t> </a:t>
            </a:r>
            <a:r>
              <a:rPr lang="en-SG" dirty="0" err="1"/>
              <a:t>telekomunikasi</a:t>
            </a:r>
            <a:r>
              <a:rPr lang="en-SG" dirty="0"/>
              <a:t> </a:t>
            </a:r>
            <a:r>
              <a:rPr lang="en-SG" dirty="0" err="1"/>
              <a:t>dibangun</a:t>
            </a:r>
            <a:r>
              <a:rPr lang="en-SG" dirty="0"/>
              <a:t> </a:t>
            </a:r>
            <a:r>
              <a:rPr lang="en-SG" dirty="0" err="1" smtClean="0"/>
              <a:t>oleh</a:t>
            </a:r>
            <a:r>
              <a:rPr lang="en-SG" dirty="0" smtClean="0"/>
              <a:t> </a:t>
            </a:r>
            <a:r>
              <a:rPr lang="en-SG" dirty="0" err="1" smtClean="0"/>
              <a:t>beberapa</a:t>
            </a:r>
            <a:r>
              <a:rPr lang="en-SG" dirty="0" smtClean="0"/>
              <a:t> </a:t>
            </a:r>
            <a:r>
              <a:rPr lang="en-SG" dirty="0" err="1"/>
              <a:t>komponen</a:t>
            </a:r>
            <a:r>
              <a:rPr lang="en-SG" dirty="0"/>
              <a:t>. </a:t>
            </a:r>
            <a:r>
              <a:rPr lang="en-SG" dirty="0" err="1"/>
              <a:t>Menurut</a:t>
            </a:r>
            <a:r>
              <a:rPr lang="en-SG" dirty="0"/>
              <a:t> </a:t>
            </a:r>
            <a:r>
              <a:rPr lang="en-SG" dirty="0" err="1" smtClean="0"/>
              <a:t>Anda</a:t>
            </a:r>
            <a:r>
              <a:rPr lang="en-SG" dirty="0" smtClean="0"/>
              <a:t>, </a:t>
            </a:r>
            <a:r>
              <a:rPr lang="en-SG" dirty="0" err="1" smtClean="0"/>
              <a:t>komponen</a:t>
            </a:r>
            <a:r>
              <a:rPr lang="en-SG" dirty="0" smtClean="0"/>
              <a:t> </a:t>
            </a:r>
            <a:r>
              <a:rPr lang="en-SG" dirty="0" err="1"/>
              <a:t>manakah</a:t>
            </a:r>
            <a:r>
              <a:rPr lang="en-SG" dirty="0"/>
              <a:t> yang paling </a:t>
            </a:r>
            <a:r>
              <a:rPr lang="en-SG" dirty="0" err="1"/>
              <a:t>penting</a:t>
            </a:r>
            <a:r>
              <a:rPr lang="en-SG" dirty="0"/>
              <a:t>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perlu</a:t>
            </a:r>
            <a:r>
              <a:rPr lang="en-SG" dirty="0" smtClean="0"/>
              <a:t> </a:t>
            </a:r>
            <a:r>
              <a:rPr lang="en-SG" dirty="0" err="1"/>
              <a:t>diupayakan</a:t>
            </a:r>
            <a:r>
              <a:rPr lang="en-SG" dirty="0"/>
              <a:t> </a:t>
            </a:r>
            <a:r>
              <a:rPr lang="en-SG" dirty="0" err="1"/>
              <a:t>pengembangannya</a:t>
            </a:r>
            <a:r>
              <a:rPr lang="en-SG" dirty="0"/>
              <a:t>?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Menurut </a:t>
            </a:r>
            <a:r>
              <a:rPr lang="pt-BR" dirty="0"/>
              <a:t>Anda, jika Anda sebagai </a:t>
            </a:r>
            <a:r>
              <a:rPr lang="pt-BR" dirty="0" smtClean="0"/>
              <a:t>seorang </a:t>
            </a:r>
            <a:r>
              <a:rPr lang="en-SG" dirty="0" err="1" smtClean="0"/>
              <a:t>pengamat</a:t>
            </a:r>
            <a:r>
              <a:rPr lang="en-SG" dirty="0" smtClean="0"/>
              <a:t> </a:t>
            </a:r>
            <a:r>
              <a:rPr lang="en-SG" dirty="0" err="1"/>
              <a:t>telekomunikasi</a:t>
            </a:r>
            <a:r>
              <a:rPr lang="en-SG" dirty="0"/>
              <a:t>, </a:t>
            </a:r>
            <a:r>
              <a:rPr lang="en-SG" dirty="0" err="1"/>
              <a:t>perkembangan</a:t>
            </a:r>
            <a:r>
              <a:rPr lang="en-SG" dirty="0"/>
              <a:t> </a:t>
            </a:r>
            <a:r>
              <a:rPr lang="en-SG" dirty="0" err="1" smtClean="0"/>
              <a:t>dari</a:t>
            </a:r>
            <a:r>
              <a:rPr lang="en-SG" dirty="0" smtClean="0"/>
              <a:t> </a:t>
            </a:r>
            <a:r>
              <a:rPr lang="fi-FI" dirty="0" smtClean="0"/>
              <a:t>sisi </a:t>
            </a:r>
            <a:r>
              <a:rPr lang="fi-FI" dirty="0"/>
              <a:t>apa telekomunikasi yang lebih dominan?</a:t>
            </a:r>
          </a:p>
          <a:p>
            <a:pPr>
              <a:lnSpc>
                <a:spcPct val="120000"/>
              </a:lnSpc>
            </a:pPr>
            <a:r>
              <a:rPr lang="en-SG" dirty="0" err="1" smtClean="0"/>
              <a:t>Menurut</a:t>
            </a:r>
            <a:r>
              <a:rPr lang="en-SG" dirty="0" smtClean="0"/>
              <a:t> </a:t>
            </a:r>
            <a:r>
              <a:rPr lang="en-SG" dirty="0" err="1"/>
              <a:t>Anda</a:t>
            </a:r>
            <a:r>
              <a:rPr lang="en-SG" dirty="0"/>
              <a:t>, </a:t>
            </a:r>
            <a:r>
              <a:rPr lang="en-SG" dirty="0" err="1"/>
              <a:t>permasalahan</a:t>
            </a:r>
            <a:r>
              <a:rPr lang="en-SG" dirty="0"/>
              <a:t> </a:t>
            </a:r>
            <a:r>
              <a:rPr lang="en-SG" dirty="0" err="1" smtClean="0"/>
              <a:t>telekomunikasi</a:t>
            </a:r>
            <a:r>
              <a:rPr lang="en-SG" dirty="0" smtClean="0"/>
              <a:t> </a:t>
            </a:r>
            <a:r>
              <a:rPr lang="sv-SE" dirty="0" smtClean="0"/>
              <a:t>yang </a:t>
            </a:r>
            <a:r>
              <a:rPr lang="sv-SE" dirty="0"/>
              <a:t>mana yang paling bermasalah dan </a:t>
            </a:r>
            <a:r>
              <a:rPr lang="sv-SE" dirty="0" smtClean="0"/>
              <a:t>harus </a:t>
            </a:r>
            <a:r>
              <a:rPr lang="en-SG" dirty="0" err="1" smtClean="0"/>
              <a:t>mendapat</a:t>
            </a:r>
            <a:r>
              <a:rPr lang="en-SG" dirty="0" smtClean="0"/>
              <a:t> </a:t>
            </a:r>
            <a:r>
              <a:rPr lang="en-SG" dirty="0" err="1"/>
              <a:t>prioritas</a:t>
            </a:r>
            <a:r>
              <a:rPr lang="en-SG" dirty="0"/>
              <a:t> </a:t>
            </a:r>
            <a:r>
              <a:rPr lang="en-SG" dirty="0" err="1"/>
              <a:t>pertama</a:t>
            </a:r>
            <a:r>
              <a:rPr lang="en-SG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36</a:t>
            </a:fld>
            <a:endParaRPr lang="en-S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Telekomunikasi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Terminal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=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, CPE (Customer Premises Equipment)</a:t>
            </a:r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: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diteruskan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/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telekomunikasi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sebaliknya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Spesifikasi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1800" dirty="0" err="1" smtClean="0"/>
              <a:t>Layanan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</a:t>
            </a:r>
            <a:r>
              <a:rPr lang="en-US" sz="1800" dirty="0" smtClean="0"/>
              <a:t> deliver</a:t>
            </a:r>
          </a:p>
          <a:p>
            <a:pPr lvl="1">
              <a:lnSpc>
                <a:spcPct val="110000"/>
              </a:lnSpc>
            </a:pP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800" dirty="0" err="1" smtClean="0"/>
              <a:t>Jenis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spesifikasinya</a:t>
            </a: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  <a:endParaRPr lang="en-SG" sz="2000" dirty="0" smtClean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PSTN = </a:t>
            </a:r>
            <a:r>
              <a:rPr lang="en-US" sz="1800" dirty="0" err="1" smtClean="0"/>
              <a:t>pesawat</a:t>
            </a:r>
            <a:r>
              <a:rPr lang="en-US" sz="1800" dirty="0" smtClean="0"/>
              <a:t> </a:t>
            </a:r>
            <a:r>
              <a:rPr lang="en-US" sz="1800" dirty="0" err="1" smtClean="0"/>
              <a:t>telepon</a:t>
            </a:r>
            <a:r>
              <a:rPr lang="en-US" sz="1800" dirty="0" smtClean="0"/>
              <a:t> analog, Gr. 3 Fax, V.96 Modem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ISDN = </a:t>
            </a:r>
            <a:r>
              <a:rPr lang="en-US" sz="1800" dirty="0" err="1" smtClean="0"/>
              <a:t>Pesawat</a:t>
            </a:r>
            <a:r>
              <a:rPr lang="en-US" sz="1800" dirty="0" smtClean="0"/>
              <a:t> </a:t>
            </a:r>
            <a:r>
              <a:rPr lang="en-US" sz="1800" dirty="0" err="1" smtClean="0"/>
              <a:t>telepon</a:t>
            </a:r>
            <a:r>
              <a:rPr lang="en-US" sz="1800" dirty="0" smtClean="0"/>
              <a:t> digital, Gr. 4 Fax, ISDN Modem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GSM/CDMA =  GSM/ CDMA Mobile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=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CPE </a:t>
            </a:r>
            <a:r>
              <a:rPr lang="en-US" sz="2000" dirty="0" err="1" smtClean="0"/>
              <a:t>dan</a:t>
            </a:r>
            <a:r>
              <a:rPr lang="en-US" sz="2000" dirty="0" smtClean="0"/>
              <a:t> Core Network 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menyalurkan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/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CPE </a:t>
            </a:r>
            <a:r>
              <a:rPr lang="en-US" sz="2000" dirty="0" err="1" smtClean="0"/>
              <a:t>ke</a:t>
            </a:r>
            <a:r>
              <a:rPr lang="en-US" sz="2000" dirty="0" smtClean="0"/>
              <a:t> Core Network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sebaliknya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err="1" smtClean="0"/>
              <a:t>Kabel</a:t>
            </a:r>
            <a:r>
              <a:rPr lang="en-US" sz="1800" dirty="0" smtClean="0"/>
              <a:t> (</a:t>
            </a:r>
            <a:r>
              <a:rPr lang="en-US" sz="1800" dirty="0" err="1" smtClean="0"/>
              <a:t>wireline</a:t>
            </a:r>
            <a:r>
              <a:rPr lang="en-US" sz="1800" dirty="0" smtClean="0"/>
              <a:t>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tembaga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serat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optik</a:t>
            </a:r>
            <a:endParaRPr lang="en-US" sz="1800" dirty="0" smtClean="0">
              <a:sym typeface="Wingdings" pitchFamily="2" charset="2"/>
            </a:endParaRPr>
          </a:p>
          <a:p>
            <a:pPr lvl="1"/>
            <a:r>
              <a:rPr lang="en-US" sz="1800" dirty="0" err="1" smtClean="0">
                <a:sym typeface="Wingdings" pitchFamily="2" charset="2"/>
              </a:rPr>
              <a:t>Tanpa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kabel</a:t>
            </a:r>
            <a:r>
              <a:rPr lang="en-US" sz="1800" dirty="0" smtClean="0">
                <a:sym typeface="Wingdings" pitchFamily="2" charset="2"/>
              </a:rPr>
              <a:t> (wireless)</a:t>
            </a:r>
            <a:endParaRPr lang="en-SG" sz="1800" dirty="0" smtClean="0">
              <a:sym typeface="Wingdings" pitchFamily="2" charset="2"/>
            </a:endParaRPr>
          </a:p>
          <a:p>
            <a:r>
              <a:rPr lang="en-US" sz="2000" dirty="0" err="1" smtClean="0">
                <a:sym typeface="Wingdings" pitchFamily="2" charset="2"/>
              </a:rPr>
              <a:t>Sistem</a:t>
            </a:r>
            <a:r>
              <a:rPr lang="en-US" sz="2000" dirty="0" smtClean="0">
                <a:sym typeface="Wingdings" pitchFamily="2" charset="2"/>
              </a:rPr>
              <a:t> Telekomunikasi </a:t>
            </a:r>
            <a:r>
              <a:rPr lang="en-US" sz="2000" dirty="0" err="1" smtClean="0">
                <a:sym typeface="Wingdings" pitchFamily="2" charset="2"/>
              </a:rPr>
              <a:t>Wireline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biasanya</a:t>
            </a:r>
            <a:r>
              <a:rPr lang="en-US" sz="2000" dirty="0" smtClean="0">
                <a:sym typeface="Wingdings" pitchFamily="2" charset="2"/>
              </a:rPr>
              <a:t>): PSTN, ISDN </a:t>
            </a:r>
            <a:r>
              <a:rPr lang="en-US" sz="2000" dirty="0" err="1" smtClean="0">
                <a:sym typeface="Wingdings" pitchFamily="2" charset="2"/>
              </a:rPr>
              <a:t>dan</a:t>
            </a:r>
            <a:r>
              <a:rPr lang="en-US" sz="2000" dirty="0" smtClean="0">
                <a:sym typeface="Wingdings" pitchFamily="2" charset="2"/>
              </a:rPr>
              <a:t> LAN</a:t>
            </a:r>
          </a:p>
          <a:p>
            <a:pPr lvl="1"/>
            <a:r>
              <a:rPr lang="en-US" sz="1600" dirty="0" err="1" smtClean="0">
                <a:sym typeface="Wingdings" pitchFamily="2" charset="2"/>
              </a:rPr>
              <a:t>Jaringan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akses</a:t>
            </a:r>
            <a:r>
              <a:rPr lang="en-US" sz="1600" dirty="0" smtClean="0">
                <a:sym typeface="Wingdings" pitchFamily="2" charset="2"/>
              </a:rPr>
              <a:t> PSTN: </a:t>
            </a:r>
            <a:r>
              <a:rPr lang="en-US" sz="1600" dirty="0" err="1" smtClean="0">
                <a:sym typeface="Wingdings" pitchFamily="2" charset="2"/>
              </a:rPr>
              <a:t>kabel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tembaga</a:t>
            </a:r>
            <a:r>
              <a:rPr lang="en-US" sz="1600" dirty="0" smtClean="0">
                <a:sym typeface="Wingdings" pitchFamily="2" charset="2"/>
              </a:rPr>
              <a:t> (primer) </a:t>
            </a:r>
            <a:r>
              <a:rPr lang="en-US" sz="1600" dirty="0" err="1" smtClean="0">
                <a:sym typeface="Wingdings" pitchFamily="2" charset="2"/>
              </a:rPr>
              <a:t>sekunder</a:t>
            </a:r>
            <a:r>
              <a:rPr lang="en-US" sz="1600" dirty="0" smtClean="0">
                <a:sym typeface="Wingdings" pitchFamily="2" charset="2"/>
              </a:rPr>
              <a:t>  </a:t>
            </a:r>
            <a:r>
              <a:rPr lang="en-US" sz="1600" dirty="0" err="1" smtClean="0">
                <a:sym typeface="Wingdings" pitchFamily="2" charset="2"/>
              </a:rPr>
              <a:t>dropwire</a:t>
            </a:r>
            <a:r>
              <a:rPr lang="en-US" sz="1600" dirty="0" smtClean="0">
                <a:sym typeface="Wingdings" pitchFamily="2" charset="2"/>
              </a:rPr>
              <a:t>  </a:t>
            </a:r>
            <a:r>
              <a:rPr lang="en-US" sz="1600" dirty="0" err="1" smtClean="0">
                <a:sym typeface="Wingdings" pitchFamily="2" charset="2"/>
              </a:rPr>
              <a:t>kabel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pvs</a:t>
            </a:r>
            <a:r>
              <a:rPr lang="en-US" sz="1600" dirty="0" smtClean="0">
                <a:sym typeface="Wingdings" pitchFamily="2" charset="2"/>
              </a:rPr>
              <a:t>/ </a:t>
            </a:r>
            <a:r>
              <a:rPr lang="en-US" sz="1600" dirty="0" err="1" smtClean="0">
                <a:sym typeface="Wingdings" pitchFamily="2" charset="2"/>
              </a:rPr>
              <a:t>instalasi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dalam</a:t>
            </a:r>
            <a:endParaRPr lang="en-US" sz="1600" dirty="0" smtClean="0">
              <a:sym typeface="Wingdings" pitchFamily="2" charset="2"/>
            </a:endParaRPr>
          </a:p>
          <a:p>
            <a:pPr lvl="1"/>
            <a:r>
              <a:rPr lang="en-US" sz="1600" dirty="0" smtClean="0">
                <a:sym typeface="Wingdings" pitchFamily="2" charset="2"/>
              </a:rPr>
              <a:t>Broadband services: Coaxial, Fiber, Hybrid Fiber Coax</a:t>
            </a:r>
          </a:p>
          <a:p>
            <a:r>
              <a:rPr lang="en-US" sz="2000" dirty="0" err="1" smtClean="0">
                <a:sym typeface="Wingdings" pitchFamily="2" charset="2"/>
              </a:rPr>
              <a:t>Sistem</a:t>
            </a:r>
            <a:r>
              <a:rPr lang="en-US" sz="2000" dirty="0" smtClean="0">
                <a:sym typeface="Wingdings" pitchFamily="2" charset="2"/>
              </a:rPr>
              <a:t> Telekomunikasi Wireless : GSM, CDMA, </a:t>
            </a:r>
            <a:r>
              <a:rPr lang="en-US" sz="2000" dirty="0" err="1" smtClean="0">
                <a:sym typeface="Wingdings" pitchFamily="2" charset="2"/>
              </a:rPr>
              <a:t>Satelit</a:t>
            </a:r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1600" dirty="0" err="1" smtClean="0">
                <a:sym typeface="Wingdings" pitchFamily="2" charset="2"/>
              </a:rPr>
              <a:t>Jaringan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akses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selular</a:t>
            </a:r>
            <a:r>
              <a:rPr lang="en-US" sz="1600" dirty="0" smtClean="0">
                <a:sym typeface="Wingdings" pitchFamily="2" charset="2"/>
              </a:rPr>
              <a:t> (GSM/CDMA) : BSC  BTS</a:t>
            </a:r>
          </a:p>
          <a:p>
            <a:pPr lvl="1"/>
            <a:r>
              <a:rPr lang="en-US" sz="1600" dirty="0" err="1" smtClean="0">
                <a:sym typeface="Wingdings" pitchFamily="2" charset="2"/>
              </a:rPr>
              <a:t>Jaringan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akses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satelit</a:t>
            </a:r>
            <a:r>
              <a:rPr lang="en-US" sz="1600" dirty="0" smtClean="0">
                <a:sym typeface="Wingdings" pitchFamily="2" charset="2"/>
              </a:rPr>
              <a:t> : VSAT</a:t>
            </a:r>
          </a:p>
          <a:p>
            <a:pPr lvl="1"/>
            <a:r>
              <a:rPr lang="en-US" sz="1600" dirty="0" err="1" smtClean="0">
                <a:sym typeface="Wingdings" pitchFamily="2" charset="2"/>
              </a:rPr>
              <a:t>Jaringan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akses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Wifi</a:t>
            </a:r>
            <a:r>
              <a:rPr lang="en-US" sz="1600" dirty="0" smtClean="0">
                <a:sym typeface="Wingdings" pitchFamily="2" charset="2"/>
              </a:rPr>
              <a:t>/ </a:t>
            </a:r>
            <a:r>
              <a:rPr lang="en-US" sz="1600" dirty="0" err="1" smtClean="0">
                <a:sym typeface="Wingdings" pitchFamily="2" charset="2"/>
              </a:rPr>
              <a:t>Wimax</a:t>
            </a:r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6</a:t>
            </a:fld>
            <a:endParaRPr lang="en-SG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1723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Core Network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/ data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endParaRPr lang="en-US" sz="2400" dirty="0" smtClean="0"/>
          </a:p>
          <a:p>
            <a:r>
              <a:rPr lang="en-US" sz="2400" dirty="0" err="1" smtClean="0"/>
              <a:t>Komponen-komponen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core network (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gabungan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Switching node</a:t>
            </a:r>
          </a:p>
          <a:p>
            <a:pPr lvl="1"/>
            <a:r>
              <a:rPr lang="en-US" sz="2000" dirty="0" smtClean="0"/>
              <a:t>Application/ Service Node</a:t>
            </a:r>
          </a:p>
          <a:p>
            <a:pPr lvl="1"/>
            <a:r>
              <a:rPr lang="en-US" sz="2000" dirty="0" smtClean="0"/>
              <a:t>Database Node</a:t>
            </a:r>
          </a:p>
          <a:p>
            <a:pPr lvl="1"/>
            <a:r>
              <a:rPr lang="en-US" sz="2000" dirty="0" smtClean="0"/>
              <a:t>Backbone</a:t>
            </a:r>
          </a:p>
          <a:p>
            <a:pPr lvl="1"/>
            <a:endParaRPr lang="en-SG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Management System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5718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seperangkat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, </a:t>
            </a:r>
            <a:r>
              <a:rPr lang="en-US" dirty="0" err="1" smtClean="0"/>
              <a:t>merencanakan</a:t>
            </a:r>
            <a:r>
              <a:rPr lang="en-US" dirty="0" smtClean="0"/>
              <a:t>, </a:t>
            </a:r>
            <a:r>
              <a:rPr lang="en-US" dirty="0" err="1" smtClean="0"/>
              <a:t>menempatkan</a:t>
            </a:r>
            <a:r>
              <a:rPr lang="en-US" dirty="0" smtClean="0"/>
              <a:t>, </a:t>
            </a:r>
            <a:r>
              <a:rPr lang="en-US" dirty="0" err="1" smtClean="0"/>
              <a:t>menerapkan</a:t>
            </a:r>
            <a:r>
              <a:rPr lang="en-US" dirty="0" smtClean="0"/>
              <a:t>, </a:t>
            </a:r>
            <a:r>
              <a:rPr lang="en-US" dirty="0" err="1" smtClean="0"/>
              <a:t>mengkoordinaksikan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mempergunakan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bantu,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Fungsi</a:t>
            </a:r>
            <a:r>
              <a:rPr lang="en-US" dirty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performansi</a:t>
            </a:r>
            <a:r>
              <a:rPr lang="en-SG" dirty="0" smtClean="0"/>
              <a:t> (performance management)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(fault management)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/>
              <a:t> </a:t>
            </a:r>
            <a:r>
              <a:rPr lang="en-US" dirty="0" smtClean="0"/>
              <a:t>(configuration management)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(Accounting management)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(Security management)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643338" cy="215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Alexander Graham Bell, </a:t>
            </a:r>
            <a:r>
              <a:rPr lang="en-US" dirty="0" err="1" smtClean="0"/>
              <a:t>tahun</a:t>
            </a:r>
            <a:r>
              <a:rPr lang="en-US" dirty="0" smtClean="0"/>
              <a:t> 1876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Mendirikan</a:t>
            </a:r>
            <a:r>
              <a:rPr lang="en-US" dirty="0" smtClean="0"/>
              <a:t> Bell Telephone Company, 1877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Patennya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1894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kompetisi</a:t>
            </a:r>
            <a:r>
              <a:rPr lang="en-US" dirty="0" smtClean="0">
                <a:sym typeface="Wingdings" pitchFamily="2" charset="2"/>
              </a:rPr>
              <a:t>, 6000 </a:t>
            </a:r>
            <a:r>
              <a:rPr lang="en-US" dirty="0" err="1" smtClean="0">
                <a:sym typeface="Wingdings" pitchFamily="2" charset="2"/>
              </a:rPr>
              <a:t>perusahaan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60.000 </a:t>
            </a:r>
            <a:r>
              <a:rPr lang="en-US" dirty="0" err="1" smtClean="0">
                <a:sym typeface="Wingdings" pitchFamily="2" charset="2"/>
              </a:rPr>
              <a:t>pelanggan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sym typeface="Wingdings" pitchFamily="2" charset="2"/>
              </a:rPr>
              <a:t>Tahun</a:t>
            </a:r>
            <a:r>
              <a:rPr lang="en-US" dirty="0" smtClean="0">
                <a:sym typeface="Wingdings" pitchFamily="2" charset="2"/>
              </a:rPr>
              <a:t> 1990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AT&amp;T</a:t>
            </a:r>
          </a:p>
          <a:p>
            <a:pPr>
              <a:lnSpc>
                <a:spcPct val="110000"/>
              </a:lnSpc>
            </a:pPr>
            <a:r>
              <a:rPr lang="en-US" dirty="0" err="1" smtClean="0">
                <a:sym typeface="Wingdings" pitchFamily="2" charset="2"/>
              </a:rPr>
              <a:t>Tahun</a:t>
            </a:r>
            <a:r>
              <a:rPr lang="en-US" dirty="0" smtClean="0">
                <a:sym typeface="Wingdings" pitchFamily="2" charset="2"/>
              </a:rPr>
              <a:t> 1913 AT&amp;T 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menyediakan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interkoneksi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1934 FCC (Federal Communication Commissions) </a:t>
            </a:r>
            <a:r>
              <a:rPr lang="en-US" dirty="0" err="1" smtClean="0">
                <a:sym typeface="Wingdings" pitchFamily="2" charset="2"/>
              </a:rPr>
              <a:t>didirikan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EF60-A612-4744-AFD7-560B82E3331E}" type="slidenum">
              <a:rPr lang="en-SG" smtClean="0"/>
              <a:pPr/>
              <a:t>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Pengenalan Telekomunikasi</a:t>
            </a:r>
            <a:endParaRPr lang="en-S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2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1268</Words>
  <Application>Microsoft Office PowerPoint</Application>
  <PresentationFormat>On-screen Show (4:3)</PresentationFormat>
  <Paragraphs>245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Dasar Sistem Telekomunikasi</vt:lpstr>
      <vt:lpstr>Kanal Komunikasi </vt:lpstr>
      <vt:lpstr>Bagan Umum Sistem Telekomunikasi</vt:lpstr>
      <vt:lpstr>Terminal Telekomunikasi</vt:lpstr>
      <vt:lpstr>Slide 5</vt:lpstr>
      <vt:lpstr>Jaringan Akses</vt:lpstr>
      <vt:lpstr>Slide 7</vt:lpstr>
      <vt:lpstr>Network Management System</vt:lpstr>
      <vt:lpstr>Sejarah Telepon  (versi Amerika Serikat)</vt:lpstr>
      <vt:lpstr>Telekomunikasi Pra Kemerdekaan</vt:lpstr>
      <vt:lpstr>Sejarah Telkom - Indosat</vt:lpstr>
      <vt:lpstr>Sejarah Industri</vt:lpstr>
      <vt:lpstr>Regulasi di Indonesia</vt:lpstr>
      <vt:lpstr>Regulasi di Indonesia</vt:lpstr>
      <vt:lpstr>Penyelenggaraan Telekomunikasi</vt:lpstr>
      <vt:lpstr>Slide 16</vt:lpstr>
      <vt:lpstr>Ketentuan Umum</vt:lpstr>
      <vt:lpstr>Jaringan Telekomunikasi</vt:lpstr>
      <vt:lpstr>Jasa Telekomunikasi</vt:lpstr>
      <vt:lpstr>Telekomunikasi Khusus</vt:lpstr>
      <vt:lpstr>Segmen Industri Telekomunikasi Indonesia</vt:lpstr>
      <vt:lpstr>Penyelenggara</vt:lpstr>
      <vt:lpstr>Slide 23</vt:lpstr>
      <vt:lpstr>Interkoneksi</vt:lpstr>
      <vt:lpstr>Evolusi Teknologi &amp; Layanan Telekomunikasi</vt:lpstr>
      <vt:lpstr>Peran Kehidupan</vt:lpstr>
      <vt:lpstr>Komponen Pembangun Sistem Telekomunikasi</vt:lpstr>
      <vt:lpstr>Network Media</vt:lpstr>
      <vt:lpstr>Prinsip Kerja</vt:lpstr>
      <vt:lpstr>Prinsip kerja Sistem Telekomunikasi</vt:lpstr>
      <vt:lpstr>Slide 31</vt:lpstr>
      <vt:lpstr>Perkembangan Teknologi Jaringan Telekomunikasi</vt:lpstr>
      <vt:lpstr>Slide 33</vt:lpstr>
      <vt:lpstr>Perkembangan Service Telekomunikasi</vt:lpstr>
      <vt:lpstr>Perkembangan Perangkat Telekomunikasi</vt:lpstr>
      <vt:lpstr>To Discuss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HP Mini</dc:creator>
  <cp:keywords>Education PowerPoint Template</cp:keywords>
  <dc:description>Copyright © Wondershare Software Co., Ltd. All Rights Reserved.</dc:description>
  <cp:lastModifiedBy>HP Mini</cp:lastModifiedBy>
  <cp:revision>20</cp:revision>
  <dcterms:created xsi:type="dcterms:W3CDTF">2011-02-07T15:38:13Z</dcterms:created>
  <dcterms:modified xsi:type="dcterms:W3CDTF">2011-03-27T16:40:42Z</dcterms:modified>
  <cp:category>Education</cp:category>
</cp:coreProperties>
</file>