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58" r:id="rId3"/>
    <p:sldId id="259" r:id="rId4"/>
    <p:sldId id="260" r:id="rId5"/>
    <p:sldId id="261" r:id="rId6"/>
    <p:sldId id="277" r:id="rId7"/>
    <p:sldId id="263" r:id="rId8"/>
    <p:sldId id="264" r:id="rId9"/>
    <p:sldId id="278" r:id="rId10"/>
    <p:sldId id="265" r:id="rId11"/>
    <p:sldId id="266" r:id="rId12"/>
    <p:sldId id="267" r:id="rId13"/>
    <p:sldId id="268" r:id="rId14"/>
    <p:sldId id="269" r:id="rId15"/>
    <p:sldId id="270" r:id="rId16"/>
    <p:sldId id="271" r:id="rId17"/>
    <p:sldId id="280" r:id="rId18"/>
    <p:sldId id="272" r:id="rId19"/>
    <p:sldId id="273" r:id="rId20"/>
    <p:sldId id="281" r:id="rId21"/>
    <p:sldId id="274" r:id="rId22"/>
    <p:sldId id="279"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5" r:id="rId36"/>
    <p:sldId id="306" r:id="rId37"/>
    <p:sldId id="308" r:id="rId38"/>
    <p:sldId id="307" r:id="rId39"/>
  </p:sldIdLst>
  <p:sldSz cx="9144000" cy="6858000" type="screen4x3"/>
  <p:notesSz cx="6858000" cy="9144000"/>
  <p:defaultTextStyle>
    <a:defPPr>
      <a:defRPr lang="en-SG"/>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666699"/>
    <a:srgbClr val="663300"/>
    <a:srgbClr val="FFE2A7"/>
    <a:srgbClr val="990000"/>
    <a:srgbClr val="FFCC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0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SG"/>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SG"/>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SG" smtClean="0"/>
              <a:t>Click to edit Master text styles</a:t>
            </a:r>
          </a:p>
          <a:p>
            <a:pPr lvl="1"/>
            <a:r>
              <a:rPr lang="en-SG" smtClean="0"/>
              <a:t>Second level</a:t>
            </a:r>
          </a:p>
          <a:p>
            <a:pPr lvl="2"/>
            <a:r>
              <a:rPr lang="en-SG" smtClean="0"/>
              <a:t>Third level</a:t>
            </a:r>
          </a:p>
          <a:p>
            <a:pPr lvl="3"/>
            <a:r>
              <a:rPr lang="en-SG" smtClean="0"/>
              <a:t>Fourth level</a:t>
            </a:r>
          </a:p>
          <a:p>
            <a:pPr lvl="4"/>
            <a:r>
              <a:rPr lang="en-SG"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SG"/>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9BF095A-0196-4D0A-A3F9-8C2DEDDC0393}" type="slidenum">
              <a:rPr lang="en-SG"/>
              <a:pPr/>
              <a:t>‹#›</a:t>
            </a:fld>
            <a:endParaRPr lang="en-SG"/>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0D6DB9-C328-4D1A-B25B-9517645EF916}" type="slidenum">
              <a:rPr lang="en-US"/>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latin typeface="Arial" pitchFamily="34" charset="0"/>
            </a:endParaRPr>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9DA1EC-547B-4BAD-A826-9DF110F1F0E7}" type="slidenum">
              <a:rPr lang="en-US" smtClean="0">
                <a:latin typeface="Arial" pitchFamily="34" charset="0"/>
              </a:rPr>
              <a:pPr fontAlgn="base">
                <a:spcBef>
                  <a:spcPct val="0"/>
                </a:spcBef>
                <a:spcAft>
                  <a:spcPct val="0"/>
                </a:spcAft>
              </a:pPr>
              <a:t>23</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latin typeface="Arial" pitchFamily="34" charset="0"/>
            </a:endParaRP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114CC8-D40F-4AA6-8EEF-7CCCF52210D4}" type="slidenum">
              <a:rPr lang="en-US" smtClean="0">
                <a:latin typeface="Arial" pitchFamily="34" charset="0"/>
              </a:rPr>
              <a:pPr fontAlgn="base">
                <a:spcBef>
                  <a:spcPct val="0"/>
                </a:spcBef>
                <a:spcAft>
                  <a:spcPct val="0"/>
                </a:spcAft>
              </a:pPr>
              <a:t>24</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822A34-037F-4D3A-8DBE-0E1320E47C15}" type="slidenum">
              <a:rPr lang="en-US" smtClean="0"/>
              <a:pPr fontAlgn="base">
                <a:spcBef>
                  <a:spcPct val="0"/>
                </a:spcBef>
                <a:spcAft>
                  <a:spcPct val="0"/>
                </a:spcAft>
                <a:defRPr/>
              </a:pPr>
              <a:t>33</a:t>
            </a:fld>
            <a:endParaRPr lang="en-US"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2" name="Picture 20" descr="MPj03988430000[1]"/>
          <p:cNvPicPr>
            <a:picLocks noChangeAspect="1" noChangeArrowheads="1"/>
          </p:cNvPicPr>
          <p:nvPr/>
        </p:nvPicPr>
        <p:blipFill>
          <a:blip r:embed="rId2"/>
          <a:srcRect/>
          <a:stretch>
            <a:fillRect/>
          </a:stretch>
        </p:blipFill>
        <p:spPr bwMode="auto">
          <a:xfrm>
            <a:off x="0" y="1752600"/>
            <a:ext cx="6477000" cy="4857750"/>
          </a:xfrm>
          <a:prstGeom prst="rect">
            <a:avLst/>
          </a:prstGeom>
          <a:noFill/>
        </p:spPr>
      </p:pic>
      <p:sp>
        <p:nvSpPr>
          <p:cNvPr id="3074" name="Rectangle 2"/>
          <p:cNvSpPr>
            <a:spLocks noGrp="1" noChangeArrowheads="1"/>
          </p:cNvSpPr>
          <p:nvPr>
            <p:ph type="ctrTitle"/>
          </p:nvPr>
        </p:nvSpPr>
        <p:spPr>
          <a:xfrm>
            <a:off x="4343400" y="228600"/>
            <a:ext cx="4495800" cy="2590800"/>
          </a:xfrm>
        </p:spPr>
        <p:txBody>
          <a:bodyPr/>
          <a:lstStyle>
            <a:lvl1pPr algn="r">
              <a:defRPr sz="4400">
                <a:latin typeface="Verdana" pitchFamily="34" charset="0"/>
              </a:defRPr>
            </a:lvl1pPr>
          </a:lstStyle>
          <a:p>
            <a:r>
              <a:rPr lang="en-US" smtClean="0"/>
              <a:t>Click to edit Master title style</a:t>
            </a:r>
            <a:endParaRPr lang="en-SG"/>
          </a:p>
        </p:txBody>
      </p:sp>
      <p:sp>
        <p:nvSpPr>
          <p:cNvPr id="3075" name="Rectangle 3"/>
          <p:cNvSpPr>
            <a:spLocks noGrp="1" noChangeArrowheads="1"/>
          </p:cNvSpPr>
          <p:nvPr>
            <p:ph type="subTitle" idx="1"/>
          </p:nvPr>
        </p:nvSpPr>
        <p:spPr>
          <a:xfrm>
            <a:off x="4343400" y="2971800"/>
            <a:ext cx="4495800" cy="1752600"/>
          </a:xfrm>
        </p:spPr>
        <p:txBody>
          <a:bodyPr/>
          <a:lstStyle>
            <a:lvl1pPr marL="0" indent="0" algn="r">
              <a:buFontTx/>
              <a:buNone/>
              <a:defRPr>
                <a:latin typeface="Verdana" pitchFamily="34" charset="0"/>
              </a:defRPr>
            </a:lvl1pPr>
          </a:lstStyle>
          <a:p>
            <a:r>
              <a:rPr lang="en-US" smtClean="0"/>
              <a:t>Click to edit Master subtitle style</a:t>
            </a:r>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fld id="{534B89BC-2AB5-4CD3-A44B-376106B46B06}" type="datetime1">
              <a:rPr lang="en-SG"/>
              <a:pPr/>
              <a:t>28/3/2011</a:t>
            </a:fld>
            <a:endParaRPr lang="en-SG"/>
          </a:p>
        </p:txBody>
      </p:sp>
      <p:sp>
        <p:nvSpPr>
          <p:cNvPr id="5" name="Footer Placeholder 4"/>
          <p:cNvSpPr>
            <a:spLocks noGrp="1"/>
          </p:cNvSpPr>
          <p:nvPr>
            <p:ph type="ftr" sz="quarter" idx="11"/>
          </p:nvPr>
        </p:nvSpPr>
        <p:spPr/>
        <p:txBody>
          <a:bodyPr/>
          <a:lstStyle>
            <a:lvl1pPr>
              <a:defRPr/>
            </a:lvl1pPr>
          </a:lstStyle>
          <a:p>
            <a:r>
              <a:rPr lang="en-SG"/>
              <a:t>Free template from www.brainybetty.com</a:t>
            </a:r>
          </a:p>
        </p:txBody>
      </p:sp>
      <p:sp>
        <p:nvSpPr>
          <p:cNvPr id="6" name="Slide Number Placeholder 5"/>
          <p:cNvSpPr>
            <a:spLocks noGrp="1"/>
          </p:cNvSpPr>
          <p:nvPr>
            <p:ph type="sldNum" sz="quarter" idx="12"/>
          </p:nvPr>
        </p:nvSpPr>
        <p:spPr/>
        <p:txBody>
          <a:bodyPr/>
          <a:lstStyle>
            <a:lvl1pPr>
              <a:defRPr/>
            </a:lvl1pPr>
          </a:lstStyle>
          <a:p>
            <a:fld id="{932235E1-5DEE-4AC6-8AC6-DB37E2CD36C2}" type="slidenum">
              <a:rPr lang="en-SG"/>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133600" cy="61722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381000" y="228600"/>
            <a:ext cx="62484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fld id="{66241BD2-09B4-4D69-A216-F03243BA4F19}" type="datetime1">
              <a:rPr lang="en-SG"/>
              <a:pPr/>
              <a:t>28/3/2011</a:t>
            </a:fld>
            <a:endParaRPr lang="en-SG"/>
          </a:p>
        </p:txBody>
      </p:sp>
      <p:sp>
        <p:nvSpPr>
          <p:cNvPr id="5" name="Footer Placeholder 4"/>
          <p:cNvSpPr>
            <a:spLocks noGrp="1"/>
          </p:cNvSpPr>
          <p:nvPr>
            <p:ph type="ftr" sz="quarter" idx="11"/>
          </p:nvPr>
        </p:nvSpPr>
        <p:spPr/>
        <p:txBody>
          <a:bodyPr/>
          <a:lstStyle>
            <a:lvl1pPr>
              <a:defRPr/>
            </a:lvl1pPr>
          </a:lstStyle>
          <a:p>
            <a:r>
              <a:rPr lang="en-SG"/>
              <a:t>Free template from www.brainybetty.com</a:t>
            </a:r>
          </a:p>
        </p:txBody>
      </p:sp>
      <p:sp>
        <p:nvSpPr>
          <p:cNvPr id="6" name="Slide Number Placeholder 5"/>
          <p:cNvSpPr>
            <a:spLocks noGrp="1"/>
          </p:cNvSpPr>
          <p:nvPr>
            <p:ph type="sldNum" sz="quarter" idx="12"/>
          </p:nvPr>
        </p:nvSpPr>
        <p:spPr/>
        <p:txBody>
          <a:bodyPr/>
          <a:lstStyle>
            <a:lvl1pPr>
              <a:defRPr/>
            </a:lvl1pPr>
          </a:lstStyle>
          <a:p>
            <a:fld id="{DE096A6F-4E45-48F2-BB53-9A7B27093F76}" type="slidenum">
              <a:rPr lang="en-SG"/>
              <a:pPr/>
              <a:t>‹#›</a:t>
            </a:fld>
            <a:endParaRPr lang="en-S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SG"/>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68BC5457-8A21-490E-9CBD-1A9C3A8CF7B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C831C6D-F9D0-45FD-89FC-87A008D7C9E4}" type="datetime1">
              <a:rPr lang="en-SG"/>
              <a:pPr/>
              <a:t>28/3/2011</a:t>
            </a:fld>
            <a:endParaRPr lang="en-SG"/>
          </a:p>
        </p:txBody>
      </p:sp>
      <p:sp>
        <p:nvSpPr>
          <p:cNvPr id="5" name="Footer Placeholder 4"/>
          <p:cNvSpPr>
            <a:spLocks noGrp="1"/>
          </p:cNvSpPr>
          <p:nvPr>
            <p:ph type="ftr" sz="quarter" idx="11"/>
          </p:nvPr>
        </p:nvSpPr>
        <p:spPr/>
        <p:txBody>
          <a:bodyPr/>
          <a:lstStyle>
            <a:lvl1pPr>
              <a:defRPr/>
            </a:lvl1pPr>
          </a:lstStyle>
          <a:p>
            <a:r>
              <a:rPr lang="en-SG"/>
              <a:t>Free template from www.brainybetty.com</a:t>
            </a:r>
          </a:p>
        </p:txBody>
      </p:sp>
      <p:sp>
        <p:nvSpPr>
          <p:cNvPr id="6" name="Slide Number Placeholder 5"/>
          <p:cNvSpPr>
            <a:spLocks noGrp="1"/>
          </p:cNvSpPr>
          <p:nvPr>
            <p:ph type="sldNum" sz="quarter" idx="12"/>
          </p:nvPr>
        </p:nvSpPr>
        <p:spPr/>
        <p:txBody>
          <a:bodyPr/>
          <a:lstStyle>
            <a:lvl1pPr>
              <a:defRPr/>
            </a:lvl1pPr>
          </a:lstStyle>
          <a:p>
            <a:fld id="{40910685-98FC-43CA-8168-43B0D3CCA4D2}" type="slidenum">
              <a:rPr lang="en-SG"/>
              <a:pPr/>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381000" y="15240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724400" y="15240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lvl1pPr>
              <a:defRPr/>
            </a:lvl1pPr>
          </a:lstStyle>
          <a:p>
            <a:fld id="{63790D83-49A2-453F-8043-79B57B54A625}" type="datetime1">
              <a:rPr lang="en-SG"/>
              <a:pPr/>
              <a:t>28/3/2011</a:t>
            </a:fld>
            <a:endParaRPr lang="en-SG"/>
          </a:p>
        </p:txBody>
      </p:sp>
      <p:sp>
        <p:nvSpPr>
          <p:cNvPr id="6" name="Footer Placeholder 5"/>
          <p:cNvSpPr>
            <a:spLocks noGrp="1"/>
          </p:cNvSpPr>
          <p:nvPr>
            <p:ph type="ftr" sz="quarter" idx="11"/>
          </p:nvPr>
        </p:nvSpPr>
        <p:spPr/>
        <p:txBody>
          <a:bodyPr/>
          <a:lstStyle>
            <a:lvl1pPr>
              <a:defRPr/>
            </a:lvl1pPr>
          </a:lstStyle>
          <a:p>
            <a:r>
              <a:rPr lang="en-SG"/>
              <a:t>Free template from www.brainybetty.com</a:t>
            </a:r>
          </a:p>
        </p:txBody>
      </p:sp>
      <p:sp>
        <p:nvSpPr>
          <p:cNvPr id="7" name="Slide Number Placeholder 6"/>
          <p:cNvSpPr>
            <a:spLocks noGrp="1"/>
          </p:cNvSpPr>
          <p:nvPr>
            <p:ph type="sldNum" sz="quarter" idx="12"/>
          </p:nvPr>
        </p:nvSpPr>
        <p:spPr/>
        <p:txBody>
          <a:bodyPr/>
          <a:lstStyle>
            <a:lvl1pPr>
              <a:defRPr/>
            </a:lvl1pPr>
          </a:lstStyle>
          <a:p>
            <a:fld id="{099E42F4-E30C-486A-B0A4-4F4F09219F3E}" type="slidenum">
              <a:rPr lang="en-SG"/>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lvl1pPr>
              <a:defRPr/>
            </a:lvl1pPr>
          </a:lstStyle>
          <a:p>
            <a:fld id="{103FAC1C-2B16-413A-8080-AEAB2E2BA23E}" type="datetime1">
              <a:rPr lang="en-SG"/>
              <a:pPr/>
              <a:t>28/3/2011</a:t>
            </a:fld>
            <a:endParaRPr lang="en-SG"/>
          </a:p>
        </p:txBody>
      </p:sp>
      <p:sp>
        <p:nvSpPr>
          <p:cNvPr id="8" name="Footer Placeholder 7"/>
          <p:cNvSpPr>
            <a:spLocks noGrp="1"/>
          </p:cNvSpPr>
          <p:nvPr>
            <p:ph type="ftr" sz="quarter" idx="11"/>
          </p:nvPr>
        </p:nvSpPr>
        <p:spPr/>
        <p:txBody>
          <a:bodyPr/>
          <a:lstStyle>
            <a:lvl1pPr>
              <a:defRPr/>
            </a:lvl1pPr>
          </a:lstStyle>
          <a:p>
            <a:r>
              <a:rPr lang="en-SG"/>
              <a:t>Free template from www.brainybetty.com</a:t>
            </a:r>
          </a:p>
        </p:txBody>
      </p:sp>
      <p:sp>
        <p:nvSpPr>
          <p:cNvPr id="9" name="Slide Number Placeholder 8"/>
          <p:cNvSpPr>
            <a:spLocks noGrp="1"/>
          </p:cNvSpPr>
          <p:nvPr>
            <p:ph type="sldNum" sz="quarter" idx="12"/>
          </p:nvPr>
        </p:nvSpPr>
        <p:spPr/>
        <p:txBody>
          <a:bodyPr/>
          <a:lstStyle>
            <a:lvl1pPr>
              <a:defRPr/>
            </a:lvl1pPr>
          </a:lstStyle>
          <a:p>
            <a:fld id="{C7AF3FA2-E290-4598-A7B7-869B105874C5}" type="slidenum">
              <a:rPr lang="en-SG"/>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lvl1pPr>
              <a:defRPr/>
            </a:lvl1pPr>
          </a:lstStyle>
          <a:p>
            <a:fld id="{32AF7350-AC6A-4821-A54D-C285213B10F2}" type="datetime1">
              <a:rPr lang="en-SG"/>
              <a:pPr/>
              <a:t>28/3/2011</a:t>
            </a:fld>
            <a:endParaRPr lang="en-SG"/>
          </a:p>
        </p:txBody>
      </p:sp>
      <p:sp>
        <p:nvSpPr>
          <p:cNvPr id="4" name="Footer Placeholder 3"/>
          <p:cNvSpPr>
            <a:spLocks noGrp="1"/>
          </p:cNvSpPr>
          <p:nvPr>
            <p:ph type="ftr" sz="quarter" idx="11"/>
          </p:nvPr>
        </p:nvSpPr>
        <p:spPr/>
        <p:txBody>
          <a:bodyPr/>
          <a:lstStyle>
            <a:lvl1pPr>
              <a:defRPr/>
            </a:lvl1pPr>
          </a:lstStyle>
          <a:p>
            <a:r>
              <a:rPr lang="en-SG"/>
              <a:t>Free template from www.brainybetty.com</a:t>
            </a:r>
          </a:p>
        </p:txBody>
      </p:sp>
      <p:sp>
        <p:nvSpPr>
          <p:cNvPr id="5" name="Slide Number Placeholder 4"/>
          <p:cNvSpPr>
            <a:spLocks noGrp="1"/>
          </p:cNvSpPr>
          <p:nvPr>
            <p:ph type="sldNum" sz="quarter" idx="12"/>
          </p:nvPr>
        </p:nvSpPr>
        <p:spPr/>
        <p:txBody>
          <a:bodyPr/>
          <a:lstStyle>
            <a:lvl1pPr>
              <a:defRPr/>
            </a:lvl1pPr>
          </a:lstStyle>
          <a:p>
            <a:fld id="{77175C3E-5C63-443F-85EE-7DE6A1508476}" type="slidenum">
              <a:rPr lang="en-SG"/>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26AEC81-A19F-481D-B2A7-76C6289B59B6}" type="datetime1">
              <a:rPr lang="en-SG"/>
              <a:pPr/>
              <a:t>28/3/2011</a:t>
            </a:fld>
            <a:endParaRPr lang="en-SG"/>
          </a:p>
        </p:txBody>
      </p:sp>
      <p:sp>
        <p:nvSpPr>
          <p:cNvPr id="3" name="Footer Placeholder 2"/>
          <p:cNvSpPr>
            <a:spLocks noGrp="1"/>
          </p:cNvSpPr>
          <p:nvPr>
            <p:ph type="ftr" sz="quarter" idx="11"/>
          </p:nvPr>
        </p:nvSpPr>
        <p:spPr/>
        <p:txBody>
          <a:bodyPr/>
          <a:lstStyle>
            <a:lvl1pPr>
              <a:defRPr/>
            </a:lvl1pPr>
          </a:lstStyle>
          <a:p>
            <a:r>
              <a:rPr lang="en-SG"/>
              <a:t>Free template from www.brainybetty.com</a:t>
            </a:r>
          </a:p>
        </p:txBody>
      </p:sp>
      <p:sp>
        <p:nvSpPr>
          <p:cNvPr id="4" name="Slide Number Placeholder 3"/>
          <p:cNvSpPr>
            <a:spLocks noGrp="1"/>
          </p:cNvSpPr>
          <p:nvPr>
            <p:ph type="sldNum" sz="quarter" idx="12"/>
          </p:nvPr>
        </p:nvSpPr>
        <p:spPr/>
        <p:txBody>
          <a:bodyPr/>
          <a:lstStyle>
            <a:lvl1pPr>
              <a:defRPr/>
            </a:lvl1pPr>
          </a:lstStyle>
          <a:p>
            <a:fld id="{FC268FBD-6339-4AE7-936A-81A0A8B929B1}" type="slidenum">
              <a:rPr lang="en-SG"/>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7F89264-5F89-4961-8A25-C485585D248C}" type="datetime1">
              <a:rPr lang="en-SG"/>
              <a:pPr/>
              <a:t>28/3/2011</a:t>
            </a:fld>
            <a:endParaRPr lang="en-SG"/>
          </a:p>
        </p:txBody>
      </p:sp>
      <p:sp>
        <p:nvSpPr>
          <p:cNvPr id="6" name="Footer Placeholder 5"/>
          <p:cNvSpPr>
            <a:spLocks noGrp="1"/>
          </p:cNvSpPr>
          <p:nvPr>
            <p:ph type="ftr" sz="quarter" idx="11"/>
          </p:nvPr>
        </p:nvSpPr>
        <p:spPr/>
        <p:txBody>
          <a:bodyPr/>
          <a:lstStyle>
            <a:lvl1pPr>
              <a:defRPr/>
            </a:lvl1pPr>
          </a:lstStyle>
          <a:p>
            <a:r>
              <a:rPr lang="en-SG"/>
              <a:t>Free template from www.brainybetty.com</a:t>
            </a:r>
          </a:p>
        </p:txBody>
      </p:sp>
      <p:sp>
        <p:nvSpPr>
          <p:cNvPr id="7" name="Slide Number Placeholder 6"/>
          <p:cNvSpPr>
            <a:spLocks noGrp="1"/>
          </p:cNvSpPr>
          <p:nvPr>
            <p:ph type="sldNum" sz="quarter" idx="12"/>
          </p:nvPr>
        </p:nvSpPr>
        <p:spPr/>
        <p:txBody>
          <a:bodyPr/>
          <a:lstStyle>
            <a:lvl1pPr>
              <a:defRPr/>
            </a:lvl1pPr>
          </a:lstStyle>
          <a:p>
            <a:fld id="{C6AE3C81-D871-499A-AC8B-7AE9E3F11BAD}" type="slidenum">
              <a:rPr lang="en-SG"/>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56FAEAD-7DED-4B7B-BBCB-66E7415ACE3B}" type="datetime1">
              <a:rPr lang="en-SG"/>
              <a:pPr/>
              <a:t>28/3/2011</a:t>
            </a:fld>
            <a:endParaRPr lang="en-SG"/>
          </a:p>
        </p:txBody>
      </p:sp>
      <p:sp>
        <p:nvSpPr>
          <p:cNvPr id="6" name="Footer Placeholder 5"/>
          <p:cNvSpPr>
            <a:spLocks noGrp="1"/>
          </p:cNvSpPr>
          <p:nvPr>
            <p:ph type="ftr" sz="quarter" idx="11"/>
          </p:nvPr>
        </p:nvSpPr>
        <p:spPr/>
        <p:txBody>
          <a:bodyPr/>
          <a:lstStyle>
            <a:lvl1pPr>
              <a:defRPr/>
            </a:lvl1pPr>
          </a:lstStyle>
          <a:p>
            <a:r>
              <a:rPr lang="en-SG"/>
              <a:t>Free template from www.brainybetty.com</a:t>
            </a:r>
          </a:p>
        </p:txBody>
      </p:sp>
      <p:sp>
        <p:nvSpPr>
          <p:cNvPr id="7" name="Slide Number Placeholder 6"/>
          <p:cNvSpPr>
            <a:spLocks noGrp="1"/>
          </p:cNvSpPr>
          <p:nvPr>
            <p:ph type="sldNum" sz="quarter" idx="12"/>
          </p:nvPr>
        </p:nvSpPr>
        <p:spPr/>
        <p:txBody>
          <a:bodyPr/>
          <a:lstStyle>
            <a:lvl1pPr>
              <a:defRPr/>
            </a:lvl1pPr>
          </a:lstStyle>
          <a:p>
            <a:fld id="{B3982A93-662F-45AE-BA32-90A4FD561FEF}" type="slidenum">
              <a:rPr lang="en-SG"/>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3" name="Picture 19" descr="MPj03988430000[1]"/>
          <p:cNvPicPr>
            <a:picLocks noChangeAspect="1" noChangeArrowheads="1"/>
          </p:cNvPicPr>
          <p:nvPr/>
        </p:nvPicPr>
        <p:blipFill>
          <a:blip r:embed="rId14">
            <a:lum bright="70000" contrast="-70000"/>
            <a:grayscl/>
          </a:blip>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381000" y="228600"/>
            <a:ext cx="853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SG" dirty="0" smtClean="0"/>
          </a:p>
        </p:txBody>
      </p:sp>
      <p:sp>
        <p:nvSpPr>
          <p:cNvPr id="1027" name="Rectangle 3"/>
          <p:cNvSpPr>
            <a:spLocks noGrp="1" noChangeArrowheads="1"/>
          </p:cNvSpPr>
          <p:nvPr>
            <p:ph type="body" idx="1"/>
          </p:nvPr>
        </p:nvSpPr>
        <p:spPr bwMode="auto">
          <a:xfrm>
            <a:off x="381000" y="1524000"/>
            <a:ext cx="85344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smtClean="0"/>
          </a:p>
        </p:txBody>
      </p:sp>
      <p:sp>
        <p:nvSpPr>
          <p:cNvPr id="1028" name="Rectangle 4"/>
          <p:cNvSpPr>
            <a:spLocks noGrp="1" noChangeArrowheads="1"/>
          </p:cNvSpPr>
          <p:nvPr>
            <p:ph type="dt" sz="half" idx="2"/>
          </p:nvPr>
        </p:nvSpPr>
        <p:spPr bwMode="auto">
          <a:xfrm>
            <a:off x="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66FF"/>
                </a:solidFill>
              </a:defRPr>
            </a:lvl1pPr>
          </a:lstStyle>
          <a:p>
            <a:fld id="{EA2E15AB-6416-469C-AEBF-05638184F408}" type="datetime1">
              <a:rPr lang="en-SG"/>
              <a:pPr/>
              <a:t>28/3/2011</a:t>
            </a:fld>
            <a:endParaRPr lang="en-SG"/>
          </a:p>
        </p:txBody>
      </p:sp>
      <p:sp>
        <p:nvSpPr>
          <p:cNvPr id="1029" name="Rectangle 5"/>
          <p:cNvSpPr>
            <a:spLocks noGrp="1" noChangeArrowheads="1"/>
          </p:cNvSpPr>
          <p:nvPr>
            <p:ph type="ftr" sz="quarter" idx="3"/>
          </p:nvPr>
        </p:nvSpPr>
        <p:spPr bwMode="auto">
          <a:xfrm>
            <a:off x="2286000" y="6629400"/>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solidFill>
                  <a:srgbClr val="0066FF"/>
                </a:solidFill>
              </a:defRPr>
            </a:lvl1pPr>
          </a:lstStyle>
          <a:p>
            <a:r>
              <a:rPr lang="en-SG" dirty="0" smtClean="0"/>
              <a:t>Free template from www.brainybetty.com</a:t>
            </a:r>
            <a:endParaRPr lang="en-SG" dirty="0"/>
          </a:p>
        </p:txBody>
      </p:sp>
      <p:sp>
        <p:nvSpPr>
          <p:cNvPr id="1030" name="Rectangle 6"/>
          <p:cNvSpPr>
            <a:spLocks noGrp="1" noChangeArrowheads="1"/>
          </p:cNvSpPr>
          <p:nvPr>
            <p:ph type="sldNum" sz="quarter" idx="4"/>
          </p:nvPr>
        </p:nvSpPr>
        <p:spPr bwMode="auto">
          <a:xfrm>
            <a:off x="8382000" y="6629400"/>
            <a:ext cx="76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66FF"/>
                </a:solidFill>
              </a:defRPr>
            </a:lvl1pPr>
          </a:lstStyle>
          <a:p>
            <a:fld id="{17E3EF8F-33D6-42E3-8EA7-BD61F6B1C042}" type="slidenum">
              <a:rPr lang="en-SG"/>
              <a:pPr/>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rtl="0" eaLnBrk="1" fontAlgn="base" hangingPunct="1">
        <a:spcBef>
          <a:spcPct val="0"/>
        </a:spcBef>
        <a:spcAft>
          <a:spcPct val="0"/>
        </a:spcAft>
        <a:defRPr sz="4000" b="1">
          <a:solidFill>
            <a:srgbClr val="0066FF"/>
          </a:solidFill>
          <a:latin typeface="Franklin Gothic Book" pitchFamily="34" charset="0"/>
          <a:ea typeface="+mj-ea"/>
          <a:cs typeface="+mj-cs"/>
        </a:defRPr>
      </a:lvl1pPr>
      <a:lvl2pPr algn="l" rtl="0" eaLnBrk="1" fontAlgn="base" hangingPunct="1">
        <a:spcBef>
          <a:spcPct val="0"/>
        </a:spcBef>
        <a:spcAft>
          <a:spcPct val="0"/>
        </a:spcAft>
        <a:defRPr sz="4000" b="1">
          <a:solidFill>
            <a:srgbClr val="0066FF"/>
          </a:solidFill>
          <a:latin typeface="Arial" charset="0"/>
        </a:defRPr>
      </a:lvl2pPr>
      <a:lvl3pPr algn="l" rtl="0" eaLnBrk="1" fontAlgn="base" hangingPunct="1">
        <a:spcBef>
          <a:spcPct val="0"/>
        </a:spcBef>
        <a:spcAft>
          <a:spcPct val="0"/>
        </a:spcAft>
        <a:defRPr sz="4000" b="1">
          <a:solidFill>
            <a:srgbClr val="0066FF"/>
          </a:solidFill>
          <a:latin typeface="Arial" charset="0"/>
        </a:defRPr>
      </a:lvl3pPr>
      <a:lvl4pPr algn="l" rtl="0" eaLnBrk="1" fontAlgn="base" hangingPunct="1">
        <a:spcBef>
          <a:spcPct val="0"/>
        </a:spcBef>
        <a:spcAft>
          <a:spcPct val="0"/>
        </a:spcAft>
        <a:defRPr sz="4000" b="1">
          <a:solidFill>
            <a:srgbClr val="0066FF"/>
          </a:solidFill>
          <a:latin typeface="Arial" charset="0"/>
        </a:defRPr>
      </a:lvl4pPr>
      <a:lvl5pPr algn="l" rtl="0" eaLnBrk="1" fontAlgn="base" hangingPunct="1">
        <a:spcBef>
          <a:spcPct val="0"/>
        </a:spcBef>
        <a:spcAft>
          <a:spcPct val="0"/>
        </a:spcAft>
        <a:defRPr sz="4000" b="1">
          <a:solidFill>
            <a:srgbClr val="0066FF"/>
          </a:solidFill>
          <a:latin typeface="Arial" charset="0"/>
        </a:defRPr>
      </a:lvl5pPr>
      <a:lvl6pPr marL="457200" algn="l" rtl="0" eaLnBrk="1" fontAlgn="base" hangingPunct="1">
        <a:spcBef>
          <a:spcPct val="0"/>
        </a:spcBef>
        <a:spcAft>
          <a:spcPct val="0"/>
        </a:spcAft>
        <a:defRPr sz="4000" b="1">
          <a:solidFill>
            <a:srgbClr val="0066FF"/>
          </a:solidFill>
          <a:latin typeface="Arial" charset="0"/>
        </a:defRPr>
      </a:lvl6pPr>
      <a:lvl7pPr marL="914400" algn="l" rtl="0" eaLnBrk="1" fontAlgn="base" hangingPunct="1">
        <a:spcBef>
          <a:spcPct val="0"/>
        </a:spcBef>
        <a:spcAft>
          <a:spcPct val="0"/>
        </a:spcAft>
        <a:defRPr sz="4000" b="1">
          <a:solidFill>
            <a:srgbClr val="0066FF"/>
          </a:solidFill>
          <a:latin typeface="Arial" charset="0"/>
        </a:defRPr>
      </a:lvl7pPr>
      <a:lvl8pPr marL="1371600" algn="l" rtl="0" eaLnBrk="1" fontAlgn="base" hangingPunct="1">
        <a:spcBef>
          <a:spcPct val="0"/>
        </a:spcBef>
        <a:spcAft>
          <a:spcPct val="0"/>
        </a:spcAft>
        <a:defRPr sz="4000" b="1">
          <a:solidFill>
            <a:srgbClr val="0066FF"/>
          </a:solidFill>
          <a:latin typeface="Arial" charset="0"/>
        </a:defRPr>
      </a:lvl8pPr>
      <a:lvl9pPr marL="1828800" algn="l" rtl="0" eaLnBrk="1" fontAlgn="base" hangingPunct="1">
        <a:spcBef>
          <a:spcPct val="0"/>
        </a:spcBef>
        <a:spcAft>
          <a:spcPct val="0"/>
        </a:spcAft>
        <a:defRPr sz="4000" b="1">
          <a:solidFill>
            <a:srgbClr val="0066FF"/>
          </a:solidFill>
          <a:latin typeface="Arial" charset="0"/>
        </a:defRPr>
      </a:lvl9pPr>
    </p:titleStyle>
    <p:bodyStyle>
      <a:lvl1pPr marL="342900" indent="-342900" algn="l" rtl="0" eaLnBrk="1" fontAlgn="base" hangingPunct="1">
        <a:spcBef>
          <a:spcPct val="20000"/>
        </a:spcBef>
        <a:spcAft>
          <a:spcPct val="0"/>
        </a:spcAft>
        <a:buClr>
          <a:srgbClr val="0066FF"/>
        </a:buClr>
        <a:buChar char="•"/>
        <a:defRPr sz="2800" b="0">
          <a:solidFill>
            <a:schemeClr val="tx1"/>
          </a:solidFill>
          <a:latin typeface="Franklin Gothic Book" pitchFamily="34" charset="0"/>
          <a:ea typeface="+mn-ea"/>
          <a:cs typeface="+mn-cs"/>
        </a:defRPr>
      </a:lvl1pPr>
      <a:lvl2pPr marL="742950" indent="-285750" algn="l" rtl="0" eaLnBrk="1" fontAlgn="base" hangingPunct="1">
        <a:spcBef>
          <a:spcPct val="20000"/>
        </a:spcBef>
        <a:spcAft>
          <a:spcPct val="0"/>
        </a:spcAft>
        <a:buClr>
          <a:srgbClr val="0066FF"/>
        </a:buClr>
        <a:buChar char="–"/>
        <a:defRPr sz="2400" b="0">
          <a:solidFill>
            <a:schemeClr val="tx1"/>
          </a:solidFill>
          <a:latin typeface="Franklin Gothic Book" pitchFamily="34" charset="0"/>
        </a:defRPr>
      </a:lvl2pPr>
      <a:lvl3pPr marL="1143000" indent="-228600" algn="l" rtl="0" eaLnBrk="1" fontAlgn="base" hangingPunct="1">
        <a:spcBef>
          <a:spcPct val="20000"/>
        </a:spcBef>
        <a:spcAft>
          <a:spcPct val="0"/>
        </a:spcAft>
        <a:buClr>
          <a:srgbClr val="0066FF"/>
        </a:buClr>
        <a:buChar char="•"/>
        <a:defRPr sz="2000" b="0">
          <a:solidFill>
            <a:schemeClr val="tx1"/>
          </a:solidFill>
          <a:latin typeface="Franklin Gothic Book" pitchFamily="34" charset="0"/>
        </a:defRPr>
      </a:lvl3pPr>
      <a:lvl4pPr marL="1600200" indent="-228600" algn="l" rtl="0" eaLnBrk="1" fontAlgn="base" hangingPunct="1">
        <a:spcBef>
          <a:spcPct val="20000"/>
        </a:spcBef>
        <a:spcAft>
          <a:spcPct val="0"/>
        </a:spcAft>
        <a:buClr>
          <a:srgbClr val="0066FF"/>
        </a:buClr>
        <a:buChar char="–"/>
        <a:defRPr b="0">
          <a:solidFill>
            <a:schemeClr val="tx1"/>
          </a:solidFill>
          <a:latin typeface="Franklin Gothic Book" pitchFamily="34" charset="0"/>
        </a:defRPr>
      </a:lvl4pPr>
      <a:lvl5pPr marL="2057400" indent="-228600" algn="l" rtl="0" eaLnBrk="1" fontAlgn="base" hangingPunct="1">
        <a:spcBef>
          <a:spcPct val="20000"/>
        </a:spcBef>
        <a:spcAft>
          <a:spcPct val="0"/>
        </a:spcAft>
        <a:buClr>
          <a:srgbClr val="0066FF"/>
        </a:buClr>
        <a:buChar char="»"/>
        <a:defRPr b="0">
          <a:solidFill>
            <a:schemeClr val="tx1"/>
          </a:solidFill>
          <a:latin typeface="Franklin Gothic Book" pitchFamily="34" charset="0"/>
        </a:defRPr>
      </a:lvl5pPr>
      <a:lvl6pPr marL="2514600" indent="-228600" algn="l" rtl="0" eaLnBrk="1" fontAlgn="base" hangingPunct="1">
        <a:spcBef>
          <a:spcPct val="20000"/>
        </a:spcBef>
        <a:spcAft>
          <a:spcPct val="0"/>
        </a:spcAft>
        <a:buClr>
          <a:srgbClr val="0066FF"/>
        </a:buClr>
        <a:buChar char="»"/>
        <a:defRPr b="1">
          <a:solidFill>
            <a:srgbClr val="0066FF"/>
          </a:solidFill>
          <a:latin typeface="+mn-lt"/>
        </a:defRPr>
      </a:lvl6pPr>
      <a:lvl7pPr marL="2971800" indent="-228600" algn="l" rtl="0" eaLnBrk="1" fontAlgn="base" hangingPunct="1">
        <a:spcBef>
          <a:spcPct val="20000"/>
        </a:spcBef>
        <a:spcAft>
          <a:spcPct val="0"/>
        </a:spcAft>
        <a:buClr>
          <a:srgbClr val="0066FF"/>
        </a:buClr>
        <a:buChar char="»"/>
        <a:defRPr b="1">
          <a:solidFill>
            <a:srgbClr val="0066FF"/>
          </a:solidFill>
          <a:latin typeface="+mn-lt"/>
        </a:defRPr>
      </a:lvl7pPr>
      <a:lvl8pPr marL="3429000" indent="-228600" algn="l" rtl="0" eaLnBrk="1" fontAlgn="base" hangingPunct="1">
        <a:spcBef>
          <a:spcPct val="20000"/>
        </a:spcBef>
        <a:spcAft>
          <a:spcPct val="0"/>
        </a:spcAft>
        <a:buClr>
          <a:srgbClr val="0066FF"/>
        </a:buClr>
        <a:buChar char="»"/>
        <a:defRPr b="1">
          <a:solidFill>
            <a:srgbClr val="0066FF"/>
          </a:solidFill>
          <a:latin typeface="+mn-lt"/>
        </a:defRPr>
      </a:lvl8pPr>
      <a:lvl9pPr marL="3886200" indent="-228600" algn="l" rtl="0" eaLnBrk="1" fontAlgn="base" hangingPunct="1">
        <a:spcBef>
          <a:spcPct val="20000"/>
        </a:spcBef>
        <a:spcAft>
          <a:spcPct val="0"/>
        </a:spcAft>
        <a:buClr>
          <a:srgbClr val="0066FF"/>
        </a:buClr>
        <a:buChar char="»"/>
        <a:defRPr b="1">
          <a:solidFill>
            <a:srgbClr val="0066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lammertbies.nl/comm/info/RS-232_null_modem.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p:txBody>
          <a:bodyPr/>
          <a:lstStyle/>
          <a:p>
            <a:r>
              <a:rPr lang="en-SG" sz="4800" dirty="0" err="1" smtClean="0"/>
              <a:t>Komunikasi</a:t>
            </a:r>
            <a:r>
              <a:rPr lang="en-SG" sz="4800" dirty="0" smtClean="0"/>
              <a:t> Data</a:t>
            </a:r>
            <a:endParaRPr lang="en-SG" sz="4800" dirty="0"/>
          </a:p>
        </p:txBody>
      </p:sp>
      <p:sp>
        <p:nvSpPr>
          <p:cNvPr id="2054" name="Rectangle 6"/>
          <p:cNvSpPr>
            <a:spLocks noGrp="1" noChangeArrowheads="1"/>
          </p:cNvSpPr>
          <p:nvPr>
            <p:ph type="subTitle" idx="1"/>
          </p:nvPr>
        </p:nvSpPr>
        <p:spPr>
          <a:xfrm>
            <a:off x="3929058" y="5072074"/>
            <a:ext cx="4910142" cy="714380"/>
          </a:xfrm>
        </p:spPr>
        <p:txBody>
          <a:bodyPr/>
          <a:lstStyle/>
          <a:p>
            <a:pPr>
              <a:lnSpc>
                <a:spcPct val="150000"/>
              </a:lnSpc>
            </a:pPr>
            <a:r>
              <a:rPr lang="en-SG" sz="2400" dirty="0" smtClean="0"/>
              <a:t>5. </a:t>
            </a:r>
            <a:r>
              <a:rPr lang="en-SG" sz="2400" dirty="0" err="1" smtClean="0"/>
              <a:t>Teknik</a:t>
            </a:r>
            <a:r>
              <a:rPr lang="en-SG" sz="2400" dirty="0" smtClean="0"/>
              <a:t> </a:t>
            </a:r>
            <a:r>
              <a:rPr lang="en-SG" sz="2400" dirty="0" err="1" smtClean="0"/>
              <a:t>Komunikasi</a:t>
            </a:r>
            <a:r>
              <a:rPr lang="en-SG" sz="2400" dirty="0" smtClean="0"/>
              <a:t> Data Digital</a:t>
            </a:r>
            <a:endParaRPr lang="en-SG" sz="2400" dirty="0"/>
          </a:p>
        </p:txBody>
      </p:sp>
      <p:pic>
        <p:nvPicPr>
          <p:cNvPr id="4" name="Picture 3" descr="logo.jpg"/>
          <p:cNvPicPr>
            <a:picLocks noChangeAspect="1"/>
          </p:cNvPicPr>
          <p:nvPr/>
        </p:nvPicPr>
        <p:blipFill>
          <a:blip r:embed="rId2"/>
          <a:stretch>
            <a:fillRect/>
          </a:stretch>
        </p:blipFill>
        <p:spPr>
          <a:xfrm>
            <a:off x="6858016" y="3000372"/>
            <a:ext cx="1857378" cy="1857378"/>
          </a:xfrm>
          <a:prstGeom prst="rect">
            <a:avLst/>
          </a:prstGeom>
        </p:spPr>
      </p:pic>
      <p:sp>
        <p:nvSpPr>
          <p:cNvPr id="5" name="TextBox 4"/>
          <p:cNvSpPr txBox="1"/>
          <p:nvPr/>
        </p:nvSpPr>
        <p:spPr>
          <a:xfrm>
            <a:off x="3643306" y="6215082"/>
            <a:ext cx="5143536" cy="369332"/>
          </a:xfrm>
          <a:prstGeom prst="rect">
            <a:avLst/>
          </a:prstGeom>
          <a:noFill/>
        </p:spPr>
        <p:txBody>
          <a:bodyPr wrap="square" rtlCol="0">
            <a:spAutoFit/>
          </a:bodyPr>
          <a:lstStyle/>
          <a:p>
            <a:pPr algn="r"/>
            <a:r>
              <a:rPr lang="en-US" dirty="0" err="1" smtClean="0">
                <a:solidFill>
                  <a:srgbClr val="0066FF"/>
                </a:solidFill>
              </a:rPr>
              <a:t>Dosen</a:t>
            </a:r>
            <a:r>
              <a:rPr lang="en-US" dirty="0" smtClean="0">
                <a:solidFill>
                  <a:srgbClr val="0066FF"/>
                </a:solidFill>
              </a:rPr>
              <a:t> : S. </a:t>
            </a:r>
            <a:r>
              <a:rPr lang="en-US" dirty="0" err="1" smtClean="0">
                <a:solidFill>
                  <a:srgbClr val="0066FF"/>
                </a:solidFill>
              </a:rPr>
              <a:t>Indriani</a:t>
            </a:r>
            <a:r>
              <a:rPr lang="en-US" dirty="0" smtClean="0">
                <a:solidFill>
                  <a:srgbClr val="0066FF"/>
                </a:solidFill>
              </a:rPr>
              <a:t> </a:t>
            </a:r>
            <a:r>
              <a:rPr lang="en-US" dirty="0" err="1" smtClean="0">
                <a:solidFill>
                  <a:srgbClr val="0066FF"/>
                </a:solidFill>
              </a:rPr>
              <a:t>Lestariningati</a:t>
            </a:r>
            <a:r>
              <a:rPr lang="en-US" dirty="0" smtClean="0">
                <a:solidFill>
                  <a:srgbClr val="0066FF"/>
                </a:solidFill>
              </a:rPr>
              <a:t>, M.T</a:t>
            </a:r>
            <a:endParaRPr lang="en-SG" dirty="0">
              <a:solidFill>
                <a:srgbClr val="0066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74638"/>
            <a:ext cx="8001000" cy="1143000"/>
          </a:xfrm>
        </p:spPr>
        <p:txBody>
          <a:bodyPr/>
          <a:lstStyle/>
          <a:p>
            <a:endParaRPr lang="en-US" dirty="0"/>
          </a:p>
        </p:txBody>
      </p:sp>
      <p:sp>
        <p:nvSpPr>
          <p:cNvPr id="8194" name="Rectangle 3"/>
          <p:cNvSpPr>
            <a:spLocks noGrp="1" noChangeArrowheads="1"/>
          </p:cNvSpPr>
          <p:nvPr>
            <p:ph sz="quarter" idx="1"/>
          </p:nvPr>
        </p:nvSpPr>
        <p:spPr>
          <a:xfrm>
            <a:off x="762000" y="1447800"/>
            <a:ext cx="7924800" cy="4572000"/>
          </a:xfrm>
        </p:spPr>
        <p:txBody>
          <a:bodyPr/>
          <a:lstStyle/>
          <a:p>
            <a:pPr algn="just"/>
            <a:r>
              <a:rPr lang="en-US" b="0" dirty="0" err="1" smtClean="0">
                <a:latin typeface="Franklin Gothic Book" pitchFamily="34" charset="0"/>
              </a:rPr>
              <a:t>Transmisi</a:t>
            </a:r>
            <a:r>
              <a:rPr lang="en-US" b="0" dirty="0" smtClean="0">
                <a:latin typeface="Franklin Gothic Book" pitchFamily="34" charset="0"/>
              </a:rPr>
              <a:t> </a:t>
            </a:r>
            <a:r>
              <a:rPr lang="en-US" b="0" dirty="0" err="1" smtClean="0">
                <a:latin typeface="Franklin Gothic Book" pitchFamily="34" charset="0"/>
              </a:rPr>
              <a:t>sinkron</a:t>
            </a:r>
            <a:r>
              <a:rPr lang="en-US" b="0" dirty="0" smtClean="0">
                <a:latin typeface="Franklin Gothic Book" pitchFamily="34" charset="0"/>
              </a:rPr>
              <a:t> </a:t>
            </a:r>
            <a:r>
              <a:rPr lang="en-US" b="0" dirty="0" err="1" smtClean="0">
                <a:latin typeface="Franklin Gothic Book" pitchFamily="34" charset="0"/>
              </a:rPr>
              <a:t>terjadi</a:t>
            </a:r>
            <a:r>
              <a:rPr lang="en-US" b="0" dirty="0" smtClean="0">
                <a:latin typeface="Franklin Gothic Book" pitchFamily="34" charset="0"/>
              </a:rPr>
              <a:t> </a:t>
            </a:r>
            <a:r>
              <a:rPr lang="en-US" b="0" dirty="0" err="1" smtClean="0">
                <a:latin typeface="Franklin Gothic Book" pitchFamily="34" charset="0"/>
              </a:rPr>
              <a:t>pada</a:t>
            </a:r>
            <a:r>
              <a:rPr lang="en-US" b="0" dirty="0" smtClean="0">
                <a:latin typeface="Franklin Gothic Book" pitchFamily="34" charset="0"/>
              </a:rPr>
              <a:t> interval </a:t>
            </a:r>
            <a:r>
              <a:rPr lang="en-US" b="0" dirty="0" err="1" smtClean="0">
                <a:latin typeface="Franklin Gothic Book" pitchFamily="34" charset="0"/>
              </a:rPr>
              <a:t>waktu</a:t>
            </a:r>
            <a:r>
              <a:rPr lang="en-US" b="0" dirty="0" smtClean="0">
                <a:latin typeface="Franklin Gothic Book" pitchFamily="34" charset="0"/>
              </a:rPr>
              <a:t> yang </a:t>
            </a:r>
            <a:r>
              <a:rPr lang="en-US" b="0" dirty="0" err="1" smtClean="0">
                <a:latin typeface="Franklin Gothic Book" pitchFamily="34" charset="0"/>
              </a:rPr>
              <a:t>tetap</a:t>
            </a:r>
            <a:r>
              <a:rPr lang="en-US" b="0" dirty="0" smtClean="0">
                <a:latin typeface="Franklin Gothic Book" pitchFamily="34" charset="0"/>
              </a:rPr>
              <a:t> </a:t>
            </a:r>
            <a:r>
              <a:rPr lang="en-US" b="0" dirty="0" err="1" smtClean="0">
                <a:latin typeface="Franklin Gothic Book" pitchFamily="34" charset="0"/>
              </a:rPr>
              <a:t>dan</a:t>
            </a:r>
            <a:r>
              <a:rPr lang="en-US" b="0" dirty="0" smtClean="0">
                <a:latin typeface="Franklin Gothic Book" pitchFamily="34" charset="0"/>
              </a:rPr>
              <a:t> </a:t>
            </a:r>
            <a:r>
              <a:rPr lang="en-US" b="0" dirty="0" err="1" smtClean="0">
                <a:latin typeface="Franklin Gothic Book" pitchFamily="34" charset="0"/>
              </a:rPr>
              <a:t>pada</a:t>
            </a:r>
            <a:r>
              <a:rPr lang="en-US" b="0" dirty="0" smtClean="0">
                <a:latin typeface="Franklin Gothic Book" pitchFamily="34" charset="0"/>
              </a:rPr>
              <a:t> </a:t>
            </a:r>
            <a:r>
              <a:rPr lang="en-US" b="0" dirty="0" err="1" smtClean="0">
                <a:latin typeface="Franklin Gothic Book" pitchFamily="34" charset="0"/>
              </a:rPr>
              <a:t>kecepatan</a:t>
            </a:r>
            <a:r>
              <a:rPr lang="en-US" b="0" dirty="0" smtClean="0">
                <a:latin typeface="Franklin Gothic Book" pitchFamily="34" charset="0"/>
              </a:rPr>
              <a:t> yang </a:t>
            </a:r>
            <a:r>
              <a:rPr lang="en-US" b="0" dirty="0" err="1" smtClean="0">
                <a:latin typeface="Franklin Gothic Book" pitchFamily="34" charset="0"/>
              </a:rPr>
              <a:t>tetap</a:t>
            </a:r>
            <a:r>
              <a:rPr lang="en-US" b="0" dirty="0" smtClean="0">
                <a:latin typeface="Franklin Gothic Book" pitchFamily="34" charset="0"/>
              </a:rPr>
              <a:t>. </a:t>
            </a:r>
            <a:r>
              <a:rPr lang="en-US" b="0" dirty="0" err="1" smtClean="0">
                <a:latin typeface="Franklin Gothic Book" pitchFamily="34" charset="0"/>
              </a:rPr>
              <a:t>Sebagai</a:t>
            </a:r>
            <a:r>
              <a:rPr lang="en-US" b="0" dirty="0" smtClean="0">
                <a:latin typeface="Franklin Gothic Book" pitchFamily="34" charset="0"/>
              </a:rPr>
              <a:t> </a:t>
            </a:r>
            <a:r>
              <a:rPr lang="en-US" b="0" dirty="0" err="1" smtClean="0">
                <a:latin typeface="Franklin Gothic Book" pitchFamily="34" charset="0"/>
              </a:rPr>
              <a:t>contoh</a:t>
            </a:r>
            <a:r>
              <a:rPr lang="en-US" b="0" dirty="0" smtClean="0">
                <a:latin typeface="Franklin Gothic Book" pitchFamily="34" charset="0"/>
              </a:rPr>
              <a:t>, set </a:t>
            </a:r>
            <a:r>
              <a:rPr lang="en-US" b="0" dirty="0" err="1" smtClean="0">
                <a:latin typeface="Franklin Gothic Book" pitchFamily="34" charset="0"/>
              </a:rPr>
              <a:t>karakter</a:t>
            </a:r>
            <a:r>
              <a:rPr lang="en-US" b="0" dirty="0" smtClean="0">
                <a:latin typeface="Franklin Gothic Book" pitchFamily="34" charset="0"/>
              </a:rPr>
              <a:t> yang </a:t>
            </a:r>
            <a:r>
              <a:rPr lang="en-US" b="0" dirty="0" err="1" smtClean="0">
                <a:latin typeface="Franklin Gothic Book" pitchFamily="34" charset="0"/>
              </a:rPr>
              <a:t>telah</a:t>
            </a:r>
            <a:r>
              <a:rPr lang="en-US" b="0" dirty="0" smtClean="0">
                <a:latin typeface="Franklin Gothic Book" pitchFamily="34" charset="0"/>
              </a:rPr>
              <a:t> </a:t>
            </a:r>
            <a:r>
              <a:rPr lang="en-US" b="0" dirty="0" err="1" smtClean="0">
                <a:latin typeface="Franklin Gothic Book" pitchFamily="34" charset="0"/>
              </a:rPr>
              <a:t>dipersiapkan</a:t>
            </a:r>
            <a:r>
              <a:rPr lang="en-US" b="0" dirty="0" smtClean="0">
                <a:latin typeface="Franklin Gothic Book" pitchFamily="34" charset="0"/>
              </a:rPr>
              <a:t> </a:t>
            </a:r>
            <a:r>
              <a:rPr lang="en-US" b="0" dirty="0" err="1" smtClean="0">
                <a:latin typeface="Franklin Gothic Book" pitchFamily="34" charset="0"/>
              </a:rPr>
              <a:t>bisa</a:t>
            </a:r>
            <a:r>
              <a:rPr lang="en-US" b="0" dirty="0" smtClean="0">
                <a:latin typeface="Franklin Gothic Book" pitchFamily="34" charset="0"/>
              </a:rPr>
              <a:t> </a:t>
            </a:r>
            <a:r>
              <a:rPr lang="en-US" b="0" dirty="0" err="1" smtClean="0">
                <a:latin typeface="Franklin Gothic Book" pitchFamily="34" charset="0"/>
              </a:rPr>
              <a:t>ditransmisikan</a:t>
            </a:r>
            <a:r>
              <a:rPr lang="en-US" b="0" dirty="0" smtClean="0">
                <a:latin typeface="Franklin Gothic Book" pitchFamily="34" charset="0"/>
              </a:rPr>
              <a:t> </a:t>
            </a:r>
            <a:r>
              <a:rPr lang="en-US" b="0" dirty="0" err="1" smtClean="0">
                <a:latin typeface="Franklin Gothic Book" pitchFamily="34" charset="0"/>
              </a:rPr>
              <a:t>secara</a:t>
            </a:r>
            <a:r>
              <a:rPr lang="en-US" b="0" dirty="0" smtClean="0">
                <a:latin typeface="Franklin Gothic Book" pitchFamily="34" charset="0"/>
              </a:rPr>
              <a:t> </a:t>
            </a:r>
            <a:r>
              <a:rPr lang="en-US" b="0" dirty="0" err="1" smtClean="0">
                <a:latin typeface="Franklin Gothic Book" pitchFamily="34" charset="0"/>
              </a:rPr>
              <a:t>sinkron</a:t>
            </a:r>
            <a:r>
              <a:rPr lang="en-US" b="0" dirty="0" smtClean="0">
                <a:latin typeface="Franklin Gothic Book" pitchFamily="34" charset="0"/>
              </a:rPr>
              <a:t> </a:t>
            </a:r>
            <a:r>
              <a:rPr lang="en-US" b="0" dirty="0" err="1" smtClean="0">
                <a:latin typeface="Franklin Gothic Book" pitchFamily="34" charset="0"/>
              </a:rPr>
              <a:t>sebagai</a:t>
            </a:r>
            <a:r>
              <a:rPr lang="en-US" b="0" dirty="0" smtClean="0">
                <a:latin typeface="Franklin Gothic Book" pitchFamily="34" charset="0"/>
              </a:rPr>
              <a:t> </a:t>
            </a:r>
            <a:r>
              <a:rPr lang="en-US" b="0" dirty="0" err="1" smtClean="0">
                <a:latin typeface="Franklin Gothic Book" pitchFamily="34" charset="0"/>
              </a:rPr>
              <a:t>satu</a:t>
            </a:r>
            <a:r>
              <a:rPr lang="en-US" b="0" dirty="0" smtClean="0">
                <a:latin typeface="Franklin Gothic Book" pitchFamily="34" charset="0"/>
              </a:rPr>
              <a:t> </a:t>
            </a:r>
            <a:r>
              <a:rPr lang="en-US" b="0" dirty="0" err="1" smtClean="0">
                <a:latin typeface="Franklin Gothic Book" pitchFamily="34" charset="0"/>
              </a:rPr>
              <a:t>blok</a:t>
            </a:r>
            <a:r>
              <a:rPr lang="en-US" b="0" dirty="0" smtClean="0">
                <a:latin typeface="Franklin Gothic Book" pitchFamily="34" charset="0"/>
              </a:rPr>
              <a:t> </a:t>
            </a:r>
            <a:r>
              <a:rPr lang="en-US" b="0" dirty="0" err="1" smtClean="0">
                <a:latin typeface="Franklin Gothic Book" pitchFamily="34" charset="0"/>
              </a:rPr>
              <a:t>karakter</a:t>
            </a:r>
            <a:r>
              <a:rPr lang="en-US" b="0" dirty="0" smtClean="0">
                <a:latin typeface="Franklin Gothic Book" pitchFamily="34" charset="0"/>
              </a:rPr>
              <a:t>, yang </a:t>
            </a:r>
            <a:r>
              <a:rPr lang="en-US" b="0" dirty="0" err="1" smtClean="0">
                <a:latin typeface="Franklin Gothic Book" pitchFamily="34" charset="0"/>
              </a:rPr>
              <a:t>ini</a:t>
            </a:r>
            <a:r>
              <a:rPr lang="en-US" b="0" dirty="0" smtClean="0">
                <a:latin typeface="Franklin Gothic Book" pitchFamily="34" charset="0"/>
              </a:rPr>
              <a:t> </a:t>
            </a:r>
            <a:r>
              <a:rPr lang="en-US" b="0" dirty="0" err="1" smtClean="0">
                <a:latin typeface="Franklin Gothic Book" pitchFamily="34" charset="0"/>
              </a:rPr>
              <a:t>akan</a:t>
            </a:r>
            <a:r>
              <a:rPr lang="en-US" b="0" dirty="0" smtClean="0">
                <a:latin typeface="Franklin Gothic Book" pitchFamily="34" charset="0"/>
              </a:rPr>
              <a:t> </a:t>
            </a:r>
            <a:r>
              <a:rPr lang="en-US" b="0" dirty="0" err="1" smtClean="0">
                <a:latin typeface="Franklin Gothic Book" pitchFamily="34" charset="0"/>
              </a:rPr>
              <a:t>lebih</a:t>
            </a:r>
            <a:r>
              <a:rPr lang="en-US" b="0" dirty="0" smtClean="0">
                <a:latin typeface="Franklin Gothic Book" pitchFamily="34" charset="0"/>
              </a:rPr>
              <a:t> </a:t>
            </a:r>
            <a:r>
              <a:rPr lang="en-US" b="0" dirty="0" err="1" smtClean="0">
                <a:latin typeface="Franklin Gothic Book" pitchFamily="34" charset="0"/>
              </a:rPr>
              <a:t>efisien</a:t>
            </a:r>
            <a:r>
              <a:rPr lang="en-US" b="0" dirty="0" smtClean="0">
                <a:latin typeface="Franklin Gothic Book" pitchFamily="34" charset="0"/>
              </a:rPr>
              <a:t> </a:t>
            </a:r>
            <a:r>
              <a:rPr lang="en-US" b="0" dirty="0" err="1" smtClean="0">
                <a:latin typeface="Franklin Gothic Book" pitchFamily="34" charset="0"/>
              </a:rPr>
              <a:t>dari</a:t>
            </a:r>
            <a:r>
              <a:rPr lang="en-US" b="0" dirty="0" smtClean="0">
                <a:latin typeface="Franklin Gothic Book" pitchFamily="34" charset="0"/>
              </a:rPr>
              <a:t> </a:t>
            </a:r>
            <a:r>
              <a:rPr lang="en-US" b="0" dirty="0" err="1" smtClean="0">
                <a:latin typeface="Franklin Gothic Book" pitchFamily="34" charset="0"/>
              </a:rPr>
              <a:t>pada</a:t>
            </a:r>
            <a:r>
              <a:rPr lang="en-US" b="0" dirty="0" smtClean="0">
                <a:latin typeface="Franklin Gothic Book" pitchFamily="34" charset="0"/>
              </a:rPr>
              <a:t> </a:t>
            </a:r>
            <a:r>
              <a:rPr lang="en-US" b="0" dirty="0" err="1" smtClean="0">
                <a:latin typeface="Franklin Gothic Book" pitchFamily="34" charset="0"/>
              </a:rPr>
              <a:t>mentransmisikan</a:t>
            </a:r>
            <a:r>
              <a:rPr lang="en-US" b="0" dirty="0" smtClean="0">
                <a:latin typeface="Franklin Gothic Book" pitchFamily="34" charset="0"/>
              </a:rPr>
              <a:t> </a:t>
            </a:r>
            <a:r>
              <a:rPr lang="en-US" b="0" dirty="0" err="1" smtClean="0">
                <a:latin typeface="Franklin Gothic Book" pitchFamily="34" charset="0"/>
              </a:rPr>
              <a:t>mereka</a:t>
            </a:r>
            <a:r>
              <a:rPr lang="en-US" b="0" dirty="0" smtClean="0">
                <a:latin typeface="Franklin Gothic Book" pitchFamily="34" charset="0"/>
              </a:rPr>
              <a:t> </a:t>
            </a:r>
            <a:r>
              <a:rPr lang="en-US" b="0" dirty="0" err="1" smtClean="0">
                <a:latin typeface="Franklin Gothic Book" pitchFamily="34" charset="0"/>
              </a:rPr>
              <a:t>satu</a:t>
            </a:r>
            <a:r>
              <a:rPr lang="en-US" b="0" dirty="0" smtClean="0">
                <a:latin typeface="Franklin Gothic Book" pitchFamily="34" charset="0"/>
              </a:rPr>
              <a:t> per </a:t>
            </a:r>
            <a:r>
              <a:rPr lang="en-US" b="0" dirty="0" err="1" smtClean="0">
                <a:latin typeface="Franklin Gothic Book" pitchFamily="34" charset="0"/>
              </a:rPr>
              <a:t>satu</a:t>
            </a:r>
            <a:r>
              <a:rPr lang="en-US" b="0" dirty="0" smtClean="0">
                <a:latin typeface="Franklin Gothic Book" pitchFamily="34" charset="0"/>
              </a:rPr>
              <a:t> </a:t>
            </a:r>
            <a:r>
              <a:rPr lang="en-US" b="0" dirty="0" err="1" smtClean="0">
                <a:latin typeface="Franklin Gothic Book" pitchFamily="34" charset="0"/>
              </a:rPr>
              <a:t>secara</a:t>
            </a:r>
            <a:r>
              <a:rPr lang="en-US" b="0" dirty="0" smtClean="0">
                <a:latin typeface="Franklin Gothic Book" pitchFamily="34" charset="0"/>
              </a:rPr>
              <a:t> </a:t>
            </a:r>
            <a:r>
              <a:rPr lang="en-US" b="0" dirty="0" err="1" smtClean="0">
                <a:latin typeface="Franklin Gothic Book" pitchFamily="34" charset="0"/>
              </a:rPr>
              <a:t>tak</a:t>
            </a:r>
            <a:r>
              <a:rPr lang="en-US" b="0" dirty="0" smtClean="0">
                <a:latin typeface="Franklin Gothic Book" pitchFamily="34" charset="0"/>
              </a:rPr>
              <a:t> </a:t>
            </a:r>
            <a:r>
              <a:rPr lang="en-US" b="0" dirty="0" err="1" smtClean="0">
                <a:latin typeface="Franklin Gothic Book" pitchFamily="34" charset="0"/>
              </a:rPr>
              <a:t>sinkron</a:t>
            </a:r>
            <a:r>
              <a:rPr lang="en-US" b="0" dirty="0" smtClean="0">
                <a:latin typeface="Franklin Gothic Book" pitchFamily="34" charset="0"/>
              </a:rPr>
              <a:t>.</a:t>
            </a:r>
          </a:p>
          <a:p>
            <a:pPr algn="just" eaLnBrk="1" hangingPunct="1">
              <a:buFontTx/>
              <a:buNone/>
            </a:pPr>
            <a:endParaRPr lang="en-US" b="0" dirty="0" smtClean="0">
              <a:latin typeface="Franklin Gothic Boo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a:r>
              <a:rPr lang="en-US" dirty="0" err="1" smtClean="0">
                <a:latin typeface="Franklin Gothic Book" pitchFamily="34" charset="0"/>
              </a:rPr>
              <a:t>Teknik-teknik</a:t>
            </a:r>
            <a:r>
              <a:rPr lang="en-US" dirty="0" smtClean="0">
                <a:latin typeface="Franklin Gothic Book" pitchFamily="34" charset="0"/>
              </a:rPr>
              <a:t> </a:t>
            </a:r>
            <a:r>
              <a:rPr lang="en-US" dirty="0" err="1" smtClean="0">
                <a:latin typeface="Franklin Gothic Book" pitchFamily="34" charset="0"/>
              </a:rPr>
              <a:t>Komunikasi</a:t>
            </a:r>
            <a:r>
              <a:rPr lang="en-US" dirty="0" smtClean="0">
                <a:latin typeface="Franklin Gothic Book" pitchFamily="34" charset="0"/>
              </a:rPr>
              <a:t> Digital</a:t>
            </a:r>
          </a:p>
        </p:txBody>
      </p:sp>
      <p:sp>
        <p:nvSpPr>
          <p:cNvPr id="3075" name="Content Placeholder 27"/>
          <p:cNvSpPr>
            <a:spLocks noGrp="1"/>
          </p:cNvSpPr>
          <p:nvPr>
            <p:ph idx="1"/>
          </p:nvPr>
        </p:nvSpPr>
        <p:spPr>
          <a:xfrm>
            <a:off x="381000" y="1928802"/>
            <a:ext cx="8534400" cy="4471998"/>
          </a:xfrm>
        </p:spPr>
        <p:txBody>
          <a:bodyPr/>
          <a:lstStyle/>
          <a:p>
            <a:r>
              <a:rPr lang="en-US" sz="3200" b="0" dirty="0" smtClean="0">
                <a:solidFill>
                  <a:schemeClr val="tx1"/>
                </a:solidFill>
                <a:latin typeface="Franklin Gothic Book" pitchFamily="34" charset="0"/>
              </a:rPr>
              <a:t>Serial and </a:t>
            </a:r>
            <a:r>
              <a:rPr lang="en-US" sz="3200" b="0" dirty="0" err="1" smtClean="0">
                <a:solidFill>
                  <a:schemeClr val="tx1"/>
                </a:solidFill>
                <a:latin typeface="Franklin Gothic Book" pitchFamily="34" charset="0"/>
              </a:rPr>
              <a:t>Paralel</a:t>
            </a:r>
            <a:r>
              <a:rPr lang="en-US" sz="3200" b="0" dirty="0" smtClean="0">
                <a:solidFill>
                  <a:schemeClr val="tx1"/>
                </a:solidFill>
                <a:latin typeface="Franklin Gothic Book" pitchFamily="34" charset="0"/>
              </a:rPr>
              <a:t> Data Transmission</a:t>
            </a:r>
          </a:p>
          <a:p>
            <a:r>
              <a:rPr lang="en-US" sz="3200" b="0" dirty="0" smtClean="0">
                <a:solidFill>
                  <a:schemeClr val="tx1"/>
                </a:solidFill>
                <a:latin typeface="Franklin Gothic Book" pitchFamily="34" charset="0"/>
              </a:rPr>
              <a:t>Asynchronous and Synchronous Transmission</a:t>
            </a:r>
          </a:p>
          <a:p>
            <a:r>
              <a:rPr lang="en-GB" sz="3200" b="0" dirty="0" smtClean="0">
                <a:solidFill>
                  <a:schemeClr val="tx1"/>
                </a:solidFill>
                <a:latin typeface="Franklin Gothic Book" pitchFamily="34" charset="0"/>
              </a:rPr>
              <a:t>Error Detection and Correction</a:t>
            </a:r>
          </a:p>
          <a:p>
            <a:pPr>
              <a:buFont typeface="Arial" charset="0"/>
              <a:buNone/>
            </a:pPr>
            <a:endParaRPr lang="en-US" sz="3200" b="0" dirty="0" smtClean="0">
              <a:solidFill>
                <a:schemeClr val="tx1"/>
              </a:solidFill>
              <a:latin typeface="Franklin Gothic Book" pitchFamily="34" charset="0"/>
            </a:endParaRPr>
          </a:p>
        </p:txBody>
      </p:sp>
      <p:sp>
        <p:nvSpPr>
          <p:cNvPr id="3076" name="Slide Number Placeholder 9"/>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A44241B-0F04-4AE3-A05C-E6BA86090A7B}" type="slidenum">
              <a:rPr lang="en-US" sz="1400">
                <a:latin typeface="Franklin Gothic Book" pitchFamily="34" charset="0"/>
              </a:rPr>
              <a:pPr algn="r"/>
              <a:t>11</a:t>
            </a:fld>
            <a:endParaRPr lang="en-US" sz="1400">
              <a:latin typeface="Franklin Gothic Boo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3600" smtClean="0"/>
              <a:t>Metode Transmisi Data</a:t>
            </a:r>
          </a:p>
        </p:txBody>
      </p:sp>
      <p:sp>
        <p:nvSpPr>
          <p:cNvPr id="4099" name="Slide Number Placeholder 9"/>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B334EE9-5099-4A77-8D94-8DC9D8138C47}" type="slidenum">
              <a:rPr lang="en-US" sz="1400">
                <a:latin typeface="Perpetua" pitchFamily="18" charset="0"/>
              </a:rPr>
              <a:pPr algn="r"/>
              <a:t>12</a:t>
            </a:fld>
            <a:endParaRPr lang="en-US" sz="1400">
              <a:latin typeface="Perpetua" pitchFamily="18" charset="0"/>
            </a:endParaRPr>
          </a:p>
        </p:txBody>
      </p:sp>
      <p:pic>
        <p:nvPicPr>
          <p:cNvPr id="4100" name="Picture 11"/>
          <p:cNvPicPr>
            <a:picLocks noChangeAspect="1" noChangeArrowheads="1"/>
          </p:cNvPicPr>
          <p:nvPr/>
        </p:nvPicPr>
        <p:blipFill>
          <a:blip r:embed="rId2"/>
          <a:srcRect/>
          <a:stretch>
            <a:fillRect/>
          </a:stretch>
        </p:blipFill>
        <p:spPr bwMode="auto">
          <a:xfrm>
            <a:off x="730250" y="2208213"/>
            <a:ext cx="7423150"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04800"/>
            <a:ext cx="7772400" cy="762000"/>
          </a:xfrm>
        </p:spPr>
        <p:txBody>
          <a:bodyPr/>
          <a:lstStyle/>
          <a:p>
            <a:r>
              <a:rPr lang="en-US" sz="3600" smtClean="0"/>
              <a:t>Transmisi Pararel</a:t>
            </a:r>
          </a:p>
        </p:txBody>
      </p:sp>
      <p:sp>
        <p:nvSpPr>
          <p:cNvPr id="5123" name="Slide Number Placeholder 9"/>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933BA93-8F6E-4119-8E61-17124B4D8F4D}" type="slidenum">
              <a:rPr lang="en-US" sz="1400">
                <a:latin typeface="Perpetua" pitchFamily="18" charset="0"/>
              </a:rPr>
              <a:pPr algn="r"/>
              <a:t>13</a:t>
            </a:fld>
            <a:endParaRPr lang="en-US" sz="1400">
              <a:latin typeface="Perpetua" pitchFamily="18" charset="0"/>
            </a:endParaRPr>
          </a:p>
        </p:txBody>
      </p:sp>
      <p:pic>
        <p:nvPicPr>
          <p:cNvPr id="5124" name="Picture 10"/>
          <p:cNvPicPr>
            <a:picLocks noChangeAspect="1" noChangeArrowheads="1"/>
          </p:cNvPicPr>
          <p:nvPr/>
        </p:nvPicPr>
        <p:blipFill>
          <a:blip r:embed="rId3"/>
          <a:srcRect/>
          <a:stretch>
            <a:fillRect/>
          </a:stretch>
        </p:blipFill>
        <p:spPr bwMode="auto">
          <a:xfrm>
            <a:off x="1371600" y="1143000"/>
            <a:ext cx="5903913" cy="2638425"/>
          </a:xfrm>
          <a:prstGeom prst="rect">
            <a:avLst/>
          </a:prstGeom>
          <a:noFill/>
          <a:ln w="9525">
            <a:noFill/>
            <a:miter lim="800000"/>
            <a:headEnd/>
            <a:tailEnd/>
          </a:ln>
        </p:spPr>
      </p:pic>
      <p:sp>
        <p:nvSpPr>
          <p:cNvPr id="9222" name="Text Box 13"/>
          <p:cNvSpPr txBox="1">
            <a:spLocks noChangeArrowheads="1"/>
          </p:cNvSpPr>
          <p:nvPr/>
        </p:nvSpPr>
        <p:spPr bwMode="auto">
          <a:xfrm>
            <a:off x="533400" y="3916363"/>
            <a:ext cx="8305800" cy="2800350"/>
          </a:xfrm>
          <a:prstGeom prst="rect">
            <a:avLst/>
          </a:prstGeom>
          <a:noFill/>
          <a:ln w="9525">
            <a:noFill/>
            <a:miter lim="800000"/>
            <a:headEnd/>
            <a:tailEnd/>
          </a:ln>
        </p:spPr>
        <p:txBody>
          <a:bodyPr>
            <a:spAutoFit/>
          </a:bodyPr>
          <a:lstStyle/>
          <a:p>
            <a:pPr marL="174625" indent="-174625">
              <a:buFontTx/>
              <a:buChar char="•"/>
              <a:defRPr/>
            </a:pPr>
            <a:r>
              <a:rPr lang="en-US" sz="2200" dirty="0" err="1">
                <a:latin typeface="+mn-lt"/>
              </a:rPr>
              <a:t>Suatu</a:t>
            </a:r>
            <a:r>
              <a:rPr lang="en-US" sz="2200" dirty="0">
                <a:latin typeface="+mn-lt"/>
              </a:rPr>
              <a:t> </a:t>
            </a:r>
            <a:r>
              <a:rPr lang="en-US" sz="2200" dirty="0" err="1">
                <a:latin typeface="+mn-lt"/>
              </a:rPr>
              <a:t>pengiriman</a:t>
            </a:r>
            <a:r>
              <a:rPr lang="en-US" sz="2200" dirty="0">
                <a:latin typeface="+mn-lt"/>
              </a:rPr>
              <a:t> data </a:t>
            </a:r>
            <a:r>
              <a:rPr lang="en-US" sz="2200" dirty="0" err="1">
                <a:latin typeface="+mn-lt"/>
              </a:rPr>
              <a:t>disebut</a:t>
            </a:r>
            <a:r>
              <a:rPr lang="en-US" sz="2200" dirty="0">
                <a:latin typeface="+mn-lt"/>
              </a:rPr>
              <a:t> </a:t>
            </a:r>
            <a:r>
              <a:rPr lang="en-US" sz="2200" dirty="0" err="1">
                <a:latin typeface="+mn-lt"/>
              </a:rPr>
              <a:t>pararel</a:t>
            </a:r>
            <a:r>
              <a:rPr lang="en-US" sz="2200" dirty="0">
                <a:latin typeface="+mn-lt"/>
              </a:rPr>
              <a:t>, </a:t>
            </a:r>
            <a:r>
              <a:rPr lang="en-US" sz="2200" dirty="0" err="1">
                <a:latin typeface="+mn-lt"/>
              </a:rPr>
              <a:t>jika</a:t>
            </a:r>
            <a:r>
              <a:rPr lang="en-US" sz="2200" dirty="0">
                <a:latin typeface="+mn-lt"/>
              </a:rPr>
              <a:t> </a:t>
            </a:r>
            <a:r>
              <a:rPr lang="en-US" sz="2200" dirty="0" err="1">
                <a:latin typeface="+mn-lt"/>
              </a:rPr>
              <a:t>sekelompok</a:t>
            </a:r>
            <a:r>
              <a:rPr lang="en-US" sz="2200" dirty="0">
                <a:latin typeface="+mn-lt"/>
              </a:rPr>
              <a:t> bit data </a:t>
            </a:r>
            <a:r>
              <a:rPr lang="en-US" sz="2200" dirty="0" err="1">
                <a:latin typeface="+mn-lt"/>
              </a:rPr>
              <a:t>ditransmisikan</a:t>
            </a:r>
            <a:r>
              <a:rPr lang="en-US" sz="2200" dirty="0">
                <a:latin typeface="+mn-lt"/>
              </a:rPr>
              <a:t> </a:t>
            </a:r>
            <a:r>
              <a:rPr lang="en-US" sz="2200" dirty="0" err="1">
                <a:latin typeface="+mn-lt"/>
              </a:rPr>
              <a:t>secara</a:t>
            </a:r>
            <a:r>
              <a:rPr lang="en-US" sz="2200" dirty="0">
                <a:latin typeface="+mn-lt"/>
              </a:rPr>
              <a:t> </a:t>
            </a:r>
            <a:r>
              <a:rPr lang="en-US" sz="2200" dirty="0" err="1">
                <a:latin typeface="+mn-lt"/>
              </a:rPr>
              <a:t>bersama-sama</a:t>
            </a:r>
            <a:r>
              <a:rPr lang="en-US" sz="2200" dirty="0">
                <a:latin typeface="+mn-lt"/>
              </a:rPr>
              <a:t> </a:t>
            </a:r>
            <a:r>
              <a:rPr lang="en-US" sz="2200" dirty="0" err="1">
                <a:latin typeface="+mn-lt"/>
              </a:rPr>
              <a:t>dan</a:t>
            </a:r>
            <a:r>
              <a:rPr lang="en-US" sz="2200" dirty="0">
                <a:latin typeface="+mn-lt"/>
              </a:rPr>
              <a:t> </a:t>
            </a:r>
            <a:r>
              <a:rPr lang="en-US" sz="2200" dirty="0" err="1">
                <a:latin typeface="+mn-lt"/>
              </a:rPr>
              <a:t>melewati</a:t>
            </a:r>
            <a:r>
              <a:rPr lang="en-US" sz="2200" dirty="0">
                <a:latin typeface="+mn-lt"/>
              </a:rPr>
              <a:t> </a:t>
            </a:r>
            <a:r>
              <a:rPr lang="en-US" sz="2200" dirty="0" err="1">
                <a:latin typeface="+mn-lt"/>
              </a:rPr>
              <a:t>beberapa</a:t>
            </a:r>
            <a:r>
              <a:rPr lang="en-US" sz="2200" dirty="0">
                <a:latin typeface="+mn-lt"/>
              </a:rPr>
              <a:t> </a:t>
            </a:r>
            <a:r>
              <a:rPr lang="en-US" sz="2200" dirty="0" err="1">
                <a:latin typeface="+mn-lt"/>
              </a:rPr>
              <a:t>jalur</a:t>
            </a:r>
            <a:r>
              <a:rPr lang="en-US" sz="2200" dirty="0">
                <a:latin typeface="+mn-lt"/>
              </a:rPr>
              <a:t> </a:t>
            </a:r>
            <a:r>
              <a:rPr lang="en-US" sz="2200" dirty="0" err="1">
                <a:latin typeface="+mn-lt"/>
              </a:rPr>
              <a:t>transmisi</a:t>
            </a:r>
            <a:r>
              <a:rPr lang="en-US" sz="2200" dirty="0">
                <a:latin typeface="+mn-lt"/>
              </a:rPr>
              <a:t> yang </a:t>
            </a:r>
            <a:r>
              <a:rPr lang="en-US" sz="2200" dirty="0" err="1">
                <a:latin typeface="+mn-lt"/>
              </a:rPr>
              <a:t>terpisah</a:t>
            </a:r>
            <a:r>
              <a:rPr lang="en-US" sz="2200" dirty="0">
                <a:latin typeface="+mn-lt"/>
              </a:rPr>
              <a:t>.</a:t>
            </a:r>
          </a:p>
          <a:p>
            <a:pPr marL="174625" indent="-174625">
              <a:buFontTx/>
              <a:buChar char="•"/>
              <a:defRPr/>
            </a:pPr>
            <a:r>
              <a:rPr lang="en-US" sz="2200" dirty="0" err="1">
                <a:latin typeface="+mn-lt"/>
              </a:rPr>
              <a:t>Dalam</a:t>
            </a:r>
            <a:r>
              <a:rPr lang="en-US" sz="2200" dirty="0">
                <a:latin typeface="+mn-lt"/>
              </a:rPr>
              <a:t> </a:t>
            </a:r>
            <a:r>
              <a:rPr lang="en-US" sz="2200" dirty="0" err="1">
                <a:latin typeface="+mn-lt"/>
              </a:rPr>
              <a:t>waktu</a:t>
            </a:r>
            <a:r>
              <a:rPr lang="en-US" sz="2200" dirty="0">
                <a:latin typeface="+mn-lt"/>
              </a:rPr>
              <a:t> </a:t>
            </a:r>
            <a:r>
              <a:rPr lang="en-US" sz="2200" dirty="0" err="1">
                <a:latin typeface="+mn-lt"/>
              </a:rPr>
              <a:t>bersamaan</a:t>
            </a:r>
            <a:r>
              <a:rPr lang="en-US" sz="2200" dirty="0">
                <a:latin typeface="+mn-lt"/>
              </a:rPr>
              <a:t> 8 bit (1 </a:t>
            </a:r>
            <a:r>
              <a:rPr lang="en-US" sz="2200" dirty="0" err="1">
                <a:latin typeface="+mn-lt"/>
              </a:rPr>
              <a:t>karakter</a:t>
            </a:r>
            <a:r>
              <a:rPr lang="en-US" sz="2200" dirty="0">
                <a:latin typeface="+mn-lt"/>
              </a:rPr>
              <a:t>) </a:t>
            </a:r>
            <a:r>
              <a:rPr lang="en-US" sz="2200" dirty="0" err="1">
                <a:latin typeface="+mn-lt"/>
              </a:rPr>
              <a:t>dikirim</a:t>
            </a:r>
            <a:r>
              <a:rPr lang="en-US" sz="2200" dirty="0">
                <a:latin typeface="+mn-lt"/>
              </a:rPr>
              <a:t> </a:t>
            </a:r>
            <a:r>
              <a:rPr lang="en-US" sz="2200" dirty="0" err="1">
                <a:latin typeface="+mn-lt"/>
              </a:rPr>
              <a:t>secara</a:t>
            </a:r>
            <a:r>
              <a:rPr lang="en-US" sz="2200" dirty="0">
                <a:latin typeface="+mn-lt"/>
              </a:rPr>
              <a:t> </a:t>
            </a:r>
            <a:r>
              <a:rPr lang="en-US" sz="2200" dirty="0" err="1">
                <a:latin typeface="+mn-lt"/>
              </a:rPr>
              <a:t>paralel</a:t>
            </a:r>
            <a:endParaRPr lang="en-US" sz="2200" dirty="0">
              <a:latin typeface="+mn-lt"/>
            </a:endParaRPr>
          </a:p>
          <a:p>
            <a:pPr marL="174625" indent="-174625">
              <a:buFontTx/>
              <a:buChar char="•"/>
              <a:defRPr/>
            </a:pPr>
            <a:r>
              <a:rPr lang="en-US" sz="2200" dirty="0">
                <a:latin typeface="+mn-lt"/>
              </a:rPr>
              <a:t>Transfer data </a:t>
            </a:r>
            <a:r>
              <a:rPr lang="en-US" sz="2200" dirty="0" err="1">
                <a:latin typeface="+mn-lt"/>
              </a:rPr>
              <a:t>lebih</a:t>
            </a:r>
            <a:r>
              <a:rPr lang="en-US" sz="2200" dirty="0">
                <a:latin typeface="+mn-lt"/>
              </a:rPr>
              <a:t> </a:t>
            </a:r>
            <a:r>
              <a:rPr lang="en-US" sz="2200" dirty="0" err="1">
                <a:latin typeface="+mn-lt"/>
              </a:rPr>
              <a:t>cepat</a:t>
            </a:r>
            <a:r>
              <a:rPr lang="en-US" sz="2200" dirty="0">
                <a:latin typeface="+mn-lt"/>
              </a:rPr>
              <a:t>, </a:t>
            </a:r>
            <a:r>
              <a:rPr lang="en-US" sz="2200" dirty="0" err="1">
                <a:latin typeface="+mn-lt"/>
              </a:rPr>
              <a:t>tapi</a:t>
            </a:r>
            <a:r>
              <a:rPr lang="en-US" sz="2200" dirty="0">
                <a:latin typeface="+mn-lt"/>
              </a:rPr>
              <a:t> </a:t>
            </a:r>
            <a:r>
              <a:rPr lang="en-US" sz="2200" dirty="0" err="1">
                <a:latin typeface="+mn-lt"/>
              </a:rPr>
              <a:t>hanya</a:t>
            </a:r>
            <a:r>
              <a:rPr lang="en-US" sz="2200" dirty="0">
                <a:latin typeface="+mn-lt"/>
              </a:rPr>
              <a:t> </a:t>
            </a:r>
            <a:r>
              <a:rPr lang="en-US" sz="2200" dirty="0" err="1">
                <a:latin typeface="+mn-lt"/>
              </a:rPr>
              <a:t>digunakan</a:t>
            </a:r>
            <a:r>
              <a:rPr lang="en-US" sz="2200" dirty="0">
                <a:latin typeface="+mn-lt"/>
              </a:rPr>
              <a:t> </a:t>
            </a:r>
            <a:r>
              <a:rPr lang="en-US" sz="2200" dirty="0" err="1">
                <a:latin typeface="+mn-lt"/>
              </a:rPr>
              <a:t>untuk</a:t>
            </a:r>
            <a:r>
              <a:rPr lang="en-US" sz="2200" dirty="0">
                <a:latin typeface="+mn-lt"/>
              </a:rPr>
              <a:t> </a:t>
            </a:r>
            <a:r>
              <a:rPr lang="en-US" sz="2200" dirty="0" err="1">
                <a:latin typeface="+mn-lt"/>
              </a:rPr>
              <a:t>jarak</a:t>
            </a:r>
            <a:r>
              <a:rPr lang="en-US" sz="2200" dirty="0">
                <a:latin typeface="+mn-lt"/>
              </a:rPr>
              <a:t> yang </a:t>
            </a:r>
            <a:r>
              <a:rPr lang="en-US" sz="2200" dirty="0" err="1">
                <a:latin typeface="+mn-lt"/>
              </a:rPr>
              <a:t>relatif</a:t>
            </a:r>
            <a:r>
              <a:rPr lang="en-US" sz="2200" dirty="0">
                <a:latin typeface="+mn-lt"/>
              </a:rPr>
              <a:t> </a:t>
            </a:r>
            <a:r>
              <a:rPr lang="en-US" sz="2200" dirty="0" err="1">
                <a:latin typeface="+mn-lt"/>
              </a:rPr>
              <a:t>pendek</a:t>
            </a:r>
            <a:r>
              <a:rPr lang="en-US" sz="2200" dirty="0">
                <a:latin typeface="+mn-lt"/>
              </a:rPr>
              <a:t> (</a:t>
            </a:r>
            <a:r>
              <a:rPr lang="en-US" sz="2200" dirty="0" err="1">
                <a:latin typeface="+mn-lt"/>
              </a:rPr>
              <a:t>mis</a:t>
            </a:r>
            <a:r>
              <a:rPr lang="en-US" sz="2200" dirty="0">
                <a:latin typeface="+mn-lt"/>
              </a:rPr>
              <a:t> 10 meter)</a:t>
            </a:r>
          </a:p>
          <a:p>
            <a:pPr marL="174625" indent="-174625">
              <a:buFontTx/>
              <a:buChar char="•"/>
              <a:defRPr/>
            </a:pPr>
            <a:r>
              <a:rPr lang="en-US" sz="2200" dirty="0" err="1">
                <a:latin typeface="+mn-lt"/>
              </a:rPr>
              <a:t>Umumnya</a:t>
            </a:r>
            <a:r>
              <a:rPr lang="en-US" sz="2200" dirty="0">
                <a:latin typeface="+mn-lt"/>
              </a:rPr>
              <a:t> </a:t>
            </a:r>
            <a:r>
              <a:rPr lang="en-US" sz="2200" dirty="0" err="1">
                <a:latin typeface="+mn-lt"/>
              </a:rPr>
              <a:t>tidak</a:t>
            </a:r>
            <a:r>
              <a:rPr lang="en-US" sz="2200" dirty="0">
                <a:latin typeface="+mn-lt"/>
              </a:rPr>
              <a:t> </a:t>
            </a:r>
            <a:r>
              <a:rPr lang="en-US" sz="2200" dirty="0" err="1">
                <a:latin typeface="+mn-lt"/>
              </a:rPr>
              <a:t>digunakan</a:t>
            </a:r>
            <a:r>
              <a:rPr lang="en-US" sz="2200" dirty="0">
                <a:latin typeface="+mn-lt"/>
              </a:rPr>
              <a:t> </a:t>
            </a:r>
            <a:r>
              <a:rPr lang="en-US" sz="2200" dirty="0" err="1">
                <a:latin typeface="+mn-lt"/>
              </a:rPr>
              <a:t>untuk</a:t>
            </a:r>
            <a:r>
              <a:rPr lang="en-US" sz="2200" dirty="0">
                <a:latin typeface="+mn-lt"/>
              </a:rPr>
              <a:t> </a:t>
            </a:r>
            <a:r>
              <a:rPr lang="en-US" sz="2200" dirty="0" err="1">
                <a:latin typeface="+mn-lt"/>
              </a:rPr>
              <a:t>hubungan</a:t>
            </a:r>
            <a:r>
              <a:rPr lang="en-US" sz="2200" dirty="0">
                <a:latin typeface="+mn-lt"/>
              </a:rPr>
              <a:t> </a:t>
            </a:r>
            <a:r>
              <a:rPr lang="en-US" sz="2200" dirty="0" err="1">
                <a:latin typeface="+mn-lt"/>
              </a:rPr>
              <a:t>antar</a:t>
            </a:r>
            <a:r>
              <a:rPr lang="en-US" sz="2200" dirty="0">
                <a:latin typeface="+mn-lt"/>
              </a:rPr>
              <a:t> </a:t>
            </a:r>
            <a:r>
              <a:rPr lang="en-US" sz="2200" dirty="0" err="1">
                <a:latin typeface="+mn-lt"/>
              </a:rPr>
              <a:t>komputer</a:t>
            </a:r>
            <a:r>
              <a:rPr lang="en-US" sz="2200" dirty="0">
                <a:latin typeface="+mn-lt"/>
              </a:rPr>
              <a:t>. </a:t>
            </a:r>
            <a:r>
              <a:rPr lang="en-US" sz="2200" dirty="0" err="1">
                <a:latin typeface="+mn-lt"/>
              </a:rPr>
              <a:t>Digunakan</a:t>
            </a:r>
            <a:r>
              <a:rPr lang="en-US" sz="2200" dirty="0">
                <a:latin typeface="+mn-lt"/>
              </a:rPr>
              <a:t> </a:t>
            </a:r>
            <a:r>
              <a:rPr lang="en-US" sz="2200" dirty="0" err="1">
                <a:latin typeface="+mn-lt"/>
              </a:rPr>
              <a:t>untuk</a:t>
            </a:r>
            <a:r>
              <a:rPr lang="en-US" sz="2200" dirty="0">
                <a:latin typeface="+mn-lt"/>
              </a:rPr>
              <a:t> </a:t>
            </a:r>
            <a:r>
              <a:rPr lang="en-US" sz="2200" dirty="0" err="1">
                <a:latin typeface="+mn-lt"/>
              </a:rPr>
              <a:t>menghubungkan</a:t>
            </a:r>
            <a:r>
              <a:rPr lang="en-US" sz="2200" dirty="0">
                <a:latin typeface="+mn-lt"/>
              </a:rPr>
              <a:t> </a:t>
            </a:r>
            <a:r>
              <a:rPr lang="en-US" sz="2200" dirty="0" err="1">
                <a:latin typeface="+mn-lt"/>
              </a:rPr>
              <a:t>komputer</a:t>
            </a:r>
            <a:r>
              <a:rPr lang="en-US" sz="2200" dirty="0">
                <a:latin typeface="+mn-lt"/>
              </a:rPr>
              <a:t> </a:t>
            </a:r>
            <a:r>
              <a:rPr lang="en-US" sz="2200" dirty="0" err="1">
                <a:latin typeface="+mn-lt"/>
              </a:rPr>
              <a:t>ke</a:t>
            </a:r>
            <a:r>
              <a:rPr lang="en-US" sz="2200" dirty="0">
                <a:latin typeface="+mn-lt"/>
              </a:rPr>
              <a:t> printer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600" smtClean="0"/>
              <a:t>Serial Transmission</a:t>
            </a:r>
          </a:p>
        </p:txBody>
      </p:sp>
      <p:sp>
        <p:nvSpPr>
          <p:cNvPr id="6147" name="Slide Number Placeholder 9"/>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1EE3407-FBCE-4362-B4F2-7B9D58B69160}" type="slidenum">
              <a:rPr lang="en-US" sz="1400">
                <a:latin typeface="Perpetua" pitchFamily="18" charset="0"/>
              </a:rPr>
              <a:pPr algn="r"/>
              <a:t>14</a:t>
            </a:fld>
            <a:endParaRPr lang="en-US" sz="1400">
              <a:latin typeface="Perpetua" pitchFamily="18" charset="0"/>
            </a:endParaRPr>
          </a:p>
        </p:txBody>
      </p:sp>
      <p:pic>
        <p:nvPicPr>
          <p:cNvPr id="6148" name="Picture 10"/>
          <p:cNvPicPr>
            <a:picLocks noChangeAspect="1" noChangeArrowheads="1"/>
          </p:cNvPicPr>
          <p:nvPr/>
        </p:nvPicPr>
        <p:blipFill>
          <a:blip r:embed="rId2"/>
          <a:srcRect/>
          <a:stretch>
            <a:fillRect/>
          </a:stretch>
        </p:blipFill>
        <p:spPr bwMode="auto">
          <a:xfrm>
            <a:off x="1066800" y="1624013"/>
            <a:ext cx="6553200" cy="2643187"/>
          </a:xfrm>
          <a:prstGeom prst="rect">
            <a:avLst/>
          </a:prstGeom>
          <a:noFill/>
          <a:ln w="9525">
            <a:noFill/>
            <a:miter lim="800000"/>
            <a:headEnd/>
            <a:tailEnd/>
          </a:ln>
        </p:spPr>
      </p:pic>
      <p:sp>
        <p:nvSpPr>
          <p:cNvPr id="7" name="Text Box 13"/>
          <p:cNvSpPr txBox="1">
            <a:spLocks noChangeArrowheads="1"/>
          </p:cNvSpPr>
          <p:nvPr/>
        </p:nvSpPr>
        <p:spPr bwMode="auto">
          <a:xfrm>
            <a:off x="533400" y="4572000"/>
            <a:ext cx="8305800" cy="2800350"/>
          </a:xfrm>
          <a:prstGeom prst="rect">
            <a:avLst/>
          </a:prstGeom>
          <a:noFill/>
          <a:ln w="9525">
            <a:noFill/>
            <a:miter lim="800000"/>
            <a:headEnd/>
            <a:tailEnd/>
          </a:ln>
        </p:spPr>
        <p:txBody>
          <a:bodyPr>
            <a:spAutoFit/>
          </a:bodyPr>
          <a:lstStyle/>
          <a:p>
            <a:pPr marL="174625" indent="-174625">
              <a:buFontTx/>
              <a:buChar char="•"/>
              <a:defRPr/>
            </a:pPr>
            <a:r>
              <a:rPr lang="en-US" sz="2200" dirty="0" err="1">
                <a:latin typeface="+mn-lt"/>
              </a:rPr>
              <a:t>Suatu</a:t>
            </a:r>
            <a:r>
              <a:rPr lang="en-US" sz="2200" dirty="0">
                <a:latin typeface="+mn-lt"/>
              </a:rPr>
              <a:t> </a:t>
            </a:r>
            <a:r>
              <a:rPr lang="en-US" sz="2200" dirty="0" err="1">
                <a:latin typeface="+mn-lt"/>
              </a:rPr>
              <a:t>pengiriman</a:t>
            </a:r>
            <a:r>
              <a:rPr lang="en-US" sz="2200" dirty="0">
                <a:latin typeface="+mn-lt"/>
              </a:rPr>
              <a:t> data </a:t>
            </a:r>
            <a:r>
              <a:rPr lang="en-US" sz="2200" dirty="0" err="1">
                <a:latin typeface="+mn-lt"/>
              </a:rPr>
              <a:t>disebut</a:t>
            </a:r>
            <a:r>
              <a:rPr lang="en-US" sz="2200" dirty="0">
                <a:latin typeface="+mn-lt"/>
              </a:rPr>
              <a:t> serial, </a:t>
            </a:r>
            <a:r>
              <a:rPr lang="en-US" sz="2200" dirty="0" err="1">
                <a:latin typeface="+mn-lt"/>
              </a:rPr>
              <a:t>jika</a:t>
            </a:r>
            <a:r>
              <a:rPr lang="en-US" sz="2200" dirty="0">
                <a:latin typeface="+mn-lt"/>
              </a:rPr>
              <a:t> </a:t>
            </a:r>
            <a:r>
              <a:rPr lang="en-US" sz="2200" dirty="0" err="1">
                <a:latin typeface="+mn-lt"/>
              </a:rPr>
              <a:t>sekelompok</a:t>
            </a:r>
            <a:r>
              <a:rPr lang="en-US" sz="2200" dirty="0">
                <a:latin typeface="+mn-lt"/>
              </a:rPr>
              <a:t> bit data </a:t>
            </a:r>
            <a:r>
              <a:rPr lang="en-US" sz="2200" dirty="0" err="1">
                <a:latin typeface="+mn-lt"/>
              </a:rPr>
              <a:t>ditransmisikan</a:t>
            </a:r>
            <a:r>
              <a:rPr lang="en-US" sz="2200" dirty="0">
                <a:latin typeface="+mn-lt"/>
              </a:rPr>
              <a:t> </a:t>
            </a:r>
            <a:r>
              <a:rPr lang="en-US" sz="2200" dirty="0" err="1">
                <a:latin typeface="+mn-lt"/>
              </a:rPr>
              <a:t>secara</a:t>
            </a:r>
            <a:r>
              <a:rPr lang="en-US" sz="2200" dirty="0">
                <a:latin typeface="+mn-lt"/>
              </a:rPr>
              <a:t> </a:t>
            </a:r>
            <a:r>
              <a:rPr lang="en-US" sz="2200" dirty="0" err="1">
                <a:latin typeface="+mn-lt"/>
              </a:rPr>
              <a:t>berurutan</a:t>
            </a:r>
            <a:r>
              <a:rPr lang="en-US" sz="2200" dirty="0">
                <a:latin typeface="+mn-lt"/>
              </a:rPr>
              <a:t> (serial/bit </a:t>
            </a:r>
            <a:r>
              <a:rPr lang="en-US" sz="2200" dirty="0" err="1">
                <a:latin typeface="+mn-lt"/>
              </a:rPr>
              <a:t>demi</a:t>
            </a:r>
            <a:r>
              <a:rPr lang="en-US" sz="2200" dirty="0">
                <a:latin typeface="+mn-lt"/>
              </a:rPr>
              <a:t> bit) </a:t>
            </a:r>
            <a:r>
              <a:rPr lang="en-US" sz="2200" dirty="0" err="1">
                <a:latin typeface="+mn-lt"/>
              </a:rPr>
              <a:t>dengan</a:t>
            </a:r>
            <a:r>
              <a:rPr lang="en-US" sz="2200" dirty="0">
                <a:latin typeface="+mn-lt"/>
              </a:rPr>
              <a:t> </a:t>
            </a:r>
            <a:r>
              <a:rPr lang="en-US" sz="2200" dirty="0" err="1">
                <a:latin typeface="+mn-lt"/>
              </a:rPr>
              <a:t>melewati</a:t>
            </a:r>
            <a:r>
              <a:rPr lang="en-US" sz="2200" dirty="0">
                <a:latin typeface="+mn-lt"/>
              </a:rPr>
              <a:t> </a:t>
            </a:r>
            <a:r>
              <a:rPr lang="en-US" sz="2200" dirty="0" err="1">
                <a:latin typeface="+mn-lt"/>
              </a:rPr>
              <a:t>satu</a:t>
            </a:r>
            <a:r>
              <a:rPr lang="en-US" sz="2200" dirty="0">
                <a:latin typeface="+mn-lt"/>
              </a:rPr>
              <a:t> </a:t>
            </a:r>
            <a:r>
              <a:rPr lang="en-US" sz="2200" dirty="0" err="1">
                <a:latin typeface="+mn-lt"/>
              </a:rPr>
              <a:t>jalur</a:t>
            </a:r>
            <a:r>
              <a:rPr lang="en-US" sz="2200" dirty="0">
                <a:latin typeface="+mn-lt"/>
              </a:rPr>
              <a:t> </a:t>
            </a:r>
            <a:r>
              <a:rPr lang="en-US" sz="2200" dirty="0" err="1">
                <a:latin typeface="+mn-lt"/>
              </a:rPr>
              <a:t>transmiter</a:t>
            </a:r>
            <a:r>
              <a:rPr lang="en-US" sz="2200" dirty="0">
                <a:latin typeface="+mn-lt"/>
              </a:rPr>
              <a:t> </a:t>
            </a:r>
            <a:r>
              <a:rPr lang="en-US" sz="2200" dirty="0" err="1">
                <a:latin typeface="+mn-lt"/>
              </a:rPr>
              <a:t>dan</a:t>
            </a:r>
            <a:r>
              <a:rPr lang="en-US" sz="2200" dirty="0">
                <a:latin typeface="+mn-lt"/>
              </a:rPr>
              <a:t> </a:t>
            </a:r>
            <a:r>
              <a:rPr lang="en-US" sz="2200" dirty="0" err="1">
                <a:latin typeface="+mn-lt"/>
              </a:rPr>
              <a:t>satu</a:t>
            </a:r>
            <a:r>
              <a:rPr lang="en-US" sz="2200" dirty="0">
                <a:latin typeface="+mn-lt"/>
              </a:rPr>
              <a:t> </a:t>
            </a:r>
            <a:r>
              <a:rPr lang="en-US" sz="2200" dirty="0" err="1">
                <a:latin typeface="+mn-lt"/>
              </a:rPr>
              <a:t>jalur</a:t>
            </a:r>
            <a:r>
              <a:rPr lang="en-US" sz="2200" dirty="0">
                <a:latin typeface="+mn-lt"/>
              </a:rPr>
              <a:t> receiver.</a:t>
            </a:r>
          </a:p>
          <a:p>
            <a:pPr marL="174625" indent="-174625">
              <a:buFontTx/>
              <a:buChar char="•"/>
              <a:defRPr/>
            </a:pPr>
            <a:r>
              <a:rPr lang="en-US" sz="2200" dirty="0" err="1">
                <a:latin typeface="+mn-lt"/>
              </a:rPr>
              <a:t>Sebelum</a:t>
            </a:r>
            <a:r>
              <a:rPr lang="en-US" sz="2200" dirty="0">
                <a:latin typeface="+mn-lt"/>
              </a:rPr>
              <a:t> </a:t>
            </a:r>
            <a:r>
              <a:rPr lang="en-US" sz="2200" dirty="0" err="1">
                <a:latin typeface="+mn-lt"/>
              </a:rPr>
              <a:t>dikirimkan</a:t>
            </a:r>
            <a:r>
              <a:rPr lang="en-US" sz="2200" dirty="0">
                <a:latin typeface="+mn-lt"/>
              </a:rPr>
              <a:t>, data </a:t>
            </a:r>
            <a:r>
              <a:rPr lang="en-US" sz="2200" dirty="0" err="1">
                <a:latin typeface="+mn-lt"/>
              </a:rPr>
              <a:t>dikonversikan</a:t>
            </a:r>
            <a:r>
              <a:rPr lang="en-US" sz="2200" dirty="0">
                <a:latin typeface="+mn-lt"/>
              </a:rPr>
              <a:t> </a:t>
            </a:r>
            <a:r>
              <a:rPr lang="en-US" sz="2200" dirty="0" err="1">
                <a:latin typeface="+mn-lt"/>
              </a:rPr>
              <a:t>dari</a:t>
            </a:r>
            <a:r>
              <a:rPr lang="en-US" sz="2200" dirty="0">
                <a:latin typeface="+mn-lt"/>
              </a:rPr>
              <a:t> </a:t>
            </a:r>
            <a:r>
              <a:rPr lang="en-US" sz="2200" dirty="0" err="1">
                <a:latin typeface="+mn-lt"/>
              </a:rPr>
              <a:t>pararel</a:t>
            </a:r>
            <a:r>
              <a:rPr lang="en-US" sz="2200" dirty="0">
                <a:latin typeface="+mn-lt"/>
              </a:rPr>
              <a:t> </a:t>
            </a:r>
            <a:r>
              <a:rPr lang="en-US" sz="2200" dirty="0" err="1">
                <a:latin typeface="+mn-lt"/>
              </a:rPr>
              <a:t>ke</a:t>
            </a:r>
            <a:r>
              <a:rPr lang="en-US" sz="2200" dirty="0">
                <a:latin typeface="+mn-lt"/>
              </a:rPr>
              <a:t> serial</a:t>
            </a:r>
          </a:p>
          <a:p>
            <a:pPr marL="174625" indent="-174625">
              <a:buFontTx/>
              <a:buChar char="•"/>
              <a:defRPr/>
            </a:pPr>
            <a:r>
              <a:rPr lang="en-US" sz="2200" dirty="0" err="1">
                <a:latin typeface="+mn-lt"/>
              </a:rPr>
              <a:t>Sistem</a:t>
            </a:r>
            <a:r>
              <a:rPr lang="en-US" sz="2200" dirty="0">
                <a:latin typeface="+mn-lt"/>
              </a:rPr>
              <a:t> </a:t>
            </a:r>
            <a:r>
              <a:rPr lang="en-US" sz="2200" dirty="0" err="1">
                <a:latin typeface="+mn-lt"/>
              </a:rPr>
              <a:t>ini</a:t>
            </a:r>
            <a:r>
              <a:rPr lang="en-US" sz="2200" dirty="0">
                <a:latin typeface="+mn-lt"/>
              </a:rPr>
              <a:t> </a:t>
            </a:r>
            <a:r>
              <a:rPr lang="en-US" sz="2200" dirty="0" err="1">
                <a:latin typeface="+mn-lt"/>
              </a:rPr>
              <a:t>digunakan</a:t>
            </a:r>
            <a:r>
              <a:rPr lang="en-US" sz="2200" dirty="0">
                <a:latin typeface="+mn-lt"/>
              </a:rPr>
              <a:t> </a:t>
            </a:r>
            <a:r>
              <a:rPr lang="en-US" sz="2200" dirty="0" err="1">
                <a:latin typeface="+mn-lt"/>
              </a:rPr>
              <a:t>pada</a:t>
            </a:r>
            <a:r>
              <a:rPr lang="en-US" sz="2200" dirty="0">
                <a:latin typeface="+mn-lt"/>
              </a:rPr>
              <a:t> </a:t>
            </a:r>
            <a:r>
              <a:rPr lang="en-US" sz="2200" dirty="0" err="1">
                <a:latin typeface="+mn-lt"/>
              </a:rPr>
              <a:t>transmisi</a:t>
            </a:r>
            <a:r>
              <a:rPr lang="en-US" sz="2200" dirty="0">
                <a:latin typeface="+mn-lt"/>
              </a:rPr>
              <a:t> data </a:t>
            </a:r>
            <a:r>
              <a:rPr lang="en-US" sz="2200" dirty="0" err="1">
                <a:latin typeface="+mn-lt"/>
              </a:rPr>
              <a:t>untuk</a:t>
            </a:r>
            <a:r>
              <a:rPr lang="en-US" sz="2200" dirty="0">
                <a:latin typeface="+mn-lt"/>
              </a:rPr>
              <a:t> </a:t>
            </a:r>
            <a:r>
              <a:rPr lang="en-US" sz="2200" dirty="0" err="1">
                <a:latin typeface="+mn-lt"/>
              </a:rPr>
              <a:t>jarak</a:t>
            </a:r>
            <a:r>
              <a:rPr lang="en-US" sz="2200" dirty="0">
                <a:latin typeface="+mn-lt"/>
              </a:rPr>
              <a:t> </a:t>
            </a:r>
            <a:r>
              <a:rPr lang="en-US" sz="2200" dirty="0" err="1">
                <a:latin typeface="+mn-lt"/>
              </a:rPr>
              <a:t>jauh</a:t>
            </a:r>
            <a:r>
              <a:rPr lang="en-US" sz="2200" dirty="0">
                <a:latin typeface="+mn-lt"/>
              </a:rPr>
              <a:t>.</a:t>
            </a:r>
          </a:p>
          <a:p>
            <a:pPr marL="174625" indent="-174625">
              <a:buFontTx/>
              <a:buChar char="•"/>
              <a:defRPr/>
            </a:pPr>
            <a:r>
              <a:rPr lang="en-US" sz="2200" dirty="0">
                <a:latin typeface="+mn-lt"/>
              </a:rPr>
              <a:t>Paling </a:t>
            </a:r>
            <a:r>
              <a:rPr lang="en-US" sz="2200" dirty="0" err="1">
                <a:latin typeface="+mn-lt"/>
              </a:rPr>
              <a:t>umum</a:t>
            </a:r>
            <a:r>
              <a:rPr lang="en-US" sz="2200" dirty="0">
                <a:latin typeface="+mn-lt"/>
              </a:rPr>
              <a:t> </a:t>
            </a:r>
            <a:r>
              <a:rPr lang="en-US" sz="2200" dirty="0" err="1">
                <a:latin typeface="+mn-lt"/>
              </a:rPr>
              <a:t>digunakan</a:t>
            </a:r>
            <a:r>
              <a:rPr lang="en-US" sz="2200" dirty="0">
                <a:latin typeface="+mn-lt"/>
              </a:rPr>
              <a:t> </a:t>
            </a:r>
            <a:r>
              <a:rPr lang="en-US" sz="2200" dirty="0" err="1">
                <a:latin typeface="+mn-lt"/>
              </a:rPr>
              <a:t>untuk</a:t>
            </a:r>
            <a:r>
              <a:rPr lang="en-US" sz="2200" dirty="0">
                <a:latin typeface="+mn-lt"/>
              </a:rPr>
              <a:t> </a:t>
            </a:r>
            <a:r>
              <a:rPr lang="en-US" sz="2200" dirty="0" err="1">
                <a:latin typeface="+mn-lt"/>
              </a:rPr>
              <a:t>komunikasi</a:t>
            </a:r>
            <a:r>
              <a:rPr lang="en-US" sz="2200" dirty="0">
                <a:latin typeface="+mn-lt"/>
              </a:rPr>
              <a:t> </a:t>
            </a:r>
            <a:r>
              <a:rPr lang="en-US" sz="2200" dirty="0" err="1">
                <a:latin typeface="+mn-lt"/>
              </a:rPr>
              <a:t>antar</a:t>
            </a:r>
            <a:r>
              <a:rPr lang="en-US" sz="2200" dirty="0">
                <a:latin typeface="+mn-lt"/>
              </a:rPr>
              <a:t> </a:t>
            </a:r>
            <a:r>
              <a:rPr lang="en-US" sz="2200" dirty="0" err="1">
                <a:latin typeface="+mn-lt"/>
              </a:rPr>
              <a:t>komputer</a:t>
            </a:r>
            <a:r>
              <a:rPr lang="en-US" sz="2200" dirty="0">
                <a:latin typeface="+mn-lt"/>
              </a:rPr>
              <a:t>.</a:t>
            </a:r>
          </a:p>
          <a:p>
            <a:pPr>
              <a:buFont typeface="Arial" pitchFamily="34" charset="0"/>
              <a:buChar char="•"/>
              <a:defRPr/>
            </a:pPr>
            <a:endParaRPr lang="en-US" sz="2200" dirty="0">
              <a:latin typeface="+mn-lt"/>
            </a:endParaRPr>
          </a:p>
          <a:p>
            <a:pPr marL="174625" indent="-174625">
              <a:buFontTx/>
              <a:buChar char="•"/>
              <a:defRPr/>
            </a:pPr>
            <a:endParaRPr lang="en-US" sz="22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sp>
        <p:nvSpPr>
          <p:cNvPr id="7171" name="Content Placeholder 2"/>
          <p:cNvSpPr>
            <a:spLocks noGrp="1"/>
          </p:cNvSpPr>
          <p:nvPr>
            <p:ph sz="quarter" idx="1"/>
          </p:nvPr>
        </p:nvSpPr>
        <p:spPr/>
        <p:txBody>
          <a:bodyPr/>
          <a:lstStyle/>
          <a:p>
            <a:pPr>
              <a:lnSpc>
                <a:spcPct val="150000"/>
              </a:lnSpc>
              <a:buNone/>
            </a:pPr>
            <a:r>
              <a:rPr lang="en-US" sz="3600" dirty="0" err="1" smtClean="0">
                <a:latin typeface="Franklin Gothic Book" pitchFamily="34" charset="0"/>
              </a:rPr>
              <a:t>Transmisi</a:t>
            </a:r>
            <a:r>
              <a:rPr lang="en-US" sz="3600" dirty="0" smtClean="0">
                <a:latin typeface="Franklin Gothic Book" pitchFamily="34" charset="0"/>
              </a:rPr>
              <a:t> serial </a:t>
            </a:r>
            <a:r>
              <a:rPr lang="en-US" sz="3600" dirty="0" err="1" smtClean="0">
                <a:latin typeface="Franklin Gothic Book" pitchFamily="34" charset="0"/>
              </a:rPr>
              <a:t>dibagi</a:t>
            </a:r>
            <a:r>
              <a:rPr lang="en-US" sz="3600" dirty="0" smtClean="0">
                <a:latin typeface="Franklin Gothic Book" pitchFamily="34" charset="0"/>
              </a:rPr>
              <a:t> 2</a:t>
            </a:r>
            <a:r>
              <a:rPr lang="en-US" sz="3600" dirty="0" smtClean="0">
                <a:latin typeface="Franklin Gothic Book" pitchFamily="34" charset="0"/>
              </a:rPr>
              <a:t>:</a:t>
            </a:r>
            <a:endParaRPr lang="en-US" sz="3600" dirty="0" smtClean="0">
              <a:latin typeface="Franklin Gothic Book" pitchFamily="34" charset="0"/>
            </a:endParaRPr>
          </a:p>
          <a:p>
            <a:pPr marL="776288" lvl="1" indent="-457200">
              <a:lnSpc>
                <a:spcPct val="150000"/>
              </a:lnSpc>
              <a:buFont typeface="Calibri" pitchFamily="34" charset="0"/>
              <a:buAutoNum type="arabicPeriod"/>
            </a:pPr>
            <a:r>
              <a:rPr lang="en-US" sz="3200" dirty="0" err="1" smtClean="0">
                <a:latin typeface="Franklin Gothic Book" pitchFamily="34" charset="0"/>
              </a:rPr>
              <a:t>Transmisi</a:t>
            </a:r>
            <a:r>
              <a:rPr lang="en-US" sz="3200" dirty="0" smtClean="0">
                <a:latin typeface="Franklin Gothic Book" pitchFamily="34" charset="0"/>
              </a:rPr>
              <a:t> </a:t>
            </a:r>
            <a:r>
              <a:rPr lang="en-US" sz="3200" dirty="0" err="1" smtClean="0">
                <a:latin typeface="Franklin Gothic Book" pitchFamily="34" charset="0"/>
              </a:rPr>
              <a:t>sinkron</a:t>
            </a:r>
            <a:r>
              <a:rPr lang="en-US" sz="3200" dirty="0" smtClean="0">
                <a:latin typeface="Franklin Gothic Book" pitchFamily="34" charset="0"/>
              </a:rPr>
              <a:t> (Synchronous)</a:t>
            </a:r>
          </a:p>
          <a:p>
            <a:pPr marL="776288" lvl="1" indent="-457200">
              <a:lnSpc>
                <a:spcPct val="150000"/>
              </a:lnSpc>
              <a:buFont typeface="Calibri" pitchFamily="34" charset="0"/>
              <a:buAutoNum type="arabicPeriod"/>
            </a:pPr>
            <a:r>
              <a:rPr lang="en-US" sz="3200" dirty="0" err="1" smtClean="0">
                <a:latin typeface="Franklin Gothic Book" pitchFamily="34" charset="0"/>
              </a:rPr>
              <a:t>Transmisi</a:t>
            </a:r>
            <a:r>
              <a:rPr lang="en-US" sz="3200" dirty="0" smtClean="0">
                <a:latin typeface="Franklin Gothic Book" pitchFamily="34" charset="0"/>
              </a:rPr>
              <a:t> </a:t>
            </a:r>
            <a:r>
              <a:rPr lang="en-US" sz="3200" dirty="0" err="1" smtClean="0">
                <a:latin typeface="Franklin Gothic Book" pitchFamily="34" charset="0"/>
              </a:rPr>
              <a:t>Asinkron</a:t>
            </a:r>
            <a:r>
              <a:rPr lang="en-US" sz="3200" dirty="0" smtClean="0">
                <a:latin typeface="Franklin Gothic Book" pitchFamily="34" charset="0"/>
              </a:rPr>
              <a:t> (Asynchronous)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0" y="441308"/>
            <a:ext cx="8153400" cy="487362"/>
          </a:xfrm>
        </p:spPr>
        <p:txBody>
          <a:bodyPr rtlCol="0">
            <a:normAutofit fontScale="90000"/>
          </a:bodyPr>
          <a:lstStyle/>
          <a:p>
            <a:pPr algn="ctr" fontAlgn="auto">
              <a:spcAft>
                <a:spcPts val="0"/>
              </a:spcAft>
              <a:defRPr/>
            </a:pPr>
            <a:r>
              <a:rPr lang="en-US" sz="3600" dirty="0" smtClean="0"/>
              <a:t>Synchronous Transmission</a:t>
            </a:r>
          </a:p>
        </p:txBody>
      </p:sp>
      <p:sp>
        <p:nvSpPr>
          <p:cNvPr id="8195" name="Content Placeholder 2"/>
          <p:cNvSpPr>
            <a:spLocks noGrp="1"/>
          </p:cNvSpPr>
          <p:nvPr>
            <p:ph sz="quarter" idx="1"/>
          </p:nvPr>
        </p:nvSpPr>
        <p:spPr>
          <a:xfrm>
            <a:off x="533400" y="3224218"/>
            <a:ext cx="8229600" cy="3348054"/>
          </a:xfrm>
        </p:spPr>
        <p:txBody>
          <a:bodyPr>
            <a:normAutofit fontScale="77500" lnSpcReduction="20000"/>
          </a:bodyPr>
          <a:lstStyle/>
          <a:p>
            <a:pPr marL="176213" indent="-176213">
              <a:lnSpc>
                <a:spcPct val="120000"/>
              </a:lnSpc>
            </a:pPr>
            <a:r>
              <a:rPr lang="en-US" sz="2200" b="0" dirty="0" err="1" smtClean="0">
                <a:latin typeface="Franklin Gothic Book" pitchFamily="34" charset="0"/>
              </a:rPr>
              <a:t>Pada</a:t>
            </a:r>
            <a:r>
              <a:rPr lang="en-US" sz="2200" b="0" dirty="0" smtClean="0">
                <a:latin typeface="Franklin Gothic Book" pitchFamily="34" charset="0"/>
              </a:rPr>
              <a:t> </a:t>
            </a:r>
            <a:r>
              <a:rPr lang="en-US" sz="2200" b="0" dirty="0" err="1" smtClean="0">
                <a:latin typeface="Franklin Gothic Book" pitchFamily="34" charset="0"/>
              </a:rPr>
              <a:t>transmisi</a:t>
            </a:r>
            <a:r>
              <a:rPr lang="en-US" sz="2200" b="0" dirty="0" smtClean="0">
                <a:latin typeface="Franklin Gothic Book" pitchFamily="34" charset="0"/>
              </a:rPr>
              <a:t> </a:t>
            </a:r>
            <a:r>
              <a:rPr lang="en-US" sz="2200" b="0" dirty="0" err="1" smtClean="0">
                <a:latin typeface="Franklin Gothic Book" pitchFamily="34" charset="0"/>
              </a:rPr>
              <a:t>sinkron</a:t>
            </a:r>
            <a:r>
              <a:rPr lang="en-US" sz="2200" b="0" dirty="0" smtClean="0">
                <a:latin typeface="Franklin Gothic Book" pitchFamily="34" charset="0"/>
              </a:rPr>
              <a:t> </a:t>
            </a:r>
            <a:r>
              <a:rPr lang="en-US" sz="2200" b="0" dirty="0" err="1" smtClean="0">
                <a:latin typeface="Franklin Gothic Book" pitchFamily="34" charset="0"/>
              </a:rPr>
              <a:t>sebelum</a:t>
            </a:r>
            <a:r>
              <a:rPr lang="en-US" sz="2200" b="0" dirty="0" smtClean="0">
                <a:latin typeface="Franklin Gothic Book" pitchFamily="34" charset="0"/>
              </a:rPr>
              <a:t> </a:t>
            </a:r>
            <a:r>
              <a:rPr lang="en-US" sz="2200" b="0" dirty="0" err="1" smtClean="0">
                <a:latin typeface="Franklin Gothic Book" pitchFamily="34" charset="0"/>
              </a:rPr>
              <a:t>terjadi</a:t>
            </a:r>
            <a:r>
              <a:rPr lang="en-US" sz="2200" b="0" dirty="0" smtClean="0">
                <a:latin typeface="Franklin Gothic Book" pitchFamily="34" charset="0"/>
              </a:rPr>
              <a:t> </a:t>
            </a:r>
            <a:r>
              <a:rPr lang="en-US" sz="2200" b="0" dirty="0" err="1" smtClean="0">
                <a:latin typeface="Franklin Gothic Book" pitchFamily="34" charset="0"/>
              </a:rPr>
              <a:t>komunikasi</a:t>
            </a:r>
            <a:r>
              <a:rPr lang="en-US" sz="2200" b="0" dirty="0" smtClean="0">
                <a:latin typeface="Franklin Gothic Book" pitchFamily="34" charset="0"/>
              </a:rPr>
              <a:t>, </a:t>
            </a:r>
            <a:r>
              <a:rPr lang="en-US" sz="2200" b="0" dirty="0" err="1" smtClean="0">
                <a:latin typeface="Franklin Gothic Book" pitchFamily="34" charset="0"/>
              </a:rPr>
              <a:t>diadakan</a:t>
            </a:r>
            <a:r>
              <a:rPr lang="en-US" sz="2200" b="0" dirty="0" smtClean="0">
                <a:latin typeface="Franklin Gothic Book" pitchFamily="34" charset="0"/>
              </a:rPr>
              <a:t> </a:t>
            </a:r>
            <a:r>
              <a:rPr lang="en-US" sz="2200" b="0" dirty="0" err="1" smtClean="0">
                <a:latin typeface="Franklin Gothic Book" pitchFamily="34" charset="0"/>
              </a:rPr>
              <a:t>sinkronisasi</a:t>
            </a:r>
            <a:r>
              <a:rPr lang="en-US" sz="2200" b="0" dirty="0" smtClean="0">
                <a:latin typeface="Franklin Gothic Book" pitchFamily="34" charset="0"/>
              </a:rPr>
              <a:t> clock </a:t>
            </a:r>
            <a:r>
              <a:rPr lang="en-US" sz="2200" b="0" dirty="0" err="1" smtClean="0">
                <a:latin typeface="Franklin Gothic Book" pitchFamily="34" charset="0"/>
              </a:rPr>
              <a:t>antara</a:t>
            </a:r>
            <a:r>
              <a:rPr lang="en-US" sz="2200" b="0" dirty="0" smtClean="0">
                <a:latin typeface="Franklin Gothic Book" pitchFamily="34" charset="0"/>
              </a:rPr>
              <a:t> </a:t>
            </a:r>
            <a:r>
              <a:rPr lang="en-US" sz="2200" b="0" dirty="0" err="1" smtClean="0">
                <a:latin typeface="Franklin Gothic Book" pitchFamily="34" charset="0"/>
              </a:rPr>
              <a:t>pengirim</a:t>
            </a:r>
            <a:r>
              <a:rPr lang="en-US" sz="2200" b="0" dirty="0" smtClean="0">
                <a:latin typeface="Franklin Gothic Book" pitchFamily="34" charset="0"/>
              </a:rPr>
              <a:t> </a:t>
            </a:r>
            <a:r>
              <a:rPr lang="en-US" sz="2200" b="0" dirty="0" err="1" smtClean="0">
                <a:latin typeface="Franklin Gothic Book" pitchFamily="34" charset="0"/>
              </a:rPr>
              <a:t>dan</a:t>
            </a:r>
            <a:r>
              <a:rPr lang="en-US" sz="2200" b="0" dirty="0" smtClean="0">
                <a:latin typeface="Franklin Gothic Book" pitchFamily="34" charset="0"/>
              </a:rPr>
              <a:t> </a:t>
            </a:r>
            <a:r>
              <a:rPr lang="en-US" sz="2200" b="0" dirty="0" err="1" smtClean="0">
                <a:latin typeface="Franklin Gothic Book" pitchFamily="34" charset="0"/>
              </a:rPr>
              <a:t>penerima</a:t>
            </a:r>
            <a:endParaRPr lang="en-US" sz="2200" b="0" dirty="0" smtClean="0">
              <a:latin typeface="Franklin Gothic Book" pitchFamily="34" charset="0"/>
            </a:endParaRPr>
          </a:p>
          <a:p>
            <a:pPr marL="176213" indent="-176213">
              <a:lnSpc>
                <a:spcPct val="120000"/>
              </a:lnSpc>
            </a:pPr>
            <a:r>
              <a:rPr lang="en-US" sz="2200" b="0" dirty="0" smtClean="0">
                <a:latin typeface="Franklin Gothic Book" pitchFamily="34" charset="0"/>
              </a:rPr>
              <a:t>Data </a:t>
            </a:r>
            <a:r>
              <a:rPr lang="en-US" sz="2200" b="0" dirty="0" err="1" smtClean="0">
                <a:latin typeface="Franklin Gothic Book" pitchFamily="34" charset="0"/>
              </a:rPr>
              <a:t>dikirim</a:t>
            </a:r>
            <a:r>
              <a:rPr lang="en-US" sz="2200" b="0" dirty="0" smtClean="0">
                <a:latin typeface="Franklin Gothic Book" pitchFamily="34" charset="0"/>
              </a:rPr>
              <a:t> </a:t>
            </a:r>
            <a:r>
              <a:rPr lang="en-US" sz="2200" b="0" dirty="0" err="1" smtClean="0">
                <a:latin typeface="Franklin Gothic Book" pitchFamily="34" charset="0"/>
              </a:rPr>
              <a:t>dalam</a:t>
            </a:r>
            <a:r>
              <a:rPr lang="en-US" sz="2200" b="0" dirty="0" smtClean="0">
                <a:latin typeface="Franklin Gothic Book" pitchFamily="34" charset="0"/>
              </a:rPr>
              <a:t> </a:t>
            </a:r>
            <a:r>
              <a:rPr lang="en-US" sz="2200" b="0" dirty="0" err="1" smtClean="0">
                <a:latin typeface="Franklin Gothic Book" pitchFamily="34" charset="0"/>
              </a:rPr>
              <a:t>satu</a:t>
            </a:r>
            <a:r>
              <a:rPr lang="en-US" sz="2200" b="0" dirty="0" smtClean="0">
                <a:latin typeface="Franklin Gothic Book" pitchFamily="34" charset="0"/>
              </a:rPr>
              <a:t> </a:t>
            </a:r>
            <a:r>
              <a:rPr lang="en-US" sz="2200" b="0" dirty="0" err="1" smtClean="0">
                <a:latin typeface="Franklin Gothic Book" pitchFamily="34" charset="0"/>
              </a:rPr>
              <a:t>blok</a:t>
            </a:r>
            <a:r>
              <a:rPr lang="en-US" sz="2200" b="0" dirty="0" smtClean="0">
                <a:latin typeface="Franklin Gothic Book" pitchFamily="34" charset="0"/>
              </a:rPr>
              <a:t> data (</a:t>
            </a:r>
            <a:r>
              <a:rPr lang="en-US" sz="2200" b="0" dirty="0" err="1" smtClean="0">
                <a:latin typeface="Franklin Gothic Book" pitchFamily="34" charset="0"/>
              </a:rPr>
              <a:t>disebut</a:t>
            </a:r>
            <a:r>
              <a:rPr lang="en-US" sz="2200" b="0" dirty="0" smtClean="0">
                <a:latin typeface="Franklin Gothic Book" pitchFamily="34" charset="0"/>
              </a:rPr>
              <a:t> Frame) yang </a:t>
            </a:r>
            <a:r>
              <a:rPr lang="en-US" sz="2200" b="0" dirty="0" err="1" smtClean="0">
                <a:latin typeface="Franklin Gothic Book" pitchFamily="34" charset="0"/>
              </a:rPr>
              <a:t>berisi</a:t>
            </a:r>
            <a:r>
              <a:rPr lang="en-US" sz="2200" b="0" dirty="0" smtClean="0">
                <a:latin typeface="Franklin Gothic Book" pitchFamily="34" charset="0"/>
              </a:rPr>
              <a:t> bit-bit </a:t>
            </a:r>
            <a:r>
              <a:rPr lang="en-US" sz="2200" b="0" dirty="0" err="1" smtClean="0">
                <a:latin typeface="Franklin Gothic Book" pitchFamily="34" charset="0"/>
              </a:rPr>
              <a:t>pembuka</a:t>
            </a:r>
            <a:r>
              <a:rPr lang="en-US" sz="2200" b="0" dirty="0" smtClean="0">
                <a:latin typeface="Franklin Gothic Book" pitchFamily="34" charset="0"/>
              </a:rPr>
              <a:t> (preamble bit), bit data </a:t>
            </a:r>
            <a:r>
              <a:rPr lang="en-US" sz="2200" b="0" dirty="0" err="1" smtClean="0">
                <a:latin typeface="Franklin Gothic Book" pitchFamily="34" charset="0"/>
              </a:rPr>
              <a:t>itu</a:t>
            </a:r>
            <a:r>
              <a:rPr lang="en-US" sz="2200" b="0" dirty="0" smtClean="0">
                <a:latin typeface="Franklin Gothic Book" pitchFamily="34" charset="0"/>
              </a:rPr>
              <a:t> </a:t>
            </a:r>
            <a:r>
              <a:rPr lang="en-US" sz="2200" b="0" dirty="0" err="1" smtClean="0">
                <a:latin typeface="Franklin Gothic Book" pitchFamily="34" charset="0"/>
              </a:rPr>
              <a:t>sendiri</a:t>
            </a:r>
            <a:r>
              <a:rPr lang="en-US" sz="2200" b="0" dirty="0" smtClean="0">
                <a:latin typeface="Franklin Gothic Book" pitchFamily="34" charset="0"/>
              </a:rPr>
              <a:t> </a:t>
            </a:r>
            <a:r>
              <a:rPr lang="en-US" sz="2200" b="0" dirty="0" err="1" smtClean="0">
                <a:latin typeface="Franklin Gothic Book" pitchFamily="34" charset="0"/>
              </a:rPr>
              <a:t>dan</a:t>
            </a:r>
            <a:r>
              <a:rPr lang="en-US" sz="2200" b="0" dirty="0" smtClean="0">
                <a:latin typeface="Franklin Gothic Book" pitchFamily="34" charset="0"/>
              </a:rPr>
              <a:t> bit-bit </a:t>
            </a:r>
            <a:r>
              <a:rPr lang="en-US" sz="2200" b="0" dirty="0" err="1" smtClean="0">
                <a:latin typeface="Franklin Gothic Book" pitchFamily="34" charset="0"/>
              </a:rPr>
              <a:t>penutup</a:t>
            </a:r>
            <a:r>
              <a:rPr lang="en-US" sz="2200" b="0" dirty="0" smtClean="0">
                <a:latin typeface="Franklin Gothic Book" pitchFamily="34" charset="0"/>
              </a:rPr>
              <a:t> (</a:t>
            </a:r>
            <a:r>
              <a:rPr lang="en-US" sz="2200" b="0" dirty="0" err="1" smtClean="0">
                <a:latin typeface="Franklin Gothic Book" pitchFamily="34" charset="0"/>
              </a:rPr>
              <a:t>postamble</a:t>
            </a:r>
            <a:r>
              <a:rPr lang="en-US" sz="2200" b="0" dirty="0" smtClean="0">
                <a:latin typeface="Franklin Gothic Book" pitchFamily="34" charset="0"/>
              </a:rPr>
              <a:t> bit). </a:t>
            </a:r>
            <a:r>
              <a:rPr lang="en-US" sz="2200" b="0" dirty="0" err="1" smtClean="0">
                <a:latin typeface="Franklin Gothic Book" pitchFamily="34" charset="0"/>
              </a:rPr>
              <a:t>Ditambahkan</a:t>
            </a:r>
            <a:r>
              <a:rPr lang="en-US" sz="2200" b="0" dirty="0" smtClean="0">
                <a:latin typeface="Franklin Gothic Book" pitchFamily="34" charset="0"/>
              </a:rPr>
              <a:t> bit-bit </a:t>
            </a:r>
            <a:r>
              <a:rPr lang="en-US" sz="2200" b="0" dirty="0" err="1" smtClean="0">
                <a:latin typeface="Franklin Gothic Book" pitchFamily="34" charset="0"/>
              </a:rPr>
              <a:t>kontrol</a:t>
            </a:r>
            <a:r>
              <a:rPr lang="en-US" sz="2200" b="0" dirty="0" smtClean="0">
                <a:latin typeface="Franklin Gothic Book" pitchFamily="34" charset="0"/>
              </a:rPr>
              <a:t> </a:t>
            </a:r>
            <a:r>
              <a:rPr lang="en-US" sz="2200" b="0" dirty="0" err="1" smtClean="0">
                <a:latin typeface="Franklin Gothic Book" pitchFamily="34" charset="0"/>
              </a:rPr>
              <a:t>pada</a:t>
            </a:r>
            <a:r>
              <a:rPr lang="en-US" sz="2200" b="0" dirty="0" smtClean="0">
                <a:latin typeface="Franklin Gothic Book" pitchFamily="34" charset="0"/>
              </a:rPr>
              <a:t> </a:t>
            </a:r>
            <a:r>
              <a:rPr lang="en-US" sz="2200" b="0" dirty="0" err="1" smtClean="0">
                <a:latin typeface="Franklin Gothic Book" pitchFamily="34" charset="0"/>
              </a:rPr>
              <a:t>blok</a:t>
            </a:r>
            <a:r>
              <a:rPr lang="en-US" sz="2200" b="0" dirty="0" smtClean="0">
                <a:latin typeface="Franklin Gothic Book" pitchFamily="34" charset="0"/>
              </a:rPr>
              <a:t> </a:t>
            </a:r>
            <a:r>
              <a:rPr lang="en-US" sz="2200" b="0" dirty="0" err="1" smtClean="0">
                <a:latin typeface="Franklin Gothic Book" pitchFamily="34" charset="0"/>
              </a:rPr>
              <a:t>tersebut</a:t>
            </a:r>
            <a:r>
              <a:rPr lang="en-US" sz="2200" b="0" dirty="0" smtClean="0">
                <a:latin typeface="Franklin Gothic Book" pitchFamily="34" charset="0"/>
              </a:rPr>
              <a:t>.</a:t>
            </a:r>
          </a:p>
          <a:p>
            <a:pPr marL="176213" indent="-176213">
              <a:lnSpc>
                <a:spcPct val="120000"/>
              </a:lnSpc>
            </a:pPr>
            <a:r>
              <a:rPr lang="en-US" sz="2200" b="0" dirty="0" err="1" smtClean="0">
                <a:latin typeface="Franklin Gothic Book" pitchFamily="34" charset="0"/>
              </a:rPr>
              <a:t>Variasi</a:t>
            </a:r>
            <a:r>
              <a:rPr lang="en-US" sz="2200" b="0" dirty="0" smtClean="0">
                <a:latin typeface="Franklin Gothic Book" pitchFamily="34" charset="0"/>
              </a:rPr>
              <a:t> </a:t>
            </a:r>
            <a:r>
              <a:rPr lang="en-US" sz="2200" b="0" dirty="0" err="1" smtClean="0">
                <a:latin typeface="Franklin Gothic Book" pitchFamily="34" charset="0"/>
              </a:rPr>
              <a:t>ukuran</a:t>
            </a:r>
            <a:r>
              <a:rPr lang="en-US" sz="2200" b="0" dirty="0" smtClean="0">
                <a:latin typeface="Franklin Gothic Book" pitchFamily="34" charset="0"/>
              </a:rPr>
              <a:t> frame </a:t>
            </a:r>
            <a:r>
              <a:rPr lang="en-US" sz="2200" b="0" dirty="0" err="1" smtClean="0">
                <a:latin typeface="Franklin Gothic Book" pitchFamily="34" charset="0"/>
              </a:rPr>
              <a:t>mulai</a:t>
            </a:r>
            <a:r>
              <a:rPr lang="en-US" sz="2200" b="0" dirty="0" smtClean="0">
                <a:latin typeface="Franklin Gothic Book" pitchFamily="34" charset="0"/>
              </a:rPr>
              <a:t> 1500byte </a:t>
            </a:r>
            <a:r>
              <a:rPr lang="en-US" sz="2200" b="0" dirty="0" err="1" smtClean="0">
                <a:latin typeface="Franklin Gothic Book" pitchFamily="34" charset="0"/>
              </a:rPr>
              <a:t>sampai</a:t>
            </a:r>
            <a:r>
              <a:rPr lang="en-US" sz="2200" b="0" dirty="0" smtClean="0">
                <a:latin typeface="Franklin Gothic Book" pitchFamily="34" charset="0"/>
              </a:rPr>
              <a:t> 4096 byte</a:t>
            </a:r>
          </a:p>
          <a:p>
            <a:pPr marL="176213" indent="-176213">
              <a:lnSpc>
                <a:spcPct val="120000"/>
              </a:lnSpc>
            </a:pPr>
            <a:r>
              <a:rPr lang="en-US" sz="2200" b="0" dirty="0" err="1" smtClean="0">
                <a:latin typeface="Franklin Gothic Book" pitchFamily="34" charset="0"/>
              </a:rPr>
              <a:t>Dalam</a:t>
            </a:r>
            <a:r>
              <a:rPr lang="en-US" sz="2200" b="0" dirty="0" smtClean="0">
                <a:latin typeface="Franklin Gothic Book" pitchFamily="34" charset="0"/>
              </a:rPr>
              <a:t> </a:t>
            </a:r>
            <a:r>
              <a:rPr lang="en-US" sz="2200" b="0" dirty="0" err="1" smtClean="0">
                <a:latin typeface="Franklin Gothic Book" pitchFamily="34" charset="0"/>
              </a:rPr>
              <a:t>komunikasi</a:t>
            </a:r>
            <a:r>
              <a:rPr lang="en-US" sz="2200" b="0" dirty="0" smtClean="0">
                <a:latin typeface="Franklin Gothic Book" pitchFamily="34" charset="0"/>
              </a:rPr>
              <a:t> </a:t>
            </a:r>
            <a:r>
              <a:rPr lang="en-US" sz="2200" b="0" dirty="0" err="1" smtClean="0">
                <a:latin typeface="Franklin Gothic Book" pitchFamily="34" charset="0"/>
              </a:rPr>
              <a:t>sinkron</a:t>
            </a:r>
            <a:r>
              <a:rPr lang="en-US" sz="2200" b="0" dirty="0" smtClean="0">
                <a:latin typeface="Franklin Gothic Book" pitchFamily="34" charset="0"/>
              </a:rPr>
              <a:t>, </a:t>
            </a:r>
            <a:r>
              <a:rPr lang="en-US" sz="2200" b="0" dirty="0" err="1" smtClean="0">
                <a:latin typeface="Franklin Gothic Book" pitchFamily="34" charset="0"/>
              </a:rPr>
              <a:t>sebuah</a:t>
            </a:r>
            <a:r>
              <a:rPr lang="en-US" sz="2200" b="0" dirty="0" smtClean="0">
                <a:latin typeface="Franklin Gothic Book" pitchFamily="34" charset="0"/>
              </a:rPr>
              <a:t> line 56Kbps </a:t>
            </a:r>
            <a:r>
              <a:rPr lang="en-US" sz="2200" b="0" dirty="0" err="1" smtClean="0">
                <a:latin typeface="Franklin Gothic Book" pitchFamily="34" charset="0"/>
              </a:rPr>
              <a:t>mampu</a:t>
            </a:r>
            <a:r>
              <a:rPr lang="en-US" sz="2200" b="0" dirty="0" smtClean="0">
                <a:latin typeface="Franklin Gothic Book" pitchFamily="34" charset="0"/>
              </a:rPr>
              <a:t> </a:t>
            </a:r>
            <a:r>
              <a:rPr lang="en-US" sz="2200" b="0" dirty="0" err="1" smtClean="0">
                <a:latin typeface="Franklin Gothic Book" pitchFamily="34" charset="0"/>
              </a:rPr>
              <a:t>membawa</a:t>
            </a:r>
            <a:r>
              <a:rPr lang="en-US" sz="2200" b="0" dirty="0" smtClean="0">
                <a:latin typeface="Franklin Gothic Book" pitchFamily="34" charset="0"/>
              </a:rPr>
              <a:t> data </a:t>
            </a:r>
            <a:r>
              <a:rPr lang="en-US" sz="2200" b="0" dirty="0" err="1" smtClean="0">
                <a:latin typeface="Franklin Gothic Book" pitchFamily="34" charset="0"/>
              </a:rPr>
              <a:t>sampai</a:t>
            </a:r>
            <a:r>
              <a:rPr lang="en-US" sz="2200" b="0" dirty="0" smtClean="0">
                <a:latin typeface="Franklin Gothic Book" pitchFamily="34" charset="0"/>
              </a:rPr>
              <a:t> 7000 byte per </a:t>
            </a:r>
            <a:r>
              <a:rPr lang="en-US" sz="2200" b="0" dirty="0" err="1" smtClean="0">
                <a:latin typeface="Franklin Gothic Book" pitchFamily="34" charset="0"/>
              </a:rPr>
              <a:t>detik</a:t>
            </a:r>
            <a:endParaRPr lang="en-US" sz="2200" b="0" dirty="0" smtClean="0">
              <a:latin typeface="Franklin Gothic Book" pitchFamily="34" charset="0"/>
            </a:endParaRPr>
          </a:p>
          <a:p>
            <a:pPr marL="176213" indent="-176213">
              <a:lnSpc>
                <a:spcPct val="120000"/>
              </a:lnSpc>
            </a:pPr>
            <a:r>
              <a:rPr lang="en-US" sz="2200" b="0" dirty="0" err="1" smtClean="0">
                <a:latin typeface="Franklin Gothic Book" pitchFamily="34" charset="0"/>
              </a:rPr>
              <a:t>Contoh</a:t>
            </a:r>
            <a:r>
              <a:rPr lang="en-US" sz="2200" b="0" dirty="0" smtClean="0">
                <a:latin typeface="Franklin Gothic Book" pitchFamily="34" charset="0"/>
              </a:rPr>
              <a:t> interface </a:t>
            </a:r>
            <a:r>
              <a:rPr lang="en-US" sz="2200" b="0" dirty="0" err="1" smtClean="0">
                <a:latin typeface="Franklin Gothic Book" pitchFamily="34" charset="0"/>
              </a:rPr>
              <a:t>berbasis</a:t>
            </a:r>
            <a:r>
              <a:rPr lang="en-US" sz="2200" b="0" dirty="0" smtClean="0">
                <a:latin typeface="Franklin Gothic Book" pitchFamily="34" charset="0"/>
              </a:rPr>
              <a:t> </a:t>
            </a:r>
            <a:r>
              <a:rPr lang="en-US" sz="2200" b="0" dirty="0" err="1" smtClean="0">
                <a:latin typeface="Franklin Gothic Book" pitchFamily="34" charset="0"/>
              </a:rPr>
              <a:t>transmisi</a:t>
            </a:r>
            <a:r>
              <a:rPr lang="en-US" sz="2200" b="0" dirty="0" smtClean="0">
                <a:latin typeface="Franklin Gothic Book" pitchFamily="34" charset="0"/>
              </a:rPr>
              <a:t> </a:t>
            </a:r>
            <a:r>
              <a:rPr lang="en-US" sz="2200" b="0" dirty="0" err="1" smtClean="0">
                <a:latin typeface="Franklin Gothic Book" pitchFamily="34" charset="0"/>
              </a:rPr>
              <a:t>sinkron</a:t>
            </a:r>
            <a:r>
              <a:rPr lang="en-US" sz="2200" b="0" dirty="0" smtClean="0">
                <a:latin typeface="Franklin Gothic Book" pitchFamily="34" charset="0"/>
              </a:rPr>
              <a:t>: Ethernet</a:t>
            </a:r>
          </a:p>
          <a:p>
            <a:pPr marL="176213" indent="-176213">
              <a:lnSpc>
                <a:spcPct val="120000"/>
              </a:lnSpc>
            </a:pPr>
            <a:r>
              <a:rPr lang="en-US" sz="2200" b="0" dirty="0" err="1" smtClean="0">
                <a:latin typeface="Franklin Gothic Book" pitchFamily="34" charset="0"/>
              </a:rPr>
              <a:t>Kecepatan</a:t>
            </a:r>
            <a:r>
              <a:rPr lang="en-US" sz="2200" b="0" dirty="0" smtClean="0">
                <a:latin typeface="Franklin Gothic Book" pitchFamily="34" charset="0"/>
              </a:rPr>
              <a:t> </a:t>
            </a:r>
            <a:r>
              <a:rPr lang="en-US" sz="2200" b="0" dirty="0" err="1" smtClean="0">
                <a:latin typeface="Franklin Gothic Book" pitchFamily="34" charset="0"/>
              </a:rPr>
              <a:t>transmisi</a:t>
            </a:r>
            <a:r>
              <a:rPr lang="en-US" sz="2200" b="0" dirty="0" smtClean="0">
                <a:latin typeface="Franklin Gothic Book" pitchFamily="34" charset="0"/>
              </a:rPr>
              <a:t> </a:t>
            </a:r>
            <a:r>
              <a:rPr lang="en-US" sz="2200" b="0" dirty="0" err="1" smtClean="0">
                <a:latin typeface="Franklin Gothic Book" pitchFamily="34" charset="0"/>
              </a:rPr>
              <a:t>lebih</a:t>
            </a:r>
            <a:r>
              <a:rPr lang="en-US" sz="2200" b="0" dirty="0" smtClean="0">
                <a:latin typeface="Franklin Gothic Book" pitchFamily="34" charset="0"/>
              </a:rPr>
              <a:t> </a:t>
            </a:r>
            <a:r>
              <a:rPr lang="en-US" sz="2200" b="0" dirty="0" err="1" smtClean="0">
                <a:latin typeface="Franklin Gothic Book" pitchFamily="34" charset="0"/>
              </a:rPr>
              <a:t>tinggi</a:t>
            </a:r>
            <a:r>
              <a:rPr lang="en-US" sz="2200" b="0" dirty="0" smtClean="0">
                <a:latin typeface="Franklin Gothic Book" pitchFamily="34" charset="0"/>
              </a:rPr>
              <a:t> </a:t>
            </a:r>
            <a:r>
              <a:rPr lang="en-US" sz="2200" b="0" dirty="0" err="1" smtClean="0">
                <a:latin typeface="Franklin Gothic Book" pitchFamily="34" charset="0"/>
              </a:rPr>
              <a:t>tetapi</a:t>
            </a:r>
            <a:r>
              <a:rPr lang="en-US" sz="2200" b="0" dirty="0" smtClean="0">
                <a:latin typeface="Franklin Gothic Book" pitchFamily="34" charset="0"/>
              </a:rPr>
              <a:t> </a:t>
            </a:r>
            <a:r>
              <a:rPr lang="en-US" sz="2200" b="0" dirty="0" err="1" smtClean="0">
                <a:latin typeface="Franklin Gothic Book" pitchFamily="34" charset="0"/>
              </a:rPr>
              <a:t>ada</a:t>
            </a:r>
            <a:r>
              <a:rPr lang="en-US" sz="2200" b="0" dirty="0" smtClean="0">
                <a:latin typeface="Franklin Gothic Book" pitchFamily="34" charset="0"/>
              </a:rPr>
              <a:t> </a:t>
            </a:r>
            <a:r>
              <a:rPr lang="en-US" sz="2200" b="0" dirty="0" err="1" smtClean="0">
                <a:latin typeface="Franklin Gothic Book" pitchFamily="34" charset="0"/>
              </a:rPr>
              <a:t>kemungkinan</a:t>
            </a:r>
            <a:r>
              <a:rPr lang="en-US" sz="2200" b="0" dirty="0" smtClean="0">
                <a:latin typeface="Franklin Gothic Book" pitchFamily="34" charset="0"/>
              </a:rPr>
              <a:t> error </a:t>
            </a:r>
            <a:r>
              <a:rPr lang="en-US" sz="2200" b="0" dirty="0" err="1" smtClean="0">
                <a:latin typeface="Franklin Gothic Book" pitchFamily="34" charset="0"/>
              </a:rPr>
              <a:t>apabila</a:t>
            </a:r>
            <a:r>
              <a:rPr lang="en-US" sz="2200" b="0" dirty="0" smtClean="0">
                <a:latin typeface="Franklin Gothic Book" pitchFamily="34" charset="0"/>
              </a:rPr>
              <a:t> clock </a:t>
            </a:r>
            <a:r>
              <a:rPr lang="en-US" sz="2200" b="0" dirty="0" err="1" smtClean="0">
                <a:latin typeface="Franklin Gothic Book" pitchFamily="34" charset="0"/>
              </a:rPr>
              <a:t>tidak</a:t>
            </a:r>
            <a:r>
              <a:rPr lang="en-US" sz="2200" b="0" dirty="0" smtClean="0">
                <a:latin typeface="Franklin Gothic Book" pitchFamily="34" charset="0"/>
              </a:rPr>
              <a:t> </a:t>
            </a:r>
            <a:r>
              <a:rPr lang="en-US" sz="2200" b="0" dirty="0" err="1" smtClean="0">
                <a:latin typeface="Franklin Gothic Book" pitchFamily="34" charset="0"/>
              </a:rPr>
              <a:t>sinkron</a:t>
            </a:r>
            <a:r>
              <a:rPr lang="en-US" sz="2200" b="0" dirty="0" smtClean="0">
                <a:latin typeface="Franklin Gothic Book" pitchFamily="34" charset="0"/>
                <a:sym typeface="Wingdings" pitchFamily="2" charset="2"/>
              </a:rPr>
              <a:t> </a:t>
            </a:r>
            <a:r>
              <a:rPr lang="en-US" sz="2200" b="0" dirty="0" err="1" smtClean="0">
                <a:latin typeface="Franklin Gothic Book" pitchFamily="34" charset="0"/>
              </a:rPr>
              <a:t>Perlu</a:t>
            </a:r>
            <a:r>
              <a:rPr lang="en-US" sz="2200" b="0" dirty="0" smtClean="0">
                <a:latin typeface="Franklin Gothic Book" pitchFamily="34" charset="0"/>
              </a:rPr>
              <a:t> clock </a:t>
            </a:r>
            <a:r>
              <a:rPr lang="en-US" sz="2200" b="0" i="1" dirty="0" smtClean="0">
                <a:latin typeface="Franklin Gothic Book" pitchFamily="34" charset="0"/>
              </a:rPr>
              <a:t>re-</a:t>
            </a:r>
            <a:r>
              <a:rPr lang="en-US" sz="2200" b="0" i="1" dirty="0" err="1" smtClean="0">
                <a:latin typeface="Franklin Gothic Book" pitchFamily="34" charset="0"/>
              </a:rPr>
              <a:t>syncronization</a:t>
            </a:r>
            <a:endParaRPr lang="en-US" sz="2200" b="0" i="1" dirty="0" smtClean="0">
              <a:latin typeface="Franklin Gothic Book" pitchFamily="34" charset="0"/>
            </a:endParaRPr>
          </a:p>
        </p:txBody>
      </p:sp>
      <p:sp>
        <p:nvSpPr>
          <p:cNvPr id="8196" name="Slide Number Placeholder 9"/>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37BD31D-5228-4702-A7AE-337C50108AE5}" type="slidenum">
              <a:rPr lang="en-US" sz="1400">
                <a:latin typeface="Perpetua" pitchFamily="18" charset="0"/>
              </a:rPr>
              <a:pPr algn="r"/>
              <a:t>16</a:t>
            </a:fld>
            <a:endParaRPr lang="en-US" sz="1400">
              <a:latin typeface="Perpetua" pitchFamily="18" charset="0"/>
            </a:endParaRPr>
          </a:p>
        </p:txBody>
      </p:sp>
      <p:pic>
        <p:nvPicPr>
          <p:cNvPr id="8197" name="Picture 10"/>
          <p:cNvPicPr>
            <a:picLocks noChangeAspect="1" noChangeArrowheads="1"/>
          </p:cNvPicPr>
          <p:nvPr/>
        </p:nvPicPr>
        <p:blipFill>
          <a:blip r:embed="rId2"/>
          <a:srcRect/>
          <a:stretch>
            <a:fillRect/>
          </a:stretch>
        </p:blipFill>
        <p:spPr bwMode="auto">
          <a:xfrm>
            <a:off x="914400" y="1458909"/>
            <a:ext cx="7189788" cy="147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39855" y="928671"/>
            <a:ext cx="8201327" cy="521497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sp>
        <p:nvSpPr>
          <p:cNvPr id="9219" name="Content Placeholder 2"/>
          <p:cNvSpPr>
            <a:spLocks noGrp="1"/>
          </p:cNvSpPr>
          <p:nvPr>
            <p:ph sz="quarter" idx="1"/>
          </p:nvPr>
        </p:nvSpPr>
        <p:spPr/>
        <p:txBody>
          <a:bodyPr/>
          <a:lstStyle/>
          <a:p>
            <a:r>
              <a:rPr lang="en-US" sz="2800" dirty="0" smtClean="0">
                <a:latin typeface="Franklin Gothic Book" pitchFamily="34" charset="0"/>
              </a:rPr>
              <a:t>Blok data yang </a:t>
            </a:r>
            <a:r>
              <a:rPr lang="en-US" sz="2800" dirty="0" err="1" smtClean="0">
                <a:latin typeface="Franklin Gothic Book" pitchFamily="34" charset="0"/>
              </a:rPr>
              <a:t>disebut</a:t>
            </a:r>
            <a:r>
              <a:rPr lang="en-US" sz="2800" dirty="0" smtClean="0">
                <a:latin typeface="Franklin Gothic Book" pitchFamily="34" charset="0"/>
              </a:rPr>
              <a:t> </a:t>
            </a:r>
            <a:r>
              <a:rPr lang="en-US" sz="2800" dirty="0" err="1" smtClean="0">
                <a:latin typeface="Franklin Gothic Book" pitchFamily="34" charset="0"/>
              </a:rPr>
              <a:t>suatu</a:t>
            </a:r>
            <a:r>
              <a:rPr lang="en-US" sz="2800" dirty="0" smtClean="0">
                <a:latin typeface="Franklin Gothic Book" pitchFamily="34" charset="0"/>
              </a:rPr>
              <a:t> </a:t>
            </a:r>
            <a:r>
              <a:rPr lang="en-US" sz="2800" i="1" dirty="0" smtClean="0">
                <a:latin typeface="Franklin Gothic Book" pitchFamily="34" charset="0"/>
              </a:rPr>
              <a:t>Frame</a:t>
            </a:r>
            <a:r>
              <a:rPr lang="en-US" sz="2800" dirty="0" smtClean="0">
                <a:latin typeface="Franklin Gothic Book" pitchFamily="34" charset="0"/>
              </a:rPr>
              <a:t>, </a:t>
            </a:r>
            <a:r>
              <a:rPr lang="en-US" sz="2800" dirty="0" err="1" smtClean="0">
                <a:latin typeface="Franklin Gothic Book" pitchFamily="34" charset="0"/>
              </a:rPr>
              <a:t>digambarkan</a:t>
            </a:r>
            <a:r>
              <a:rPr lang="en-US" sz="2800" dirty="0" smtClean="0">
                <a:latin typeface="Franklin Gothic Book" pitchFamily="34" charset="0"/>
              </a:rPr>
              <a:t> </a:t>
            </a:r>
            <a:r>
              <a:rPr lang="en-US" sz="2800" dirty="0" err="1" smtClean="0">
                <a:latin typeface="Franklin Gothic Book" pitchFamily="34" charset="0"/>
              </a:rPr>
              <a:t>sbb</a:t>
            </a:r>
            <a:r>
              <a:rPr lang="en-US" sz="2800" dirty="0" smtClean="0">
                <a:latin typeface="Franklin Gothic Book" pitchFamily="34" charset="0"/>
              </a:rPr>
              <a:t>:</a:t>
            </a:r>
          </a:p>
        </p:txBody>
      </p:sp>
      <p:sp>
        <p:nvSpPr>
          <p:cNvPr id="9220"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2" name="Group 1"/>
          <p:cNvGrpSpPr>
            <a:grpSpLocks noChangeAspect="1"/>
          </p:cNvGrpSpPr>
          <p:nvPr/>
        </p:nvGrpSpPr>
        <p:grpSpPr bwMode="auto">
          <a:xfrm>
            <a:off x="1143000" y="2895600"/>
            <a:ext cx="7280275" cy="2925763"/>
            <a:chOff x="3127" y="960"/>
            <a:chExt cx="11700" cy="4834"/>
          </a:xfrm>
        </p:grpSpPr>
        <p:sp>
          <p:nvSpPr>
            <p:cNvPr id="9222" name="AutoShape 13"/>
            <p:cNvSpPr>
              <a:spLocks noChangeAspect="1" noChangeArrowheads="1"/>
            </p:cNvSpPr>
            <p:nvPr/>
          </p:nvSpPr>
          <p:spPr bwMode="auto">
            <a:xfrm>
              <a:off x="3127" y="960"/>
              <a:ext cx="11700" cy="4834"/>
            </a:xfrm>
            <a:prstGeom prst="rect">
              <a:avLst/>
            </a:prstGeom>
            <a:noFill/>
            <a:ln w="9525">
              <a:noFill/>
              <a:miter lim="800000"/>
              <a:headEnd/>
              <a:tailEnd/>
            </a:ln>
          </p:spPr>
          <p:txBody>
            <a:bodyPr/>
            <a:lstStyle/>
            <a:p>
              <a:endParaRPr lang="en-US" sz="1400"/>
            </a:p>
          </p:txBody>
        </p:sp>
        <p:grpSp>
          <p:nvGrpSpPr>
            <p:cNvPr id="3" name="Group 7"/>
            <p:cNvGrpSpPr>
              <a:grpSpLocks/>
            </p:cNvGrpSpPr>
            <p:nvPr/>
          </p:nvGrpSpPr>
          <p:grpSpPr bwMode="auto">
            <a:xfrm>
              <a:off x="4927" y="1211"/>
              <a:ext cx="8600" cy="1002"/>
              <a:chOff x="624" y="1776"/>
              <a:chExt cx="4128" cy="410"/>
            </a:xfrm>
          </p:grpSpPr>
          <p:sp>
            <p:nvSpPr>
              <p:cNvPr id="9229" name="Text Box 12"/>
              <p:cNvSpPr txBox="1">
                <a:spLocks noChangeArrowheads="1"/>
              </p:cNvSpPr>
              <p:nvPr/>
            </p:nvSpPr>
            <p:spPr bwMode="auto">
              <a:xfrm>
                <a:off x="624" y="1776"/>
                <a:ext cx="720" cy="410"/>
              </a:xfrm>
              <a:prstGeom prst="rect">
                <a:avLst/>
              </a:prstGeom>
              <a:solidFill>
                <a:srgbClr val="99CC00"/>
              </a:solidFill>
              <a:ln w="9525">
                <a:solidFill>
                  <a:srgbClr val="000000"/>
                </a:solidFill>
                <a:miter lim="800000"/>
                <a:headEnd/>
                <a:tailEnd/>
              </a:ln>
            </p:spPr>
            <p:txBody>
              <a:bodyPr lIns="39640" tIns="19820" rIns="39640" bIns="19820"/>
              <a:lstStyle/>
              <a:p>
                <a:pPr algn="ctr"/>
                <a:r>
                  <a:rPr lang="en-US" sz="1400" b="1">
                    <a:solidFill>
                      <a:srgbClr val="000000"/>
                    </a:solidFill>
                    <a:latin typeface="Tahoma" pitchFamily="34" charset="0"/>
                    <a:ea typeface="Times New Roman" pitchFamily="18" charset="0"/>
                    <a:cs typeface="Tahoma" pitchFamily="34" charset="0"/>
                  </a:rPr>
                  <a:t>8 bit </a:t>
                </a:r>
              </a:p>
              <a:p>
                <a:pPr algn="ctr"/>
                <a:r>
                  <a:rPr lang="en-US" sz="1400" b="1">
                    <a:solidFill>
                      <a:srgbClr val="000000"/>
                    </a:solidFill>
                    <a:latin typeface="Tahoma" pitchFamily="34" charset="0"/>
                    <a:ea typeface="Times New Roman" pitchFamily="18" charset="0"/>
                    <a:cs typeface="Tahoma" pitchFamily="34" charset="0"/>
                  </a:rPr>
                  <a:t>Flag</a:t>
                </a:r>
                <a:endParaRPr lang="en-US" sz="1400">
                  <a:latin typeface="Perpetua" pitchFamily="18" charset="0"/>
                  <a:ea typeface="Times New Roman" pitchFamily="18" charset="0"/>
                  <a:cs typeface="Tahoma" pitchFamily="34" charset="0"/>
                </a:endParaRPr>
              </a:p>
            </p:txBody>
          </p:sp>
          <p:sp>
            <p:nvSpPr>
              <p:cNvPr id="9230" name="Text Box 11"/>
              <p:cNvSpPr txBox="1">
                <a:spLocks noChangeArrowheads="1"/>
              </p:cNvSpPr>
              <p:nvPr/>
            </p:nvSpPr>
            <p:spPr bwMode="auto">
              <a:xfrm>
                <a:off x="1344" y="1776"/>
                <a:ext cx="720" cy="410"/>
              </a:xfrm>
              <a:prstGeom prst="rect">
                <a:avLst/>
              </a:prstGeom>
              <a:solidFill>
                <a:srgbClr val="FF3300"/>
              </a:solidFill>
              <a:ln w="9525">
                <a:solidFill>
                  <a:srgbClr val="000000"/>
                </a:solidFill>
                <a:miter lim="800000"/>
                <a:headEnd/>
                <a:tailEnd/>
              </a:ln>
            </p:spPr>
            <p:txBody>
              <a:bodyPr lIns="39640" tIns="19820" rIns="39640" bIns="19820"/>
              <a:lstStyle/>
              <a:p>
                <a:pPr algn="ctr"/>
                <a:r>
                  <a:rPr lang="en-US" sz="1400" b="1">
                    <a:solidFill>
                      <a:srgbClr val="000000"/>
                    </a:solidFill>
                    <a:latin typeface="Tahoma" pitchFamily="34" charset="0"/>
                    <a:ea typeface="Times New Roman" pitchFamily="18" charset="0"/>
                    <a:cs typeface="Tahoma" pitchFamily="34" charset="0"/>
                  </a:rPr>
                  <a:t>Control Field</a:t>
                </a:r>
                <a:endParaRPr lang="en-US" sz="1400">
                  <a:latin typeface="Perpetua" pitchFamily="18" charset="0"/>
                  <a:ea typeface="Times New Roman" pitchFamily="18" charset="0"/>
                  <a:cs typeface="Tahoma" pitchFamily="34" charset="0"/>
                </a:endParaRPr>
              </a:p>
            </p:txBody>
          </p:sp>
          <p:sp>
            <p:nvSpPr>
              <p:cNvPr id="9231" name="Text Box 10"/>
              <p:cNvSpPr txBox="1">
                <a:spLocks noChangeArrowheads="1"/>
              </p:cNvSpPr>
              <p:nvPr/>
            </p:nvSpPr>
            <p:spPr bwMode="auto">
              <a:xfrm>
                <a:off x="2064" y="1776"/>
                <a:ext cx="1248" cy="410"/>
              </a:xfrm>
              <a:prstGeom prst="rect">
                <a:avLst/>
              </a:prstGeom>
              <a:solidFill>
                <a:srgbClr val="FFFF00"/>
              </a:solidFill>
              <a:ln w="9525">
                <a:solidFill>
                  <a:srgbClr val="000000"/>
                </a:solidFill>
                <a:miter lim="800000"/>
                <a:headEnd/>
                <a:tailEnd/>
              </a:ln>
            </p:spPr>
            <p:txBody>
              <a:bodyPr lIns="39640" tIns="19820" rIns="39640" bIns="19820"/>
              <a:lstStyle/>
              <a:p>
                <a:pPr algn="ctr"/>
                <a:r>
                  <a:rPr lang="en-US" sz="1400" b="1">
                    <a:solidFill>
                      <a:srgbClr val="000000"/>
                    </a:solidFill>
                    <a:latin typeface="Tahoma" pitchFamily="34" charset="0"/>
                    <a:ea typeface="Times New Roman" pitchFamily="18" charset="0"/>
                    <a:cs typeface="Tahoma" pitchFamily="34" charset="0"/>
                  </a:rPr>
                  <a:t>Data          </a:t>
                </a:r>
              </a:p>
              <a:p>
                <a:pPr algn="ctr"/>
                <a:r>
                  <a:rPr lang="en-US" sz="1400" b="1">
                    <a:solidFill>
                      <a:srgbClr val="000000"/>
                    </a:solidFill>
                    <a:latin typeface="Tahoma" pitchFamily="34" charset="0"/>
                    <a:ea typeface="Times New Roman" pitchFamily="18" charset="0"/>
                    <a:cs typeface="Tahoma" pitchFamily="34" charset="0"/>
                  </a:rPr>
                  <a:t> Field</a:t>
                </a:r>
                <a:endParaRPr lang="en-US" sz="1400">
                  <a:latin typeface="Perpetua" pitchFamily="18" charset="0"/>
                  <a:ea typeface="Times New Roman" pitchFamily="18" charset="0"/>
                  <a:cs typeface="Tahoma" pitchFamily="34" charset="0"/>
                </a:endParaRPr>
              </a:p>
            </p:txBody>
          </p:sp>
          <p:sp>
            <p:nvSpPr>
              <p:cNvPr id="9232" name="Text Box 9"/>
              <p:cNvSpPr txBox="1">
                <a:spLocks noChangeArrowheads="1"/>
              </p:cNvSpPr>
              <p:nvPr/>
            </p:nvSpPr>
            <p:spPr bwMode="auto">
              <a:xfrm>
                <a:off x="3312" y="1776"/>
                <a:ext cx="720" cy="410"/>
              </a:xfrm>
              <a:prstGeom prst="rect">
                <a:avLst/>
              </a:prstGeom>
              <a:solidFill>
                <a:srgbClr val="FF3300"/>
              </a:solidFill>
              <a:ln w="9525">
                <a:solidFill>
                  <a:srgbClr val="000000"/>
                </a:solidFill>
                <a:miter lim="800000"/>
                <a:headEnd/>
                <a:tailEnd/>
              </a:ln>
            </p:spPr>
            <p:txBody>
              <a:bodyPr lIns="39640" tIns="19820" rIns="39640" bIns="19820"/>
              <a:lstStyle/>
              <a:p>
                <a:pPr algn="ctr"/>
                <a:r>
                  <a:rPr lang="en-US" sz="1400" b="1">
                    <a:solidFill>
                      <a:srgbClr val="000000"/>
                    </a:solidFill>
                    <a:latin typeface="Tahoma" pitchFamily="34" charset="0"/>
                    <a:ea typeface="Times New Roman" pitchFamily="18" charset="0"/>
                    <a:cs typeface="Tahoma" pitchFamily="34" charset="0"/>
                  </a:rPr>
                  <a:t>Control Field</a:t>
                </a:r>
                <a:endParaRPr lang="en-US" sz="1400">
                  <a:latin typeface="Perpetua" pitchFamily="18" charset="0"/>
                  <a:ea typeface="Times New Roman" pitchFamily="18" charset="0"/>
                  <a:cs typeface="Tahoma" pitchFamily="34" charset="0"/>
                </a:endParaRPr>
              </a:p>
            </p:txBody>
          </p:sp>
          <p:sp>
            <p:nvSpPr>
              <p:cNvPr id="9233" name="Text Box 8"/>
              <p:cNvSpPr txBox="1">
                <a:spLocks noChangeArrowheads="1"/>
              </p:cNvSpPr>
              <p:nvPr/>
            </p:nvSpPr>
            <p:spPr bwMode="auto">
              <a:xfrm>
                <a:off x="4032" y="1776"/>
                <a:ext cx="720" cy="410"/>
              </a:xfrm>
              <a:prstGeom prst="rect">
                <a:avLst/>
              </a:prstGeom>
              <a:solidFill>
                <a:srgbClr val="99CC00"/>
              </a:solidFill>
              <a:ln w="9525">
                <a:solidFill>
                  <a:srgbClr val="000000"/>
                </a:solidFill>
                <a:miter lim="800000"/>
                <a:headEnd/>
                <a:tailEnd/>
              </a:ln>
            </p:spPr>
            <p:txBody>
              <a:bodyPr lIns="39640" tIns="19820" rIns="39640" bIns="19820"/>
              <a:lstStyle/>
              <a:p>
                <a:pPr algn="ctr"/>
                <a:r>
                  <a:rPr lang="en-US" sz="1400" b="1">
                    <a:solidFill>
                      <a:srgbClr val="000000"/>
                    </a:solidFill>
                    <a:latin typeface="Tahoma" pitchFamily="34" charset="0"/>
                    <a:ea typeface="Times New Roman" pitchFamily="18" charset="0"/>
                    <a:cs typeface="Tahoma" pitchFamily="34" charset="0"/>
                  </a:rPr>
                  <a:t>8 bit </a:t>
                </a:r>
              </a:p>
              <a:p>
                <a:pPr algn="ctr"/>
                <a:r>
                  <a:rPr lang="en-US" sz="1400" b="1">
                    <a:solidFill>
                      <a:srgbClr val="000000"/>
                    </a:solidFill>
                    <a:latin typeface="Tahoma" pitchFamily="34" charset="0"/>
                    <a:ea typeface="Times New Roman" pitchFamily="18" charset="0"/>
                    <a:cs typeface="Tahoma" pitchFamily="34" charset="0"/>
                  </a:rPr>
                  <a:t>Flag</a:t>
                </a:r>
                <a:endParaRPr lang="en-US" sz="1400">
                  <a:latin typeface="Perpetua" pitchFamily="18" charset="0"/>
                  <a:ea typeface="Times New Roman" pitchFamily="18" charset="0"/>
                  <a:cs typeface="Tahoma" pitchFamily="34" charset="0"/>
                </a:endParaRPr>
              </a:p>
            </p:txBody>
          </p:sp>
        </p:grpSp>
        <p:sp>
          <p:nvSpPr>
            <p:cNvPr id="9224" name="AutoShape 6"/>
            <p:cNvSpPr>
              <a:spLocks noChangeArrowheads="1"/>
            </p:cNvSpPr>
            <p:nvPr/>
          </p:nvSpPr>
          <p:spPr bwMode="auto">
            <a:xfrm>
              <a:off x="3127" y="2503"/>
              <a:ext cx="1900" cy="2102"/>
            </a:xfrm>
            <a:prstGeom prst="wedgeRoundRectCallout">
              <a:avLst>
                <a:gd name="adj1" fmla="val 52301"/>
                <a:gd name="adj2" fmla="val -73546"/>
                <a:gd name="adj3" fmla="val 16667"/>
              </a:avLst>
            </a:prstGeom>
            <a:solidFill>
              <a:srgbClr val="FFFFFF"/>
            </a:solidFill>
            <a:ln w="9525">
              <a:solidFill>
                <a:srgbClr val="000000"/>
              </a:solidFill>
              <a:miter lim="800000"/>
              <a:headEnd/>
              <a:tailEnd/>
            </a:ln>
          </p:spPr>
          <p:txBody>
            <a:bodyPr lIns="39640" tIns="19820" rIns="39640" bIns="19820"/>
            <a:lstStyle/>
            <a:p>
              <a:r>
                <a:rPr lang="en-US" sz="1400" b="1" u="sng">
                  <a:solidFill>
                    <a:srgbClr val="000000"/>
                  </a:solidFill>
                  <a:ea typeface="Times New Roman" pitchFamily="18" charset="0"/>
                  <a:cs typeface="Arial" charset="0"/>
                </a:rPr>
                <a:t>Preamble Bit Flag</a:t>
              </a:r>
              <a:endParaRPr lang="en-US" sz="1400">
                <a:ea typeface="Times New Roman" pitchFamily="18" charset="0"/>
                <a:cs typeface="Arial" charset="0"/>
              </a:endParaRPr>
            </a:p>
            <a:p>
              <a:pPr eaLnBrk="0" hangingPunct="0"/>
              <a:r>
                <a:rPr lang="en-US" sz="1400">
                  <a:solidFill>
                    <a:srgbClr val="000000"/>
                  </a:solidFill>
                  <a:ea typeface="Times New Roman" pitchFamily="18" charset="0"/>
                  <a:cs typeface="Arial" charset="0"/>
                </a:rPr>
                <a:t>Berisi tanda awal frame</a:t>
              </a:r>
              <a:endParaRPr lang="en-US" sz="1400">
                <a:latin typeface="Perpetua" pitchFamily="18" charset="0"/>
              </a:endParaRPr>
            </a:p>
          </p:txBody>
        </p:sp>
        <p:sp>
          <p:nvSpPr>
            <p:cNvPr id="9225" name="AutoShape 5"/>
            <p:cNvSpPr>
              <a:spLocks noChangeArrowheads="1"/>
            </p:cNvSpPr>
            <p:nvPr/>
          </p:nvSpPr>
          <p:spPr bwMode="auto">
            <a:xfrm>
              <a:off x="5127" y="2708"/>
              <a:ext cx="3000" cy="1749"/>
            </a:xfrm>
            <a:prstGeom prst="wedgeRoundRectCallout">
              <a:avLst>
                <a:gd name="adj1" fmla="val -4375"/>
                <a:gd name="adj2" fmla="val -95833"/>
                <a:gd name="adj3" fmla="val 16667"/>
              </a:avLst>
            </a:prstGeom>
            <a:solidFill>
              <a:srgbClr val="FFFFFF"/>
            </a:solidFill>
            <a:ln w="9525">
              <a:solidFill>
                <a:srgbClr val="000000"/>
              </a:solidFill>
              <a:miter lim="800000"/>
              <a:headEnd/>
              <a:tailEnd/>
            </a:ln>
          </p:spPr>
          <p:txBody>
            <a:bodyPr lIns="39640" tIns="19820" rIns="39640" bIns="19820"/>
            <a:lstStyle/>
            <a:p>
              <a:r>
                <a:rPr lang="en-US" sz="1400" b="1" u="sng">
                  <a:solidFill>
                    <a:srgbClr val="000000"/>
                  </a:solidFill>
                  <a:ea typeface="Times New Roman" pitchFamily="18" charset="0"/>
                  <a:cs typeface="Arial" charset="0"/>
                </a:rPr>
                <a:t>Control Fields</a:t>
              </a:r>
              <a:endParaRPr lang="en-US" sz="1400">
                <a:ea typeface="Times New Roman" pitchFamily="18" charset="0"/>
                <a:cs typeface="Arial" charset="0"/>
              </a:endParaRPr>
            </a:p>
            <a:p>
              <a:pPr eaLnBrk="0" hangingPunct="0"/>
              <a:r>
                <a:rPr lang="en-US" sz="1400">
                  <a:solidFill>
                    <a:srgbClr val="000000"/>
                  </a:solidFill>
                  <a:ea typeface="Times New Roman" pitchFamily="18" charset="0"/>
                  <a:cs typeface="Arial" charset="0"/>
                </a:rPr>
                <a:t>Berisi informasi control (cont : address)</a:t>
              </a:r>
              <a:endParaRPr lang="en-US" sz="1400">
                <a:latin typeface="Perpetua" pitchFamily="18" charset="0"/>
              </a:endParaRPr>
            </a:p>
          </p:txBody>
        </p:sp>
        <p:sp>
          <p:nvSpPr>
            <p:cNvPr id="9226" name="AutoShape 4"/>
            <p:cNvSpPr>
              <a:spLocks noChangeArrowheads="1"/>
            </p:cNvSpPr>
            <p:nvPr/>
          </p:nvSpPr>
          <p:spPr bwMode="auto">
            <a:xfrm>
              <a:off x="6127" y="4868"/>
              <a:ext cx="4200" cy="926"/>
            </a:xfrm>
            <a:prstGeom prst="wedgeRoundRectCallout">
              <a:avLst>
                <a:gd name="adj1" fmla="val 39236"/>
                <a:gd name="adj2" fmla="val -372222"/>
                <a:gd name="adj3" fmla="val 16667"/>
              </a:avLst>
            </a:prstGeom>
            <a:solidFill>
              <a:srgbClr val="FFFFFF"/>
            </a:solidFill>
            <a:ln w="9525">
              <a:solidFill>
                <a:srgbClr val="000000"/>
              </a:solidFill>
              <a:miter lim="800000"/>
              <a:headEnd/>
              <a:tailEnd/>
            </a:ln>
          </p:spPr>
          <p:txBody>
            <a:bodyPr lIns="39640" tIns="19820" rIns="39640" bIns="19820"/>
            <a:lstStyle/>
            <a:p>
              <a:r>
                <a:rPr lang="en-US" sz="1400" b="1" u="sng">
                  <a:solidFill>
                    <a:srgbClr val="000000"/>
                  </a:solidFill>
                  <a:ea typeface="Times New Roman" pitchFamily="18" charset="0"/>
                  <a:cs typeface="Arial" charset="0"/>
                </a:rPr>
                <a:t>Data Field</a:t>
              </a:r>
              <a:endParaRPr lang="en-US" sz="1400">
                <a:ea typeface="Times New Roman" pitchFamily="18" charset="0"/>
                <a:cs typeface="Arial" charset="0"/>
              </a:endParaRPr>
            </a:p>
            <a:p>
              <a:pPr eaLnBrk="0" hangingPunct="0"/>
              <a:r>
                <a:rPr lang="en-US" sz="1400">
                  <a:solidFill>
                    <a:srgbClr val="000000"/>
                  </a:solidFill>
                  <a:ea typeface="Times New Roman" pitchFamily="18" charset="0"/>
                  <a:cs typeface="Arial" charset="0"/>
                </a:rPr>
                <a:t>Berisi data dari transmitter</a:t>
              </a:r>
              <a:endParaRPr lang="en-US" sz="1400">
                <a:latin typeface="Perpetua" pitchFamily="18" charset="0"/>
              </a:endParaRPr>
            </a:p>
          </p:txBody>
        </p:sp>
        <p:sp>
          <p:nvSpPr>
            <p:cNvPr id="9227" name="AutoShape 3"/>
            <p:cNvSpPr>
              <a:spLocks noChangeArrowheads="1"/>
            </p:cNvSpPr>
            <p:nvPr/>
          </p:nvSpPr>
          <p:spPr bwMode="auto">
            <a:xfrm>
              <a:off x="9927" y="2606"/>
              <a:ext cx="2900" cy="2057"/>
            </a:xfrm>
            <a:prstGeom prst="wedgeRoundRectCallout">
              <a:avLst>
                <a:gd name="adj1" fmla="val 1366"/>
                <a:gd name="adj2" fmla="val -83440"/>
                <a:gd name="adj3" fmla="val 16667"/>
              </a:avLst>
            </a:prstGeom>
            <a:solidFill>
              <a:srgbClr val="FFFFFF"/>
            </a:solidFill>
            <a:ln w="9525">
              <a:solidFill>
                <a:srgbClr val="000000"/>
              </a:solidFill>
              <a:miter lim="800000"/>
              <a:headEnd/>
              <a:tailEnd/>
            </a:ln>
          </p:spPr>
          <p:txBody>
            <a:bodyPr lIns="39640" tIns="19820" rIns="39640" bIns="19820"/>
            <a:lstStyle/>
            <a:p>
              <a:r>
                <a:rPr lang="en-US" sz="1400" b="1" u="sng">
                  <a:solidFill>
                    <a:srgbClr val="000000"/>
                  </a:solidFill>
                  <a:ea typeface="Times New Roman" pitchFamily="18" charset="0"/>
                  <a:cs typeface="Arial" charset="0"/>
                </a:rPr>
                <a:t>Control Fields</a:t>
              </a:r>
              <a:endParaRPr lang="en-US" sz="1400">
                <a:ea typeface="Times New Roman" pitchFamily="18" charset="0"/>
                <a:cs typeface="Arial" charset="0"/>
              </a:endParaRPr>
            </a:p>
            <a:p>
              <a:pPr eaLnBrk="0" hangingPunct="0"/>
              <a:r>
                <a:rPr lang="en-US" sz="1400">
                  <a:solidFill>
                    <a:srgbClr val="000000"/>
                  </a:solidFill>
                  <a:ea typeface="Times New Roman" pitchFamily="18" charset="0"/>
                  <a:cs typeface="Arial" charset="0"/>
                </a:rPr>
                <a:t>Berisi informasi control (cont : deteksi kesalahan)</a:t>
              </a:r>
              <a:endParaRPr lang="en-US" sz="1400">
                <a:latin typeface="Perpetua" pitchFamily="18" charset="0"/>
              </a:endParaRPr>
            </a:p>
          </p:txBody>
        </p:sp>
        <p:sp>
          <p:nvSpPr>
            <p:cNvPr id="9228" name="AutoShape 2"/>
            <p:cNvSpPr>
              <a:spLocks noChangeArrowheads="1"/>
            </p:cNvSpPr>
            <p:nvPr/>
          </p:nvSpPr>
          <p:spPr bwMode="auto">
            <a:xfrm>
              <a:off x="12927" y="3634"/>
              <a:ext cx="1900" cy="2103"/>
            </a:xfrm>
            <a:prstGeom prst="wedgeRoundRectCallout">
              <a:avLst>
                <a:gd name="adj1" fmla="val -42204"/>
                <a:gd name="adj2" fmla="val -130616"/>
                <a:gd name="adj3" fmla="val 16667"/>
              </a:avLst>
            </a:prstGeom>
            <a:solidFill>
              <a:srgbClr val="FFFFFF"/>
            </a:solidFill>
            <a:ln w="9525">
              <a:solidFill>
                <a:srgbClr val="000000"/>
              </a:solidFill>
              <a:miter lim="800000"/>
              <a:headEnd/>
              <a:tailEnd/>
            </a:ln>
          </p:spPr>
          <p:txBody>
            <a:bodyPr lIns="39640" tIns="19820" rIns="39640" bIns="19820"/>
            <a:lstStyle/>
            <a:p>
              <a:r>
                <a:rPr lang="en-US" sz="1400" b="1" u="sng">
                  <a:solidFill>
                    <a:srgbClr val="000000"/>
                  </a:solidFill>
                  <a:ea typeface="Times New Roman" pitchFamily="18" charset="0"/>
                  <a:cs typeface="Arial" charset="0"/>
                </a:rPr>
                <a:t>Postamble Bit Flag</a:t>
              </a:r>
              <a:endParaRPr lang="en-US" sz="1400">
                <a:ea typeface="Times New Roman" pitchFamily="18" charset="0"/>
                <a:cs typeface="Arial" charset="0"/>
              </a:endParaRPr>
            </a:p>
            <a:p>
              <a:pPr eaLnBrk="0" hangingPunct="0"/>
              <a:r>
                <a:rPr lang="en-US" sz="1400">
                  <a:solidFill>
                    <a:srgbClr val="000000"/>
                  </a:solidFill>
                  <a:ea typeface="Times New Roman" pitchFamily="18" charset="0"/>
                  <a:cs typeface="Arial" charset="0"/>
                </a:rPr>
                <a:t>Berisi tanda akhir frame</a:t>
              </a:r>
              <a:endParaRPr lang="en-US" sz="1400">
                <a:latin typeface="Perpetua" pitchFamily="18"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274638"/>
            <a:ext cx="8153400" cy="487362"/>
          </a:xfrm>
        </p:spPr>
        <p:txBody>
          <a:bodyPr rtlCol="0">
            <a:normAutofit fontScale="90000"/>
          </a:bodyPr>
          <a:lstStyle/>
          <a:p>
            <a:pPr algn="ctr" fontAlgn="auto">
              <a:spcAft>
                <a:spcPts val="0"/>
              </a:spcAft>
              <a:defRPr/>
            </a:pPr>
            <a:r>
              <a:rPr lang="en-US" sz="3600" dirty="0" smtClean="0"/>
              <a:t>Asynchronous Transmission</a:t>
            </a:r>
          </a:p>
        </p:txBody>
      </p:sp>
      <p:sp>
        <p:nvSpPr>
          <p:cNvPr id="10243" name="Content Placeholder 2"/>
          <p:cNvSpPr>
            <a:spLocks noGrp="1"/>
          </p:cNvSpPr>
          <p:nvPr>
            <p:ph sz="quarter" idx="1"/>
          </p:nvPr>
        </p:nvSpPr>
        <p:spPr>
          <a:xfrm>
            <a:off x="457200" y="3714752"/>
            <a:ext cx="8229600" cy="2819400"/>
          </a:xfrm>
        </p:spPr>
        <p:txBody>
          <a:bodyPr/>
          <a:lstStyle/>
          <a:p>
            <a:pPr marL="176213" indent="-176213"/>
            <a:r>
              <a:rPr lang="en-US" sz="2000" b="0" dirty="0" err="1" smtClean="0">
                <a:latin typeface="Franklin Gothic Book" pitchFamily="34" charset="0"/>
              </a:rPr>
              <a:t>Pada</a:t>
            </a:r>
            <a:r>
              <a:rPr lang="en-US" sz="2000" b="0" dirty="0" smtClean="0">
                <a:latin typeface="Franklin Gothic Book" pitchFamily="34" charset="0"/>
              </a:rPr>
              <a:t> </a:t>
            </a:r>
            <a:r>
              <a:rPr lang="en-US" sz="2000" b="0" dirty="0" err="1" smtClean="0">
                <a:latin typeface="Franklin Gothic Book" pitchFamily="34" charset="0"/>
              </a:rPr>
              <a:t>transmisi</a:t>
            </a:r>
            <a:r>
              <a:rPr lang="en-US" sz="2000" b="0" dirty="0" smtClean="0">
                <a:latin typeface="Franklin Gothic Book" pitchFamily="34" charset="0"/>
              </a:rPr>
              <a:t> </a:t>
            </a:r>
            <a:r>
              <a:rPr lang="en-US" sz="2000" b="0" dirty="0" err="1" smtClean="0">
                <a:latin typeface="Franklin Gothic Book" pitchFamily="34" charset="0"/>
              </a:rPr>
              <a:t>asinkron</a:t>
            </a:r>
            <a:r>
              <a:rPr lang="en-US" sz="2000" b="0" dirty="0" smtClean="0">
                <a:latin typeface="Franklin Gothic Book" pitchFamily="34" charset="0"/>
              </a:rPr>
              <a:t>, </a:t>
            </a:r>
            <a:r>
              <a:rPr lang="en-US" sz="2000" b="0" dirty="0" err="1" smtClean="0">
                <a:latin typeface="Franklin Gothic Book" pitchFamily="34" charset="0"/>
              </a:rPr>
              <a:t>sebelum</a:t>
            </a:r>
            <a:r>
              <a:rPr lang="en-US" sz="2000" b="0" dirty="0" smtClean="0">
                <a:latin typeface="Franklin Gothic Book" pitchFamily="34" charset="0"/>
              </a:rPr>
              <a:t> </a:t>
            </a:r>
            <a:r>
              <a:rPr lang="en-US" sz="2000" b="0" dirty="0" err="1" smtClean="0">
                <a:latin typeface="Franklin Gothic Book" pitchFamily="34" charset="0"/>
              </a:rPr>
              <a:t>terjadi</a:t>
            </a:r>
            <a:r>
              <a:rPr lang="en-US" sz="2000" b="0" dirty="0" smtClean="0">
                <a:latin typeface="Franklin Gothic Book" pitchFamily="34" charset="0"/>
              </a:rPr>
              <a:t> </a:t>
            </a:r>
            <a:r>
              <a:rPr lang="en-US" sz="2000" b="0" dirty="0" err="1" smtClean="0">
                <a:latin typeface="Franklin Gothic Book" pitchFamily="34" charset="0"/>
              </a:rPr>
              <a:t>komunikasi</a:t>
            </a:r>
            <a:r>
              <a:rPr lang="en-US" sz="2000" b="0" dirty="0" smtClean="0">
                <a:latin typeface="Franklin Gothic Book" pitchFamily="34" charset="0"/>
              </a:rPr>
              <a:t>, </a:t>
            </a:r>
            <a:r>
              <a:rPr lang="en-US" sz="2000" b="0" dirty="0" err="1" smtClean="0">
                <a:latin typeface="Franklin Gothic Book" pitchFamily="34" charset="0"/>
              </a:rPr>
              <a:t>tidak</a:t>
            </a:r>
            <a:r>
              <a:rPr lang="en-US" sz="2000" b="0" dirty="0" smtClean="0">
                <a:latin typeface="Franklin Gothic Book" pitchFamily="34" charset="0"/>
              </a:rPr>
              <a:t> </a:t>
            </a:r>
            <a:r>
              <a:rPr lang="en-US" sz="2000" b="0" dirty="0" err="1" smtClean="0">
                <a:latin typeface="Franklin Gothic Book" pitchFamily="34" charset="0"/>
              </a:rPr>
              <a:t>diadakan</a:t>
            </a:r>
            <a:r>
              <a:rPr lang="en-US" sz="2000" b="0" dirty="0" smtClean="0">
                <a:latin typeface="Franklin Gothic Book" pitchFamily="34" charset="0"/>
              </a:rPr>
              <a:t> </a:t>
            </a:r>
            <a:r>
              <a:rPr lang="en-US" sz="2000" b="0" dirty="0" err="1" smtClean="0">
                <a:latin typeface="Franklin Gothic Book" pitchFamily="34" charset="0"/>
              </a:rPr>
              <a:t>sinkronisasi</a:t>
            </a:r>
            <a:r>
              <a:rPr lang="en-US" sz="2000" b="0" dirty="0" smtClean="0">
                <a:latin typeface="Franklin Gothic Book" pitchFamily="34" charset="0"/>
              </a:rPr>
              <a:t> clock </a:t>
            </a:r>
            <a:r>
              <a:rPr lang="en-US" sz="2000" b="0" dirty="0" err="1" smtClean="0">
                <a:latin typeface="Franklin Gothic Book" pitchFamily="34" charset="0"/>
              </a:rPr>
              <a:t>antara</a:t>
            </a:r>
            <a:r>
              <a:rPr lang="en-US" sz="2000" b="0" dirty="0" smtClean="0">
                <a:latin typeface="Franklin Gothic Book" pitchFamily="34" charset="0"/>
              </a:rPr>
              <a:t> </a:t>
            </a:r>
            <a:r>
              <a:rPr lang="en-US" sz="2000" b="0" dirty="0" err="1" smtClean="0">
                <a:latin typeface="Franklin Gothic Book" pitchFamily="34" charset="0"/>
              </a:rPr>
              <a:t>pengirim</a:t>
            </a:r>
            <a:r>
              <a:rPr lang="en-US" sz="2000" b="0" dirty="0" smtClean="0">
                <a:latin typeface="Franklin Gothic Book" pitchFamily="34" charset="0"/>
              </a:rPr>
              <a:t> </a:t>
            </a:r>
            <a:r>
              <a:rPr lang="en-US" sz="2000" b="0" dirty="0" err="1" smtClean="0">
                <a:latin typeface="Franklin Gothic Book" pitchFamily="34" charset="0"/>
              </a:rPr>
              <a:t>dan</a:t>
            </a:r>
            <a:r>
              <a:rPr lang="en-US" sz="2000" b="0" dirty="0" smtClean="0">
                <a:latin typeface="Franklin Gothic Book" pitchFamily="34" charset="0"/>
              </a:rPr>
              <a:t> </a:t>
            </a:r>
            <a:r>
              <a:rPr lang="en-US" sz="2000" b="0" dirty="0" err="1" smtClean="0">
                <a:latin typeface="Franklin Gothic Book" pitchFamily="34" charset="0"/>
              </a:rPr>
              <a:t>penerima</a:t>
            </a:r>
            <a:r>
              <a:rPr lang="en-US" sz="2000" b="0" dirty="0" smtClean="0">
                <a:latin typeface="Franklin Gothic Book" pitchFamily="34" charset="0"/>
              </a:rPr>
              <a:t>.</a:t>
            </a:r>
          </a:p>
          <a:p>
            <a:pPr marL="176213" indent="-176213"/>
            <a:r>
              <a:rPr lang="en-US" sz="2000" b="0" dirty="0" smtClean="0">
                <a:latin typeface="Franklin Gothic Book" pitchFamily="34" charset="0"/>
              </a:rPr>
              <a:t>Data </a:t>
            </a:r>
            <a:r>
              <a:rPr lang="en-US" sz="2000" b="0" dirty="0" err="1" smtClean="0">
                <a:latin typeface="Franklin Gothic Book" pitchFamily="34" charset="0"/>
              </a:rPr>
              <a:t>dikirim</a:t>
            </a:r>
            <a:r>
              <a:rPr lang="en-US" sz="2000" b="0" dirty="0" smtClean="0">
                <a:latin typeface="Franklin Gothic Book" pitchFamily="34" charset="0"/>
              </a:rPr>
              <a:t> per </a:t>
            </a:r>
            <a:r>
              <a:rPr lang="en-US" sz="2000" b="0" dirty="0" err="1" smtClean="0">
                <a:latin typeface="Franklin Gothic Book" pitchFamily="34" charset="0"/>
              </a:rPr>
              <a:t>karakter</a:t>
            </a:r>
            <a:r>
              <a:rPr lang="en-US" sz="2000" b="0" dirty="0" smtClean="0">
                <a:latin typeface="Franklin Gothic Book" pitchFamily="34" charset="0"/>
              </a:rPr>
              <a:t> </a:t>
            </a:r>
            <a:r>
              <a:rPr lang="en-US" sz="2000" b="0" dirty="0" err="1" smtClean="0">
                <a:latin typeface="Franklin Gothic Book" pitchFamily="34" charset="0"/>
              </a:rPr>
              <a:t>dan</a:t>
            </a:r>
            <a:r>
              <a:rPr lang="en-US" sz="2000" b="0" dirty="0" smtClean="0">
                <a:latin typeface="Franklin Gothic Book" pitchFamily="34" charset="0"/>
              </a:rPr>
              <a:t> </a:t>
            </a:r>
            <a:r>
              <a:rPr lang="en-US" sz="2000" b="0" dirty="0" err="1" smtClean="0">
                <a:latin typeface="Franklin Gothic Book" pitchFamily="34" charset="0"/>
              </a:rPr>
              <a:t>masing-masing</a:t>
            </a:r>
            <a:r>
              <a:rPr lang="en-US" sz="2000" b="0" dirty="0" smtClean="0">
                <a:latin typeface="Franklin Gothic Book" pitchFamily="34" charset="0"/>
              </a:rPr>
              <a:t> </a:t>
            </a:r>
            <a:r>
              <a:rPr lang="en-US" sz="2000" b="0" dirty="0" err="1" smtClean="0">
                <a:latin typeface="Franklin Gothic Book" pitchFamily="34" charset="0"/>
              </a:rPr>
              <a:t>karakter</a:t>
            </a:r>
            <a:r>
              <a:rPr lang="en-US" sz="2000" b="0" dirty="0" smtClean="0">
                <a:latin typeface="Franklin Gothic Book" pitchFamily="34" charset="0"/>
              </a:rPr>
              <a:t> </a:t>
            </a:r>
            <a:r>
              <a:rPr lang="en-US" sz="2000" b="0" dirty="0" err="1" smtClean="0">
                <a:latin typeface="Franklin Gothic Book" pitchFamily="34" charset="0"/>
              </a:rPr>
              <a:t>memiliki</a:t>
            </a:r>
            <a:r>
              <a:rPr lang="en-US" sz="2000" b="0" dirty="0" smtClean="0">
                <a:latin typeface="Franklin Gothic Book" pitchFamily="34" charset="0"/>
              </a:rPr>
              <a:t> bit start (</a:t>
            </a:r>
            <a:r>
              <a:rPr lang="en-US" sz="2000" b="0" dirty="0" err="1" smtClean="0">
                <a:latin typeface="Franklin Gothic Book" pitchFamily="34" charset="0"/>
              </a:rPr>
              <a:t>biasanya</a:t>
            </a:r>
            <a:r>
              <a:rPr lang="en-US" sz="2000" b="0" dirty="0" smtClean="0">
                <a:latin typeface="Franklin Gothic Book" pitchFamily="34" charset="0"/>
              </a:rPr>
              <a:t> 0) </a:t>
            </a:r>
            <a:r>
              <a:rPr lang="en-US" sz="2000" b="0" dirty="0" err="1" smtClean="0">
                <a:latin typeface="Franklin Gothic Book" pitchFamily="34" charset="0"/>
              </a:rPr>
              <a:t>dan</a:t>
            </a:r>
            <a:r>
              <a:rPr lang="en-US" sz="2000" b="0" dirty="0" smtClean="0">
                <a:latin typeface="Franklin Gothic Book" pitchFamily="34" charset="0"/>
              </a:rPr>
              <a:t> bit stop (</a:t>
            </a:r>
            <a:r>
              <a:rPr lang="en-US" sz="2000" b="0" dirty="0" err="1" smtClean="0">
                <a:latin typeface="Franklin Gothic Book" pitchFamily="34" charset="0"/>
              </a:rPr>
              <a:t>biasanya</a:t>
            </a:r>
            <a:r>
              <a:rPr lang="en-US" sz="2000" b="0" dirty="0" smtClean="0">
                <a:latin typeface="Franklin Gothic Book" pitchFamily="34" charset="0"/>
              </a:rPr>
              <a:t> 1).</a:t>
            </a:r>
          </a:p>
          <a:p>
            <a:pPr marL="176213" indent="-176213"/>
            <a:r>
              <a:rPr lang="en-US" sz="2000" b="0" dirty="0" err="1" smtClean="0">
                <a:latin typeface="Franklin Gothic Book" pitchFamily="34" charset="0"/>
              </a:rPr>
              <a:t>Ada</a:t>
            </a:r>
            <a:r>
              <a:rPr lang="en-US" sz="2000" b="0" dirty="0" smtClean="0">
                <a:latin typeface="Franklin Gothic Book" pitchFamily="34" charset="0"/>
              </a:rPr>
              <a:t> overhead 2-3 bit per </a:t>
            </a:r>
            <a:r>
              <a:rPr lang="en-US" sz="2000" b="0" dirty="0" err="1" smtClean="0">
                <a:latin typeface="Franklin Gothic Book" pitchFamily="34" charset="0"/>
              </a:rPr>
              <a:t>karakter</a:t>
            </a:r>
            <a:r>
              <a:rPr lang="en-US" sz="2000" b="0" dirty="0" smtClean="0">
                <a:latin typeface="Franklin Gothic Book" pitchFamily="34" charset="0"/>
              </a:rPr>
              <a:t> (~20%) </a:t>
            </a:r>
            <a:r>
              <a:rPr lang="en-US" sz="2000" b="0" dirty="0" smtClean="0">
                <a:latin typeface="Franklin Gothic Book" pitchFamily="34" charset="0"/>
                <a:sym typeface="Wingdings" pitchFamily="2" charset="2"/>
              </a:rPr>
              <a:t> </a:t>
            </a:r>
            <a:r>
              <a:rPr lang="en-US" sz="2000" b="0" dirty="0" err="1" smtClean="0">
                <a:latin typeface="Franklin Gothic Book" pitchFamily="34" charset="0"/>
                <a:sym typeface="Wingdings" pitchFamily="2" charset="2"/>
              </a:rPr>
              <a:t>transmisi</a:t>
            </a:r>
            <a:r>
              <a:rPr lang="en-US" sz="2000" b="0" dirty="0" smtClean="0">
                <a:latin typeface="Franklin Gothic Book" pitchFamily="34" charset="0"/>
                <a:sym typeface="Wingdings" pitchFamily="2" charset="2"/>
              </a:rPr>
              <a:t> </a:t>
            </a:r>
            <a:r>
              <a:rPr lang="en-US" sz="2000" b="0" dirty="0" err="1" smtClean="0">
                <a:latin typeface="Franklin Gothic Book" pitchFamily="34" charset="0"/>
                <a:sym typeface="Wingdings" pitchFamily="2" charset="2"/>
              </a:rPr>
              <a:t>menjadi</a:t>
            </a:r>
            <a:r>
              <a:rPr lang="en-US" sz="2000" b="0" dirty="0" smtClean="0">
                <a:latin typeface="Franklin Gothic Book" pitchFamily="34" charset="0"/>
                <a:sym typeface="Wingdings" pitchFamily="2" charset="2"/>
              </a:rPr>
              <a:t> </a:t>
            </a:r>
            <a:r>
              <a:rPr lang="en-US" sz="2000" b="0" dirty="0" err="1" smtClean="0">
                <a:latin typeface="Franklin Gothic Book" pitchFamily="34" charset="0"/>
                <a:sym typeface="Wingdings" pitchFamily="2" charset="2"/>
              </a:rPr>
              <a:t>lambat</a:t>
            </a:r>
            <a:endParaRPr lang="en-US" sz="2000" b="0" dirty="0" smtClean="0">
              <a:latin typeface="Franklin Gothic Book" pitchFamily="34" charset="0"/>
            </a:endParaRPr>
          </a:p>
          <a:p>
            <a:pPr marL="176213" indent="-176213"/>
            <a:r>
              <a:rPr lang="en-US" sz="2000" b="0" dirty="0" smtClean="0">
                <a:latin typeface="Franklin Gothic Book" pitchFamily="34" charset="0"/>
              </a:rPr>
              <a:t>Bit start </a:t>
            </a:r>
            <a:r>
              <a:rPr lang="en-US" sz="2000" b="0" dirty="0" err="1" smtClean="0">
                <a:latin typeface="Franklin Gothic Book" pitchFamily="34" charset="0"/>
              </a:rPr>
              <a:t>dan</a:t>
            </a:r>
            <a:r>
              <a:rPr lang="en-US" sz="2000" b="0" dirty="0" smtClean="0">
                <a:latin typeface="Franklin Gothic Book" pitchFamily="34" charset="0"/>
              </a:rPr>
              <a:t> stop </a:t>
            </a:r>
            <a:r>
              <a:rPr lang="en-US" sz="2000" b="0" dirty="0" err="1" smtClean="0">
                <a:latin typeface="Franklin Gothic Book" pitchFamily="34" charset="0"/>
              </a:rPr>
              <a:t>harus</a:t>
            </a:r>
            <a:r>
              <a:rPr lang="en-US" sz="2000" b="0" dirty="0" smtClean="0">
                <a:latin typeface="Franklin Gothic Book" pitchFamily="34" charset="0"/>
              </a:rPr>
              <a:t> </a:t>
            </a:r>
            <a:r>
              <a:rPr lang="en-US" sz="2000" b="0" dirty="0" err="1" smtClean="0">
                <a:latin typeface="Franklin Gothic Book" pitchFamily="34" charset="0"/>
              </a:rPr>
              <a:t>berbeda</a:t>
            </a:r>
            <a:r>
              <a:rPr lang="en-US" sz="2000" b="0" dirty="0" smtClean="0">
                <a:latin typeface="Franklin Gothic Book" pitchFamily="34" charset="0"/>
              </a:rPr>
              <a:t> </a:t>
            </a:r>
            <a:r>
              <a:rPr lang="en-US" sz="2000" b="0" dirty="0" err="1" smtClean="0">
                <a:latin typeface="Franklin Gothic Book" pitchFamily="34" charset="0"/>
              </a:rPr>
              <a:t>polarisasinya</a:t>
            </a:r>
            <a:r>
              <a:rPr lang="en-US" sz="2000" b="0" dirty="0" smtClean="0">
                <a:latin typeface="Franklin Gothic Book" pitchFamily="34" charset="0"/>
              </a:rPr>
              <a:t> agar </a:t>
            </a:r>
            <a:r>
              <a:rPr lang="en-US" sz="2000" b="0" dirty="0" err="1" smtClean="0">
                <a:latin typeface="Franklin Gothic Book" pitchFamily="34" charset="0"/>
              </a:rPr>
              <a:t>penerima</a:t>
            </a:r>
            <a:r>
              <a:rPr lang="en-US" sz="2000" b="0" dirty="0" smtClean="0">
                <a:latin typeface="Franklin Gothic Book" pitchFamily="34" charset="0"/>
              </a:rPr>
              <a:t> </a:t>
            </a:r>
            <a:r>
              <a:rPr lang="en-US" sz="2000" b="0" dirty="0" err="1" smtClean="0">
                <a:latin typeface="Franklin Gothic Book" pitchFamily="34" charset="0"/>
              </a:rPr>
              <a:t>mengetahui</a:t>
            </a:r>
            <a:r>
              <a:rPr lang="en-US" sz="2000" b="0" dirty="0" smtClean="0">
                <a:latin typeface="Franklin Gothic Book" pitchFamily="34" charset="0"/>
              </a:rPr>
              <a:t> </a:t>
            </a:r>
            <a:r>
              <a:rPr lang="en-US" sz="2000" b="0" dirty="0" err="1" smtClean="0">
                <a:latin typeface="Franklin Gothic Book" pitchFamily="34" charset="0"/>
              </a:rPr>
              <a:t>kalau</a:t>
            </a:r>
            <a:r>
              <a:rPr lang="en-US" sz="2000" b="0" dirty="0" smtClean="0">
                <a:latin typeface="Franklin Gothic Book" pitchFamily="34" charset="0"/>
              </a:rPr>
              <a:t> </a:t>
            </a:r>
            <a:r>
              <a:rPr lang="en-US" sz="2000" b="0" dirty="0" err="1" smtClean="0">
                <a:latin typeface="Franklin Gothic Book" pitchFamily="34" charset="0"/>
              </a:rPr>
              <a:t>karakter</a:t>
            </a:r>
            <a:r>
              <a:rPr lang="en-US" sz="2000" b="0" dirty="0" smtClean="0">
                <a:latin typeface="Franklin Gothic Book" pitchFamily="34" charset="0"/>
              </a:rPr>
              <a:t> </a:t>
            </a:r>
            <a:r>
              <a:rPr lang="en-US" sz="2000" b="0" dirty="0" err="1" smtClean="0">
                <a:latin typeface="Franklin Gothic Book" pitchFamily="34" charset="0"/>
              </a:rPr>
              <a:t>berikutnya</a:t>
            </a:r>
            <a:r>
              <a:rPr lang="en-US" sz="2000" b="0" dirty="0" smtClean="0">
                <a:latin typeface="Franklin Gothic Book" pitchFamily="34" charset="0"/>
              </a:rPr>
              <a:t> </a:t>
            </a:r>
            <a:r>
              <a:rPr lang="en-US" sz="2000" b="0" dirty="0" err="1" smtClean="0">
                <a:latin typeface="Franklin Gothic Book" pitchFamily="34" charset="0"/>
              </a:rPr>
              <a:t>sedang</a:t>
            </a:r>
            <a:r>
              <a:rPr lang="en-US" sz="2000" b="0" dirty="0" smtClean="0">
                <a:latin typeface="Franklin Gothic Book" pitchFamily="34" charset="0"/>
              </a:rPr>
              <a:t> </a:t>
            </a:r>
            <a:r>
              <a:rPr lang="en-US" sz="2000" b="0" dirty="0" err="1" smtClean="0">
                <a:latin typeface="Franklin Gothic Book" pitchFamily="34" charset="0"/>
              </a:rPr>
              <a:t>dikirim</a:t>
            </a:r>
            <a:endParaRPr lang="en-US" sz="2000" b="0" dirty="0" smtClean="0">
              <a:latin typeface="Franklin Gothic Book" pitchFamily="34" charset="0"/>
            </a:endParaRPr>
          </a:p>
          <a:p>
            <a:pPr marL="176213" indent="-176213"/>
            <a:r>
              <a:rPr lang="en-US" sz="2000" b="0" dirty="0" err="1" smtClean="0">
                <a:latin typeface="Franklin Gothic Book" pitchFamily="34" charset="0"/>
              </a:rPr>
              <a:t>Metoda</a:t>
            </a:r>
            <a:r>
              <a:rPr lang="en-US" sz="2000" b="0" dirty="0" smtClean="0">
                <a:latin typeface="Franklin Gothic Book" pitchFamily="34" charset="0"/>
              </a:rPr>
              <a:t> </a:t>
            </a:r>
            <a:r>
              <a:rPr lang="en-US" sz="2000" b="0" dirty="0" err="1" smtClean="0">
                <a:latin typeface="Franklin Gothic Book" pitchFamily="34" charset="0"/>
              </a:rPr>
              <a:t>ini</a:t>
            </a:r>
            <a:r>
              <a:rPr lang="en-US" sz="2000" b="0" dirty="0" smtClean="0">
                <a:latin typeface="Franklin Gothic Book" pitchFamily="34" charset="0"/>
              </a:rPr>
              <a:t> </a:t>
            </a:r>
            <a:r>
              <a:rPr lang="en-US" sz="2000" b="0" dirty="0" err="1" smtClean="0">
                <a:latin typeface="Franklin Gothic Book" pitchFamily="34" charset="0"/>
              </a:rPr>
              <a:t>digunakan</a:t>
            </a:r>
            <a:r>
              <a:rPr lang="en-US" sz="2000" b="0" dirty="0" smtClean="0">
                <a:latin typeface="Franklin Gothic Book" pitchFamily="34" charset="0"/>
              </a:rPr>
              <a:t> </a:t>
            </a:r>
            <a:r>
              <a:rPr lang="en-US" sz="2000" b="0" dirty="0" err="1" smtClean="0">
                <a:latin typeface="Franklin Gothic Book" pitchFamily="34" charset="0"/>
              </a:rPr>
              <a:t>pada</a:t>
            </a:r>
            <a:r>
              <a:rPr lang="en-US" sz="2000" b="0" dirty="0" smtClean="0">
                <a:latin typeface="Franklin Gothic Book" pitchFamily="34" charset="0"/>
              </a:rPr>
              <a:t> </a:t>
            </a:r>
            <a:r>
              <a:rPr lang="en-US" sz="2000" b="0" dirty="0" err="1" smtClean="0">
                <a:latin typeface="Franklin Gothic Book" pitchFamily="34" charset="0"/>
              </a:rPr>
              <a:t>pengiriman</a:t>
            </a:r>
            <a:r>
              <a:rPr lang="en-US" sz="2000" b="0" dirty="0" smtClean="0">
                <a:latin typeface="Franklin Gothic Book" pitchFamily="34" charset="0"/>
              </a:rPr>
              <a:t> data yang </a:t>
            </a:r>
            <a:r>
              <a:rPr lang="en-US" sz="2000" b="0" i="1" dirty="0" smtClean="0">
                <a:latin typeface="Franklin Gothic Book" pitchFamily="34" charset="0"/>
              </a:rPr>
              <a:t>intermittent  </a:t>
            </a:r>
            <a:r>
              <a:rPr lang="en-US" sz="2000" b="0" dirty="0" smtClean="0">
                <a:latin typeface="Franklin Gothic Book" pitchFamily="34" charset="0"/>
              </a:rPr>
              <a:t>(</a:t>
            </a:r>
            <a:r>
              <a:rPr lang="en-US" sz="2000" b="0" dirty="0" err="1" smtClean="0">
                <a:latin typeface="Franklin Gothic Book" pitchFamily="34" charset="0"/>
              </a:rPr>
              <a:t>misalnya</a:t>
            </a:r>
            <a:r>
              <a:rPr lang="en-US" sz="2000" b="0" dirty="0" smtClean="0">
                <a:latin typeface="Franklin Gothic Book" pitchFamily="34" charset="0"/>
              </a:rPr>
              <a:t> </a:t>
            </a:r>
            <a:r>
              <a:rPr lang="en-US" sz="2000" b="0" dirty="0" err="1" smtClean="0">
                <a:latin typeface="Franklin Gothic Book" pitchFamily="34" charset="0"/>
              </a:rPr>
              <a:t>dari</a:t>
            </a:r>
            <a:r>
              <a:rPr lang="en-US" sz="2000" b="0" dirty="0" smtClean="0">
                <a:latin typeface="Franklin Gothic Book" pitchFamily="34" charset="0"/>
              </a:rPr>
              <a:t> keyboard)</a:t>
            </a:r>
          </a:p>
        </p:txBody>
      </p:sp>
      <p:sp>
        <p:nvSpPr>
          <p:cNvPr id="10244" name="Slide Number Placeholder 9"/>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AB695C6-F925-48A1-BE9C-591BE163A60F}" type="slidenum">
              <a:rPr lang="en-US" sz="1400">
                <a:latin typeface="Perpetua" pitchFamily="18" charset="0"/>
              </a:rPr>
              <a:pPr algn="r"/>
              <a:t>19</a:t>
            </a:fld>
            <a:endParaRPr lang="en-US" sz="1400">
              <a:latin typeface="Perpetua" pitchFamily="18" charset="0"/>
            </a:endParaRPr>
          </a:p>
        </p:txBody>
      </p:sp>
      <p:pic>
        <p:nvPicPr>
          <p:cNvPr id="10245" name="Picture 10"/>
          <p:cNvPicPr>
            <a:picLocks noChangeAspect="1" noChangeArrowheads="1"/>
          </p:cNvPicPr>
          <p:nvPr/>
        </p:nvPicPr>
        <p:blipFill>
          <a:blip r:embed="rId2"/>
          <a:srcRect/>
          <a:stretch>
            <a:fillRect/>
          </a:stretch>
        </p:blipFill>
        <p:spPr bwMode="auto">
          <a:xfrm>
            <a:off x="457200" y="914400"/>
            <a:ext cx="8320088"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7166"/>
            <a:ext cx="8534400" cy="1143000"/>
          </a:xfrm>
        </p:spPr>
        <p:txBody>
          <a:bodyPr/>
          <a:lstStyle/>
          <a:p>
            <a:pPr algn="ctr"/>
            <a:r>
              <a:rPr lang="en-US" dirty="0" smtClean="0"/>
              <a:t>SATUAN ACARA PERKULIAHAN</a:t>
            </a:r>
            <a:endParaRPr lang="en-SG" dirty="0"/>
          </a:p>
        </p:txBody>
      </p:sp>
      <p:graphicFrame>
        <p:nvGraphicFramePr>
          <p:cNvPr id="7" name="Content Placeholder 6"/>
          <p:cNvGraphicFramePr>
            <a:graphicFrameLocks noGrp="1"/>
          </p:cNvGraphicFramePr>
          <p:nvPr>
            <p:ph idx="1"/>
          </p:nvPr>
        </p:nvGraphicFramePr>
        <p:xfrm>
          <a:off x="214282" y="1595438"/>
          <a:ext cx="8701118" cy="4619644"/>
        </p:xfrm>
        <a:graphic>
          <a:graphicData uri="http://schemas.openxmlformats.org/drawingml/2006/table">
            <a:tbl>
              <a:tblPr firstRow="1" bandRow="1">
                <a:tableStyleId>{5DA37D80-6434-44D0-A028-1B22A696006F}</a:tableStyleId>
              </a:tblPr>
              <a:tblGrid>
                <a:gridCol w="785818"/>
                <a:gridCol w="1700216"/>
                <a:gridCol w="2078171"/>
                <a:gridCol w="1165336"/>
                <a:gridCol w="1019669"/>
                <a:gridCol w="946836"/>
                <a:gridCol w="1005072"/>
              </a:tblGrid>
              <a:tr h="619116">
                <a:tc>
                  <a:txBody>
                    <a:bodyPr/>
                    <a:lstStyle/>
                    <a:p>
                      <a:pPr algn="ctr">
                        <a:spcAft>
                          <a:spcPts val="0"/>
                        </a:spcAft>
                      </a:pPr>
                      <a:r>
                        <a:rPr lang="id-ID" sz="1400" dirty="0">
                          <a:latin typeface="+mj-lt"/>
                          <a:ea typeface="Times New Roman"/>
                        </a:rPr>
                        <a:t>Minggu Ke</a:t>
                      </a:r>
                      <a:endParaRPr lang="en-SG" sz="1400" dirty="0">
                        <a:latin typeface="+mj-lt"/>
                        <a:ea typeface="Times New Roman"/>
                      </a:endParaRPr>
                    </a:p>
                  </a:txBody>
                  <a:tcPr marL="68580" marR="68580" marT="0" marB="0"/>
                </a:tc>
                <a:tc>
                  <a:txBody>
                    <a:bodyPr/>
                    <a:lstStyle/>
                    <a:p>
                      <a:pPr algn="ctr">
                        <a:spcAft>
                          <a:spcPts val="0"/>
                        </a:spcAft>
                      </a:pPr>
                      <a:r>
                        <a:rPr lang="id-ID" sz="1400" dirty="0">
                          <a:latin typeface="+mj-lt"/>
                          <a:ea typeface="Times New Roman"/>
                        </a:rPr>
                        <a:t>Pokok Bahasan dan TIU</a:t>
                      </a:r>
                      <a:endParaRPr lang="en-SG" sz="1400" dirty="0">
                        <a:latin typeface="+mj-lt"/>
                        <a:ea typeface="Times New Roman"/>
                      </a:endParaRPr>
                    </a:p>
                  </a:txBody>
                  <a:tcPr marL="68580" marR="68580" marT="0" marB="0"/>
                </a:tc>
                <a:tc>
                  <a:txBody>
                    <a:bodyPr/>
                    <a:lstStyle/>
                    <a:p>
                      <a:pPr algn="ctr">
                        <a:spcAft>
                          <a:spcPts val="0"/>
                        </a:spcAft>
                      </a:pPr>
                      <a:r>
                        <a:rPr lang="id-ID" sz="1400" dirty="0">
                          <a:latin typeface="+mj-lt"/>
                          <a:ea typeface="Times New Roman"/>
                        </a:rPr>
                        <a:t>Sub Pokok Bahasan dan Sasaran Belajar</a:t>
                      </a:r>
                      <a:endParaRPr lang="en-SG" sz="1400" dirty="0">
                        <a:latin typeface="+mj-lt"/>
                        <a:ea typeface="Times New Roman"/>
                      </a:endParaRPr>
                    </a:p>
                  </a:txBody>
                  <a:tcPr marL="68580" marR="68580" marT="0" marB="0"/>
                </a:tc>
                <a:tc>
                  <a:txBody>
                    <a:bodyPr/>
                    <a:lstStyle/>
                    <a:p>
                      <a:pPr algn="ctr">
                        <a:spcAft>
                          <a:spcPts val="0"/>
                        </a:spcAft>
                      </a:pPr>
                      <a:r>
                        <a:rPr lang="id-ID" sz="1400" dirty="0">
                          <a:latin typeface="+mj-lt"/>
                          <a:ea typeface="Times New Roman"/>
                        </a:rPr>
                        <a:t>Cara Pengajaran</a:t>
                      </a:r>
                      <a:endParaRPr lang="en-SG" sz="1400" dirty="0">
                        <a:latin typeface="+mj-lt"/>
                        <a:ea typeface="Times New Roman"/>
                      </a:endParaRPr>
                    </a:p>
                  </a:txBody>
                  <a:tcPr marL="68580" marR="68580" marT="0" marB="0"/>
                </a:tc>
                <a:tc>
                  <a:txBody>
                    <a:bodyPr/>
                    <a:lstStyle/>
                    <a:p>
                      <a:pPr algn="ctr">
                        <a:spcAft>
                          <a:spcPts val="0"/>
                        </a:spcAft>
                      </a:pPr>
                      <a:r>
                        <a:rPr lang="id-ID" sz="1400" dirty="0">
                          <a:latin typeface="+mj-lt"/>
                          <a:ea typeface="Times New Roman"/>
                        </a:rPr>
                        <a:t>Media</a:t>
                      </a:r>
                      <a:endParaRPr lang="en-SG" sz="1400" dirty="0">
                        <a:latin typeface="+mj-lt"/>
                        <a:ea typeface="Times New Roman"/>
                      </a:endParaRPr>
                    </a:p>
                  </a:txBody>
                  <a:tcPr marL="68580" marR="68580" marT="0" marB="0"/>
                </a:tc>
                <a:tc>
                  <a:txBody>
                    <a:bodyPr/>
                    <a:lstStyle/>
                    <a:p>
                      <a:pPr algn="ctr">
                        <a:spcAft>
                          <a:spcPts val="0"/>
                        </a:spcAft>
                      </a:pPr>
                      <a:r>
                        <a:rPr lang="id-ID" sz="1400" dirty="0">
                          <a:latin typeface="+mj-lt"/>
                          <a:ea typeface="Times New Roman"/>
                        </a:rPr>
                        <a:t>Tugas</a:t>
                      </a:r>
                      <a:endParaRPr lang="en-SG" sz="1400" dirty="0">
                        <a:latin typeface="+mj-lt"/>
                        <a:ea typeface="Times New Roman"/>
                      </a:endParaRPr>
                    </a:p>
                  </a:txBody>
                  <a:tcPr marL="68580" marR="68580" marT="0" marB="0"/>
                </a:tc>
                <a:tc>
                  <a:txBody>
                    <a:bodyPr/>
                    <a:lstStyle/>
                    <a:p>
                      <a:pPr algn="ctr">
                        <a:spcAft>
                          <a:spcPts val="0"/>
                        </a:spcAft>
                      </a:pPr>
                      <a:r>
                        <a:rPr lang="id-ID" sz="1400" dirty="0">
                          <a:latin typeface="+mj-lt"/>
                          <a:ea typeface="Times New Roman"/>
                        </a:rPr>
                        <a:t>Referensi </a:t>
                      </a:r>
                      <a:endParaRPr lang="en-SG" sz="1400" dirty="0">
                        <a:latin typeface="+mj-lt"/>
                        <a:ea typeface="Times New Roman"/>
                      </a:endParaRPr>
                    </a:p>
                  </a:txBody>
                  <a:tcPr marL="68580" marR="68580" marT="0" marB="0"/>
                </a:tc>
              </a:tr>
              <a:tr h="4000528">
                <a:tc>
                  <a:txBody>
                    <a:bodyPr/>
                    <a:lstStyle/>
                    <a:p>
                      <a:pPr algn="ctr">
                        <a:spcAft>
                          <a:spcPts val="0"/>
                        </a:spcAft>
                      </a:pPr>
                      <a:r>
                        <a:rPr lang="en-US" sz="1200">
                          <a:latin typeface="+mj-lt"/>
                          <a:ea typeface="Times New Roman"/>
                        </a:rPr>
                        <a:t>V</a:t>
                      </a:r>
                      <a:endParaRPr lang="en-SG" sz="1200">
                        <a:latin typeface="+mj-lt"/>
                        <a:ea typeface="Times New Roman"/>
                      </a:endParaRPr>
                    </a:p>
                  </a:txBody>
                  <a:tcPr marL="68580" marR="68580" marT="0" marB="0"/>
                </a:tc>
                <a:tc>
                  <a:txBody>
                    <a:bodyPr/>
                    <a:lstStyle/>
                    <a:p>
                      <a:pPr algn="just">
                        <a:spcAft>
                          <a:spcPts val="0"/>
                        </a:spcAft>
                      </a:pPr>
                      <a:r>
                        <a:rPr lang="en-US" sz="1200" dirty="0" err="1">
                          <a:latin typeface="+mj-lt"/>
                          <a:ea typeface="Times New Roman"/>
                        </a:rPr>
                        <a:t>Teknik</a:t>
                      </a:r>
                      <a:r>
                        <a:rPr lang="en-US" sz="1200" dirty="0">
                          <a:latin typeface="+mj-lt"/>
                          <a:ea typeface="Times New Roman"/>
                        </a:rPr>
                        <a:t> </a:t>
                      </a:r>
                      <a:r>
                        <a:rPr lang="en-US" sz="1200" dirty="0" err="1">
                          <a:latin typeface="+mj-lt"/>
                          <a:ea typeface="Times New Roman"/>
                        </a:rPr>
                        <a:t>Komunikasi</a:t>
                      </a:r>
                      <a:r>
                        <a:rPr lang="en-US" sz="1200" dirty="0">
                          <a:latin typeface="+mj-lt"/>
                          <a:ea typeface="Times New Roman"/>
                        </a:rPr>
                        <a:t> Data Digital</a:t>
                      </a:r>
                      <a:endParaRPr lang="en-SG" sz="1200" dirty="0">
                        <a:latin typeface="+mj-lt"/>
                        <a:ea typeface="Times New Roman"/>
                      </a:endParaRPr>
                    </a:p>
                    <a:p>
                      <a:pPr algn="just">
                        <a:spcAft>
                          <a:spcPts val="0"/>
                        </a:spcAft>
                      </a:pPr>
                      <a:r>
                        <a:rPr lang="en-US" sz="1200" dirty="0">
                          <a:latin typeface="+mj-lt"/>
                          <a:ea typeface="Times New Roman"/>
                        </a:rPr>
                        <a:t>TIU :</a:t>
                      </a:r>
                      <a:endParaRPr lang="en-SG" sz="1200" dirty="0">
                        <a:latin typeface="+mj-lt"/>
                        <a:ea typeface="Times New Roman"/>
                      </a:endParaRPr>
                    </a:p>
                    <a:p>
                      <a:pPr algn="just">
                        <a:spcAft>
                          <a:spcPts val="0"/>
                        </a:spcAft>
                      </a:pPr>
                      <a:r>
                        <a:rPr lang="en-US" sz="1200" dirty="0" err="1">
                          <a:latin typeface="+mj-lt"/>
                          <a:ea typeface="Times New Roman"/>
                        </a:rPr>
                        <a:t>Mahasiswa</a:t>
                      </a:r>
                      <a:r>
                        <a:rPr lang="en-US" sz="1200" dirty="0">
                          <a:latin typeface="+mj-lt"/>
                          <a:ea typeface="Times New Roman"/>
                        </a:rPr>
                        <a:t> </a:t>
                      </a:r>
                      <a:r>
                        <a:rPr lang="en-US" sz="1200" dirty="0" err="1">
                          <a:latin typeface="+mj-lt"/>
                          <a:ea typeface="Times New Roman"/>
                        </a:rPr>
                        <a:t>dapat</a:t>
                      </a:r>
                      <a:r>
                        <a:rPr lang="en-US" sz="1200" dirty="0">
                          <a:latin typeface="+mj-lt"/>
                          <a:ea typeface="Times New Roman"/>
                        </a:rPr>
                        <a:t> </a:t>
                      </a:r>
                      <a:r>
                        <a:rPr lang="en-US" sz="1200" dirty="0" err="1">
                          <a:latin typeface="+mj-lt"/>
                          <a:ea typeface="Times New Roman"/>
                        </a:rPr>
                        <a:t>memahami</a:t>
                      </a:r>
                      <a:r>
                        <a:rPr lang="en-US" sz="1200" dirty="0">
                          <a:latin typeface="+mj-lt"/>
                          <a:ea typeface="Times New Roman"/>
                        </a:rPr>
                        <a:t> </a:t>
                      </a:r>
                      <a:r>
                        <a:rPr lang="en-US" sz="1200" dirty="0" err="1">
                          <a:latin typeface="+mj-lt"/>
                          <a:ea typeface="Times New Roman"/>
                        </a:rPr>
                        <a:t>pembentukan</a:t>
                      </a:r>
                      <a:r>
                        <a:rPr lang="en-US" sz="1200" dirty="0">
                          <a:latin typeface="+mj-lt"/>
                          <a:ea typeface="Times New Roman"/>
                        </a:rPr>
                        <a:t> frame </a:t>
                      </a:r>
                      <a:r>
                        <a:rPr lang="en-US" sz="1200" dirty="0" err="1">
                          <a:latin typeface="+mj-lt"/>
                          <a:ea typeface="Times New Roman"/>
                        </a:rPr>
                        <a:t>dan</a:t>
                      </a:r>
                      <a:r>
                        <a:rPr lang="en-US" sz="1200" dirty="0">
                          <a:latin typeface="+mj-lt"/>
                          <a:ea typeface="Times New Roman"/>
                        </a:rPr>
                        <a:t> </a:t>
                      </a:r>
                      <a:r>
                        <a:rPr lang="en-US" sz="1200" dirty="0" err="1">
                          <a:latin typeface="+mj-lt"/>
                          <a:ea typeface="Times New Roman"/>
                        </a:rPr>
                        <a:t>transmisi</a:t>
                      </a:r>
                      <a:r>
                        <a:rPr lang="en-US" sz="1200" dirty="0">
                          <a:latin typeface="+mj-lt"/>
                          <a:ea typeface="Times New Roman"/>
                        </a:rPr>
                        <a:t> synchronous </a:t>
                      </a:r>
                      <a:r>
                        <a:rPr lang="en-US" sz="1200" dirty="0" err="1">
                          <a:latin typeface="+mj-lt"/>
                          <a:ea typeface="Times New Roman"/>
                        </a:rPr>
                        <a:t>dan</a:t>
                      </a:r>
                      <a:r>
                        <a:rPr lang="en-US" sz="1200" dirty="0">
                          <a:latin typeface="+mj-lt"/>
                          <a:ea typeface="Times New Roman"/>
                        </a:rPr>
                        <a:t> asynchronous</a:t>
                      </a:r>
                      <a:endParaRPr lang="en-SG" sz="1200" dirty="0">
                        <a:latin typeface="+mj-lt"/>
                        <a:ea typeface="Times New Roman"/>
                      </a:endParaRPr>
                    </a:p>
                  </a:txBody>
                  <a:tcPr marL="68580" marR="68580" marT="0" marB="0"/>
                </a:tc>
                <a:tc>
                  <a:txBody>
                    <a:bodyPr/>
                    <a:lstStyle/>
                    <a:p>
                      <a:pPr marL="228600" lvl="0" indent="-228600" algn="just">
                        <a:spcAft>
                          <a:spcPts val="0"/>
                        </a:spcAft>
                        <a:buFont typeface="+mj-lt"/>
                        <a:buAutoNum type="arabicPeriod"/>
                      </a:pPr>
                      <a:r>
                        <a:rPr lang="en-US" sz="1200" dirty="0" err="1" smtClean="0">
                          <a:latin typeface="+mj-lt"/>
                          <a:ea typeface="Times New Roman"/>
                        </a:rPr>
                        <a:t>Pembentukan</a:t>
                      </a:r>
                      <a:r>
                        <a:rPr lang="en-US" sz="1200" dirty="0" smtClean="0">
                          <a:latin typeface="+mj-lt"/>
                          <a:ea typeface="Times New Roman"/>
                        </a:rPr>
                        <a:t> </a:t>
                      </a:r>
                      <a:r>
                        <a:rPr lang="en-US" sz="1200" dirty="0">
                          <a:latin typeface="+mj-lt"/>
                          <a:ea typeface="Times New Roman"/>
                        </a:rPr>
                        <a:t>Frame </a:t>
                      </a:r>
                      <a:r>
                        <a:rPr lang="en-US" sz="1200" dirty="0" err="1">
                          <a:latin typeface="+mj-lt"/>
                          <a:ea typeface="Times New Roman"/>
                        </a:rPr>
                        <a:t>Komunikasi</a:t>
                      </a:r>
                      <a:r>
                        <a:rPr lang="en-US" sz="1200" dirty="0">
                          <a:latin typeface="+mj-lt"/>
                          <a:ea typeface="Times New Roman"/>
                        </a:rPr>
                        <a:t> Data</a:t>
                      </a:r>
                      <a:endParaRPr lang="en-SG" sz="1200" dirty="0">
                        <a:latin typeface="+mj-lt"/>
                        <a:ea typeface="Times New Roman"/>
                      </a:endParaRPr>
                    </a:p>
                    <a:p>
                      <a:pPr lvl="1" algn="just">
                        <a:spcAft>
                          <a:spcPts val="0"/>
                        </a:spcAft>
                      </a:pPr>
                      <a:r>
                        <a:rPr lang="en-US" sz="1200" dirty="0" err="1">
                          <a:latin typeface="+mj-lt"/>
                          <a:ea typeface="Times New Roman"/>
                        </a:rPr>
                        <a:t>Mahasiswa</a:t>
                      </a:r>
                      <a:r>
                        <a:rPr lang="en-US" sz="1200" dirty="0">
                          <a:latin typeface="+mj-lt"/>
                          <a:ea typeface="Times New Roman"/>
                        </a:rPr>
                        <a:t> </a:t>
                      </a:r>
                      <a:r>
                        <a:rPr lang="en-US" sz="1200" dirty="0" err="1">
                          <a:latin typeface="+mj-lt"/>
                          <a:ea typeface="Times New Roman"/>
                        </a:rPr>
                        <a:t>dapat</a:t>
                      </a:r>
                      <a:r>
                        <a:rPr lang="en-US" sz="1200" dirty="0">
                          <a:latin typeface="+mj-lt"/>
                          <a:ea typeface="Times New Roman"/>
                        </a:rPr>
                        <a:t> </a:t>
                      </a:r>
                      <a:r>
                        <a:rPr lang="en-US" sz="1200" dirty="0" err="1">
                          <a:latin typeface="+mj-lt"/>
                          <a:ea typeface="Times New Roman"/>
                        </a:rPr>
                        <a:t>membuat</a:t>
                      </a:r>
                      <a:r>
                        <a:rPr lang="en-US" sz="1200" dirty="0">
                          <a:latin typeface="+mj-lt"/>
                          <a:ea typeface="Times New Roman"/>
                        </a:rPr>
                        <a:t> </a:t>
                      </a:r>
                      <a:r>
                        <a:rPr lang="en-US" sz="1200" dirty="0" err="1">
                          <a:latin typeface="+mj-lt"/>
                          <a:ea typeface="Times New Roman"/>
                        </a:rPr>
                        <a:t>bingkai</a:t>
                      </a:r>
                      <a:r>
                        <a:rPr lang="en-US" sz="1200" dirty="0">
                          <a:latin typeface="+mj-lt"/>
                          <a:ea typeface="Times New Roman"/>
                        </a:rPr>
                        <a:t> </a:t>
                      </a:r>
                      <a:r>
                        <a:rPr lang="en-US" sz="1200" dirty="0" err="1">
                          <a:latin typeface="+mj-lt"/>
                          <a:ea typeface="Times New Roman"/>
                        </a:rPr>
                        <a:t>kerja</a:t>
                      </a:r>
                      <a:r>
                        <a:rPr lang="en-US" sz="1200" dirty="0">
                          <a:latin typeface="+mj-lt"/>
                          <a:ea typeface="Times New Roman"/>
                        </a:rPr>
                        <a:t> </a:t>
                      </a:r>
                      <a:r>
                        <a:rPr lang="en-US" sz="1200" dirty="0" err="1">
                          <a:latin typeface="+mj-lt"/>
                          <a:ea typeface="Times New Roman"/>
                        </a:rPr>
                        <a:t>komunikasi</a:t>
                      </a:r>
                      <a:r>
                        <a:rPr lang="en-US" sz="1200" dirty="0">
                          <a:latin typeface="+mj-lt"/>
                          <a:ea typeface="Times New Roman"/>
                        </a:rPr>
                        <a:t> data</a:t>
                      </a:r>
                      <a:endParaRPr lang="en-SG" sz="1200" dirty="0">
                        <a:latin typeface="+mj-lt"/>
                        <a:ea typeface="Times New Roman"/>
                      </a:endParaRPr>
                    </a:p>
                    <a:p>
                      <a:pPr marL="228600" indent="-228600" algn="just">
                        <a:spcAft>
                          <a:spcPts val="0"/>
                        </a:spcAft>
                        <a:buFont typeface="+mj-lt"/>
                        <a:buAutoNum type="arabicPeriod"/>
                      </a:pPr>
                      <a:r>
                        <a:rPr lang="en-US" sz="1200" dirty="0" err="1" smtClean="0">
                          <a:latin typeface="+mj-lt"/>
                          <a:ea typeface="Times New Roman"/>
                        </a:rPr>
                        <a:t>Transmisi</a:t>
                      </a:r>
                      <a:r>
                        <a:rPr lang="en-US" sz="1200" dirty="0" smtClean="0">
                          <a:latin typeface="+mj-lt"/>
                          <a:ea typeface="Times New Roman"/>
                        </a:rPr>
                        <a:t> </a:t>
                      </a:r>
                      <a:r>
                        <a:rPr lang="en-US" sz="1200" dirty="0">
                          <a:latin typeface="+mj-lt"/>
                          <a:ea typeface="Times New Roman"/>
                        </a:rPr>
                        <a:t>Asynchronous </a:t>
                      </a:r>
                      <a:endParaRPr lang="en-SG" sz="1200" dirty="0">
                        <a:latin typeface="+mj-lt"/>
                        <a:ea typeface="Times New Roman"/>
                      </a:endParaRPr>
                    </a:p>
                    <a:p>
                      <a:pPr lvl="1" algn="just">
                        <a:spcAft>
                          <a:spcPts val="0"/>
                        </a:spcAft>
                      </a:pPr>
                      <a:r>
                        <a:rPr lang="en-US" sz="1200" dirty="0" err="1">
                          <a:latin typeface="+mj-lt"/>
                          <a:ea typeface="Times New Roman"/>
                        </a:rPr>
                        <a:t>Mahasiswa</a:t>
                      </a:r>
                      <a:r>
                        <a:rPr lang="en-US" sz="1200" dirty="0">
                          <a:latin typeface="+mj-lt"/>
                          <a:ea typeface="Times New Roman"/>
                        </a:rPr>
                        <a:t> </a:t>
                      </a:r>
                      <a:r>
                        <a:rPr lang="en-US" sz="1200" dirty="0" err="1">
                          <a:latin typeface="+mj-lt"/>
                          <a:ea typeface="Times New Roman"/>
                        </a:rPr>
                        <a:t>dapat</a:t>
                      </a:r>
                      <a:r>
                        <a:rPr lang="en-US" sz="1200" dirty="0">
                          <a:latin typeface="+mj-lt"/>
                          <a:ea typeface="Times New Roman"/>
                        </a:rPr>
                        <a:t> </a:t>
                      </a:r>
                      <a:r>
                        <a:rPr lang="en-US" sz="1200" dirty="0" err="1">
                          <a:latin typeface="+mj-lt"/>
                          <a:ea typeface="Times New Roman"/>
                        </a:rPr>
                        <a:t>menjelaskan</a:t>
                      </a:r>
                      <a:r>
                        <a:rPr lang="en-US" sz="1200" dirty="0">
                          <a:latin typeface="+mj-lt"/>
                          <a:ea typeface="Times New Roman"/>
                        </a:rPr>
                        <a:t> </a:t>
                      </a:r>
                      <a:r>
                        <a:rPr lang="en-US" sz="1200" dirty="0" err="1">
                          <a:latin typeface="+mj-lt"/>
                          <a:ea typeface="Times New Roman"/>
                        </a:rPr>
                        <a:t>maksud</a:t>
                      </a:r>
                      <a:r>
                        <a:rPr lang="en-US" sz="1200" dirty="0">
                          <a:latin typeface="+mj-lt"/>
                          <a:ea typeface="Times New Roman"/>
                        </a:rPr>
                        <a:t> </a:t>
                      </a:r>
                      <a:r>
                        <a:rPr lang="en-US" sz="1200" dirty="0" err="1">
                          <a:latin typeface="+mj-lt"/>
                          <a:ea typeface="Times New Roman"/>
                        </a:rPr>
                        <a:t>dari</a:t>
                      </a:r>
                      <a:r>
                        <a:rPr lang="en-US" sz="1200" dirty="0">
                          <a:latin typeface="+mj-lt"/>
                          <a:ea typeface="Times New Roman"/>
                        </a:rPr>
                        <a:t> </a:t>
                      </a:r>
                      <a:r>
                        <a:rPr lang="en-US" sz="1200" dirty="0" err="1">
                          <a:latin typeface="+mj-lt"/>
                          <a:ea typeface="Times New Roman"/>
                        </a:rPr>
                        <a:t>teknik</a:t>
                      </a:r>
                      <a:r>
                        <a:rPr lang="en-US" sz="1200" dirty="0">
                          <a:latin typeface="+mj-lt"/>
                          <a:ea typeface="Times New Roman"/>
                        </a:rPr>
                        <a:t>  </a:t>
                      </a:r>
                      <a:r>
                        <a:rPr lang="en-US" sz="1200" dirty="0" err="1">
                          <a:latin typeface="+mj-lt"/>
                          <a:ea typeface="Times New Roman"/>
                        </a:rPr>
                        <a:t>transmisi</a:t>
                      </a:r>
                      <a:r>
                        <a:rPr lang="en-US" sz="1200" dirty="0">
                          <a:latin typeface="+mj-lt"/>
                          <a:ea typeface="Times New Roman"/>
                        </a:rPr>
                        <a:t> Asynchronous </a:t>
                      </a:r>
                      <a:r>
                        <a:rPr lang="en-US" sz="1200" dirty="0" err="1">
                          <a:latin typeface="+mj-lt"/>
                          <a:ea typeface="Times New Roman"/>
                        </a:rPr>
                        <a:t>berikut</a:t>
                      </a:r>
                      <a:r>
                        <a:rPr lang="en-US" sz="1200" dirty="0">
                          <a:latin typeface="+mj-lt"/>
                          <a:ea typeface="Times New Roman"/>
                        </a:rPr>
                        <a:t> </a:t>
                      </a:r>
                      <a:r>
                        <a:rPr lang="en-US" sz="1200" dirty="0" err="1">
                          <a:latin typeface="+mj-lt"/>
                          <a:ea typeface="Times New Roman"/>
                        </a:rPr>
                        <a:t>contoh</a:t>
                      </a:r>
                      <a:r>
                        <a:rPr lang="en-US" sz="1200" dirty="0">
                          <a:latin typeface="+mj-lt"/>
                          <a:ea typeface="Times New Roman"/>
                        </a:rPr>
                        <a:t> </a:t>
                      </a:r>
                      <a:r>
                        <a:rPr lang="en-US" sz="1200" dirty="0" err="1">
                          <a:latin typeface="+mj-lt"/>
                          <a:ea typeface="Times New Roman"/>
                        </a:rPr>
                        <a:t>transmisi</a:t>
                      </a:r>
                      <a:r>
                        <a:rPr lang="en-US" sz="1200" dirty="0">
                          <a:latin typeface="+mj-lt"/>
                          <a:ea typeface="Times New Roman"/>
                        </a:rPr>
                        <a:t> </a:t>
                      </a:r>
                      <a:r>
                        <a:rPr lang="en-US" sz="1200" dirty="0" err="1">
                          <a:latin typeface="+mj-lt"/>
                          <a:ea typeface="Times New Roman"/>
                        </a:rPr>
                        <a:t>tersebut</a:t>
                      </a:r>
                      <a:endParaRPr lang="en-SG" sz="1200" dirty="0">
                        <a:latin typeface="+mj-lt"/>
                        <a:ea typeface="Times New Roman"/>
                      </a:endParaRPr>
                    </a:p>
                    <a:p>
                      <a:pPr marL="228600" indent="-228600" algn="just">
                        <a:spcAft>
                          <a:spcPts val="0"/>
                        </a:spcAft>
                        <a:buFont typeface="+mj-lt"/>
                        <a:buAutoNum type="arabicPeriod"/>
                      </a:pPr>
                      <a:r>
                        <a:rPr lang="en-US" sz="1200" dirty="0" err="1" smtClean="0">
                          <a:latin typeface="+mj-lt"/>
                          <a:ea typeface="Times New Roman"/>
                        </a:rPr>
                        <a:t>Transmisi</a:t>
                      </a:r>
                      <a:r>
                        <a:rPr lang="en-US" sz="1200" dirty="0" smtClean="0">
                          <a:latin typeface="+mj-lt"/>
                          <a:ea typeface="Times New Roman"/>
                        </a:rPr>
                        <a:t> </a:t>
                      </a:r>
                      <a:r>
                        <a:rPr lang="en-US" sz="1200" dirty="0">
                          <a:latin typeface="+mj-lt"/>
                          <a:ea typeface="Times New Roman"/>
                        </a:rPr>
                        <a:t>Synchronous</a:t>
                      </a:r>
                      <a:endParaRPr lang="en-SG" sz="1200" dirty="0">
                        <a:latin typeface="+mj-lt"/>
                        <a:ea typeface="Times New Roman"/>
                      </a:endParaRPr>
                    </a:p>
                    <a:p>
                      <a:pPr lvl="1" algn="just">
                        <a:spcAft>
                          <a:spcPts val="0"/>
                        </a:spcAft>
                      </a:pPr>
                      <a:r>
                        <a:rPr lang="en-US" sz="1200" dirty="0" err="1">
                          <a:latin typeface="+mj-lt"/>
                          <a:ea typeface="Times New Roman"/>
                        </a:rPr>
                        <a:t>Mahasiswa</a:t>
                      </a:r>
                      <a:r>
                        <a:rPr lang="en-US" sz="1200" dirty="0">
                          <a:latin typeface="+mj-lt"/>
                          <a:ea typeface="Times New Roman"/>
                        </a:rPr>
                        <a:t> </a:t>
                      </a:r>
                      <a:r>
                        <a:rPr lang="en-US" sz="1200" dirty="0" err="1">
                          <a:latin typeface="+mj-lt"/>
                          <a:ea typeface="Times New Roman"/>
                        </a:rPr>
                        <a:t>dapat</a:t>
                      </a:r>
                      <a:r>
                        <a:rPr lang="en-US" sz="1200" dirty="0">
                          <a:latin typeface="+mj-lt"/>
                          <a:ea typeface="Times New Roman"/>
                        </a:rPr>
                        <a:t> </a:t>
                      </a:r>
                      <a:r>
                        <a:rPr lang="en-US" sz="1200" dirty="0" err="1">
                          <a:latin typeface="+mj-lt"/>
                          <a:ea typeface="Times New Roman"/>
                        </a:rPr>
                        <a:t>menjelaskan</a:t>
                      </a:r>
                      <a:r>
                        <a:rPr lang="en-US" sz="1200" dirty="0">
                          <a:latin typeface="+mj-lt"/>
                          <a:ea typeface="Times New Roman"/>
                        </a:rPr>
                        <a:t> </a:t>
                      </a:r>
                      <a:r>
                        <a:rPr lang="en-US" sz="1200" dirty="0" err="1">
                          <a:latin typeface="+mj-lt"/>
                          <a:ea typeface="Times New Roman"/>
                        </a:rPr>
                        <a:t>maksud</a:t>
                      </a:r>
                      <a:r>
                        <a:rPr lang="en-US" sz="1200" dirty="0">
                          <a:latin typeface="+mj-lt"/>
                          <a:ea typeface="Times New Roman"/>
                        </a:rPr>
                        <a:t> </a:t>
                      </a:r>
                      <a:r>
                        <a:rPr lang="en-US" sz="1200" dirty="0" err="1">
                          <a:latin typeface="+mj-lt"/>
                          <a:ea typeface="Times New Roman"/>
                        </a:rPr>
                        <a:t>dari</a:t>
                      </a:r>
                      <a:r>
                        <a:rPr lang="en-US" sz="1200" dirty="0">
                          <a:latin typeface="+mj-lt"/>
                          <a:ea typeface="Times New Roman"/>
                        </a:rPr>
                        <a:t> </a:t>
                      </a:r>
                      <a:r>
                        <a:rPr lang="en-US" sz="1200" dirty="0" err="1">
                          <a:latin typeface="+mj-lt"/>
                          <a:ea typeface="Times New Roman"/>
                        </a:rPr>
                        <a:t>teknik</a:t>
                      </a:r>
                      <a:r>
                        <a:rPr lang="en-US" sz="1200" dirty="0">
                          <a:latin typeface="+mj-lt"/>
                          <a:ea typeface="Times New Roman"/>
                        </a:rPr>
                        <a:t>  </a:t>
                      </a:r>
                      <a:r>
                        <a:rPr lang="en-US" sz="1200" dirty="0" err="1">
                          <a:latin typeface="+mj-lt"/>
                          <a:ea typeface="Times New Roman"/>
                        </a:rPr>
                        <a:t>transmisi</a:t>
                      </a:r>
                      <a:r>
                        <a:rPr lang="en-US" sz="1200" dirty="0">
                          <a:latin typeface="+mj-lt"/>
                          <a:ea typeface="Times New Roman"/>
                        </a:rPr>
                        <a:t> Synchronous </a:t>
                      </a:r>
                      <a:r>
                        <a:rPr lang="en-US" sz="1200" dirty="0" err="1">
                          <a:latin typeface="+mj-lt"/>
                          <a:ea typeface="Times New Roman"/>
                        </a:rPr>
                        <a:t>berikut</a:t>
                      </a:r>
                      <a:r>
                        <a:rPr lang="en-US" sz="1200" dirty="0">
                          <a:latin typeface="+mj-lt"/>
                          <a:ea typeface="Times New Roman"/>
                        </a:rPr>
                        <a:t> </a:t>
                      </a:r>
                      <a:r>
                        <a:rPr lang="en-US" sz="1200" dirty="0" err="1">
                          <a:latin typeface="+mj-lt"/>
                          <a:ea typeface="Times New Roman"/>
                        </a:rPr>
                        <a:t>contoh</a:t>
                      </a:r>
                      <a:r>
                        <a:rPr lang="en-US" sz="1200" dirty="0">
                          <a:latin typeface="+mj-lt"/>
                          <a:ea typeface="Times New Roman"/>
                        </a:rPr>
                        <a:t> </a:t>
                      </a:r>
                      <a:r>
                        <a:rPr lang="en-US" sz="1200" dirty="0" err="1">
                          <a:latin typeface="+mj-lt"/>
                          <a:ea typeface="Times New Roman"/>
                        </a:rPr>
                        <a:t>transmisi</a:t>
                      </a:r>
                      <a:r>
                        <a:rPr lang="en-US" sz="1200" dirty="0">
                          <a:latin typeface="+mj-lt"/>
                          <a:ea typeface="Times New Roman"/>
                        </a:rPr>
                        <a:t> </a:t>
                      </a:r>
                      <a:r>
                        <a:rPr lang="en-US" sz="1200" dirty="0" err="1">
                          <a:latin typeface="+mj-lt"/>
                          <a:ea typeface="Times New Roman"/>
                        </a:rPr>
                        <a:t>tersebut</a:t>
                      </a:r>
                      <a:endParaRPr lang="en-SG" sz="1200" dirty="0">
                        <a:latin typeface="+mj-lt"/>
                        <a:ea typeface="Times New Roman"/>
                      </a:endParaRPr>
                    </a:p>
                  </a:txBody>
                  <a:tcPr marL="68580" marR="68580" marT="0" marB="0"/>
                </a:tc>
                <a:tc>
                  <a:txBody>
                    <a:bodyPr/>
                    <a:lstStyle/>
                    <a:p>
                      <a:pPr algn="just">
                        <a:spcAft>
                          <a:spcPts val="0"/>
                        </a:spcAft>
                      </a:pPr>
                      <a:r>
                        <a:rPr lang="en-US" sz="1200" dirty="0" err="1">
                          <a:latin typeface="+mj-lt"/>
                          <a:ea typeface="Times New Roman"/>
                        </a:rPr>
                        <a:t>Kuliah</a:t>
                      </a:r>
                      <a:r>
                        <a:rPr lang="en-US" sz="1200" dirty="0">
                          <a:latin typeface="+mj-lt"/>
                          <a:ea typeface="Times New Roman"/>
                        </a:rPr>
                        <a:t> </a:t>
                      </a:r>
                      <a:r>
                        <a:rPr lang="en-US" sz="1200" dirty="0" err="1">
                          <a:latin typeface="+mj-lt"/>
                          <a:ea typeface="Times New Roman"/>
                        </a:rPr>
                        <a:t>Mimbar</a:t>
                      </a:r>
                      <a:endParaRPr lang="en-SG" sz="1200" dirty="0">
                        <a:latin typeface="+mj-lt"/>
                        <a:ea typeface="Times New Roman"/>
                      </a:endParaRPr>
                    </a:p>
                  </a:txBody>
                  <a:tcPr marL="68580" marR="68580" marT="0" marB="0"/>
                </a:tc>
                <a:tc>
                  <a:txBody>
                    <a:bodyPr/>
                    <a:lstStyle/>
                    <a:p>
                      <a:pPr algn="just">
                        <a:spcAft>
                          <a:spcPts val="0"/>
                        </a:spcAft>
                      </a:pPr>
                      <a:r>
                        <a:rPr lang="en-US" sz="1200">
                          <a:latin typeface="+mj-lt"/>
                          <a:ea typeface="Times New Roman"/>
                        </a:rPr>
                        <a:t>Papan Tulis, OHP</a:t>
                      </a:r>
                      <a:endParaRPr lang="en-SG" sz="1200">
                        <a:latin typeface="+mj-lt"/>
                        <a:ea typeface="Times New Roman"/>
                      </a:endParaRPr>
                    </a:p>
                  </a:txBody>
                  <a:tcPr marL="68580" marR="68580" marT="0" marB="0"/>
                </a:tc>
                <a:tc>
                  <a:txBody>
                    <a:bodyPr/>
                    <a:lstStyle/>
                    <a:p>
                      <a:pPr algn="just">
                        <a:spcAft>
                          <a:spcPts val="0"/>
                        </a:spcAft>
                      </a:pPr>
                      <a:endParaRPr lang="en-US" sz="1200">
                        <a:latin typeface="+mj-lt"/>
                        <a:ea typeface="Times New Roman"/>
                      </a:endParaRPr>
                    </a:p>
                  </a:txBody>
                  <a:tcPr marL="68580" marR="68580" marT="0" marB="0"/>
                </a:tc>
                <a:tc>
                  <a:txBody>
                    <a:bodyPr/>
                    <a:lstStyle/>
                    <a:p>
                      <a:pPr algn="just">
                        <a:spcAft>
                          <a:spcPts val="0"/>
                        </a:spcAft>
                      </a:pPr>
                      <a:r>
                        <a:rPr lang="en-US" sz="1200" dirty="0">
                          <a:latin typeface="+mj-lt"/>
                          <a:ea typeface="Times New Roman"/>
                        </a:rPr>
                        <a:t>1&amp;2</a:t>
                      </a:r>
                      <a:endParaRPr lang="en-SG" sz="1200" dirty="0">
                        <a:latin typeface="+mj-lt"/>
                        <a:ea typeface="Times New Roman"/>
                      </a:endParaRPr>
                    </a:p>
                  </a:txBody>
                  <a:tcPr marL="68580" marR="68580" marT="0" marB="0"/>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58664" y="857232"/>
            <a:ext cx="8499616" cy="450059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latin typeface="Franklin Gothic Book" pitchFamily="34" charset="0"/>
            </a:endParaRPr>
          </a:p>
        </p:txBody>
      </p:sp>
      <p:sp>
        <p:nvSpPr>
          <p:cNvPr id="11267" name="Content Placeholder 2"/>
          <p:cNvSpPr>
            <a:spLocks noGrp="1"/>
          </p:cNvSpPr>
          <p:nvPr>
            <p:ph sz="quarter" idx="1"/>
          </p:nvPr>
        </p:nvSpPr>
        <p:spPr/>
        <p:txBody>
          <a:bodyPr/>
          <a:lstStyle/>
          <a:p>
            <a:r>
              <a:rPr lang="en-US" sz="2400" b="0" dirty="0" smtClean="0">
                <a:latin typeface="Franklin Gothic Book" pitchFamily="34" charset="0"/>
              </a:rPr>
              <a:t>Start bit </a:t>
            </a:r>
            <a:r>
              <a:rPr lang="en-US" sz="2400" b="0" dirty="0" err="1" smtClean="0">
                <a:latin typeface="Franklin Gothic Book" pitchFamily="34" charset="0"/>
              </a:rPr>
              <a:t>berfungsi</a:t>
            </a:r>
            <a:r>
              <a:rPr lang="en-US" sz="2400" b="0" dirty="0" smtClean="0">
                <a:latin typeface="Franklin Gothic Book" pitchFamily="34" charset="0"/>
              </a:rPr>
              <a:t> </a:t>
            </a:r>
            <a:r>
              <a:rPr lang="en-US" sz="2400" b="0" dirty="0" err="1" smtClean="0">
                <a:latin typeface="Franklin Gothic Book" pitchFamily="34" charset="0"/>
              </a:rPr>
              <a:t>utk</a:t>
            </a:r>
            <a:r>
              <a:rPr lang="en-US" sz="2400" b="0" dirty="0" smtClean="0">
                <a:latin typeface="Franklin Gothic Book" pitchFamily="34" charset="0"/>
              </a:rPr>
              <a:t> </a:t>
            </a:r>
            <a:r>
              <a:rPr lang="en-US" sz="2400" b="0" dirty="0" err="1" smtClean="0">
                <a:latin typeface="Franklin Gothic Book" pitchFamily="34" charset="0"/>
              </a:rPr>
              <a:t>menandakan</a:t>
            </a:r>
            <a:r>
              <a:rPr lang="en-US" sz="2400" b="0" dirty="0" smtClean="0">
                <a:latin typeface="Franklin Gothic Book" pitchFamily="34" charset="0"/>
              </a:rPr>
              <a:t> </a:t>
            </a:r>
            <a:r>
              <a:rPr lang="en-US" sz="2400" b="0" dirty="0" err="1" smtClean="0">
                <a:latin typeface="Franklin Gothic Book" pitchFamily="34" charset="0"/>
              </a:rPr>
              <a:t>adanya</a:t>
            </a:r>
            <a:r>
              <a:rPr lang="en-US" sz="2400" b="0" dirty="0" smtClean="0">
                <a:latin typeface="Franklin Gothic Book" pitchFamily="34" charset="0"/>
              </a:rPr>
              <a:t> </a:t>
            </a:r>
            <a:r>
              <a:rPr lang="en-US" sz="2400" b="0" dirty="0" err="1" smtClean="0">
                <a:latin typeface="Franklin Gothic Book" pitchFamily="34" charset="0"/>
              </a:rPr>
              <a:t>rangkaian</a:t>
            </a:r>
            <a:r>
              <a:rPr lang="en-US" sz="2400" b="0" dirty="0" smtClean="0">
                <a:latin typeface="Franklin Gothic Book" pitchFamily="34" charset="0"/>
              </a:rPr>
              <a:t> bit </a:t>
            </a:r>
            <a:r>
              <a:rPr lang="en-US" sz="2400" b="0" dirty="0" err="1" smtClean="0">
                <a:latin typeface="Franklin Gothic Book" pitchFamily="34" charset="0"/>
              </a:rPr>
              <a:t>karakter</a:t>
            </a:r>
            <a:r>
              <a:rPr lang="en-US" sz="2400" b="0" dirty="0" smtClean="0">
                <a:latin typeface="Franklin Gothic Book" pitchFamily="34" charset="0"/>
              </a:rPr>
              <a:t> yang </a:t>
            </a:r>
            <a:r>
              <a:rPr lang="en-US" sz="2400" b="0" dirty="0" err="1" smtClean="0">
                <a:latin typeface="Franklin Gothic Book" pitchFamily="34" charset="0"/>
              </a:rPr>
              <a:t>siap</a:t>
            </a:r>
            <a:r>
              <a:rPr lang="en-US" sz="2400" b="0" dirty="0" smtClean="0">
                <a:latin typeface="Franklin Gothic Book" pitchFamily="34" charset="0"/>
              </a:rPr>
              <a:t> </a:t>
            </a:r>
            <a:r>
              <a:rPr lang="en-US" sz="2400" b="0" dirty="0" err="1" smtClean="0">
                <a:latin typeface="Franklin Gothic Book" pitchFamily="34" charset="0"/>
              </a:rPr>
              <a:t>dicuplik</a:t>
            </a:r>
            <a:r>
              <a:rPr lang="en-US" sz="2400" b="0" dirty="0" smtClean="0">
                <a:latin typeface="Franklin Gothic Book" pitchFamily="34" charset="0"/>
              </a:rPr>
              <a:t>.</a:t>
            </a:r>
          </a:p>
          <a:p>
            <a:r>
              <a:rPr lang="en-US" sz="2400" b="0" dirty="0" smtClean="0">
                <a:latin typeface="Franklin Gothic Book" pitchFamily="34" charset="0"/>
              </a:rPr>
              <a:t>Stop bit </a:t>
            </a:r>
            <a:r>
              <a:rPr lang="en-US" sz="2400" b="0" dirty="0" err="1" smtClean="0">
                <a:latin typeface="Franklin Gothic Book" pitchFamily="34" charset="0"/>
              </a:rPr>
              <a:t>berfungsi</a:t>
            </a:r>
            <a:r>
              <a:rPr lang="en-US" sz="2400" b="0" dirty="0" smtClean="0">
                <a:latin typeface="Franklin Gothic Book" pitchFamily="34" charset="0"/>
              </a:rPr>
              <a:t> </a:t>
            </a:r>
            <a:r>
              <a:rPr lang="en-US" sz="2400" b="0" dirty="0" err="1" smtClean="0">
                <a:latin typeface="Franklin Gothic Book" pitchFamily="34" charset="0"/>
              </a:rPr>
              <a:t>utk</a:t>
            </a:r>
            <a:r>
              <a:rPr lang="en-US" sz="2400" b="0" dirty="0" smtClean="0">
                <a:latin typeface="Franklin Gothic Book" pitchFamily="34" charset="0"/>
              </a:rPr>
              <a:t> </a:t>
            </a:r>
            <a:r>
              <a:rPr lang="en-US" sz="2400" b="0" dirty="0" err="1" smtClean="0">
                <a:latin typeface="Franklin Gothic Book" pitchFamily="34" charset="0"/>
              </a:rPr>
              <a:t>melakukan</a:t>
            </a:r>
            <a:r>
              <a:rPr lang="en-US" sz="2400" b="0" dirty="0" smtClean="0">
                <a:latin typeface="Franklin Gothic Book" pitchFamily="34" charset="0"/>
              </a:rPr>
              <a:t> </a:t>
            </a:r>
            <a:r>
              <a:rPr lang="en-US" sz="2400" b="0" dirty="0" err="1" smtClean="0">
                <a:latin typeface="Franklin Gothic Book" pitchFamily="34" charset="0"/>
              </a:rPr>
              <a:t>proses</a:t>
            </a:r>
            <a:r>
              <a:rPr lang="en-US" sz="2400" b="0" dirty="0" smtClean="0">
                <a:latin typeface="Franklin Gothic Book" pitchFamily="34" charset="0"/>
              </a:rPr>
              <a:t> </a:t>
            </a:r>
            <a:r>
              <a:rPr lang="en-US" sz="2400" b="0" dirty="0" err="1" smtClean="0">
                <a:latin typeface="Franklin Gothic Book" pitchFamily="34" charset="0"/>
              </a:rPr>
              <a:t>menunggu</a:t>
            </a:r>
            <a:r>
              <a:rPr lang="en-US" sz="2400" b="0" dirty="0" smtClean="0">
                <a:latin typeface="Franklin Gothic Book" pitchFamily="34" charset="0"/>
              </a:rPr>
              <a:t> </a:t>
            </a:r>
            <a:r>
              <a:rPr lang="en-US" sz="2400" b="0" dirty="0" err="1" smtClean="0">
                <a:latin typeface="Franklin Gothic Book" pitchFamily="34" charset="0"/>
              </a:rPr>
              <a:t>karakter</a:t>
            </a:r>
            <a:r>
              <a:rPr lang="en-US" sz="2400" b="0" dirty="0" smtClean="0">
                <a:latin typeface="Franklin Gothic Book" pitchFamily="34" charset="0"/>
              </a:rPr>
              <a:t> </a:t>
            </a:r>
            <a:r>
              <a:rPr lang="en-US" sz="2400" b="0" dirty="0" err="1" smtClean="0">
                <a:latin typeface="Franklin Gothic Book" pitchFamily="34" charset="0"/>
              </a:rPr>
              <a:t>berikutnya</a:t>
            </a:r>
            <a:endParaRPr lang="en-US" sz="2400" b="0" dirty="0" smtClean="0">
              <a:latin typeface="Franklin Gothic Book" pitchFamily="34" charset="0"/>
            </a:endParaRPr>
          </a:p>
          <a:p>
            <a:r>
              <a:rPr lang="en-US" sz="2400" b="0" dirty="0" err="1" smtClean="0">
                <a:latin typeface="Franklin Gothic Book" pitchFamily="34" charset="0"/>
              </a:rPr>
              <a:t>Setiap</a:t>
            </a:r>
            <a:r>
              <a:rPr lang="en-US" sz="2400" b="0" dirty="0" smtClean="0">
                <a:latin typeface="Franklin Gothic Book" pitchFamily="34" charset="0"/>
              </a:rPr>
              <a:t> </a:t>
            </a:r>
            <a:r>
              <a:rPr lang="en-US" sz="2400" b="0" dirty="0" err="1" smtClean="0">
                <a:latin typeface="Franklin Gothic Book" pitchFamily="34" charset="0"/>
              </a:rPr>
              <a:t>karakter</a:t>
            </a:r>
            <a:r>
              <a:rPr lang="en-US" sz="2400" b="0" dirty="0" smtClean="0">
                <a:latin typeface="Franklin Gothic Book" pitchFamily="34" charset="0"/>
              </a:rPr>
              <a:t> </a:t>
            </a:r>
            <a:r>
              <a:rPr lang="en-US" sz="2400" b="0" dirty="0" err="1" smtClean="0">
                <a:latin typeface="Franklin Gothic Book" pitchFamily="34" charset="0"/>
              </a:rPr>
              <a:t>terdiri</a:t>
            </a:r>
            <a:r>
              <a:rPr lang="en-US" sz="2400" b="0" dirty="0" smtClean="0">
                <a:latin typeface="Franklin Gothic Book" pitchFamily="34" charset="0"/>
              </a:rPr>
              <a:t> </a:t>
            </a:r>
            <a:r>
              <a:rPr lang="en-US" sz="2400" b="0" dirty="0" err="1" smtClean="0">
                <a:latin typeface="Franklin Gothic Book" pitchFamily="34" charset="0"/>
              </a:rPr>
              <a:t>dari</a:t>
            </a:r>
            <a:r>
              <a:rPr lang="en-US" sz="2400" b="0" dirty="0" smtClean="0">
                <a:latin typeface="Franklin Gothic Book" pitchFamily="34" charset="0"/>
              </a:rPr>
              <a:t> 10 bit </a:t>
            </a:r>
            <a:r>
              <a:rPr lang="en-US" sz="2400" b="0" dirty="0" err="1" smtClean="0">
                <a:latin typeface="Franklin Gothic Book" pitchFamily="34" charset="0"/>
              </a:rPr>
              <a:t>dengan</a:t>
            </a:r>
            <a:r>
              <a:rPr lang="en-US" sz="2400" b="0" dirty="0" smtClean="0">
                <a:latin typeface="Franklin Gothic Book" pitchFamily="34" charset="0"/>
              </a:rPr>
              <a:t> </a:t>
            </a:r>
            <a:r>
              <a:rPr lang="en-US" sz="2400" b="0" dirty="0" err="1" smtClean="0">
                <a:latin typeface="Franklin Gothic Book" pitchFamily="34" charset="0"/>
              </a:rPr>
              <a:t>rincian</a:t>
            </a:r>
            <a:r>
              <a:rPr lang="en-US" sz="2400" b="0" dirty="0" smtClean="0">
                <a:latin typeface="Franklin Gothic Book" pitchFamily="34" charset="0"/>
              </a:rPr>
              <a:t> :</a:t>
            </a:r>
          </a:p>
          <a:p>
            <a:pPr>
              <a:buFont typeface="Arial" charset="0"/>
              <a:buNone/>
            </a:pPr>
            <a:endParaRPr lang="en-US" sz="2400" b="0" dirty="0" smtClean="0">
              <a:latin typeface="Franklin Gothic Book" pitchFamily="34" charset="0"/>
            </a:endParaRPr>
          </a:p>
          <a:p>
            <a:pPr lvl="1"/>
            <a:r>
              <a:rPr lang="en-US" sz="2400" b="0" dirty="0" smtClean="0">
                <a:latin typeface="Franklin Gothic Book" pitchFamily="34" charset="0"/>
              </a:rPr>
              <a:t>1 bit start bit</a:t>
            </a:r>
          </a:p>
          <a:p>
            <a:pPr lvl="1"/>
            <a:r>
              <a:rPr lang="en-US" sz="2400" b="0" dirty="0" smtClean="0">
                <a:latin typeface="Franklin Gothic Book" pitchFamily="34" charset="0"/>
              </a:rPr>
              <a:t>1 bit stop bit</a:t>
            </a:r>
          </a:p>
          <a:p>
            <a:pPr lvl="1"/>
            <a:r>
              <a:rPr lang="en-US" sz="2400" b="0" dirty="0" smtClean="0">
                <a:latin typeface="Franklin Gothic Book" pitchFamily="34" charset="0"/>
              </a:rPr>
              <a:t>7 bit data</a:t>
            </a:r>
          </a:p>
          <a:p>
            <a:pPr lvl="1"/>
            <a:r>
              <a:rPr lang="en-US" sz="2400" b="0" dirty="0" smtClean="0">
                <a:latin typeface="Franklin Gothic Book" pitchFamily="34" charset="0"/>
              </a:rPr>
              <a:t>1 bit </a:t>
            </a:r>
            <a:r>
              <a:rPr lang="en-US" sz="2400" b="0" dirty="0" err="1" smtClean="0">
                <a:latin typeface="Franklin Gothic Book" pitchFamily="34" charset="0"/>
              </a:rPr>
              <a:t>paritas</a:t>
            </a:r>
            <a:endParaRPr lang="en-US" sz="2400" b="0" dirty="0" smtClean="0">
              <a:latin typeface="Franklin Gothic Book" pitchFamily="34" charset="0"/>
            </a:endParaRPr>
          </a:p>
          <a:p>
            <a:endParaRPr lang="en-US" sz="2400" b="0" dirty="0" smtClean="0">
              <a:latin typeface="Franklin Gothic Book" pitchFamily="34" charset="0"/>
            </a:endParaRPr>
          </a:p>
        </p:txBody>
      </p:sp>
      <p:grpSp>
        <p:nvGrpSpPr>
          <p:cNvPr id="2" name="Group 2"/>
          <p:cNvGrpSpPr>
            <a:grpSpLocks noChangeAspect="1"/>
          </p:cNvGrpSpPr>
          <p:nvPr/>
        </p:nvGrpSpPr>
        <p:grpSpPr bwMode="auto">
          <a:xfrm>
            <a:off x="3810000" y="3810000"/>
            <a:ext cx="4533900" cy="2590800"/>
            <a:chOff x="3127" y="6000"/>
            <a:chExt cx="7000" cy="4114"/>
          </a:xfrm>
        </p:grpSpPr>
        <p:sp>
          <p:nvSpPr>
            <p:cNvPr id="11269" name="AutoShape 3"/>
            <p:cNvSpPr>
              <a:spLocks noChangeAspect="1" noChangeArrowheads="1"/>
            </p:cNvSpPr>
            <p:nvPr/>
          </p:nvSpPr>
          <p:spPr bwMode="auto">
            <a:xfrm>
              <a:off x="3127" y="6000"/>
              <a:ext cx="7000" cy="4114"/>
            </a:xfrm>
            <a:prstGeom prst="rect">
              <a:avLst/>
            </a:prstGeom>
            <a:noFill/>
            <a:ln w="9525">
              <a:noFill/>
              <a:miter lim="800000"/>
              <a:headEnd/>
              <a:tailEnd/>
            </a:ln>
          </p:spPr>
          <p:txBody>
            <a:bodyPr/>
            <a:lstStyle/>
            <a:p>
              <a:endParaRPr lang="en-US">
                <a:latin typeface="Franklin Gothic Book" pitchFamily="34" charset="0"/>
              </a:endParaRPr>
            </a:p>
          </p:txBody>
        </p:sp>
        <p:sp>
          <p:nvSpPr>
            <p:cNvPr id="11270" name="Text Box 4"/>
            <p:cNvSpPr txBox="1">
              <a:spLocks noChangeArrowheads="1"/>
            </p:cNvSpPr>
            <p:nvPr/>
          </p:nvSpPr>
          <p:spPr bwMode="auto">
            <a:xfrm>
              <a:off x="3458" y="6000"/>
              <a:ext cx="736" cy="503"/>
            </a:xfrm>
            <a:prstGeom prst="rect">
              <a:avLst/>
            </a:prstGeom>
            <a:noFill/>
            <a:ln w="9525">
              <a:solidFill>
                <a:srgbClr val="000000"/>
              </a:solidFill>
              <a:miter lim="800000"/>
              <a:headEnd/>
              <a:tailEnd/>
            </a:ln>
          </p:spPr>
          <p:txBody>
            <a:bodyPr lIns="54576" tIns="27288" rIns="54576" bIns="27288">
              <a:spAutoFit/>
            </a:bodyPr>
            <a:lstStyle/>
            <a:p>
              <a:pPr algn="ctr">
                <a:spcAft>
                  <a:spcPts val="1000"/>
                </a:spcAft>
              </a:pPr>
              <a:r>
                <a:rPr lang="en-US" sz="1700" b="1">
                  <a:solidFill>
                    <a:srgbClr val="000000"/>
                  </a:solidFill>
                  <a:latin typeface="Franklin Gothic Book" pitchFamily="34" charset="0"/>
                </a:rPr>
                <a:t>0</a:t>
              </a:r>
              <a:endParaRPr lang="en-US">
                <a:latin typeface="Franklin Gothic Book" pitchFamily="34" charset="0"/>
              </a:endParaRPr>
            </a:p>
          </p:txBody>
        </p:sp>
        <p:grpSp>
          <p:nvGrpSpPr>
            <p:cNvPr id="3" name="Group 5"/>
            <p:cNvGrpSpPr>
              <a:grpSpLocks/>
            </p:cNvGrpSpPr>
            <p:nvPr/>
          </p:nvGrpSpPr>
          <p:grpSpPr bwMode="auto">
            <a:xfrm>
              <a:off x="4127" y="6000"/>
              <a:ext cx="4200" cy="713"/>
              <a:chOff x="1680" y="1728"/>
              <a:chExt cx="2016" cy="333"/>
            </a:xfrm>
          </p:grpSpPr>
          <p:sp>
            <p:nvSpPr>
              <p:cNvPr id="11287" name="Text Box 6"/>
              <p:cNvSpPr txBox="1">
                <a:spLocks noChangeArrowheads="1"/>
              </p:cNvSpPr>
              <p:nvPr/>
            </p:nvSpPr>
            <p:spPr bwMode="auto">
              <a:xfrm>
                <a:off x="1680" y="1728"/>
                <a:ext cx="288" cy="333"/>
              </a:xfrm>
              <a:prstGeom prst="rect">
                <a:avLst/>
              </a:prstGeom>
              <a:noFill/>
              <a:ln w="9525">
                <a:solidFill>
                  <a:srgbClr val="000000"/>
                </a:solidFill>
                <a:miter lim="800000"/>
                <a:headEnd/>
                <a:tailEnd/>
              </a:ln>
            </p:spPr>
            <p:txBody>
              <a:bodyPr lIns="54576" tIns="27288" rIns="54576" bIns="27288"/>
              <a:lstStyle/>
              <a:p>
                <a:pPr algn="ctr">
                  <a:spcAft>
                    <a:spcPts val="1000"/>
                  </a:spcAft>
                </a:pPr>
                <a:r>
                  <a:rPr lang="en-US" sz="1700" b="1">
                    <a:solidFill>
                      <a:srgbClr val="000000"/>
                    </a:solidFill>
                    <a:latin typeface="Franklin Gothic Book" pitchFamily="34" charset="0"/>
                  </a:rPr>
                  <a:t>1</a:t>
                </a:r>
                <a:endParaRPr lang="en-US">
                  <a:latin typeface="Franklin Gothic Book" pitchFamily="34" charset="0"/>
                </a:endParaRPr>
              </a:p>
            </p:txBody>
          </p:sp>
          <p:sp>
            <p:nvSpPr>
              <p:cNvPr id="11288" name="Text Box 7"/>
              <p:cNvSpPr txBox="1">
                <a:spLocks noChangeArrowheads="1"/>
              </p:cNvSpPr>
              <p:nvPr/>
            </p:nvSpPr>
            <p:spPr bwMode="auto">
              <a:xfrm>
                <a:off x="1968" y="1728"/>
                <a:ext cx="288" cy="333"/>
              </a:xfrm>
              <a:prstGeom prst="rect">
                <a:avLst/>
              </a:prstGeom>
              <a:noFill/>
              <a:ln w="9525">
                <a:solidFill>
                  <a:srgbClr val="000000"/>
                </a:solidFill>
                <a:miter lim="800000"/>
                <a:headEnd/>
                <a:tailEnd/>
              </a:ln>
            </p:spPr>
            <p:txBody>
              <a:bodyPr lIns="54576" tIns="27288" rIns="54576" bIns="27288"/>
              <a:lstStyle/>
              <a:p>
                <a:pPr algn="ctr">
                  <a:spcAft>
                    <a:spcPts val="1000"/>
                  </a:spcAft>
                </a:pPr>
                <a:r>
                  <a:rPr lang="en-US" sz="1700" b="1">
                    <a:solidFill>
                      <a:srgbClr val="000000"/>
                    </a:solidFill>
                    <a:latin typeface="Franklin Gothic Book" pitchFamily="34" charset="0"/>
                  </a:rPr>
                  <a:t>2</a:t>
                </a:r>
                <a:endParaRPr lang="en-US">
                  <a:latin typeface="Franklin Gothic Book" pitchFamily="34" charset="0"/>
                </a:endParaRPr>
              </a:p>
            </p:txBody>
          </p:sp>
          <p:sp>
            <p:nvSpPr>
              <p:cNvPr id="11289" name="Text Box 8"/>
              <p:cNvSpPr txBox="1">
                <a:spLocks noChangeArrowheads="1"/>
              </p:cNvSpPr>
              <p:nvPr/>
            </p:nvSpPr>
            <p:spPr bwMode="auto">
              <a:xfrm>
                <a:off x="2256" y="1728"/>
                <a:ext cx="288" cy="333"/>
              </a:xfrm>
              <a:prstGeom prst="rect">
                <a:avLst/>
              </a:prstGeom>
              <a:noFill/>
              <a:ln w="9525">
                <a:solidFill>
                  <a:srgbClr val="000000"/>
                </a:solidFill>
                <a:miter lim="800000"/>
                <a:headEnd/>
                <a:tailEnd/>
              </a:ln>
            </p:spPr>
            <p:txBody>
              <a:bodyPr lIns="54576" tIns="27288" rIns="54576" bIns="27288"/>
              <a:lstStyle/>
              <a:p>
                <a:pPr algn="ctr">
                  <a:spcAft>
                    <a:spcPts val="1000"/>
                  </a:spcAft>
                </a:pPr>
                <a:r>
                  <a:rPr lang="en-US" sz="1700" b="1">
                    <a:solidFill>
                      <a:srgbClr val="000000"/>
                    </a:solidFill>
                    <a:latin typeface="Franklin Gothic Book" pitchFamily="34" charset="0"/>
                  </a:rPr>
                  <a:t>3</a:t>
                </a:r>
                <a:endParaRPr lang="en-US">
                  <a:latin typeface="Franklin Gothic Book" pitchFamily="34" charset="0"/>
                </a:endParaRPr>
              </a:p>
            </p:txBody>
          </p:sp>
          <p:sp>
            <p:nvSpPr>
              <p:cNvPr id="11290" name="Text Box 9"/>
              <p:cNvSpPr txBox="1">
                <a:spLocks noChangeArrowheads="1"/>
              </p:cNvSpPr>
              <p:nvPr/>
            </p:nvSpPr>
            <p:spPr bwMode="auto">
              <a:xfrm>
                <a:off x="2544" y="1728"/>
                <a:ext cx="288" cy="333"/>
              </a:xfrm>
              <a:prstGeom prst="rect">
                <a:avLst/>
              </a:prstGeom>
              <a:noFill/>
              <a:ln w="9525">
                <a:solidFill>
                  <a:srgbClr val="000000"/>
                </a:solidFill>
                <a:miter lim="800000"/>
                <a:headEnd/>
                <a:tailEnd/>
              </a:ln>
            </p:spPr>
            <p:txBody>
              <a:bodyPr lIns="54576" tIns="27288" rIns="54576" bIns="27288"/>
              <a:lstStyle/>
              <a:p>
                <a:pPr algn="ctr">
                  <a:spcAft>
                    <a:spcPts val="1000"/>
                  </a:spcAft>
                </a:pPr>
                <a:r>
                  <a:rPr lang="en-US" sz="1700" b="1">
                    <a:solidFill>
                      <a:srgbClr val="000000"/>
                    </a:solidFill>
                    <a:latin typeface="Franklin Gothic Book" pitchFamily="34" charset="0"/>
                  </a:rPr>
                  <a:t>4</a:t>
                </a:r>
                <a:endParaRPr lang="en-US">
                  <a:latin typeface="Franklin Gothic Book" pitchFamily="34" charset="0"/>
                </a:endParaRPr>
              </a:p>
            </p:txBody>
          </p:sp>
          <p:sp>
            <p:nvSpPr>
              <p:cNvPr id="11291" name="Text Box 10"/>
              <p:cNvSpPr txBox="1">
                <a:spLocks noChangeArrowheads="1"/>
              </p:cNvSpPr>
              <p:nvPr/>
            </p:nvSpPr>
            <p:spPr bwMode="auto">
              <a:xfrm>
                <a:off x="2832" y="1728"/>
                <a:ext cx="288" cy="333"/>
              </a:xfrm>
              <a:prstGeom prst="rect">
                <a:avLst/>
              </a:prstGeom>
              <a:noFill/>
              <a:ln w="9525">
                <a:solidFill>
                  <a:srgbClr val="000000"/>
                </a:solidFill>
                <a:miter lim="800000"/>
                <a:headEnd/>
                <a:tailEnd/>
              </a:ln>
            </p:spPr>
            <p:txBody>
              <a:bodyPr lIns="54576" tIns="27288" rIns="54576" bIns="27288"/>
              <a:lstStyle/>
              <a:p>
                <a:pPr algn="ctr">
                  <a:spcAft>
                    <a:spcPts val="1000"/>
                  </a:spcAft>
                </a:pPr>
                <a:r>
                  <a:rPr lang="en-US" sz="1700" b="1">
                    <a:solidFill>
                      <a:srgbClr val="000000"/>
                    </a:solidFill>
                    <a:latin typeface="Franklin Gothic Book" pitchFamily="34" charset="0"/>
                  </a:rPr>
                  <a:t>5</a:t>
                </a:r>
                <a:endParaRPr lang="en-US">
                  <a:latin typeface="Franklin Gothic Book" pitchFamily="34" charset="0"/>
                </a:endParaRPr>
              </a:p>
            </p:txBody>
          </p:sp>
          <p:sp>
            <p:nvSpPr>
              <p:cNvPr id="11292" name="Text Box 11"/>
              <p:cNvSpPr txBox="1">
                <a:spLocks noChangeArrowheads="1"/>
              </p:cNvSpPr>
              <p:nvPr/>
            </p:nvSpPr>
            <p:spPr bwMode="auto">
              <a:xfrm>
                <a:off x="3120" y="1728"/>
                <a:ext cx="288" cy="333"/>
              </a:xfrm>
              <a:prstGeom prst="rect">
                <a:avLst/>
              </a:prstGeom>
              <a:noFill/>
              <a:ln w="9525">
                <a:solidFill>
                  <a:srgbClr val="000000"/>
                </a:solidFill>
                <a:miter lim="800000"/>
                <a:headEnd/>
                <a:tailEnd/>
              </a:ln>
            </p:spPr>
            <p:txBody>
              <a:bodyPr lIns="54576" tIns="27288" rIns="54576" bIns="27288"/>
              <a:lstStyle/>
              <a:p>
                <a:pPr algn="ctr">
                  <a:spcAft>
                    <a:spcPts val="1000"/>
                  </a:spcAft>
                </a:pPr>
                <a:r>
                  <a:rPr lang="en-US" sz="1700" b="1">
                    <a:solidFill>
                      <a:srgbClr val="000000"/>
                    </a:solidFill>
                    <a:latin typeface="Franklin Gothic Book" pitchFamily="34" charset="0"/>
                  </a:rPr>
                  <a:t>6</a:t>
                </a:r>
                <a:endParaRPr lang="en-US">
                  <a:latin typeface="Franklin Gothic Book" pitchFamily="34" charset="0"/>
                </a:endParaRPr>
              </a:p>
            </p:txBody>
          </p:sp>
          <p:sp>
            <p:nvSpPr>
              <p:cNvPr id="11293" name="Text Box 12"/>
              <p:cNvSpPr txBox="1">
                <a:spLocks noChangeArrowheads="1"/>
              </p:cNvSpPr>
              <p:nvPr/>
            </p:nvSpPr>
            <p:spPr bwMode="auto">
              <a:xfrm>
                <a:off x="3408" y="1728"/>
                <a:ext cx="288" cy="333"/>
              </a:xfrm>
              <a:prstGeom prst="rect">
                <a:avLst/>
              </a:prstGeom>
              <a:noFill/>
              <a:ln w="9525">
                <a:solidFill>
                  <a:srgbClr val="000000"/>
                </a:solidFill>
                <a:miter lim="800000"/>
                <a:headEnd/>
                <a:tailEnd/>
              </a:ln>
            </p:spPr>
            <p:txBody>
              <a:bodyPr lIns="54576" tIns="27288" rIns="54576" bIns="27288"/>
              <a:lstStyle/>
              <a:p>
                <a:pPr algn="ctr">
                  <a:spcAft>
                    <a:spcPts val="1000"/>
                  </a:spcAft>
                </a:pPr>
                <a:r>
                  <a:rPr lang="en-US" sz="1700" b="1">
                    <a:solidFill>
                      <a:srgbClr val="000000"/>
                    </a:solidFill>
                    <a:latin typeface="Franklin Gothic Book" pitchFamily="34" charset="0"/>
                  </a:rPr>
                  <a:t>7</a:t>
                </a:r>
                <a:endParaRPr lang="en-US">
                  <a:latin typeface="Franklin Gothic Book" pitchFamily="34" charset="0"/>
                </a:endParaRPr>
              </a:p>
            </p:txBody>
          </p:sp>
        </p:grpSp>
        <p:sp>
          <p:nvSpPr>
            <p:cNvPr id="11272" name="Text Box 13"/>
            <p:cNvSpPr txBox="1">
              <a:spLocks noChangeArrowheads="1"/>
            </p:cNvSpPr>
            <p:nvPr/>
          </p:nvSpPr>
          <p:spPr bwMode="auto">
            <a:xfrm>
              <a:off x="8258" y="6000"/>
              <a:ext cx="736" cy="503"/>
            </a:xfrm>
            <a:prstGeom prst="rect">
              <a:avLst/>
            </a:prstGeom>
            <a:noFill/>
            <a:ln w="9525">
              <a:solidFill>
                <a:srgbClr val="000000"/>
              </a:solidFill>
              <a:miter lim="800000"/>
              <a:headEnd/>
              <a:tailEnd/>
            </a:ln>
          </p:spPr>
          <p:txBody>
            <a:bodyPr lIns="54576" tIns="27288" rIns="54576" bIns="27288">
              <a:spAutoFit/>
            </a:bodyPr>
            <a:lstStyle/>
            <a:p>
              <a:pPr algn="ctr">
                <a:spcAft>
                  <a:spcPts val="1000"/>
                </a:spcAft>
              </a:pPr>
              <a:r>
                <a:rPr lang="en-US" sz="1700" b="1">
                  <a:solidFill>
                    <a:srgbClr val="000000"/>
                  </a:solidFill>
                  <a:latin typeface="Franklin Gothic Book" pitchFamily="34" charset="0"/>
                </a:rPr>
                <a:t>1</a:t>
              </a:r>
              <a:endParaRPr lang="en-US">
                <a:latin typeface="Franklin Gothic Book" pitchFamily="34" charset="0"/>
              </a:endParaRPr>
            </a:p>
          </p:txBody>
        </p:sp>
        <p:sp>
          <p:nvSpPr>
            <p:cNvPr id="11273" name="Text Box 14"/>
            <p:cNvSpPr txBox="1">
              <a:spLocks noChangeArrowheads="1"/>
            </p:cNvSpPr>
            <p:nvPr/>
          </p:nvSpPr>
          <p:spPr bwMode="auto">
            <a:xfrm>
              <a:off x="8858" y="6000"/>
              <a:ext cx="737" cy="503"/>
            </a:xfrm>
            <a:prstGeom prst="rect">
              <a:avLst/>
            </a:prstGeom>
            <a:noFill/>
            <a:ln w="9525">
              <a:solidFill>
                <a:srgbClr val="000000"/>
              </a:solidFill>
              <a:miter lim="800000"/>
              <a:headEnd/>
              <a:tailEnd/>
            </a:ln>
          </p:spPr>
          <p:txBody>
            <a:bodyPr lIns="54576" tIns="27288" rIns="54576" bIns="27288">
              <a:spAutoFit/>
            </a:bodyPr>
            <a:lstStyle/>
            <a:p>
              <a:pPr algn="ctr">
                <a:spcAft>
                  <a:spcPts val="1000"/>
                </a:spcAft>
              </a:pPr>
              <a:r>
                <a:rPr lang="en-US" sz="1700" b="1">
                  <a:solidFill>
                    <a:srgbClr val="000000"/>
                  </a:solidFill>
                  <a:latin typeface="Franklin Gothic Book" pitchFamily="34" charset="0"/>
                </a:rPr>
                <a:t>1</a:t>
              </a:r>
              <a:endParaRPr lang="en-US">
                <a:latin typeface="Franklin Gothic Book" pitchFamily="34" charset="0"/>
              </a:endParaRPr>
            </a:p>
          </p:txBody>
        </p:sp>
        <p:grpSp>
          <p:nvGrpSpPr>
            <p:cNvPr id="4" name="Group 15"/>
            <p:cNvGrpSpPr>
              <a:grpSpLocks/>
            </p:cNvGrpSpPr>
            <p:nvPr/>
          </p:nvGrpSpPr>
          <p:grpSpPr bwMode="auto">
            <a:xfrm>
              <a:off x="3127" y="7029"/>
              <a:ext cx="1500" cy="1728"/>
              <a:chOff x="1200" y="2208"/>
              <a:chExt cx="720" cy="807"/>
            </a:xfrm>
          </p:grpSpPr>
          <p:sp>
            <p:nvSpPr>
              <p:cNvPr id="11285" name="Text Box 16"/>
              <p:cNvSpPr txBox="1">
                <a:spLocks noChangeArrowheads="1"/>
              </p:cNvSpPr>
              <p:nvPr/>
            </p:nvSpPr>
            <p:spPr bwMode="auto">
              <a:xfrm>
                <a:off x="1200" y="2784"/>
                <a:ext cx="720" cy="231"/>
              </a:xfrm>
              <a:prstGeom prst="rect">
                <a:avLst/>
              </a:prstGeom>
              <a:noFill/>
              <a:ln w="9525">
                <a:noFill/>
                <a:miter lim="800000"/>
                <a:headEnd/>
                <a:tailEnd/>
              </a:ln>
            </p:spPr>
            <p:txBody>
              <a:bodyPr lIns="54576" tIns="27288" rIns="54576" bIns="27288"/>
              <a:lstStyle/>
              <a:p>
                <a:pPr algn="ctr">
                  <a:spcAft>
                    <a:spcPts val="1000"/>
                  </a:spcAft>
                </a:pPr>
                <a:r>
                  <a:rPr lang="en-US" sz="1000" b="1">
                    <a:solidFill>
                      <a:srgbClr val="000000"/>
                    </a:solidFill>
                    <a:latin typeface="Franklin Gothic Book" pitchFamily="34" charset="0"/>
                  </a:rPr>
                  <a:t>Bit start</a:t>
                </a:r>
                <a:endParaRPr lang="en-US">
                  <a:latin typeface="Franklin Gothic Book" pitchFamily="34" charset="0"/>
                </a:endParaRPr>
              </a:p>
            </p:txBody>
          </p:sp>
          <p:sp>
            <p:nvSpPr>
              <p:cNvPr id="11286" name="Line 17"/>
              <p:cNvSpPr>
                <a:spLocks noChangeShapeType="1"/>
              </p:cNvSpPr>
              <p:nvPr/>
            </p:nvSpPr>
            <p:spPr bwMode="auto">
              <a:xfrm flipV="1">
                <a:off x="1536" y="2208"/>
                <a:ext cx="0" cy="576"/>
              </a:xfrm>
              <a:prstGeom prst="line">
                <a:avLst/>
              </a:prstGeom>
              <a:noFill/>
              <a:ln w="9525">
                <a:solidFill>
                  <a:srgbClr val="000000"/>
                </a:solidFill>
                <a:round/>
                <a:headEnd/>
                <a:tailEnd type="triangle" w="med" len="med"/>
              </a:ln>
            </p:spPr>
            <p:txBody>
              <a:bodyPr/>
              <a:lstStyle/>
              <a:p>
                <a:endParaRPr lang="en-US">
                  <a:latin typeface="Franklin Gothic Book" pitchFamily="34" charset="0"/>
                </a:endParaRPr>
              </a:p>
            </p:txBody>
          </p:sp>
        </p:grpSp>
        <p:grpSp>
          <p:nvGrpSpPr>
            <p:cNvPr id="5" name="Group 18"/>
            <p:cNvGrpSpPr>
              <a:grpSpLocks/>
            </p:cNvGrpSpPr>
            <p:nvPr/>
          </p:nvGrpSpPr>
          <p:grpSpPr bwMode="auto">
            <a:xfrm>
              <a:off x="4427" y="7029"/>
              <a:ext cx="3600" cy="1728"/>
              <a:chOff x="1824" y="2208"/>
              <a:chExt cx="1728" cy="807"/>
            </a:xfrm>
          </p:grpSpPr>
          <p:sp>
            <p:nvSpPr>
              <p:cNvPr id="11282" name="Text Box 19"/>
              <p:cNvSpPr txBox="1">
                <a:spLocks noChangeArrowheads="1"/>
              </p:cNvSpPr>
              <p:nvPr/>
            </p:nvSpPr>
            <p:spPr bwMode="auto">
              <a:xfrm>
                <a:off x="2256" y="2784"/>
                <a:ext cx="912" cy="231"/>
              </a:xfrm>
              <a:prstGeom prst="rect">
                <a:avLst/>
              </a:prstGeom>
              <a:noFill/>
              <a:ln w="9525">
                <a:noFill/>
                <a:miter lim="800000"/>
                <a:headEnd/>
                <a:tailEnd/>
              </a:ln>
            </p:spPr>
            <p:txBody>
              <a:bodyPr lIns="54576" tIns="27288" rIns="54576" bIns="27288"/>
              <a:lstStyle/>
              <a:p>
                <a:pPr algn="ctr">
                  <a:spcAft>
                    <a:spcPts val="1000"/>
                  </a:spcAft>
                </a:pPr>
                <a:r>
                  <a:rPr lang="en-US" sz="1000" b="1">
                    <a:solidFill>
                      <a:srgbClr val="000000"/>
                    </a:solidFill>
                    <a:latin typeface="Franklin Gothic Book" pitchFamily="34" charset="0"/>
                  </a:rPr>
                  <a:t>Bit data</a:t>
                </a:r>
                <a:endParaRPr lang="en-US">
                  <a:latin typeface="Franklin Gothic Book" pitchFamily="34" charset="0"/>
                </a:endParaRPr>
              </a:p>
            </p:txBody>
          </p:sp>
          <p:sp>
            <p:nvSpPr>
              <p:cNvPr id="11283" name="AutoShape 20"/>
              <p:cNvSpPr>
                <a:spLocks/>
              </p:cNvSpPr>
              <p:nvPr/>
            </p:nvSpPr>
            <p:spPr bwMode="auto">
              <a:xfrm rot="5400000">
                <a:off x="2592" y="1440"/>
                <a:ext cx="192" cy="1728"/>
              </a:xfrm>
              <a:prstGeom prst="rightBracket">
                <a:avLst>
                  <a:gd name="adj" fmla="val 0"/>
                </a:avLst>
              </a:prstGeom>
              <a:noFill/>
              <a:ln w="9525">
                <a:solidFill>
                  <a:srgbClr val="000000"/>
                </a:solidFill>
                <a:round/>
                <a:headEnd type="arrow" w="med" len="med"/>
                <a:tailEnd type="arrow" w="med" len="med"/>
              </a:ln>
            </p:spPr>
            <p:txBody>
              <a:bodyPr anchor="ctr"/>
              <a:lstStyle/>
              <a:p>
                <a:endParaRPr lang="en-US">
                  <a:latin typeface="Franklin Gothic Book" pitchFamily="34" charset="0"/>
                </a:endParaRPr>
              </a:p>
            </p:txBody>
          </p:sp>
          <p:sp>
            <p:nvSpPr>
              <p:cNvPr id="11284" name="Line 21"/>
              <p:cNvSpPr>
                <a:spLocks noChangeShapeType="1"/>
              </p:cNvSpPr>
              <p:nvPr/>
            </p:nvSpPr>
            <p:spPr bwMode="auto">
              <a:xfrm flipV="1">
                <a:off x="2688" y="2400"/>
                <a:ext cx="0" cy="384"/>
              </a:xfrm>
              <a:prstGeom prst="line">
                <a:avLst/>
              </a:prstGeom>
              <a:noFill/>
              <a:ln w="9525">
                <a:solidFill>
                  <a:srgbClr val="000000"/>
                </a:solidFill>
                <a:round/>
                <a:headEnd/>
                <a:tailEnd type="triangle" w="med" len="med"/>
              </a:ln>
            </p:spPr>
            <p:txBody>
              <a:bodyPr/>
              <a:lstStyle/>
              <a:p>
                <a:endParaRPr lang="en-US">
                  <a:latin typeface="Franklin Gothic Book" pitchFamily="34" charset="0"/>
                </a:endParaRPr>
              </a:p>
            </p:txBody>
          </p:sp>
        </p:grpSp>
        <p:grpSp>
          <p:nvGrpSpPr>
            <p:cNvPr id="6" name="Group 22"/>
            <p:cNvGrpSpPr>
              <a:grpSpLocks/>
            </p:cNvGrpSpPr>
            <p:nvPr/>
          </p:nvGrpSpPr>
          <p:grpSpPr bwMode="auto">
            <a:xfrm>
              <a:off x="7827" y="7029"/>
              <a:ext cx="1500" cy="2099"/>
              <a:chOff x="3456" y="2208"/>
              <a:chExt cx="720" cy="980"/>
            </a:xfrm>
          </p:grpSpPr>
          <p:sp>
            <p:nvSpPr>
              <p:cNvPr id="11280" name="Text Box 23"/>
              <p:cNvSpPr txBox="1">
                <a:spLocks noChangeArrowheads="1"/>
              </p:cNvSpPr>
              <p:nvPr/>
            </p:nvSpPr>
            <p:spPr bwMode="auto">
              <a:xfrm>
                <a:off x="3456" y="2784"/>
                <a:ext cx="720" cy="404"/>
              </a:xfrm>
              <a:prstGeom prst="rect">
                <a:avLst/>
              </a:prstGeom>
              <a:noFill/>
              <a:ln w="9525">
                <a:noFill/>
                <a:miter lim="800000"/>
                <a:headEnd/>
                <a:tailEnd/>
              </a:ln>
            </p:spPr>
            <p:txBody>
              <a:bodyPr lIns="54576" tIns="27288" rIns="54576" bIns="27288"/>
              <a:lstStyle/>
              <a:p>
                <a:pPr algn="ctr">
                  <a:spcAft>
                    <a:spcPts val="1000"/>
                  </a:spcAft>
                </a:pPr>
                <a:r>
                  <a:rPr lang="en-US" sz="1000" b="1">
                    <a:solidFill>
                      <a:srgbClr val="000000"/>
                    </a:solidFill>
                    <a:latin typeface="Franklin Gothic Book" pitchFamily="34" charset="0"/>
                  </a:rPr>
                  <a:t>Bit paritas</a:t>
                </a:r>
                <a:endParaRPr lang="en-US">
                  <a:latin typeface="Franklin Gothic Book" pitchFamily="34" charset="0"/>
                </a:endParaRPr>
              </a:p>
            </p:txBody>
          </p:sp>
          <p:sp>
            <p:nvSpPr>
              <p:cNvPr id="11281" name="Line 24"/>
              <p:cNvSpPr>
                <a:spLocks noChangeShapeType="1"/>
              </p:cNvSpPr>
              <p:nvPr/>
            </p:nvSpPr>
            <p:spPr bwMode="auto">
              <a:xfrm flipV="1">
                <a:off x="3840" y="2208"/>
                <a:ext cx="0" cy="576"/>
              </a:xfrm>
              <a:prstGeom prst="line">
                <a:avLst/>
              </a:prstGeom>
              <a:noFill/>
              <a:ln w="9525">
                <a:solidFill>
                  <a:srgbClr val="000000"/>
                </a:solidFill>
                <a:round/>
                <a:headEnd/>
                <a:tailEnd type="triangle" w="med" len="med"/>
              </a:ln>
            </p:spPr>
            <p:txBody>
              <a:bodyPr/>
              <a:lstStyle/>
              <a:p>
                <a:endParaRPr lang="en-US">
                  <a:latin typeface="Franklin Gothic Book" pitchFamily="34" charset="0"/>
                </a:endParaRPr>
              </a:p>
            </p:txBody>
          </p:sp>
        </p:grpSp>
        <p:grpSp>
          <p:nvGrpSpPr>
            <p:cNvPr id="7" name="Group 25"/>
            <p:cNvGrpSpPr>
              <a:grpSpLocks/>
            </p:cNvGrpSpPr>
            <p:nvPr/>
          </p:nvGrpSpPr>
          <p:grpSpPr bwMode="auto">
            <a:xfrm>
              <a:off x="8627" y="7029"/>
              <a:ext cx="1500" cy="3085"/>
              <a:chOff x="3840" y="2208"/>
              <a:chExt cx="720" cy="1440"/>
            </a:xfrm>
          </p:grpSpPr>
          <p:sp>
            <p:nvSpPr>
              <p:cNvPr id="11278" name="Text Box 26"/>
              <p:cNvSpPr txBox="1">
                <a:spLocks noChangeArrowheads="1"/>
              </p:cNvSpPr>
              <p:nvPr/>
            </p:nvSpPr>
            <p:spPr bwMode="auto">
              <a:xfrm>
                <a:off x="3840" y="3417"/>
                <a:ext cx="720" cy="231"/>
              </a:xfrm>
              <a:prstGeom prst="rect">
                <a:avLst/>
              </a:prstGeom>
              <a:noFill/>
              <a:ln w="9525">
                <a:noFill/>
                <a:miter lim="800000"/>
                <a:headEnd/>
                <a:tailEnd/>
              </a:ln>
            </p:spPr>
            <p:txBody>
              <a:bodyPr lIns="54576" tIns="27288" rIns="54576" bIns="27288"/>
              <a:lstStyle/>
              <a:p>
                <a:pPr algn="ctr">
                  <a:spcAft>
                    <a:spcPts val="1000"/>
                  </a:spcAft>
                </a:pPr>
                <a:r>
                  <a:rPr lang="en-US" sz="1000" b="1">
                    <a:solidFill>
                      <a:srgbClr val="000000"/>
                    </a:solidFill>
                    <a:latin typeface="Franklin Gothic Book" pitchFamily="34" charset="0"/>
                  </a:rPr>
                  <a:t>Bit stop</a:t>
                </a:r>
                <a:endParaRPr lang="en-US">
                  <a:latin typeface="Franklin Gothic Book" pitchFamily="34" charset="0"/>
                </a:endParaRPr>
              </a:p>
            </p:txBody>
          </p:sp>
          <p:sp>
            <p:nvSpPr>
              <p:cNvPr id="11279" name="Line 27"/>
              <p:cNvSpPr>
                <a:spLocks noChangeShapeType="1"/>
              </p:cNvSpPr>
              <p:nvPr/>
            </p:nvSpPr>
            <p:spPr bwMode="auto">
              <a:xfrm flipV="1">
                <a:off x="4128" y="2208"/>
                <a:ext cx="0" cy="1200"/>
              </a:xfrm>
              <a:prstGeom prst="line">
                <a:avLst/>
              </a:prstGeom>
              <a:noFill/>
              <a:ln w="9525">
                <a:solidFill>
                  <a:srgbClr val="000000"/>
                </a:solidFill>
                <a:round/>
                <a:headEnd/>
                <a:tailEnd type="triangle" w="med" len="med"/>
              </a:ln>
            </p:spPr>
            <p:txBody>
              <a:bodyPr/>
              <a:lstStyle/>
              <a:p>
                <a:endParaRPr lang="en-US">
                  <a:latin typeface="Franklin Gothic Book" pitchFamily="34" charset="0"/>
                </a:endParaRPr>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r>
              <a:rPr lang="en-SG" dirty="0" smtClean="0">
                <a:latin typeface="Franklin Gothic Book" pitchFamily="34" charset="0"/>
              </a:rPr>
              <a:t>Various types of serial communication Standards:</a:t>
            </a:r>
            <a:br>
              <a:rPr lang="en-SG" dirty="0" smtClean="0">
                <a:latin typeface="Franklin Gothic Book" pitchFamily="34" charset="0"/>
              </a:rPr>
            </a:br>
            <a:r>
              <a:rPr lang="en-SG" dirty="0" smtClean="0">
                <a:latin typeface="Franklin Gothic Book" pitchFamily="34" charset="0"/>
              </a:rPr>
              <a:t>1. RS-232</a:t>
            </a:r>
            <a:br>
              <a:rPr lang="en-SG" dirty="0" smtClean="0">
                <a:latin typeface="Franklin Gothic Book" pitchFamily="34" charset="0"/>
              </a:rPr>
            </a:br>
            <a:r>
              <a:rPr lang="en-SG" dirty="0" smtClean="0">
                <a:latin typeface="Franklin Gothic Book" pitchFamily="34" charset="0"/>
              </a:rPr>
              <a:t>2. RS-423</a:t>
            </a:r>
            <a:br>
              <a:rPr lang="en-SG" dirty="0" smtClean="0">
                <a:latin typeface="Franklin Gothic Book" pitchFamily="34" charset="0"/>
              </a:rPr>
            </a:br>
            <a:r>
              <a:rPr lang="en-SG" dirty="0" smtClean="0">
                <a:latin typeface="Franklin Gothic Book" pitchFamily="34" charset="0"/>
              </a:rPr>
              <a:t>3. RS-485</a:t>
            </a:r>
            <a:br>
              <a:rPr lang="en-SG" dirty="0" smtClean="0">
                <a:latin typeface="Franklin Gothic Book" pitchFamily="34" charset="0"/>
              </a:rPr>
            </a:br>
            <a:r>
              <a:rPr lang="en-SG" dirty="0" smtClean="0">
                <a:latin typeface="Franklin Gothic Book" pitchFamily="34" charset="0"/>
              </a:rPr>
              <a:t>4. USB</a:t>
            </a:r>
            <a:br>
              <a:rPr lang="en-SG" dirty="0" smtClean="0">
                <a:latin typeface="Franklin Gothic Book" pitchFamily="34" charset="0"/>
              </a:rPr>
            </a:br>
            <a:r>
              <a:rPr lang="en-SG" dirty="0" smtClean="0">
                <a:latin typeface="Franklin Gothic Book" pitchFamily="34" charset="0"/>
              </a:rPr>
              <a:t>5. Fire Wire</a:t>
            </a:r>
            <a:br>
              <a:rPr lang="en-SG" dirty="0" smtClean="0">
                <a:latin typeface="Franklin Gothic Book" pitchFamily="34" charset="0"/>
              </a:rPr>
            </a:br>
            <a:r>
              <a:rPr lang="en-SG" dirty="0" smtClean="0">
                <a:latin typeface="Franklin Gothic Book" pitchFamily="34" charset="0"/>
              </a:rPr>
              <a:t>6. Ethernet</a:t>
            </a:r>
            <a:br>
              <a:rPr lang="en-SG" dirty="0" smtClean="0">
                <a:latin typeface="Franklin Gothic Book" pitchFamily="34" charset="0"/>
              </a:rPr>
            </a:br>
            <a:r>
              <a:rPr lang="en-SG" dirty="0" smtClean="0">
                <a:latin typeface="Franklin Gothic Book" pitchFamily="34" charset="0"/>
              </a:rPr>
              <a:t>7. MIDI</a:t>
            </a:r>
            <a:br>
              <a:rPr lang="en-SG" dirty="0" smtClean="0">
                <a:latin typeface="Franklin Gothic Book" pitchFamily="34" charset="0"/>
              </a:rPr>
            </a:br>
            <a:r>
              <a:rPr lang="en-SG" dirty="0" smtClean="0">
                <a:latin typeface="Franklin Gothic Book" pitchFamily="34" charset="0"/>
              </a:rPr>
              <a:t>8. PCI Express</a:t>
            </a:r>
            <a:br>
              <a:rPr lang="en-SG" dirty="0" smtClean="0">
                <a:latin typeface="Franklin Gothic Book" pitchFamily="34" charset="0"/>
              </a:rPr>
            </a:br>
            <a:r>
              <a:rPr lang="en-SG" dirty="0" smtClean="0">
                <a:latin typeface="Franklin Gothic Book" pitchFamily="34" charset="0"/>
              </a:rPr>
              <a:t>9. SPI &amp; SCI</a:t>
            </a:r>
            <a:br>
              <a:rPr lang="en-SG" dirty="0" smtClean="0">
                <a:latin typeface="Franklin Gothic Book" pitchFamily="34" charset="0"/>
              </a:rPr>
            </a:br>
            <a:r>
              <a:rPr lang="en-SG" dirty="0" smtClean="0">
                <a:latin typeface="Franklin Gothic Book" pitchFamily="34" charset="0"/>
              </a:rPr>
              <a:t>10. IIC </a:t>
            </a:r>
            <a:br>
              <a:rPr lang="en-SG" dirty="0" smtClean="0">
                <a:latin typeface="Franklin Gothic Book" pitchFamily="34" charset="0"/>
              </a:rPr>
            </a:br>
            <a:r>
              <a:rPr lang="en-SG" dirty="0" smtClean="0">
                <a:latin typeface="Franklin Gothic Book" pitchFamily="34" charset="0"/>
              </a:rPr>
              <a:t>11. IrDA</a:t>
            </a:r>
            <a:endParaRPr lang="en-SG" dirty="0">
              <a:latin typeface="Franklin Gothic Boo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SG"/>
          </a:p>
        </p:txBody>
      </p:sp>
      <p:sp>
        <p:nvSpPr>
          <p:cNvPr id="9218" name="Content Placeholder 2"/>
          <p:cNvSpPr>
            <a:spLocks noGrp="1"/>
          </p:cNvSpPr>
          <p:nvPr>
            <p:ph idx="1"/>
          </p:nvPr>
        </p:nvSpPr>
        <p:spPr/>
        <p:txBody>
          <a:bodyPr/>
          <a:lstStyle/>
          <a:p>
            <a:pPr eaLnBrk="1" hangingPunct="1"/>
            <a:r>
              <a:rPr lang="en-US" sz="2400" dirty="0" err="1" smtClean="0"/>
              <a:t>Ketika</a:t>
            </a:r>
            <a:r>
              <a:rPr lang="en-US" sz="2400" dirty="0" smtClean="0"/>
              <a:t> </a:t>
            </a:r>
            <a:r>
              <a:rPr lang="en-US" sz="2400" dirty="0" err="1" smtClean="0"/>
              <a:t>sebuah</a:t>
            </a:r>
            <a:r>
              <a:rPr lang="en-US" sz="2400" dirty="0" smtClean="0"/>
              <a:t> </a:t>
            </a:r>
            <a:r>
              <a:rPr lang="en-US" sz="2400" dirty="0" err="1" smtClean="0"/>
              <a:t>komputer</a:t>
            </a:r>
            <a:r>
              <a:rPr lang="en-US" sz="2400" dirty="0" smtClean="0"/>
              <a:t> </a:t>
            </a:r>
            <a:r>
              <a:rPr lang="en-US" sz="2400" dirty="0" err="1" smtClean="0"/>
              <a:t>berkomunikasi</a:t>
            </a:r>
            <a:r>
              <a:rPr lang="en-US" sz="2400" dirty="0" smtClean="0"/>
              <a:t> </a:t>
            </a:r>
            <a:r>
              <a:rPr lang="en-US" sz="2400" dirty="0" err="1" smtClean="0"/>
              <a:t>dengan</a:t>
            </a:r>
            <a:r>
              <a:rPr lang="en-US" sz="2400" dirty="0" smtClean="0"/>
              <a:t> </a:t>
            </a:r>
            <a:r>
              <a:rPr lang="en-US" sz="2400" dirty="0" err="1" smtClean="0"/>
              <a:t>komputer</a:t>
            </a:r>
            <a:r>
              <a:rPr lang="en-US" sz="2400" dirty="0" smtClean="0"/>
              <a:t> lain </a:t>
            </a:r>
            <a:r>
              <a:rPr lang="en-US" sz="2400" dirty="0" err="1" smtClean="0"/>
              <a:t>maka</a:t>
            </a:r>
            <a:r>
              <a:rPr lang="en-US" sz="2400" dirty="0" smtClean="0"/>
              <a:t> </a:t>
            </a:r>
            <a:r>
              <a:rPr lang="en-US" sz="2400" dirty="0" err="1" smtClean="0"/>
              <a:t>mereka</a:t>
            </a:r>
            <a:r>
              <a:rPr lang="en-US" sz="2400" dirty="0" smtClean="0"/>
              <a:t> </a:t>
            </a:r>
            <a:r>
              <a:rPr lang="en-US" sz="2400" dirty="0" err="1" smtClean="0"/>
              <a:t>saling</a:t>
            </a:r>
            <a:r>
              <a:rPr lang="en-US" sz="2400" dirty="0" smtClean="0"/>
              <a:t> </a:t>
            </a:r>
            <a:r>
              <a:rPr lang="en-US" sz="2400" dirty="0" err="1" smtClean="0"/>
              <a:t>mempertukarkan</a:t>
            </a:r>
            <a:r>
              <a:rPr lang="en-US" sz="2400" dirty="0" smtClean="0"/>
              <a:t> bit-bit </a:t>
            </a:r>
            <a:r>
              <a:rPr lang="en-US" sz="2400" dirty="0" err="1" smtClean="0"/>
              <a:t>informasi</a:t>
            </a:r>
            <a:r>
              <a:rPr lang="en-US" sz="2400" dirty="0" smtClean="0"/>
              <a:t> yang </a:t>
            </a:r>
            <a:r>
              <a:rPr lang="en-US" sz="2400" dirty="0" err="1" smtClean="0"/>
              <a:t>dikirimkan</a:t>
            </a:r>
            <a:r>
              <a:rPr lang="en-US" sz="2400" dirty="0" smtClean="0"/>
              <a:t> </a:t>
            </a:r>
            <a:r>
              <a:rPr lang="en-US" sz="2400" dirty="0" err="1" smtClean="0"/>
              <a:t>melalui</a:t>
            </a:r>
            <a:r>
              <a:rPr lang="en-US" sz="2400" dirty="0" smtClean="0"/>
              <a:t> </a:t>
            </a:r>
            <a:r>
              <a:rPr lang="en-US" sz="2400" dirty="0" err="1" smtClean="0"/>
              <a:t>suatu</a:t>
            </a:r>
            <a:r>
              <a:rPr lang="en-US" sz="2400" dirty="0" smtClean="0"/>
              <a:t> medium </a:t>
            </a:r>
            <a:r>
              <a:rPr lang="en-US" sz="2400" dirty="0" err="1" smtClean="0"/>
              <a:t>transmisi</a:t>
            </a:r>
            <a:endParaRPr lang="en-US" sz="2400" dirty="0" smtClean="0"/>
          </a:p>
          <a:p>
            <a:pPr eaLnBrk="1" hangingPunct="1"/>
            <a:r>
              <a:rPr lang="en-US" sz="2400" dirty="0" smtClean="0"/>
              <a:t>Hal </a:t>
            </a:r>
            <a:r>
              <a:rPr lang="en-US" sz="2400" dirty="0" err="1" smtClean="0"/>
              <a:t>ini</a:t>
            </a:r>
            <a:r>
              <a:rPr lang="en-US" sz="2400" dirty="0" smtClean="0"/>
              <a:t> </a:t>
            </a:r>
            <a:r>
              <a:rPr lang="en-US" sz="2400" dirty="0" err="1" smtClean="0"/>
              <a:t>bisa</a:t>
            </a:r>
            <a:r>
              <a:rPr lang="en-US" sz="2400" dirty="0" smtClean="0"/>
              <a:t> </a:t>
            </a:r>
            <a:r>
              <a:rPr lang="en-US" sz="2400" dirty="0" err="1" smtClean="0"/>
              <a:t>dilakukan</a:t>
            </a:r>
            <a:r>
              <a:rPr lang="en-US" sz="2400" dirty="0" smtClean="0"/>
              <a:t> </a:t>
            </a:r>
            <a:r>
              <a:rPr lang="en-US" sz="2400" dirty="0" err="1" smtClean="0"/>
              <a:t>dengan</a:t>
            </a:r>
            <a:r>
              <a:rPr lang="en-US" sz="2400" dirty="0" smtClean="0"/>
              <a:t> </a:t>
            </a:r>
            <a:r>
              <a:rPr lang="en-US" sz="2400" dirty="0" err="1" smtClean="0"/>
              <a:t>relatif</a:t>
            </a:r>
            <a:r>
              <a:rPr lang="en-US" sz="2400" dirty="0" smtClean="0"/>
              <a:t> </a:t>
            </a:r>
            <a:r>
              <a:rPr lang="en-US" sz="2400" dirty="0" err="1" smtClean="0"/>
              <a:t>mudah</a:t>
            </a:r>
            <a:r>
              <a:rPr lang="en-US" sz="2400" dirty="0" smtClean="0"/>
              <a:t> </a:t>
            </a:r>
            <a:r>
              <a:rPr lang="en-US" sz="2400" dirty="0" err="1" smtClean="0"/>
              <a:t>bila</a:t>
            </a:r>
            <a:r>
              <a:rPr lang="en-US" sz="2400" dirty="0" smtClean="0"/>
              <a:t> </a:t>
            </a:r>
            <a:r>
              <a:rPr lang="en-US" sz="2400" dirty="0" err="1" smtClean="0"/>
              <a:t>mereka</a:t>
            </a:r>
            <a:r>
              <a:rPr lang="en-US" sz="2400" dirty="0" smtClean="0"/>
              <a:t> </a:t>
            </a:r>
            <a:r>
              <a:rPr lang="en-US" sz="2400" dirty="0" err="1" smtClean="0"/>
              <a:t>berada</a:t>
            </a:r>
            <a:r>
              <a:rPr lang="en-US" sz="2400" dirty="0" smtClean="0"/>
              <a:t> </a:t>
            </a:r>
            <a:r>
              <a:rPr lang="en-US" sz="2400" dirty="0" err="1" smtClean="0"/>
              <a:t>di</a:t>
            </a:r>
            <a:r>
              <a:rPr lang="en-US" sz="2400" dirty="0" smtClean="0"/>
              <a:t> </a:t>
            </a:r>
            <a:r>
              <a:rPr lang="en-US" sz="2400" dirty="0" err="1" smtClean="0"/>
              <a:t>alam</a:t>
            </a:r>
            <a:r>
              <a:rPr lang="en-US" sz="2400" dirty="0" smtClean="0"/>
              <a:t> </a:t>
            </a:r>
            <a:r>
              <a:rPr lang="en-US" sz="2400" dirty="0" err="1" smtClean="0"/>
              <a:t>ruangan</a:t>
            </a:r>
            <a:r>
              <a:rPr lang="en-US" sz="2400" dirty="0" smtClean="0"/>
              <a:t> </a:t>
            </a:r>
            <a:r>
              <a:rPr lang="en-US" sz="2400" dirty="0" err="1" smtClean="0"/>
              <a:t>atau</a:t>
            </a:r>
            <a:r>
              <a:rPr lang="en-US" sz="2400" dirty="0" smtClean="0"/>
              <a:t> </a:t>
            </a:r>
            <a:r>
              <a:rPr lang="en-US" sz="2400" dirty="0" err="1" smtClean="0"/>
              <a:t>gedung</a:t>
            </a:r>
            <a:r>
              <a:rPr lang="en-US" sz="2400" dirty="0" smtClean="0"/>
              <a:t> yang </a:t>
            </a:r>
            <a:r>
              <a:rPr lang="en-US" sz="2400" dirty="0" err="1" smtClean="0"/>
              <a:t>sama</a:t>
            </a:r>
            <a:endParaRPr lang="en-US" sz="2400" dirty="0" smtClean="0"/>
          </a:p>
          <a:p>
            <a:pPr eaLnBrk="1" hangingPunct="1"/>
            <a:r>
              <a:rPr lang="en-US" sz="2400" dirty="0" err="1" smtClean="0"/>
              <a:t>Jika</a:t>
            </a:r>
            <a:r>
              <a:rPr lang="en-US" sz="2400" dirty="0" smtClean="0"/>
              <a:t> </a:t>
            </a:r>
            <a:r>
              <a:rPr lang="en-US" sz="2400" dirty="0" err="1" smtClean="0"/>
              <a:t>jarak</a:t>
            </a:r>
            <a:r>
              <a:rPr lang="en-US" sz="2400" dirty="0" smtClean="0"/>
              <a:t> </a:t>
            </a:r>
            <a:r>
              <a:rPr lang="en-US" sz="2400" dirty="0" err="1" smtClean="0"/>
              <a:t>antar</a:t>
            </a:r>
            <a:r>
              <a:rPr lang="en-US" sz="2400" dirty="0" smtClean="0"/>
              <a:t> </a:t>
            </a:r>
            <a:r>
              <a:rPr lang="en-US" sz="2400" dirty="0" err="1" smtClean="0"/>
              <a:t>mereka</a:t>
            </a:r>
            <a:r>
              <a:rPr lang="en-US" sz="2400" dirty="0" smtClean="0"/>
              <a:t> </a:t>
            </a:r>
            <a:r>
              <a:rPr lang="en-US" sz="2400" dirty="0" err="1" smtClean="0"/>
              <a:t>semakin</a:t>
            </a:r>
            <a:r>
              <a:rPr lang="en-US" sz="2400" dirty="0" smtClean="0"/>
              <a:t> </a:t>
            </a:r>
            <a:r>
              <a:rPr lang="en-US" sz="2400" dirty="0" err="1" smtClean="0"/>
              <a:t>jauh</a:t>
            </a:r>
            <a:r>
              <a:rPr lang="en-US" sz="2400" dirty="0" smtClean="0"/>
              <a:t> </a:t>
            </a:r>
            <a:r>
              <a:rPr lang="en-US" sz="2400" dirty="0" err="1" smtClean="0"/>
              <a:t>maka</a:t>
            </a:r>
            <a:r>
              <a:rPr lang="en-US" sz="2400" dirty="0" smtClean="0"/>
              <a:t> </a:t>
            </a:r>
            <a:r>
              <a:rPr lang="en-US" sz="2400" dirty="0" err="1" smtClean="0"/>
              <a:t>diperlukan</a:t>
            </a:r>
            <a:r>
              <a:rPr lang="en-US" sz="2400" dirty="0" smtClean="0"/>
              <a:t> </a:t>
            </a:r>
            <a:r>
              <a:rPr lang="en-US" sz="2400" dirty="0" err="1" smtClean="0"/>
              <a:t>sebuah</a:t>
            </a:r>
            <a:r>
              <a:rPr lang="en-US" sz="2400" dirty="0" smtClean="0"/>
              <a:t> </a:t>
            </a:r>
            <a:r>
              <a:rPr lang="en-US" sz="2400" dirty="0" err="1" smtClean="0"/>
              <a:t>jaringan</a:t>
            </a:r>
            <a:r>
              <a:rPr lang="en-US" sz="2400" dirty="0" smtClean="0"/>
              <a:t> </a:t>
            </a:r>
            <a:r>
              <a:rPr lang="en-US" sz="2400" dirty="0" err="1" smtClean="0"/>
              <a:t>telekomunikasi</a:t>
            </a:r>
            <a:r>
              <a:rPr lang="en-US" sz="2400" dirty="0" smtClean="0"/>
              <a:t> yang </a:t>
            </a:r>
            <a:r>
              <a:rPr lang="en-US" sz="2400" dirty="0" err="1" smtClean="0"/>
              <a:t>menyediakan</a:t>
            </a:r>
            <a:r>
              <a:rPr lang="en-US" sz="2400" dirty="0" smtClean="0"/>
              <a:t> </a:t>
            </a:r>
            <a:r>
              <a:rPr lang="en-US" sz="2400" dirty="0" err="1" smtClean="0"/>
              <a:t>kanal</a:t>
            </a:r>
            <a:r>
              <a:rPr lang="en-US" sz="2400" dirty="0" smtClean="0"/>
              <a:t> </a:t>
            </a:r>
            <a:r>
              <a:rPr lang="en-US" sz="2400" dirty="0" err="1" smtClean="0"/>
              <a:t>komunikasi</a:t>
            </a:r>
            <a:r>
              <a:rPr lang="en-US" sz="2400" dirty="0" smtClean="0"/>
              <a:t> </a:t>
            </a:r>
            <a:r>
              <a:rPr lang="en-US" sz="2400" i="1" dirty="0" smtClean="0"/>
              <a:t>end-to-end</a:t>
            </a:r>
          </a:p>
          <a:p>
            <a:pPr eaLnBrk="1" hangingPunct="1"/>
            <a:r>
              <a:rPr lang="en-US" sz="2400" dirty="0" err="1" smtClean="0"/>
              <a:t>Komunikasi</a:t>
            </a:r>
            <a:r>
              <a:rPr lang="en-US" sz="2400" dirty="0" smtClean="0"/>
              <a:t> data </a:t>
            </a:r>
            <a:r>
              <a:rPr lang="en-US" sz="2400" dirty="0" err="1" smtClean="0"/>
              <a:t>antar</a:t>
            </a:r>
            <a:r>
              <a:rPr lang="en-US" sz="2400" dirty="0" smtClean="0"/>
              <a:t> </a:t>
            </a:r>
            <a:r>
              <a:rPr lang="en-US" sz="2400" dirty="0" err="1" smtClean="0"/>
              <a:t>komputer</a:t>
            </a:r>
            <a:r>
              <a:rPr lang="en-US" sz="2400" dirty="0" smtClean="0"/>
              <a:t> </a:t>
            </a:r>
            <a:r>
              <a:rPr lang="en-US" sz="2400" dirty="0" err="1" smtClean="0"/>
              <a:t>dapat</a:t>
            </a:r>
            <a:r>
              <a:rPr lang="en-US" sz="2400" dirty="0" smtClean="0"/>
              <a:t> </a:t>
            </a:r>
            <a:r>
              <a:rPr lang="en-US" sz="2400" dirty="0" err="1" smtClean="0"/>
              <a:t>dilakukan</a:t>
            </a:r>
            <a:r>
              <a:rPr lang="en-US" sz="2400" dirty="0" smtClean="0"/>
              <a:t> </a:t>
            </a:r>
            <a:r>
              <a:rPr lang="en-US" sz="2400" dirty="0" err="1" smtClean="0"/>
              <a:t>dengan</a:t>
            </a:r>
            <a:r>
              <a:rPr lang="en-US" sz="2400" dirty="0" smtClean="0"/>
              <a:t> </a:t>
            </a:r>
            <a:r>
              <a:rPr lang="en-US" sz="2400" dirty="0" err="1" smtClean="0"/>
              <a:t>beberapa</a:t>
            </a:r>
            <a:r>
              <a:rPr lang="en-US" sz="2400" dirty="0" smtClean="0"/>
              <a:t> </a:t>
            </a:r>
            <a:r>
              <a:rPr lang="en-US" sz="2400" dirty="0" err="1" smtClean="0"/>
              <a:t>cara</a:t>
            </a:r>
            <a:endParaRPr lang="en-U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614363" y="1428750"/>
            <a:ext cx="8229600" cy="2000250"/>
          </a:xfrm>
        </p:spPr>
        <p:txBody>
          <a:bodyPr/>
          <a:lstStyle/>
          <a:p>
            <a:pPr eaLnBrk="1" hangingPunct="1"/>
            <a:r>
              <a:rPr lang="en-US" sz="2400" smtClean="0"/>
              <a:t>Jika hanya ada satu kanal komunikasi yang tersedia sedangkan kita harus mengirimkan data yang terdiri dari lebih dari satu bit maka kita bisa mengirimkan data secara serial </a:t>
            </a:r>
          </a:p>
          <a:p>
            <a:pPr eaLnBrk="1" hangingPunct="1"/>
            <a:r>
              <a:rPr lang="en-US" sz="2400" smtClean="0"/>
              <a:t>Pada komunikasi data serial, bit-bit yang menyusun words (sekumpulan bit-bit data) dikirimkan satu per satu ke kanal komunikasi</a:t>
            </a:r>
          </a:p>
          <a:p>
            <a:pPr eaLnBrk="1" hangingPunct="1"/>
            <a:endParaRPr lang="en-US" sz="2400" smtClean="0"/>
          </a:p>
        </p:txBody>
      </p:sp>
      <p:pic>
        <p:nvPicPr>
          <p:cNvPr id="10243" name="Picture 2"/>
          <p:cNvPicPr>
            <a:picLocks noChangeAspect="1" noChangeArrowheads="1"/>
          </p:cNvPicPr>
          <p:nvPr/>
        </p:nvPicPr>
        <p:blipFill>
          <a:blip r:embed="rId3"/>
          <a:srcRect/>
          <a:stretch>
            <a:fillRect/>
          </a:stretch>
        </p:blipFill>
        <p:spPr bwMode="auto">
          <a:xfrm>
            <a:off x="2857488" y="4000504"/>
            <a:ext cx="5737225" cy="2500312"/>
          </a:xfrm>
          <a:prstGeom prst="rect">
            <a:avLst/>
          </a:prstGeom>
          <a:noFill/>
          <a:ln w="9525">
            <a:noFill/>
            <a:miter lim="800000"/>
            <a:headEnd/>
            <a:tailEnd/>
          </a:ln>
        </p:spPr>
      </p:pic>
      <p:sp>
        <p:nvSpPr>
          <p:cNvPr id="6" name="Rectangle 2"/>
          <p:cNvSpPr txBox="1">
            <a:spLocks noRot="1" noChangeArrowheads="1"/>
          </p:cNvSpPr>
          <p:nvPr/>
        </p:nvSpPr>
        <p:spPr>
          <a:xfrm>
            <a:off x="301625" y="228600"/>
            <a:ext cx="8540750" cy="1143000"/>
          </a:xfrm>
          <a:prstGeom prst="rect">
            <a:avLst/>
          </a:prstGeom>
          <a:noFill/>
          <a:ln/>
        </p:spPr>
        <p:txBody>
          <a:bodyPr anchor="ctr">
            <a:normAutofit/>
          </a:bodyPr>
          <a:lstStyle/>
          <a:p>
            <a:pPr fontAlgn="auto">
              <a:spcAft>
                <a:spcPts val="0"/>
              </a:spcAft>
              <a:defRPr/>
            </a:pPr>
            <a:r>
              <a:rPr lang="en-US" sz="4400" dirty="0" err="1">
                <a:latin typeface="+mn-lt"/>
              </a:rPr>
              <a:t>Komunikasi</a:t>
            </a:r>
            <a:r>
              <a:rPr lang="en-US" sz="4400" dirty="0">
                <a:latin typeface="+mn-lt"/>
              </a:rPr>
              <a:t> data serial</a:t>
            </a:r>
            <a:endParaRPr lang="en-US"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46063" y="298450"/>
            <a:ext cx="7826375" cy="987425"/>
          </a:xfrm>
        </p:spPr>
        <p:txBody>
          <a:bodyPr/>
          <a:lstStyle/>
          <a:p>
            <a:pPr eaLnBrk="1" fontAlgn="auto" hangingPunct="1">
              <a:spcAft>
                <a:spcPts val="0"/>
              </a:spcAft>
              <a:defRPr/>
            </a:pPr>
            <a:r>
              <a:rPr lang="en-US" sz="4400" dirty="0" smtClean="0">
                <a:solidFill>
                  <a:schemeClr val="tx1"/>
                </a:solidFill>
                <a:latin typeface="+mn-lt"/>
                <a:ea typeface="+mn-ea"/>
                <a:cs typeface="+mn-cs"/>
              </a:rPr>
              <a:t>Serial Interface RS 232C</a:t>
            </a:r>
            <a:endParaRPr lang="th-TH" sz="4400" dirty="0" smtClean="0">
              <a:solidFill>
                <a:schemeClr val="tx1"/>
              </a:solidFill>
              <a:latin typeface="+mn-lt"/>
              <a:ea typeface="+mn-ea"/>
              <a:cs typeface="+mn-cs"/>
            </a:endParaRPr>
          </a:p>
        </p:txBody>
      </p:sp>
      <p:sp>
        <p:nvSpPr>
          <p:cNvPr id="119811" name="Rectangle 3"/>
          <p:cNvSpPr>
            <a:spLocks noGrp="1" noChangeArrowheads="1"/>
          </p:cNvSpPr>
          <p:nvPr>
            <p:ph type="body" idx="1"/>
          </p:nvPr>
        </p:nvSpPr>
        <p:spPr>
          <a:xfrm>
            <a:off x="785813" y="1341438"/>
            <a:ext cx="7551737" cy="2016125"/>
          </a:xfrm>
        </p:spPr>
        <p:txBody>
          <a:bodyPr>
            <a:normAutofit lnSpcReduction="10000"/>
          </a:bodyPr>
          <a:lstStyle/>
          <a:p>
            <a:pPr marL="365760" indent="-283464" eaLnBrk="1" fontAlgn="auto" hangingPunct="1">
              <a:spcAft>
                <a:spcPts val="0"/>
              </a:spcAft>
              <a:buFont typeface="Wingdings 2"/>
              <a:buChar char=""/>
              <a:defRPr/>
            </a:pPr>
            <a:r>
              <a:rPr lang="en-US" dirty="0" err="1" smtClean="0"/>
              <a:t>Definisi</a:t>
            </a:r>
            <a:r>
              <a:rPr lang="en-US" dirty="0" smtClean="0"/>
              <a:t> </a:t>
            </a:r>
            <a:r>
              <a:rPr lang="en-US" dirty="0" err="1" smtClean="0"/>
              <a:t>dan</a:t>
            </a:r>
            <a:r>
              <a:rPr lang="en-US" dirty="0" smtClean="0"/>
              <a:t> </a:t>
            </a:r>
            <a:r>
              <a:rPr lang="en-US" dirty="0" err="1" smtClean="0"/>
              <a:t>Notasi</a:t>
            </a:r>
            <a:r>
              <a:rPr lang="en-US" dirty="0" smtClean="0"/>
              <a:t> </a:t>
            </a:r>
            <a:r>
              <a:rPr lang="en-US" dirty="0" err="1" smtClean="0"/>
              <a:t>Sinyal</a:t>
            </a:r>
            <a:endParaRPr lang="en-US" dirty="0" smtClean="0"/>
          </a:p>
          <a:p>
            <a:pPr marL="640080" lvl="1" indent="-237744" eaLnBrk="1" fontAlgn="auto" hangingPunct="1">
              <a:spcAft>
                <a:spcPts val="0"/>
              </a:spcAft>
              <a:buFont typeface="Verdana"/>
              <a:buChar char="◦"/>
              <a:defRPr/>
            </a:pPr>
            <a:r>
              <a:rPr lang="en-US" dirty="0" err="1" smtClean="0"/>
              <a:t>Ada</a:t>
            </a:r>
            <a:r>
              <a:rPr lang="en-US" dirty="0" smtClean="0"/>
              <a:t> 25 </a:t>
            </a:r>
            <a:r>
              <a:rPr lang="en-US" dirty="0" err="1" smtClean="0"/>
              <a:t>buah</a:t>
            </a:r>
            <a:r>
              <a:rPr lang="en-US" dirty="0" smtClean="0"/>
              <a:t> </a:t>
            </a:r>
            <a:r>
              <a:rPr lang="en-US" dirty="0" err="1" smtClean="0"/>
              <a:t>sinyal</a:t>
            </a:r>
            <a:r>
              <a:rPr lang="en-US" dirty="0" smtClean="0"/>
              <a:t> yang </a:t>
            </a:r>
            <a:r>
              <a:rPr lang="en-US" dirty="0" err="1" smtClean="0"/>
              <a:t>ditentukan</a:t>
            </a:r>
            <a:r>
              <a:rPr lang="en-US" dirty="0" smtClean="0"/>
              <a:t> </a:t>
            </a:r>
            <a:r>
              <a:rPr lang="en-US" dirty="0" err="1" smtClean="0"/>
              <a:t>pada</a:t>
            </a:r>
            <a:r>
              <a:rPr lang="en-US" dirty="0" smtClean="0"/>
              <a:t> </a:t>
            </a:r>
            <a:r>
              <a:rPr lang="en-US" dirty="0" err="1" smtClean="0"/>
              <a:t>standar</a:t>
            </a:r>
            <a:r>
              <a:rPr lang="en-US" dirty="0" smtClean="0"/>
              <a:t> RS 232C. </a:t>
            </a:r>
          </a:p>
          <a:p>
            <a:pPr marL="640080" lvl="1" indent="-237744" eaLnBrk="1" fontAlgn="auto" hangingPunct="1">
              <a:spcAft>
                <a:spcPts val="0"/>
              </a:spcAft>
              <a:buFont typeface="Verdana"/>
              <a:buChar char="◦"/>
              <a:defRPr/>
            </a:pPr>
            <a:r>
              <a:rPr lang="en-US" dirty="0" err="1" smtClean="0"/>
              <a:t>Sebagian</a:t>
            </a:r>
            <a:r>
              <a:rPr lang="en-US" dirty="0" smtClean="0"/>
              <a:t> </a:t>
            </a:r>
            <a:r>
              <a:rPr lang="en-US" dirty="0" err="1" smtClean="0"/>
              <a:t>dari</a:t>
            </a:r>
            <a:r>
              <a:rPr lang="en-US" dirty="0" smtClean="0"/>
              <a:t> </a:t>
            </a:r>
            <a:r>
              <a:rPr lang="en-US" dirty="0" err="1" smtClean="0"/>
              <a:t>sinyal-sinyal</a:t>
            </a:r>
            <a:r>
              <a:rPr lang="en-US" dirty="0" smtClean="0"/>
              <a:t> </a:t>
            </a:r>
            <a:r>
              <a:rPr lang="en-US" dirty="0" err="1" smtClean="0"/>
              <a:t>tersebut</a:t>
            </a:r>
            <a:r>
              <a:rPr lang="en-US" dirty="0" smtClean="0"/>
              <a:t> </a:t>
            </a:r>
            <a:r>
              <a:rPr lang="en-US" dirty="0" err="1" smtClean="0"/>
              <a:t>dapat</a:t>
            </a:r>
            <a:r>
              <a:rPr lang="en-US" dirty="0" smtClean="0"/>
              <a:t> </a:t>
            </a:r>
            <a:r>
              <a:rPr lang="en-US" dirty="0" err="1" smtClean="0"/>
              <a:t>dilihat</a:t>
            </a:r>
            <a:r>
              <a:rPr lang="en-US" dirty="0" smtClean="0"/>
              <a:t> </a:t>
            </a:r>
            <a:r>
              <a:rPr lang="en-US" dirty="0" err="1" smtClean="0"/>
              <a:t>pada</a:t>
            </a:r>
            <a:r>
              <a:rPr lang="en-US" dirty="0" smtClean="0"/>
              <a:t> </a:t>
            </a:r>
            <a:r>
              <a:rPr lang="en-US" dirty="0" err="1" smtClean="0"/>
              <a:t>tabel</a:t>
            </a:r>
            <a:r>
              <a:rPr lang="en-US" dirty="0" smtClean="0"/>
              <a:t> </a:t>
            </a:r>
            <a:r>
              <a:rPr lang="en-US" dirty="0" err="1" smtClean="0"/>
              <a:t>berikut</a:t>
            </a:r>
            <a:r>
              <a:rPr lang="en-US" dirty="0" smtClean="0"/>
              <a:t> :</a:t>
            </a:r>
            <a:endParaRPr lang="th-TH" dirty="0" smtClean="0"/>
          </a:p>
        </p:txBody>
      </p:sp>
      <p:pic>
        <p:nvPicPr>
          <p:cNvPr id="119812" name="Picture 4"/>
          <p:cNvPicPr>
            <a:picLocks noChangeAspect="1" noChangeArrowheads="1"/>
          </p:cNvPicPr>
          <p:nvPr/>
        </p:nvPicPr>
        <p:blipFill>
          <a:blip r:embed="rId2"/>
          <a:srcRect l="6499" t="46265" r="17690" b="16145"/>
          <a:stretch>
            <a:fillRect/>
          </a:stretch>
        </p:blipFill>
        <p:spPr bwMode="auto">
          <a:xfrm>
            <a:off x="1357313" y="3286125"/>
            <a:ext cx="7112000" cy="264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box(in)">
                                      <p:cBhvr>
                                        <p:cTn id="7" dur="500"/>
                                        <p:tgtEl>
                                          <p:spTgt spid="119811">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19811">
                                            <p:txEl>
                                              <p:pRg st="1" end="1"/>
                                            </p:txEl>
                                          </p:spTgt>
                                        </p:tgtEl>
                                        <p:attrNameLst>
                                          <p:attrName>style.visibility</p:attrName>
                                        </p:attrNameLst>
                                      </p:cBhvr>
                                      <p:to>
                                        <p:strVal val="visible"/>
                                      </p:to>
                                    </p:set>
                                    <p:animEffect transition="in" filter="box(in)">
                                      <p:cBhvr>
                                        <p:cTn id="10" dur="500"/>
                                        <p:tgtEl>
                                          <p:spTgt spid="119811">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19811">
                                            <p:txEl>
                                              <p:pRg st="2" end="2"/>
                                            </p:txEl>
                                          </p:spTgt>
                                        </p:tgtEl>
                                        <p:attrNameLst>
                                          <p:attrName>style.visibility</p:attrName>
                                        </p:attrNameLst>
                                      </p:cBhvr>
                                      <p:to>
                                        <p:strVal val="visible"/>
                                      </p:to>
                                    </p:set>
                                    <p:animEffect transition="in" filter="box(in)">
                                      <p:cBhvr>
                                        <p:cTn id="13" dur="500"/>
                                        <p:tgtEl>
                                          <p:spTgt spid="1198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19812"/>
                                        </p:tgtEl>
                                        <p:attrNameLst>
                                          <p:attrName>style.visibility</p:attrName>
                                        </p:attrNameLst>
                                      </p:cBhvr>
                                      <p:to>
                                        <p:strVal val="visible"/>
                                      </p:to>
                                    </p:set>
                                    <p:animEffect transition="in" filter="box(in)">
                                      <p:cBhvr>
                                        <p:cTn id="18" dur="500"/>
                                        <p:tgtEl>
                                          <p:spTgt spid="119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14313" y="274638"/>
            <a:ext cx="7497762" cy="1143000"/>
          </a:xfrm>
        </p:spPr>
        <p:txBody>
          <a:bodyPr/>
          <a:lstStyle/>
          <a:p>
            <a:pPr eaLnBrk="1" fontAlgn="auto" hangingPunct="1">
              <a:spcAft>
                <a:spcPts val="0"/>
              </a:spcAft>
              <a:defRPr/>
            </a:pPr>
            <a:r>
              <a:rPr lang="en-US" sz="4400" dirty="0" smtClean="0">
                <a:solidFill>
                  <a:schemeClr val="tx1"/>
                </a:solidFill>
                <a:latin typeface="+mn-lt"/>
                <a:ea typeface="+mn-ea"/>
                <a:cs typeface="+mn-cs"/>
              </a:rPr>
              <a:t>Serial Interface RS 232C</a:t>
            </a:r>
            <a:endParaRPr lang="th-TH" sz="4400" dirty="0" smtClean="0">
              <a:solidFill>
                <a:schemeClr val="tx1"/>
              </a:solidFill>
              <a:latin typeface="+mn-lt"/>
              <a:ea typeface="+mn-ea"/>
              <a:cs typeface="+mn-cs"/>
            </a:endParaRPr>
          </a:p>
        </p:txBody>
      </p:sp>
      <p:sp>
        <p:nvSpPr>
          <p:cNvPr id="120835" name="Rectangle 3"/>
          <p:cNvSpPr>
            <a:spLocks noGrp="1" noChangeArrowheads="1"/>
          </p:cNvSpPr>
          <p:nvPr>
            <p:ph type="body" idx="1"/>
          </p:nvPr>
        </p:nvSpPr>
        <p:spPr>
          <a:xfrm>
            <a:off x="857250" y="1584325"/>
            <a:ext cx="7551738" cy="1268413"/>
          </a:xfrm>
        </p:spPr>
        <p:txBody>
          <a:bodyPr/>
          <a:lstStyle/>
          <a:p>
            <a:pPr eaLnBrk="1" hangingPunct="1"/>
            <a:r>
              <a:rPr lang="en-US" sz="2600" smtClean="0"/>
              <a:t>Ada 2 jenis konektor yang biasa digunakan, yaitu DB-9 (konektor dengan 9 buah pin) dan DB-25 (konektor dengan 25 pin)</a:t>
            </a:r>
            <a:endParaRPr lang="th-TH" sz="2600" smtClean="0"/>
          </a:p>
        </p:txBody>
      </p:sp>
      <p:pic>
        <p:nvPicPr>
          <p:cNvPr id="120836" name="Picture 4" descr="serial-port-pc"/>
          <p:cNvPicPr>
            <a:picLocks noChangeAspect="1" noChangeArrowheads="1"/>
          </p:cNvPicPr>
          <p:nvPr/>
        </p:nvPicPr>
        <p:blipFill>
          <a:blip r:embed="rId2"/>
          <a:srcRect/>
          <a:stretch>
            <a:fillRect/>
          </a:stretch>
        </p:blipFill>
        <p:spPr bwMode="auto">
          <a:xfrm>
            <a:off x="1714500" y="2857500"/>
            <a:ext cx="5715000" cy="2270125"/>
          </a:xfrm>
          <a:prstGeom prst="rect">
            <a:avLst/>
          </a:prstGeom>
          <a:noFill/>
          <a:ln w="9525">
            <a:noFill/>
            <a:miter lim="800000"/>
            <a:headEnd/>
            <a:tailEnd/>
          </a:ln>
        </p:spPr>
      </p:pic>
      <p:pic>
        <p:nvPicPr>
          <p:cNvPr id="12293" name="Picture 2"/>
          <p:cNvPicPr>
            <a:picLocks noChangeAspect="1" noChangeArrowheads="1"/>
          </p:cNvPicPr>
          <p:nvPr/>
        </p:nvPicPr>
        <p:blipFill>
          <a:blip r:embed="rId3"/>
          <a:srcRect/>
          <a:stretch>
            <a:fillRect/>
          </a:stretch>
        </p:blipFill>
        <p:spPr bwMode="auto">
          <a:xfrm>
            <a:off x="1882775" y="5429250"/>
            <a:ext cx="537845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box(in)">
                                      <p:cBhvr>
                                        <p:cTn id="7" dur="500"/>
                                        <p:tgtEl>
                                          <p:spTgt spid="120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0836"/>
                                        </p:tgtEl>
                                        <p:attrNameLst>
                                          <p:attrName>style.visibility</p:attrName>
                                        </p:attrNameLst>
                                      </p:cBhvr>
                                      <p:to>
                                        <p:strVal val="visible"/>
                                      </p:to>
                                    </p:set>
                                    <p:animEffect transition="in" filter="box(in)">
                                      <p:cBhvr>
                                        <p:cTn id="12"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14313" y="274638"/>
            <a:ext cx="7497762" cy="1143000"/>
          </a:xfrm>
        </p:spPr>
        <p:txBody>
          <a:bodyPr/>
          <a:lstStyle/>
          <a:p>
            <a:pPr eaLnBrk="1" fontAlgn="auto" hangingPunct="1">
              <a:spcAft>
                <a:spcPts val="0"/>
              </a:spcAft>
              <a:defRPr/>
            </a:pPr>
            <a:r>
              <a:rPr lang="en-US" sz="4400" dirty="0" smtClean="0">
                <a:solidFill>
                  <a:schemeClr val="tx1"/>
                </a:solidFill>
                <a:latin typeface="+mn-lt"/>
                <a:ea typeface="+mn-ea"/>
                <a:cs typeface="+mn-cs"/>
              </a:rPr>
              <a:t>Serial Interface RS 232C</a:t>
            </a:r>
            <a:endParaRPr lang="th-TH" sz="4400" dirty="0" smtClean="0">
              <a:solidFill>
                <a:schemeClr val="tx1"/>
              </a:solidFill>
              <a:latin typeface="+mn-lt"/>
              <a:ea typeface="+mn-ea"/>
              <a:cs typeface="+mn-cs"/>
            </a:endParaRPr>
          </a:p>
        </p:txBody>
      </p:sp>
      <p:pic>
        <p:nvPicPr>
          <p:cNvPr id="13315" name="Picture 2"/>
          <p:cNvPicPr>
            <a:picLocks noChangeAspect="1" noChangeArrowheads="1"/>
          </p:cNvPicPr>
          <p:nvPr/>
        </p:nvPicPr>
        <p:blipFill>
          <a:blip r:embed="rId2"/>
          <a:srcRect/>
          <a:stretch>
            <a:fillRect/>
          </a:stretch>
        </p:blipFill>
        <p:spPr bwMode="auto">
          <a:xfrm>
            <a:off x="1366838" y="2071688"/>
            <a:ext cx="6410325" cy="3757612"/>
          </a:xfrm>
          <a:prstGeom prst="rect">
            <a:avLst/>
          </a:prstGeom>
          <a:noFill/>
          <a:ln w="9525">
            <a:noFill/>
            <a:miter lim="800000"/>
            <a:headEnd/>
            <a:tailEnd/>
          </a:ln>
        </p:spPr>
      </p:pic>
      <p:sp>
        <p:nvSpPr>
          <p:cNvPr id="13316" name="Content Placeholder 5"/>
          <p:cNvSpPr>
            <a:spLocks noGrp="1"/>
          </p:cNvSpPr>
          <p:nvPr>
            <p:ph idx="1"/>
          </p:nvPr>
        </p:nvSpPr>
        <p:spPr/>
        <p:txBody>
          <a:bodyPr/>
          <a:lstStyle/>
          <a:p>
            <a:pPr eaLnBrk="1" hangingPunct="1"/>
            <a:endParaRPr lang="id-ID"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fontAlgn="auto" hangingPunct="1">
              <a:spcAft>
                <a:spcPts val="0"/>
              </a:spcAft>
              <a:defRPr/>
            </a:pPr>
            <a:r>
              <a:rPr lang="en-US" sz="4400" dirty="0" smtClean="0">
                <a:solidFill>
                  <a:schemeClr val="tx1"/>
                </a:solidFill>
                <a:latin typeface="+mn-lt"/>
                <a:ea typeface="+mn-ea"/>
                <a:cs typeface="+mn-cs"/>
              </a:rPr>
              <a:t>Modem</a:t>
            </a:r>
            <a:endParaRPr lang="th-TH" sz="4400" dirty="0" smtClean="0">
              <a:solidFill>
                <a:schemeClr val="tx1"/>
              </a:solidFill>
              <a:latin typeface="+mn-lt"/>
              <a:ea typeface="+mn-ea"/>
              <a:cs typeface="+mn-cs"/>
            </a:endParaRPr>
          </a:p>
        </p:txBody>
      </p:sp>
      <p:sp>
        <p:nvSpPr>
          <p:cNvPr id="124931" name="Rectangle 3"/>
          <p:cNvSpPr>
            <a:spLocks noGrp="1" noChangeArrowheads="1"/>
          </p:cNvSpPr>
          <p:nvPr>
            <p:ph idx="1"/>
          </p:nvPr>
        </p:nvSpPr>
        <p:spPr>
          <a:xfrm>
            <a:off x="381000" y="1357298"/>
            <a:ext cx="8534400" cy="4876800"/>
          </a:xfrm>
        </p:spPr>
        <p:txBody>
          <a:bodyPr/>
          <a:lstStyle/>
          <a:p>
            <a:pPr eaLnBrk="1" hangingPunct="1"/>
            <a:r>
              <a:rPr lang="en-US" sz="2400" dirty="0" smtClean="0"/>
              <a:t>Transfer data </a:t>
            </a:r>
            <a:r>
              <a:rPr lang="en-US" sz="2400" dirty="0" err="1" smtClean="0"/>
              <a:t>jarak</a:t>
            </a:r>
            <a:r>
              <a:rPr lang="en-US" sz="2400" dirty="0" smtClean="0"/>
              <a:t> </a:t>
            </a:r>
            <a:r>
              <a:rPr lang="en-US" sz="2400" dirty="0" err="1" smtClean="0"/>
              <a:t>jauh</a:t>
            </a:r>
            <a:r>
              <a:rPr lang="en-US" sz="2400" dirty="0" smtClean="0"/>
              <a:t> </a:t>
            </a:r>
            <a:r>
              <a:rPr lang="en-US" sz="2400" dirty="0" err="1" smtClean="0"/>
              <a:t>biasanya</a:t>
            </a:r>
            <a:r>
              <a:rPr lang="en-US" sz="2400" dirty="0" smtClean="0"/>
              <a:t> </a:t>
            </a:r>
            <a:r>
              <a:rPr lang="en-US" sz="2400" dirty="0" err="1" smtClean="0"/>
              <a:t>menggunakan</a:t>
            </a:r>
            <a:r>
              <a:rPr lang="en-US" sz="2400" dirty="0" smtClean="0"/>
              <a:t> </a:t>
            </a:r>
            <a:r>
              <a:rPr lang="en-US" sz="2400" dirty="0" err="1" smtClean="0"/>
              <a:t>saluran</a:t>
            </a:r>
            <a:r>
              <a:rPr lang="en-US" sz="2400" dirty="0" smtClean="0"/>
              <a:t> </a:t>
            </a:r>
            <a:r>
              <a:rPr lang="en-US" sz="2400" dirty="0" err="1" smtClean="0"/>
              <a:t>telepon</a:t>
            </a:r>
            <a:r>
              <a:rPr lang="en-US" sz="2400" dirty="0" smtClean="0"/>
              <a:t>. Hal </a:t>
            </a:r>
            <a:r>
              <a:rPr lang="en-US" sz="2400" dirty="0" err="1" smtClean="0"/>
              <a:t>ini</a:t>
            </a:r>
            <a:r>
              <a:rPr lang="en-US" sz="2400" dirty="0" smtClean="0"/>
              <a:t> </a:t>
            </a:r>
            <a:r>
              <a:rPr lang="en-US" sz="2400" dirty="0" err="1" smtClean="0"/>
              <a:t>disebabkan</a:t>
            </a:r>
            <a:r>
              <a:rPr lang="en-US" sz="2400" dirty="0" smtClean="0"/>
              <a:t> </a:t>
            </a:r>
            <a:r>
              <a:rPr lang="en-US" sz="2400" dirty="0" err="1" smtClean="0"/>
              <a:t>jaringan</a:t>
            </a:r>
            <a:r>
              <a:rPr lang="en-US" sz="2400" dirty="0" smtClean="0"/>
              <a:t> </a:t>
            </a:r>
            <a:r>
              <a:rPr lang="en-US" sz="2400" dirty="0" err="1" smtClean="0"/>
              <a:t>telepon</a:t>
            </a:r>
            <a:r>
              <a:rPr lang="en-US" sz="2400" dirty="0" smtClean="0"/>
              <a:t> </a:t>
            </a:r>
            <a:r>
              <a:rPr lang="en-US" sz="2400" dirty="0" err="1" smtClean="0"/>
              <a:t>sudah</a:t>
            </a:r>
            <a:r>
              <a:rPr lang="en-US" sz="2400" dirty="0" smtClean="0"/>
              <a:t> </a:t>
            </a:r>
            <a:r>
              <a:rPr lang="en-US" sz="2400" dirty="0" err="1" smtClean="0"/>
              <a:t>sangat</a:t>
            </a:r>
            <a:r>
              <a:rPr lang="en-US" sz="2400" dirty="0" smtClean="0"/>
              <a:t> </a:t>
            </a:r>
            <a:r>
              <a:rPr lang="en-US" sz="2400" dirty="0" err="1" smtClean="0"/>
              <a:t>luas</a:t>
            </a:r>
            <a:r>
              <a:rPr lang="en-US" sz="2400" dirty="0" smtClean="0"/>
              <a:t> </a:t>
            </a:r>
            <a:r>
              <a:rPr lang="en-US" sz="2400" dirty="0" err="1" smtClean="0"/>
              <a:t>digunakan</a:t>
            </a:r>
            <a:r>
              <a:rPr lang="en-US" sz="2400" dirty="0" smtClean="0"/>
              <a:t>. </a:t>
            </a:r>
            <a:r>
              <a:rPr lang="en-US" sz="2400" dirty="0" err="1" smtClean="0"/>
              <a:t>Untuk</a:t>
            </a:r>
            <a:r>
              <a:rPr lang="en-US" sz="2400" dirty="0" smtClean="0"/>
              <a:t> </a:t>
            </a:r>
            <a:r>
              <a:rPr lang="en-US" sz="2400" dirty="0" err="1" smtClean="0"/>
              <a:t>keperluan</a:t>
            </a:r>
            <a:r>
              <a:rPr lang="en-US" sz="2400" dirty="0" smtClean="0"/>
              <a:t> </a:t>
            </a:r>
            <a:r>
              <a:rPr lang="en-US" sz="2400" dirty="0" err="1" smtClean="0"/>
              <a:t>khusus</a:t>
            </a:r>
            <a:r>
              <a:rPr lang="en-US" sz="2400" dirty="0" smtClean="0"/>
              <a:t> </a:t>
            </a:r>
            <a:r>
              <a:rPr lang="en-US" sz="2400" dirty="0" err="1" smtClean="0"/>
              <a:t>dapat</a:t>
            </a:r>
            <a:r>
              <a:rPr lang="en-US" sz="2400" dirty="0" smtClean="0"/>
              <a:t> </a:t>
            </a:r>
            <a:r>
              <a:rPr lang="en-US" sz="2400" dirty="0" err="1" smtClean="0"/>
              <a:t>juga</a:t>
            </a:r>
            <a:r>
              <a:rPr lang="en-US" sz="2400" dirty="0" smtClean="0"/>
              <a:t> </a:t>
            </a:r>
            <a:r>
              <a:rPr lang="en-US" sz="2400" dirty="0" err="1" smtClean="0"/>
              <a:t>digunakan</a:t>
            </a:r>
            <a:r>
              <a:rPr lang="en-US" sz="2400" dirty="0" smtClean="0"/>
              <a:t> </a:t>
            </a:r>
            <a:r>
              <a:rPr lang="en-US" sz="2400" dirty="0" err="1" smtClean="0"/>
              <a:t>saluran</a:t>
            </a:r>
            <a:r>
              <a:rPr lang="en-US" sz="2400" dirty="0" smtClean="0"/>
              <a:t> yang </a:t>
            </a:r>
            <a:r>
              <a:rPr lang="en-US" sz="2400" dirty="0" err="1" smtClean="0"/>
              <a:t>disewa</a:t>
            </a:r>
            <a:r>
              <a:rPr lang="en-US" sz="2400" dirty="0" smtClean="0"/>
              <a:t> </a:t>
            </a:r>
            <a:r>
              <a:rPr lang="en-US" sz="2400" dirty="0" err="1" smtClean="0"/>
              <a:t>khusus</a:t>
            </a:r>
            <a:r>
              <a:rPr lang="en-US" sz="2400" dirty="0" smtClean="0"/>
              <a:t> (leased line).</a:t>
            </a:r>
          </a:p>
          <a:p>
            <a:pPr eaLnBrk="1" hangingPunct="1"/>
            <a:r>
              <a:rPr lang="en-US" sz="2400" dirty="0" err="1" smtClean="0"/>
              <a:t>Saluran</a:t>
            </a:r>
            <a:r>
              <a:rPr lang="en-US" sz="2400" dirty="0" smtClean="0"/>
              <a:t> </a:t>
            </a:r>
            <a:r>
              <a:rPr lang="en-US" sz="2400" dirty="0" err="1" smtClean="0"/>
              <a:t>telepon</a:t>
            </a:r>
            <a:r>
              <a:rPr lang="en-US" sz="2400" dirty="0" smtClean="0"/>
              <a:t> </a:t>
            </a:r>
            <a:r>
              <a:rPr lang="en-US" sz="2400" dirty="0" err="1" smtClean="0"/>
              <a:t>diperuntukkan</a:t>
            </a:r>
            <a:r>
              <a:rPr lang="en-US" sz="2400" dirty="0" smtClean="0"/>
              <a:t> </a:t>
            </a:r>
            <a:r>
              <a:rPr lang="en-US" sz="2400" dirty="0" err="1" smtClean="0"/>
              <a:t>untuk</a:t>
            </a:r>
            <a:r>
              <a:rPr lang="en-US" sz="2400" dirty="0" smtClean="0"/>
              <a:t> </a:t>
            </a:r>
            <a:r>
              <a:rPr lang="en-US" sz="2400" dirty="0" err="1" smtClean="0"/>
              <a:t>menyalurkan</a:t>
            </a:r>
            <a:r>
              <a:rPr lang="en-US" sz="2400" dirty="0" smtClean="0"/>
              <a:t> </a:t>
            </a:r>
            <a:r>
              <a:rPr lang="en-US" sz="2400" dirty="0" err="1" smtClean="0"/>
              <a:t>sinyal</a:t>
            </a:r>
            <a:r>
              <a:rPr lang="en-US" sz="2400" dirty="0" smtClean="0"/>
              <a:t> </a:t>
            </a:r>
            <a:r>
              <a:rPr lang="en-US" sz="2400" dirty="0" err="1" smtClean="0"/>
              <a:t>suara</a:t>
            </a:r>
            <a:r>
              <a:rPr lang="en-US" sz="2400" dirty="0" smtClean="0"/>
              <a:t> (</a:t>
            </a:r>
            <a:r>
              <a:rPr lang="en-US" sz="2400" dirty="0" err="1" smtClean="0"/>
              <a:t>sinyal</a:t>
            </a:r>
            <a:r>
              <a:rPr lang="en-US" sz="2400" dirty="0" smtClean="0"/>
              <a:t> analog) yang </a:t>
            </a:r>
            <a:r>
              <a:rPr lang="en-US" sz="2400" dirty="0" err="1" smtClean="0"/>
              <a:t>memiliki</a:t>
            </a:r>
            <a:r>
              <a:rPr lang="en-US" sz="2400" dirty="0" smtClean="0"/>
              <a:t> </a:t>
            </a:r>
            <a:r>
              <a:rPr lang="en-US" sz="2400" dirty="0" err="1" smtClean="0"/>
              <a:t>frekuensi</a:t>
            </a:r>
            <a:r>
              <a:rPr lang="en-US" sz="2400" dirty="0" smtClean="0"/>
              <a:t> 300 - 3000 Hz. </a:t>
            </a:r>
            <a:r>
              <a:rPr lang="en-US" sz="2400" dirty="0" err="1" smtClean="0"/>
              <a:t>Oleh</a:t>
            </a:r>
            <a:r>
              <a:rPr lang="en-US" sz="2400" dirty="0" smtClean="0"/>
              <a:t> </a:t>
            </a:r>
            <a:r>
              <a:rPr lang="en-US" sz="2400" dirty="0" err="1" smtClean="0"/>
              <a:t>karena</a:t>
            </a:r>
            <a:r>
              <a:rPr lang="en-US" sz="2400" dirty="0" smtClean="0"/>
              <a:t> </a:t>
            </a:r>
            <a:r>
              <a:rPr lang="en-US" sz="2400" dirty="0" err="1" smtClean="0"/>
              <a:t>itu</a:t>
            </a:r>
            <a:r>
              <a:rPr lang="en-US" sz="2400" dirty="0" smtClean="0"/>
              <a:t> </a:t>
            </a:r>
            <a:r>
              <a:rPr lang="en-US" sz="2400" dirty="0" err="1" smtClean="0"/>
              <a:t>sinyal</a:t>
            </a:r>
            <a:r>
              <a:rPr lang="en-US" sz="2400" dirty="0" smtClean="0"/>
              <a:t> digital </a:t>
            </a:r>
            <a:r>
              <a:rPr lang="en-US" sz="2400" dirty="0" err="1" smtClean="0"/>
              <a:t>tidak</a:t>
            </a:r>
            <a:r>
              <a:rPr lang="en-US" sz="2400" dirty="0" smtClean="0"/>
              <a:t> </a:t>
            </a:r>
            <a:r>
              <a:rPr lang="en-US" sz="2400" dirty="0" err="1" smtClean="0"/>
              <a:t>dapat</a:t>
            </a:r>
            <a:r>
              <a:rPr lang="en-US" sz="2400" dirty="0" smtClean="0"/>
              <a:t> </a:t>
            </a:r>
            <a:r>
              <a:rPr lang="en-US" sz="2400" dirty="0" err="1" smtClean="0"/>
              <a:t>langsung</a:t>
            </a:r>
            <a:r>
              <a:rPr lang="en-US" sz="2400" dirty="0" smtClean="0"/>
              <a:t> </a:t>
            </a:r>
            <a:r>
              <a:rPr lang="en-US" sz="2400" dirty="0" err="1" smtClean="0"/>
              <a:t>dikirimkan</a:t>
            </a:r>
            <a:r>
              <a:rPr lang="en-US" sz="2400" dirty="0" smtClean="0"/>
              <a:t> </a:t>
            </a:r>
            <a:r>
              <a:rPr lang="en-US" sz="2400" dirty="0" err="1" smtClean="0"/>
              <a:t>melalui</a:t>
            </a:r>
            <a:r>
              <a:rPr lang="en-US" sz="2400" dirty="0" smtClean="0"/>
              <a:t> </a:t>
            </a:r>
            <a:r>
              <a:rPr lang="en-US" sz="2400" dirty="0" err="1" smtClean="0"/>
              <a:t>saluran</a:t>
            </a:r>
            <a:r>
              <a:rPr lang="en-US" sz="2400" dirty="0" smtClean="0"/>
              <a:t> </a:t>
            </a:r>
            <a:r>
              <a:rPr lang="en-US" sz="2400" dirty="0" err="1" smtClean="0"/>
              <a:t>telepon</a:t>
            </a:r>
            <a:r>
              <a:rPr lang="en-US" sz="2400" dirty="0" smtClean="0"/>
              <a:t>, </a:t>
            </a:r>
            <a:r>
              <a:rPr lang="en-US" sz="2400" dirty="0" err="1" smtClean="0"/>
              <a:t>tetapi</a:t>
            </a:r>
            <a:r>
              <a:rPr lang="en-US" sz="2400" dirty="0" smtClean="0"/>
              <a:t> </a:t>
            </a:r>
            <a:r>
              <a:rPr lang="en-US" sz="2400" dirty="0" err="1" smtClean="0"/>
              <a:t>terlebih</a:t>
            </a:r>
            <a:r>
              <a:rPr lang="en-US" sz="2400" dirty="0" smtClean="0"/>
              <a:t> </a:t>
            </a:r>
            <a:r>
              <a:rPr lang="en-US" sz="2400" dirty="0" err="1" smtClean="0"/>
              <a:t>dahulu</a:t>
            </a:r>
            <a:r>
              <a:rPr lang="en-US" sz="2400" dirty="0" smtClean="0"/>
              <a:t> </a:t>
            </a:r>
            <a:r>
              <a:rPr lang="en-US" sz="2400" dirty="0" err="1" smtClean="0"/>
              <a:t>harus</a:t>
            </a:r>
            <a:r>
              <a:rPr lang="en-US" sz="2400" dirty="0" smtClean="0"/>
              <a:t> </a:t>
            </a:r>
            <a:r>
              <a:rPr lang="en-US" sz="2400" dirty="0" err="1" smtClean="0"/>
              <a:t>dimodulasi</a:t>
            </a:r>
            <a:r>
              <a:rPr lang="en-US" sz="2400" dirty="0" smtClean="0"/>
              <a:t> </a:t>
            </a:r>
            <a:r>
              <a:rPr lang="en-US" sz="2400" dirty="0" err="1" smtClean="0"/>
              <a:t>ke</a:t>
            </a:r>
            <a:r>
              <a:rPr lang="en-US" sz="2400" dirty="0" smtClean="0"/>
              <a:t> </a:t>
            </a:r>
            <a:r>
              <a:rPr lang="en-US" sz="2400" dirty="0" err="1" smtClean="0"/>
              <a:t>sinyal</a:t>
            </a:r>
            <a:r>
              <a:rPr lang="en-US" sz="2400" dirty="0" smtClean="0"/>
              <a:t> analog. </a:t>
            </a:r>
          </a:p>
          <a:p>
            <a:pPr eaLnBrk="1" hangingPunct="1"/>
            <a:r>
              <a:rPr lang="en-US" sz="2400" dirty="0" err="1" smtClean="0"/>
              <a:t>Untuk</a:t>
            </a:r>
            <a:r>
              <a:rPr lang="en-US" sz="2400" dirty="0" smtClean="0"/>
              <a:t> </a:t>
            </a:r>
            <a:r>
              <a:rPr lang="en-US" sz="2400" dirty="0" err="1" smtClean="0"/>
              <a:t>itu</a:t>
            </a:r>
            <a:r>
              <a:rPr lang="en-US" sz="2400" dirty="0" smtClean="0"/>
              <a:t> </a:t>
            </a:r>
            <a:r>
              <a:rPr lang="en-US" sz="2400" dirty="0" err="1" smtClean="0"/>
              <a:t>digunakan</a:t>
            </a:r>
            <a:r>
              <a:rPr lang="en-US" sz="2400" dirty="0" smtClean="0"/>
              <a:t> </a:t>
            </a:r>
            <a:r>
              <a:rPr lang="en-US" sz="2400" dirty="0" err="1" smtClean="0"/>
              <a:t>suatu</a:t>
            </a:r>
            <a:r>
              <a:rPr lang="en-US" sz="2400" dirty="0" smtClean="0"/>
              <a:t> </a:t>
            </a:r>
            <a:r>
              <a:rPr lang="en-US" sz="2400" dirty="0" err="1" smtClean="0"/>
              <a:t>komponen</a:t>
            </a:r>
            <a:r>
              <a:rPr lang="en-US" sz="2400" dirty="0" smtClean="0"/>
              <a:t> yang </a:t>
            </a:r>
            <a:r>
              <a:rPr lang="en-US" sz="2400" dirty="0" err="1" smtClean="0"/>
              <a:t>disebut</a:t>
            </a:r>
            <a:r>
              <a:rPr lang="en-US" sz="2400" dirty="0" smtClean="0"/>
              <a:t> modem </a:t>
            </a:r>
            <a:r>
              <a:rPr lang="en-US" sz="2400" dirty="0" smtClean="0"/>
              <a:t>(modulator-demodulator</a:t>
            </a:r>
            <a:r>
              <a:rPr lang="en-US" sz="2400" dirty="0" smtClean="0"/>
              <a:t>).</a:t>
            </a:r>
          </a:p>
          <a:p>
            <a:pPr eaLnBrk="1" hangingPunct="1"/>
            <a:r>
              <a:rPr lang="en-US" sz="2400" dirty="0" smtClean="0"/>
              <a:t>Modem </a:t>
            </a:r>
            <a:r>
              <a:rPr lang="en-US" sz="2400" dirty="0" err="1" smtClean="0"/>
              <a:t>biasanya</a:t>
            </a:r>
            <a:r>
              <a:rPr lang="en-US" sz="2400" dirty="0" smtClean="0"/>
              <a:t> </a:t>
            </a:r>
            <a:r>
              <a:rPr lang="en-US" sz="2400" dirty="0" err="1" smtClean="0"/>
              <a:t>disebut</a:t>
            </a:r>
            <a:r>
              <a:rPr lang="en-US" sz="2400" dirty="0" smtClean="0"/>
              <a:t> Data Communication Equipment (DCE) </a:t>
            </a:r>
            <a:r>
              <a:rPr lang="en-US" sz="2400" dirty="0" err="1" smtClean="0"/>
              <a:t>sedangkan</a:t>
            </a:r>
            <a:r>
              <a:rPr lang="en-US" sz="2400" dirty="0" smtClean="0"/>
              <a:t> </a:t>
            </a:r>
            <a:r>
              <a:rPr lang="en-US" sz="2400" dirty="0" err="1" smtClean="0"/>
              <a:t>komputer</a:t>
            </a:r>
            <a:r>
              <a:rPr lang="en-US" sz="2400" dirty="0" smtClean="0"/>
              <a:t> </a:t>
            </a:r>
            <a:r>
              <a:rPr lang="en-US" sz="2400" dirty="0" err="1" smtClean="0"/>
              <a:t>disebut</a:t>
            </a:r>
            <a:r>
              <a:rPr lang="en-US" sz="2400" dirty="0" smtClean="0"/>
              <a:t> Data Terminal Equipment (DTE).</a:t>
            </a:r>
            <a:endParaRPr lang="th-TH"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box(in)">
                                      <p:cBhvr>
                                        <p:cTn id="7" dur="500"/>
                                        <p:tgtEl>
                                          <p:spTgt spid="124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box(in)">
                                      <p:cBhvr>
                                        <p:cTn id="12" dur="500"/>
                                        <p:tgtEl>
                                          <p:spTgt spid="124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box(in)">
                                      <p:cBhvr>
                                        <p:cTn id="17" dur="500"/>
                                        <p:tgtEl>
                                          <p:spTgt spid="1249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Effect transition="in" filter="box(in)">
                                      <p:cBhvr>
                                        <p:cTn id="22" dur="500"/>
                                        <p:tgtEl>
                                          <p:spTgt spid="1249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fontAlgn="auto" hangingPunct="1">
              <a:spcAft>
                <a:spcPts val="0"/>
              </a:spcAft>
              <a:defRPr/>
            </a:pPr>
            <a:r>
              <a:rPr lang="en-US" sz="4400" dirty="0" smtClean="0">
                <a:solidFill>
                  <a:schemeClr val="tx1"/>
                </a:solidFill>
                <a:latin typeface="+mn-lt"/>
                <a:ea typeface="+mn-ea"/>
                <a:cs typeface="+mn-cs"/>
              </a:rPr>
              <a:t>Modem</a:t>
            </a:r>
            <a:endParaRPr lang="th-TH" sz="4400" dirty="0" smtClean="0">
              <a:solidFill>
                <a:schemeClr val="tx1"/>
              </a:solidFill>
              <a:latin typeface="+mn-lt"/>
              <a:ea typeface="+mn-ea"/>
              <a:cs typeface="+mn-cs"/>
            </a:endParaRPr>
          </a:p>
        </p:txBody>
      </p:sp>
      <p:sp>
        <p:nvSpPr>
          <p:cNvPr id="103427" name="Rectangle 3"/>
          <p:cNvSpPr>
            <a:spLocks noGrp="1" noChangeArrowheads="1"/>
          </p:cNvSpPr>
          <p:nvPr>
            <p:ph idx="1"/>
          </p:nvPr>
        </p:nvSpPr>
        <p:spPr/>
        <p:txBody>
          <a:bodyPr>
            <a:normAutofit/>
          </a:bodyPr>
          <a:lstStyle/>
          <a:p>
            <a:pPr marL="365760" indent="-283464" eaLnBrk="1" fontAlgn="auto" hangingPunct="1">
              <a:spcAft>
                <a:spcPts val="0"/>
              </a:spcAft>
              <a:buFont typeface="Wingdings 2"/>
              <a:buChar char=""/>
              <a:defRPr/>
            </a:pPr>
            <a:r>
              <a:rPr lang="en-US" dirty="0" err="1" smtClean="0"/>
              <a:t>Jika</a:t>
            </a:r>
            <a:r>
              <a:rPr lang="en-US" dirty="0" smtClean="0"/>
              <a:t> </a:t>
            </a:r>
            <a:r>
              <a:rPr lang="en-US" dirty="0" err="1" smtClean="0"/>
              <a:t>sebuah</a:t>
            </a:r>
            <a:r>
              <a:rPr lang="en-US" dirty="0" smtClean="0"/>
              <a:t> transfer data </a:t>
            </a:r>
            <a:r>
              <a:rPr lang="en-US" dirty="0" err="1" smtClean="0"/>
              <a:t>jarak</a:t>
            </a:r>
            <a:r>
              <a:rPr lang="en-US" dirty="0" smtClean="0"/>
              <a:t> </a:t>
            </a:r>
            <a:r>
              <a:rPr lang="en-US" dirty="0" err="1" smtClean="0"/>
              <a:t>jauh</a:t>
            </a:r>
            <a:r>
              <a:rPr lang="en-US" dirty="0" smtClean="0"/>
              <a:t> </a:t>
            </a:r>
            <a:r>
              <a:rPr lang="en-US" dirty="0" err="1" smtClean="0"/>
              <a:t>akan</a:t>
            </a:r>
            <a:r>
              <a:rPr lang="en-US" dirty="0" smtClean="0"/>
              <a:t> </a:t>
            </a:r>
            <a:r>
              <a:rPr lang="en-US" dirty="0" err="1" smtClean="0"/>
              <a:t>dilakukan</a:t>
            </a:r>
            <a:r>
              <a:rPr lang="en-US" dirty="0" smtClean="0"/>
              <a:t>, </a:t>
            </a:r>
            <a:r>
              <a:rPr lang="en-US" dirty="0" err="1" smtClean="0"/>
              <a:t>terlebih</a:t>
            </a:r>
            <a:r>
              <a:rPr lang="en-US" dirty="0" smtClean="0"/>
              <a:t> </a:t>
            </a:r>
            <a:r>
              <a:rPr lang="en-US" dirty="0" err="1" smtClean="0"/>
              <a:t>dahulu</a:t>
            </a:r>
            <a:r>
              <a:rPr lang="en-US" dirty="0" smtClean="0"/>
              <a:t> </a:t>
            </a:r>
            <a:r>
              <a:rPr lang="en-US" dirty="0" err="1" smtClean="0"/>
              <a:t>dilakukan</a:t>
            </a:r>
            <a:r>
              <a:rPr lang="en-US" dirty="0" smtClean="0"/>
              <a:t> </a:t>
            </a:r>
            <a:r>
              <a:rPr lang="en-US" dirty="0" err="1" smtClean="0"/>
              <a:t>proses</a:t>
            </a:r>
            <a:r>
              <a:rPr lang="en-US" dirty="0" smtClean="0"/>
              <a:t> handshaking </a:t>
            </a:r>
            <a:r>
              <a:rPr lang="en-US" dirty="0" err="1" smtClean="0"/>
              <a:t>antara</a:t>
            </a:r>
            <a:r>
              <a:rPr lang="en-US" dirty="0" smtClean="0"/>
              <a:t> </a:t>
            </a:r>
            <a:r>
              <a:rPr lang="en-US" dirty="0" err="1" smtClean="0"/>
              <a:t>komputer</a:t>
            </a:r>
            <a:r>
              <a:rPr lang="en-US" dirty="0" smtClean="0"/>
              <a:t> </a:t>
            </a:r>
            <a:r>
              <a:rPr lang="en-US" dirty="0" err="1" smtClean="0"/>
              <a:t>dan</a:t>
            </a:r>
            <a:r>
              <a:rPr lang="en-US" dirty="0" smtClean="0"/>
              <a:t> modem </a:t>
            </a:r>
            <a:r>
              <a:rPr lang="en-US" dirty="0" err="1" smtClean="0"/>
              <a:t>dan</a:t>
            </a:r>
            <a:r>
              <a:rPr lang="en-US" dirty="0" smtClean="0"/>
              <a:t> </a:t>
            </a:r>
            <a:r>
              <a:rPr lang="en-US" dirty="0" err="1" smtClean="0"/>
              <a:t>juga</a:t>
            </a:r>
            <a:r>
              <a:rPr lang="en-US" dirty="0" smtClean="0"/>
              <a:t> </a:t>
            </a:r>
            <a:r>
              <a:rPr lang="en-US" dirty="0" err="1" smtClean="0"/>
              <a:t>antara</a:t>
            </a:r>
            <a:r>
              <a:rPr lang="en-US" dirty="0" smtClean="0"/>
              <a:t> modem </a:t>
            </a:r>
            <a:r>
              <a:rPr lang="en-US" dirty="0" err="1" smtClean="0"/>
              <a:t>dengan</a:t>
            </a:r>
            <a:r>
              <a:rPr lang="en-US" dirty="0" smtClean="0"/>
              <a:t> </a:t>
            </a:r>
            <a:r>
              <a:rPr lang="en-US" dirty="0" err="1" smtClean="0"/>
              <a:t>komputer</a:t>
            </a:r>
            <a:r>
              <a:rPr lang="en-US" dirty="0" smtClean="0"/>
              <a:t> </a:t>
            </a:r>
            <a:r>
              <a:rPr lang="en-US" dirty="0" err="1" smtClean="0"/>
              <a:t>jarak</a:t>
            </a:r>
            <a:r>
              <a:rPr lang="en-US" dirty="0" smtClean="0"/>
              <a:t> </a:t>
            </a:r>
            <a:r>
              <a:rPr lang="en-US" dirty="0" err="1" smtClean="0"/>
              <a:t>jauh</a:t>
            </a:r>
            <a:r>
              <a:rPr lang="en-US" dirty="0" smtClean="0"/>
              <a:t>.</a:t>
            </a:r>
            <a:endParaRPr lang="th-TH" dirty="0" smtClean="0"/>
          </a:p>
        </p:txBody>
      </p:sp>
      <p:pic>
        <p:nvPicPr>
          <p:cNvPr id="103428" name="Picture 4"/>
          <p:cNvPicPr>
            <a:picLocks noChangeAspect="1" noChangeArrowheads="1"/>
          </p:cNvPicPr>
          <p:nvPr/>
        </p:nvPicPr>
        <p:blipFill>
          <a:blip r:embed="rId2"/>
          <a:srcRect l="6499" t="18555" r="22021" b="25301"/>
          <a:stretch>
            <a:fillRect/>
          </a:stretch>
        </p:blipFill>
        <p:spPr bwMode="auto">
          <a:xfrm>
            <a:off x="1763713" y="3409973"/>
            <a:ext cx="5616575" cy="3305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box(in)">
                                      <p:cBhvr>
                                        <p:cTn id="7" dur="500"/>
                                        <p:tgtEl>
                                          <p:spTgt spid="103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3428"/>
                                        </p:tgtEl>
                                        <p:attrNameLst>
                                          <p:attrName>style.visibility</p:attrName>
                                        </p:attrNameLst>
                                      </p:cBhvr>
                                      <p:to>
                                        <p:strVal val="visible"/>
                                      </p:to>
                                    </p:set>
                                    <p:animEffect transition="in" filter="box(in)">
                                      <p:cBhvr>
                                        <p:cTn id="12" dur="5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ormAutofit/>
          </a:bodyPr>
          <a:lstStyle/>
          <a:p>
            <a:pPr algn="l" eaLnBrk="1" hangingPunct="1"/>
            <a:r>
              <a:rPr lang="en-US" sz="3200" b="1" dirty="0" smtClean="0">
                <a:latin typeface="Franklin Gothic Book" pitchFamily="34" charset="0"/>
              </a:rPr>
              <a:t>PENDAHULUAN</a:t>
            </a:r>
          </a:p>
        </p:txBody>
      </p:sp>
      <p:sp>
        <p:nvSpPr>
          <p:cNvPr id="4" name="Content Placeholder 3"/>
          <p:cNvSpPr>
            <a:spLocks noGrp="1"/>
          </p:cNvSpPr>
          <p:nvPr>
            <p:ph idx="1"/>
          </p:nvPr>
        </p:nvSpPr>
        <p:spPr>
          <a:xfrm>
            <a:off x="381000" y="3071810"/>
            <a:ext cx="8534400" cy="3328990"/>
          </a:xfrm>
        </p:spPr>
        <p:txBody>
          <a:bodyPr/>
          <a:lstStyle/>
          <a:p>
            <a:pPr marL="0" indent="0" algn="just">
              <a:buNone/>
              <a:defRPr/>
            </a:pPr>
            <a:r>
              <a:rPr lang="en-US" dirty="0" smtClean="0">
                <a:solidFill>
                  <a:schemeClr val="tx1"/>
                </a:solidFill>
                <a:latin typeface="Franklin Gothic Book" pitchFamily="34" charset="0"/>
              </a:rPr>
              <a:t>KARAKTER</a:t>
            </a:r>
          </a:p>
          <a:p>
            <a:pPr marL="457200" indent="-457200" algn="just">
              <a:defRPr/>
            </a:pPr>
            <a:r>
              <a:rPr lang="en-US" sz="2400" b="0" dirty="0" smtClean="0">
                <a:solidFill>
                  <a:schemeClr val="tx1"/>
                </a:solidFill>
                <a:latin typeface="Franklin Gothic Book" pitchFamily="34" charset="0"/>
              </a:rPr>
              <a:t>Set </a:t>
            </a:r>
            <a:r>
              <a:rPr lang="en-US" sz="2400" b="0" dirty="0" err="1" smtClean="0">
                <a:solidFill>
                  <a:schemeClr val="tx1"/>
                </a:solidFill>
                <a:latin typeface="Franklin Gothic Book" pitchFamily="34" charset="0"/>
              </a:rPr>
              <a:t>huruf</a:t>
            </a:r>
            <a:r>
              <a:rPr lang="en-US" sz="2400" b="0" dirty="0" smtClean="0">
                <a:solidFill>
                  <a:schemeClr val="tx1"/>
                </a:solidFill>
                <a:latin typeface="Franklin Gothic Book" pitchFamily="34" charset="0"/>
              </a:rPr>
              <a:t>, digit (</a:t>
            </a:r>
            <a:r>
              <a:rPr lang="en-US" sz="2400" b="0" dirty="0" err="1" smtClean="0">
                <a:solidFill>
                  <a:schemeClr val="tx1"/>
                </a:solidFill>
                <a:latin typeface="Franklin Gothic Book" pitchFamily="34" charset="0"/>
              </a:rPr>
              <a:t>angka</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dan</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simbol</a:t>
            </a:r>
            <a:r>
              <a:rPr lang="en-US" sz="2400" b="0" dirty="0" smtClean="0">
                <a:solidFill>
                  <a:schemeClr val="tx1"/>
                </a:solidFill>
                <a:latin typeface="Franklin Gothic Book" pitchFamily="34" charset="0"/>
              </a:rPr>
              <a:t> lain </a:t>
            </a:r>
            <a:r>
              <a:rPr lang="en-US" sz="2400" b="0" dirty="0" err="1" smtClean="0">
                <a:solidFill>
                  <a:schemeClr val="tx1"/>
                </a:solidFill>
                <a:latin typeface="Franklin Gothic Book" pitchFamily="34" charset="0"/>
              </a:rPr>
              <a:t>digunakan</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untuk</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merepresentasikan</a:t>
            </a:r>
            <a:r>
              <a:rPr lang="en-US" sz="2400" b="0" dirty="0" smtClean="0">
                <a:solidFill>
                  <a:schemeClr val="tx1"/>
                </a:solidFill>
                <a:latin typeface="Franklin Gothic Book" pitchFamily="34" charset="0"/>
              </a:rPr>
              <a:t> </a:t>
            </a:r>
            <a:r>
              <a:rPr lang="en-US" sz="2400" b="0" dirty="0" smtClean="0">
                <a:solidFill>
                  <a:schemeClr val="tx1"/>
                </a:solidFill>
                <a:latin typeface="Franklin Gothic Book" pitchFamily="34" charset="0"/>
              </a:rPr>
              <a:t>item </a:t>
            </a:r>
            <a:r>
              <a:rPr lang="en-US" sz="2400" b="0" dirty="0" smtClean="0">
                <a:solidFill>
                  <a:schemeClr val="tx1"/>
                </a:solidFill>
                <a:latin typeface="Franklin Gothic Book" pitchFamily="34" charset="0"/>
              </a:rPr>
              <a:t>data </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disebut</a:t>
            </a:r>
            <a:r>
              <a:rPr lang="en-US" sz="2400" b="0" dirty="0" smtClean="0">
                <a:solidFill>
                  <a:schemeClr val="tx1"/>
                </a:solidFill>
                <a:latin typeface="Franklin Gothic Book" pitchFamily="34" charset="0"/>
              </a:rPr>
              <a:t> character set (set </a:t>
            </a:r>
            <a:r>
              <a:rPr lang="en-US" sz="2400" b="0" dirty="0" err="1" smtClean="0">
                <a:solidFill>
                  <a:schemeClr val="tx1"/>
                </a:solidFill>
                <a:latin typeface="Franklin Gothic Book" pitchFamily="34" charset="0"/>
              </a:rPr>
              <a:t>karakter</a:t>
            </a:r>
            <a:r>
              <a:rPr lang="en-US" sz="2400" b="0" dirty="0" smtClean="0">
                <a:solidFill>
                  <a:schemeClr val="tx1"/>
                </a:solidFill>
                <a:latin typeface="Franklin Gothic Book" pitchFamily="34" charset="0"/>
              </a:rPr>
              <a:t>).</a:t>
            </a:r>
          </a:p>
          <a:p>
            <a:pPr marL="457200" indent="-457200" algn="just">
              <a:defRPr/>
            </a:pPr>
            <a:r>
              <a:rPr lang="en-US" sz="2400" b="0" dirty="0" err="1" smtClean="0">
                <a:solidFill>
                  <a:schemeClr val="tx1"/>
                </a:solidFill>
                <a:latin typeface="Franklin Gothic Book" pitchFamily="34" charset="0"/>
              </a:rPr>
              <a:t>Contoh</a:t>
            </a:r>
            <a:r>
              <a:rPr lang="en-US" sz="2400" b="0" dirty="0" smtClean="0">
                <a:solidFill>
                  <a:schemeClr val="tx1"/>
                </a:solidFill>
                <a:latin typeface="Franklin Gothic Book" pitchFamily="34" charset="0"/>
              </a:rPr>
              <a:t>:</a:t>
            </a:r>
          </a:p>
          <a:p>
            <a:pPr marL="457200" indent="-457200" algn="just">
              <a:buNone/>
              <a:defRPr/>
            </a:pP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Tombol</a:t>
            </a:r>
            <a:r>
              <a:rPr lang="en-US" sz="2400" b="0" dirty="0" smtClean="0">
                <a:solidFill>
                  <a:schemeClr val="tx1"/>
                </a:solidFill>
                <a:latin typeface="Franklin Gothic Book" pitchFamily="34" charset="0"/>
              </a:rPr>
              <a:t> </a:t>
            </a:r>
            <a:r>
              <a:rPr lang="en-US" sz="2400" b="0" dirty="0" smtClean="0">
                <a:solidFill>
                  <a:schemeClr val="tx1"/>
                </a:solidFill>
                <a:latin typeface="Franklin Gothic Book" pitchFamily="34" charset="0"/>
              </a:rPr>
              <a:t>space bar </a:t>
            </a:r>
            <a:r>
              <a:rPr lang="en-US" sz="2400" b="0" dirty="0" err="1" smtClean="0">
                <a:solidFill>
                  <a:schemeClr val="tx1"/>
                </a:solidFill>
                <a:latin typeface="Franklin Gothic Book" pitchFamily="34" charset="0"/>
              </a:rPr>
              <a:t>dan</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tombol</a:t>
            </a:r>
            <a:r>
              <a:rPr lang="en-US" sz="2400" b="0" dirty="0" smtClean="0">
                <a:solidFill>
                  <a:schemeClr val="tx1"/>
                </a:solidFill>
                <a:latin typeface="Franklin Gothic Book" pitchFamily="34" charset="0"/>
              </a:rPr>
              <a:t> delete </a:t>
            </a:r>
            <a:r>
              <a:rPr lang="en-US" sz="2400" b="0" dirty="0" err="1" smtClean="0">
                <a:solidFill>
                  <a:schemeClr val="tx1"/>
                </a:solidFill>
                <a:latin typeface="Franklin Gothic Book" pitchFamily="34" charset="0"/>
              </a:rPr>
              <a:t>pada</a:t>
            </a:r>
            <a:r>
              <a:rPr lang="en-US" sz="2400" b="0" dirty="0" smtClean="0">
                <a:solidFill>
                  <a:schemeClr val="tx1"/>
                </a:solidFill>
                <a:latin typeface="Franklin Gothic Book" pitchFamily="34" charset="0"/>
              </a:rPr>
              <a:t> keyboard </a:t>
            </a:r>
            <a:r>
              <a:rPr lang="en-US" sz="2400" b="0" dirty="0" err="1" smtClean="0">
                <a:solidFill>
                  <a:schemeClr val="tx1"/>
                </a:solidFill>
                <a:latin typeface="Franklin Gothic Book" pitchFamily="34" charset="0"/>
              </a:rPr>
              <a:t>dianggap</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sebagai</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bagian</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dari</a:t>
            </a:r>
            <a:r>
              <a:rPr lang="en-US" sz="2400" b="0" dirty="0" smtClean="0">
                <a:solidFill>
                  <a:schemeClr val="tx1"/>
                </a:solidFill>
                <a:latin typeface="Franklin Gothic Book" pitchFamily="34" charset="0"/>
              </a:rPr>
              <a:t> </a:t>
            </a:r>
            <a:r>
              <a:rPr lang="en-US" sz="2400" b="0" dirty="0" smtClean="0">
                <a:solidFill>
                  <a:schemeClr val="tx1"/>
                </a:solidFill>
                <a:latin typeface="Franklin Gothic Book" pitchFamily="34" charset="0"/>
              </a:rPr>
              <a:t>set </a:t>
            </a:r>
            <a:r>
              <a:rPr lang="en-US" sz="2400" b="0" dirty="0" err="1" smtClean="0">
                <a:solidFill>
                  <a:schemeClr val="tx1"/>
                </a:solidFill>
                <a:latin typeface="Franklin Gothic Book" pitchFamily="34" charset="0"/>
              </a:rPr>
              <a:t>karakter</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dan</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direpresentasikan</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dengan</a:t>
            </a:r>
            <a:r>
              <a:rPr lang="en-US" sz="2400" b="0" dirty="0" smtClean="0">
                <a:solidFill>
                  <a:schemeClr val="tx1"/>
                </a:solidFill>
                <a:latin typeface="Franklin Gothic Book" pitchFamily="34" charset="0"/>
              </a:rPr>
              <a:t> “space” </a:t>
            </a:r>
            <a:r>
              <a:rPr lang="en-US" sz="2400" b="0" dirty="0" err="1" smtClean="0">
                <a:solidFill>
                  <a:schemeClr val="tx1"/>
                </a:solidFill>
                <a:latin typeface="Franklin Gothic Book" pitchFamily="34" charset="0"/>
              </a:rPr>
              <a:t>dan</a:t>
            </a:r>
            <a:r>
              <a:rPr lang="en-US" sz="2400" b="0" dirty="0" smtClean="0">
                <a:solidFill>
                  <a:schemeClr val="tx1"/>
                </a:solidFill>
                <a:latin typeface="Franklin Gothic Book" pitchFamily="34" charset="0"/>
              </a:rPr>
              <a:t> “del”.</a:t>
            </a:r>
            <a:endParaRPr lang="en-US" sz="3200" b="0" dirty="0" smtClean="0">
              <a:solidFill>
                <a:schemeClr val="tx1"/>
              </a:solidFill>
              <a:latin typeface="Franklin Gothic Book" pitchFamily="34" charset="0"/>
            </a:endParaRPr>
          </a:p>
          <a:p>
            <a:endParaRPr lang="en-SG" sz="2000" dirty="0">
              <a:solidFill>
                <a:schemeClr val="tx1"/>
              </a:solidFill>
              <a:latin typeface="Franklin Gothic Book" pitchFamily="34" charset="0"/>
            </a:endParaRPr>
          </a:p>
        </p:txBody>
      </p:sp>
      <p:sp>
        <p:nvSpPr>
          <p:cNvPr id="6" name="TextBox 5"/>
          <p:cNvSpPr txBox="1"/>
          <p:nvPr/>
        </p:nvSpPr>
        <p:spPr>
          <a:xfrm>
            <a:off x="357158" y="1214422"/>
            <a:ext cx="8501122" cy="1569660"/>
          </a:xfrm>
          <a:prstGeom prst="rect">
            <a:avLst/>
          </a:prstGeom>
          <a:noFill/>
        </p:spPr>
        <p:txBody>
          <a:bodyPr wrap="square" rtlCol="0">
            <a:spAutoFit/>
          </a:bodyPr>
          <a:lstStyle/>
          <a:p>
            <a:r>
              <a:rPr lang="en-US" sz="2400" dirty="0" err="1" smtClean="0">
                <a:latin typeface="Franklin Gothic Book" pitchFamily="34" charset="0"/>
              </a:rPr>
              <a:t>Idealnya</a:t>
            </a:r>
            <a:r>
              <a:rPr lang="en-US" sz="2400" dirty="0" smtClean="0">
                <a:latin typeface="Franklin Gothic Book" pitchFamily="34" charset="0"/>
              </a:rPr>
              <a:t>, </a:t>
            </a:r>
            <a:r>
              <a:rPr lang="en-US" sz="2400" dirty="0" err="1" smtClean="0">
                <a:latin typeface="Franklin Gothic Book" pitchFamily="34" charset="0"/>
              </a:rPr>
              <a:t>kita</a:t>
            </a:r>
            <a:r>
              <a:rPr lang="en-US" sz="2400" dirty="0" smtClean="0">
                <a:latin typeface="Franklin Gothic Book" pitchFamily="34" charset="0"/>
              </a:rPr>
              <a:t> </a:t>
            </a:r>
            <a:r>
              <a:rPr lang="en-US" sz="2400" dirty="0" err="1" smtClean="0">
                <a:latin typeface="Franklin Gothic Book" pitchFamily="34" charset="0"/>
              </a:rPr>
              <a:t>ingin</a:t>
            </a:r>
            <a:r>
              <a:rPr lang="en-US" sz="2400" dirty="0" smtClean="0">
                <a:latin typeface="Franklin Gothic Book" pitchFamily="34" charset="0"/>
              </a:rPr>
              <a:t> </a:t>
            </a:r>
            <a:r>
              <a:rPr lang="en-US" sz="2400" dirty="0" err="1" smtClean="0">
                <a:latin typeface="Franklin Gothic Book" pitchFamily="34" charset="0"/>
              </a:rPr>
              <a:t>berkomunikasi</a:t>
            </a:r>
            <a:r>
              <a:rPr lang="en-US" sz="2400" dirty="0" smtClean="0">
                <a:latin typeface="Franklin Gothic Book" pitchFamily="34" charset="0"/>
              </a:rPr>
              <a:t> </a:t>
            </a:r>
            <a:r>
              <a:rPr lang="en-US" sz="2400" dirty="0" err="1" smtClean="0">
                <a:latin typeface="Franklin Gothic Book" pitchFamily="34" charset="0"/>
              </a:rPr>
              <a:t>dengan</a:t>
            </a:r>
            <a:r>
              <a:rPr lang="en-US" sz="2400" dirty="0" smtClean="0">
                <a:latin typeface="Franklin Gothic Book" pitchFamily="34" charset="0"/>
              </a:rPr>
              <a:t> </a:t>
            </a:r>
            <a:r>
              <a:rPr lang="en-US" sz="2400" dirty="0" err="1" smtClean="0">
                <a:latin typeface="Franklin Gothic Book" pitchFamily="34" charset="0"/>
              </a:rPr>
              <a:t>komputer</a:t>
            </a:r>
            <a:r>
              <a:rPr lang="en-US" sz="2400" dirty="0" smtClean="0">
                <a:latin typeface="Franklin Gothic Book" pitchFamily="34" charset="0"/>
              </a:rPr>
              <a:t> </a:t>
            </a:r>
            <a:r>
              <a:rPr lang="en-US" sz="2400" dirty="0" err="1" smtClean="0">
                <a:latin typeface="Franklin Gothic Book" pitchFamily="34" charset="0"/>
              </a:rPr>
              <a:t>dalam</a:t>
            </a:r>
            <a:r>
              <a:rPr lang="en-US" sz="2400" dirty="0" smtClean="0">
                <a:latin typeface="Franklin Gothic Book" pitchFamily="34" charset="0"/>
              </a:rPr>
              <a:t> </a:t>
            </a:r>
            <a:r>
              <a:rPr lang="en-US" sz="2400" dirty="0" err="1" smtClean="0">
                <a:latin typeface="Franklin Gothic Book" pitchFamily="34" charset="0"/>
              </a:rPr>
              <a:t>bahasa</a:t>
            </a:r>
            <a:r>
              <a:rPr lang="en-US" sz="2400" dirty="0" smtClean="0">
                <a:latin typeface="Franklin Gothic Book" pitchFamily="34" charset="0"/>
              </a:rPr>
              <a:t> </a:t>
            </a:r>
            <a:r>
              <a:rPr lang="en-US" sz="2400" dirty="0" err="1" smtClean="0">
                <a:latin typeface="Franklin Gothic Book" pitchFamily="34" charset="0"/>
              </a:rPr>
              <a:t>lisan</a:t>
            </a:r>
            <a:r>
              <a:rPr lang="en-US" sz="2400" dirty="0" smtClean="0">
                <a:latin typeface="Franklin Gothic Book" pitchFamily="34" charset="0"/>
              </a:rPr>
              <a:t> </a:t>
            </a:r>
            <a:r>
              <a:rPr lang="en-US" sz="2400" dirty="0" err="1" smtClean="0">
                <a:latin typeface="Franklin Gothic Book" pitchFamily="34" charset="0"/>
              </a:rPr>
              <a:t>atau</a:t>
            </a:r>
            <a:r>
              <a:rPr lang="en-US" sz="2400" dirty="0" smtClean="0">
                <a:latin typeface="Franklin Gothic Book" pitchFamily="34" charset="0"/>
              </a:rPr>
              <a:t> </a:t>
            </a:r>
            <a:r>
              <a:rPr lang="en-US" sz="2400" dirty="0" err="1" smtClean="0">
                <a:latin typeface="Franklin Gothic Book" pitchFamily="34" charset="0"/>
              </a:rPr>
              <a:t>tertulis</a:t>
            </a:r>
            <a:r>
              <a:rPr lang="en-US" sz="2400" dirty="0" smtClean="0">
                <a:latin typeface="Franklin Gothic Book" pitchFamily="34" charset="0"/>
              </a:rPr>
              <a:t>. </a:t>
            </a:r>
            <a:r>
              <a:rPr lang="en-US" sz="2400" dirty="0" err="1" smtClean="0">
                <a:latin typeface="Franklin Gothic Book" pitchFamily="34" charset="0"/>
              </a:rPr>
              <a:t>Dalam</a:t>
            </a:r>
            <a:r>
              <a:rPr lang="en-US" sz="2400" dirty="0" smtClean="0">
                <a:latin typeface="Franklin Gothic Book" pitchFamily="34" charset="0"/>
              </a:rPr>
              <a:t> </a:t>
            </a:r>
            <a:r>
              <a:rPr lang="en-US" sz="2400" dirty="0" err="1" smtClean="0">
                <a:latin typeface="Franklin Gothic Book" pitchFamily="34" charset="0"/>
              </a:rPr>
              <a:t>prakteknya</a:t>
            </a:r>
            <a:r>
              <a:rPr lang="en-US" sz="2400" dirty="0" smtClean="0">
                <a:latin typeface="Franklin Gothic Book" pitchFamily="34" charset="0"/>
              </a:rPr>
              <a:t>, </a:t>
            </a:r>
            <a:r>
              <a:rPr lang="en-US" sz="2400" dirty="0" err="1" smtClean="0">
                <a:latin typeface="Franklin Gothic Book" pitchFamily="34" charset="0"/>
              </a:rPr>
              <a:t>kita</a:t>
            </a:r>
            <a:r>
              <a:rPr lang="en-US" sz="2400" dirty="0" smtClean="0">
                <a:latin typeface="Franklin Gothic Book" pitchFamily="34" charset="0"/>
              </a:rPr>
              <a:t> </a:t>
            </a:r>
            <a:r>
              <a:rPr lang="en-US" sz="2400" dirty="0" err="1" smtClean="0">
                <a:latin typeface="Franklin Gothic Book" pitchFamily="34" charset="0"/>
              </a:rPr>
              <a:t>harus</a:t>
            </a:r>
            <a:r>
              <a:rPr lang="en-US" sz="2400" dirty="0" smtClean="0">
                <a:latin typeface="Franklin Gothic Book" pitchFamily="34" charset="0"/>
              </a:rPr>
              <a:t> </a:t>
            </a:r>
            <a:r>
              <a:rPr lang="en-US" sz="2400" dirty="0" err="1" smtClean="0">
                <a:latin typeface="Franklin Gothic Book" pitchFamily="34" charset="0"/>
              </a:rPr>
              <a:t>mengubah</a:t>
            </a:r>
            <a:r>
              <a:rPr lang="en-US" sz="2400" dirty="0" smtClean="0">
                <a:latin typeface="Franklin Gothic Book" pitchFamily="34" charset="0"/>
              </a:rPr>
              <a:t> data </a:t>
            </a:r>
            <a:r>
              <a:rPr lang="en-US" sz="2400" dirty="0" err="1" smtClean="0">
                <a:latin typeface="Franklin Gothic Book" pitchFamily="34" charset="0"/>
              </a:rPr>
              <a:t>ke</a:t>
            </a:r>
            <a:r>
              <a:rPr lang="en-US" sz="2400" dirty="0" smtClean="0">
                <a:latin typeface="Franklin Gothic Book" pitchFamily="34" charset="0"/>
              </a:rPr>
              <a:t> </a:t>
            </a:r>
            <a:r>
              <a:rPr lang="en-US" sz="2400" dirty="0" err="1" smtClean="0">
                <a:latin typeface="Franklin Gothic Book" pitchFamily="34" charset="0"/>
              </a:rPr>
              <a:t>bentuk</a:t>
            </a:r>
            <a:r>
              <a:rPr lang="en-US" sz="2400" dirty="0" smtClean="0">
                <a:latin typeface="Franklin Gothic Book" pitchFamily="34" charset="0"/>
              </a:rPr>
              <a:t> yang </a:t>
            </a:r>
            <a:r>
              <a:rPr lang="en-US" sz="2400" dirty="0" err="1" smtClean="0">
                <a:latin typeface="Franklin Gothic Book" pitchFamily="34" charset="0"/>
              </a:rPr>
              <a:t>lebih</a:t>
            </a:r>
            <a:r>
              <a:rPr lang="en-US" sz="2400" dirty="0" smtClean="0">
                <a:latin typeface="Franklin Gothic Book" pitchFamily="34" charset="0"/>
              </a:rPr>
              <a:t> </a:t>
            </a:r>
            <a:r>
              <a:rPr lang="en-US" sz="2400" dirty="0" err="1" smtClean="0">
                <a:latin typeface="Franklin Gothic Book" pitchFamily="34" charset="0"/>
              </a:rPr>
              <a:t>bisa</a:t>
            </a:r>
            <a:r>
              <a:rPr lang="en-US" sz="2400" dirty="0" smtClean="0">
                <a:latin typeface="Franklin Gothic Book" pitchFamily="34" charset="0"/>
              </a:rPr>
              <a:t> </a:t>
            </a:r>
            <a:r>
              <a:rPr lang="en-US" sz="2400" dirty="0" err="1" smtClean="0">
                <a:latin typeface="Franklin Gothic Book" pitchFamily="34" charset="0"/>
              </a:rPr>
              <a:t>siap</a:t>
            </a:r>
            <a:r>
              <a:rPr lang="en-US" sz="2400" dirty="0" smtClean="0">
                <a:latin typeface="Franklin Gothic Book" pitchFamily="34" charset="0"/>
              </a:rPr>
              <a:t>  </a:t>
            </a:r>
            <a:r>
              <a:rPr lang="en-US" sz="2400" dirty="0" err="1" smtClean="0">
                <a:latin typeface="Franklin Gothic Book" pitchFamily="34" charset="0"/>
              </a:rPr>
              <a:t>diterima</a:t>
            </a:r>
            <a:r>
              <a:rPr lang="en-US" sz="2400" dirty="0" smtClean="0">
                <a:latin typeface="Franklin Gothic Book" pitchFamily="34" charset="0"/>
              </a:rPr>
              <a:t> </a:t>
            </a:r>
            <a:r>
              <a:rPr lang="en-US" sz="2400" dirty="0" err="1" smtClean="0">
                <a:latin typeface="Franklin Gothic Book" pitchFamily="34" charset="0"/>
              </a:rPr>
              <a:t>oleh</a:t>
            </a:r>
            <a:r>
              <a:rPr lang="en-US" sz="2400" dirty="0" smtClean="0">
                <a:latin typeface="Franklin Gothic Book" pitchFamily="34" charset="0"/>
              </a:rPr>
              <a:t> </a:t>
            </a:r>
            <a:r>
              <a:rPr lang="en-US" sz="2400" dirty="0" err="1" smtClean="0">
                <a:latin typeface="Franklin Gothic Book" pitchFamily="34" charset="0"/>
              </a:rPr>
              <a:t>mesin</a:t>
            </a:r>
            <a:r>
              <a:rPr lang="en-US" sz="2400" dirty="0" smtClean="0">
                <a:latin typeface="Franklin Gothic Book" pitchFamily="34" charset="0"/>
              </a:rPr>
              <a:t>.</a:t>
            </a:r>
            <a:endParaRPr lang="en-US" sz="2400" dirty="0" smtClean="0">
              <a:latin typeface="Franklin Gothic Boo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solidFill>
                  <a:schemeClr val="tx2">
                    <a:satMod val="130000"/>
                  </a:schemeClr>
                </a:solidFill>
              </a:rPr>
              <a:t>Proses</a:t>
            </a:r>
            <a:r>
              <a:rPr lang="en-US" dirty="0" smtClean="0">
                <a:solidFill>
                  <a:schemeClr val="tx2">
                    <a:satMod val="130000"/>
                  </a:schemeClr>
                </a:solidFill>
              </a:rPr>
              <a:t> </a:t>
            </a:r>
            <a:r>
              <a:rPr lang="en-US" dirty="0" err="1" smtClean="0">
                <a:solidFill>
                  <a:schemeClr val="tx2">
                    <a:satMod val="130000"/>
                  </a:schemeClr>
                </a:solidFill>
              </a:rPr>
              <a:t>komunikasi</a:t>
            </a:r>
            <a:endParaRPr lang="en-US" dirty="0">
              <a:solidFill>
                <a:schemeClr val="tx2">
                  <a:satMod val="130000"/>
                </a:schemeClr>
              </a:solidFill>
            </a:endParaRPr>
          </a:p>
        </p:txBody>
      </p:sp>
      <p:sp>
        <p:nvSpPr>
          <p:cNvPr id="3" name="Content Placeholder 2"/>
          <p:cNvSpPr>
            <a:spLocks noGrp="1"/>
          </p:cNvSpPr>
          <p:nvPr>
            <p:ph idx="1"/>
          </p:nvPr>
        </p:nvSpPr>
        <p:spPr/>
        <p:txBody>
          <a:bodyPr>
            <a:normAutofit/>
          </a:bodyPr>
          <a:lstStyle/>
          <a:p>
            <a:pPr marL="640080" lvl="1" indent="-237744" eaLnBrk="1" fontAlgn="auto" hangingPunct="1">
              <a:spcAft>
                <a:spcPts val="0"/>
              </a:spcAft>
              <a:buFont typeface="Verdana"/>
              <a:buChar char="◦"/>
              <a:defRPr/>
            </a:pPr>
            <a:r>
              <a:rPr lang="en-US" dirty="0" err="1" smtClean="0"/>
              <a:t>Komputer</a:t>
            </a:r>
            <a:r>
              <a:rPr lang="en-US" dirty="0" smtClean="0"/>
              <a:t> </a:t>
            </a:r>
            <a:r>
              <a:rPr lang="en-US" dirty="0" err="1" smtClean="0"/>
              <a:t>mengirimkan</a:t>
            </a:r>
            <a:r>
              <a:rPr lang="en-US" dirty="0" smtClean="0"/>
              <a:t> </a:t>
            </a:r>
            <a:r>
              <a:rPr lang="en-US" dirty="0" err="1" smtClean="0"/>
              <a:t>sinyal</a:t>
            </a:r>
            <a:r>
              <a:rPr lang="en-US" dirty="0" smtClean="0"/>
              <a:t>  DTR (data-terminal ready) </a:t>
            </a:r>
            <a:r>
              <a:rPr lang="en-US" dirty="0" err="1" smtClean="0"/>
              <a:t>ke</a:t>
            </a:r>
            <a:r>
              <a:rPr lang="en-US" dirty="0" smtClean="0"/>
              <a:t> modem </a:t>
            </a:r>
            <a:r>
              <a:rPr lang="en-US" dirty="0" err="1" smtClean="0"/>
              <a:t>sebagai</a:t>
            </a:r>
            <a:r>
              <a:rPr lang="en-US" dirty="0" smtClean="0"/>
              <a:t> </a:t>
            </a:r>
            <a:r>
              <a:rPr lang="en-US" dirty="0" err="1" smtClean="0"/>
              <a:t>tanda</a:t>
            </a:r>
            <a:r>
              <a:rPr lang="en-US" dirty="0" smtClean="0"/>
              <a:t> </a:t>
            </a:r>
            <a:r>
              <a:rPr lang="en-US" dirty="0" err="1" smtClean="0"/>
              <a:t>bahwa</a:t>
            </a:r>
            <a:r>
              <a:rPr lang="en-US" dirty="0" smtClean="0"/>
              <a:t> terminal </a:t>
            </a:r>
            <a:r>
              <a:rPr lang="en-US" dirty="0" err="1" smtClean="0"/>
              <a:t>siap</a:t>
            </a:r>
            <a:r>
              <a:rPr lang="en-US" dirty="0" smtClean="0"/>
              <a:t>.</a:t>
            </a:r>
          </a:p>
          <a:p>
            <a:pPr marL="640080" lvl="1" indent="-237744" eaLnBrk="1" fontAlgn="auto" hangingPunct="1">
              <a:spcAft>
                <a:spcPts val="0"/>
              </a:spcAft>
              <a:buFont typeface="Verdana"/>
              <a:buChar char="◦"/>
              <a:defRPr/>
            </a:pPr>
            <a:r>
              <a:rPr lang="en-US" dirty="0" err="1" smtClean="0"/>
              <a:t>Jika</a:t>
            </a:r>
            <a:r>
              <a:rPr lang="en-US" dirty="0" smtClean="0"/>
              <a:t> modem </a:t>
            </a:r>
            <a:r>
              <a:rPr lang="en-US" dirty="0" err="1" smtClean="0"/>
              <a:t>juga</a:t>
            </a:r>
            <a:r>
              <a:rPr lang="en-US" dirty="0" smtClean="0"/>
              <a:t> </a:t>
            </a:r>
            <a:r>
              <a:rPr lang="en-US" dirty="0" err="1" smtClean="0"/>
              <a:t>siap</a:t>
            </a:r>
            <a:r>
              <a:rPr lang="en-US" dirty="0" smtClean="0"/>
              <a:t>, modem </a:t>
            </a:r>
            <a:r>
              <a:rPr lang="en-US" dirty="0" err="1" smtClean="0"/>
              <a:t>akan</a:t>
            </a:r>
            <a:r>
              <a:rPr lang="en-US" dirty="0" smtClean="0"/>
              <a:t> </a:t>
            </a:r>
            <a:r>
              <a:rPr lang="en-US" dirty="0" err="1" smtClean="0"/>
              <a:t>membalas</a:t>
            </a:r>
            <a:r>
              <a:rPr lang="en-US" dirty="0" smtClean="0"/>
              <a:t> </a:t>
            </a:r>
            <a:r>
              <a:rPr lang="en-US" dirty="0" err="1" smtClean="0"/>
              <a:t>dengan</a:t>
            </a:r>
            <a:r>
              <a:rPr lang="en-US" dirty="0" smtClean="0"/>
              <a:t> </a:t>
            </a:r>
            <a:r>
              <a:rPr lang="en-US" dirty="0" err="1" smtClean="0"/>
              <a:t>sinyal</a:t>
            </a:r>
            <a:r>
              <a:rPr lang="en-US" dirty="0" smtClean="0"/>
              <a:t> DSR (data-set-ready). </a:t>
            </a:r>
          </a:p>
          <a:p>
            <a:pPr marL="640080" lvl="1" indent="-237744" eaLnBrk="1" fontAlgn="auto" hangingPunct="1">
              <a:spcAft>
                <a:spcPts val="0"/>
              </a:spcAft>
              <a:buFont typeface="Verdana"/>
              <a:buChar char="◦"/>
              <a:defRPr/>
            </a:pPr>
            <a:r>
              <a:rPr lang="en-US" dirty="0" smtClean="0"/>
              <a:t>Modem </a:t>
            </a:r>
            <a:r>
              <a:rPr lang="en-US" dirty="0" err="1" smtClean="0"/>
              <a:t>selanjutnya</a:t>
            </a:r>
            <a:r>
              <a:rPr lang="en-US" dirty="0" smtClean="0"/>
              <a:t> </a:t>
            </a:r>
            <a:r>
              <a:rPr lang="en-US" dirty="0" err="1" smtClean="0"/>
              <a:t>mendial</a:t>
            </a:r>
            <a:r>
              <a:rPr lang="en-US" dirty="0" smtClean="0"/>
              <a:t> remote computer.</a:t>
            </a:r>
          </a:p>
          <a:p>
            <a:pPr marL="640080" lvl="1" indent="-237744" eaLnBrk="1" fontAlgn="auto" hangingPunct="1">
              <a:spcAft>
                <a:spcPts val="0"/>
              </a:spcAft>
              <a:buFont typeface="Verdana"/>
              <a:buChar char="◦"/>
              <a:defRPr/>
            </a:pPr>
            <a:r>
              <a:rPr lang="en-US" dirty="0" err="1" smtClean="0"/>
              <a:t>Jika</a:t>
            </a:r>
            <a:r>
              <a:rPr lang="en-US" dirty="0" smtClean="0"/>
              <a:t> remote computer </a:t>
            </a:r>
            <a:r>
              <a:rPr lang="en-US" dirty="0" err="1" smtClean="0"/>
              <a:t>siap</a:t>
            </a:r>
            <a:r>
              <a:rPr lang="en-US" dirty="0" smtClean="0"/>
              <a:t>, </a:t>
            </a:r>
            <a:r>
              <a:rPr lang="en-US" dirty="0" err="1" smtClean="0"/>
              <a:t>dia</a:t>
            </a:r>
            <a:r>
              <a:rPr lang="en-US" dirty="0" smtClean="0"/>
              <a:t> </a:t>
            </a:r>
            <a:r>
              <a:rPr lang="en-US" dirty="0" err="1" smtClean="0"/>
              <a:t>akan</a:t>
            </a:r>
            <a:r>
              <a:rPr lang="en-US" dirty="0" smtClean="0"/>
              <a:t> </a:t>
            </a:r>
            <a:r>
              <a:rPr lang="en-US" dirty="0" err="1" smtClean="0"/>
              <a:t>mengirimkan</a:t>
            </a:r>
            <a:r>
              <a:rPr lang="en-US" dirty="0" smtClean="0"/>
              <a:t> </a:t>
            </a:r>
            <a:r>
              <a:rPr lang="en-US" dirty="0" err="1" smtClean="0"/>
              <a:t>sinyal</a:t>
            </a:r>
            <a:r>
              <a:rPr lang="en-US" dirty="0" smtClean="0"/>
              <a:t> </a:t>
            </a:r>
            <a:r>
              <a:rPr lang="en-US" dirty="0" err="1" smtClean="0"/>
              <a:t>tertentu</a:t>
            </a:r>
            <a:r>
              <a:rPr lang="en-US" dirty="0" smtClean="0"/>
              <a:t>.</a:t>
            </a:r>
          </a:p>
          <a:p>
            <a:pPr marL="640080" lvl="1" indent="-237744" eaLnBrk="1" fontAlgn="auto" hangingPunct="1">
              <a:spcAft>
                <a:spcPts val="0"/>
              </a:spcAft>
              <a:buFont typeface="Verdana"/>
              <a:buChar char="◦"/>
              <a:defRPr/>
            </a:pPr>
            <a:r>
              <a:rPr lang="en-US" dirty="0" err="1" smtClean="0"/>
              <a:t>Jika</a:t>
            </a:r>
            <a:r>
              <a:rPr lang="en-US" dirty="0" smtClean="0"/>
              <a:t> </a:t>
            </a:r>
            <a:r>
              <a:rPr lang="en-US" dirty="0" err="1" smtClean="0"/>
              <a:t>komputer</a:t>
            </a:r>
            <a:r>
              <a:rPr lang="en-US" dirty="0" smtClean="0"/>
              <a:t> </a:t>
            </a:r>
            <a:r>
              <a:rPr lang="en-US" dirty="0" err="1" smtClean="0"/>
              <a:t>memiliki</a:t>
            </a:r>
            <a:r>
              <a:rPr lang="en-US" dirty="0" smtClean="0"/>
              <a:t> data yang </a:t>
            </a:r>
            <a:r>
              <a:rPr lang="en-US" dirty="0" err="1" smtClean="0"/>
              <a:t>akan</a:t>
            </a:r>
            <a:r>
              <a:rPr lang="en-US" dirty="0" smtClean="0"/>
              <a:t> </a:t>
            </a:r>
            <a:r>
              <a:rPr lang="en-US" dirty="0" err="1" smtClean="0"/>
              <a:t>dikirim</a:t>
            </a:r>
            <a:r>
              <a:rPr lang="en-US" dirty="0" smtClean="0"/>
              <a:t>, </a:t>
            </a:r>
            <a:r>
              <a:rPr lang="en-US" dirty="0" err="1" smtClean="0"/>
              <a:t>ia</a:t>
            </a:r>
            <a:r>
              <a:rPr lang="en-US" dirty="0" smtClean="0"/>
              <a:t> </a:t>
            </a:r>
            <a:r>
              <a:rPr lang="en-US" dirty="0" err="1" smtClean="0"/>
              <a:t>akan</a:t>
            </a:r>
            <a:r>
              <a:rPr lang="en-US" dirty="0" smtClean="0"/>
              <a:t> </a:t>
            </a:r>
            <a:r>
              <a:rPr lang="en-US" dirty="0" err="1" smtClean="0"/>
              <a:t>mengirimkan</a:t>
            </a:r>
            <a:r>
              <a:rPr lang="en-US" dirty="0" smtClean="0"/>
              <a:t> </a:t>
            </a:r>
            <a:r>
              <a:rPr lang="en-US" dirty="0" err="1" smtClean="0"/>
              <a:t>sinyal</a:t>
            </a:r>
            <a:r>
              <a:rPr lang="en-US" dirty="0" smtClean="0"/>
              <a:t> request-to-send (RTS) </a:t>
            </a:r>
            <a:r>
              <a:rPr lang="en-US" dirty="0" err="1" smtClean="0"/>
              <a:t>ke</a:t>
            </a:r>
            <a:r>
              <a:rPr lang="en-US" dirty="0" smtClean="0"/>
              <a:t> modem. </a:t>
            </a:r>
          </a:p>
          <a:p>
            <a:pPr marL="365760" indent="-283464"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solidFill>
                  <a:schemeClr val="tx2">
                    <a:satMod val="130000"/>
                  </a:schemeClr>
                </a:solidFill>
              </a:rPr>
              <a:t>Proses</a:t>
            </a:r>
            <a:r>
              <a:rPr lang="en-US" dirty="0" smtClean="0">
                <a:solidFill>
                  <a:schemeClr val="tx2">
                    <a:satMod val="130000"/>
                  </a:schemeClr>
                </a:solidFill>
              </a:rPr>
              <a:t> </a:t>
            </a:r>
            <a:r>
              <a:rPr lang="en-US" dirty="0" err="1" smtClean="0">
                <a:solidFill>
                  <a:schemeClr val="tx2">
                    <a:satMod val="130000"/>
                  </a:schemeClr>
                </a:solidFill>
              </a:rPr>
              <a:t>komunikasi</a:t>
            </a:r>
            <a:endParaRPr lang="en-US" dirty="0">
              <a:solidFill>
                <a:schemeClr val="tx2">
                  <a:satMod val="130000"/>
                </a:schemeClr>
              </a:solidFill>
            </a:endParaRPr>
          </a:p>
        </p:txBody>
      </p:sp>
      <p:sp>
        <p:nvSpPr>
          <p:cNvPr id="3" name="Content Placeholder 2"/>
          <p:cNvSpPr>
            <a:spLocks noGrp="1"/>
          </p:cNvSpPr>
          <p:nvPr>
            <p:ph idx="1"/>
          </p:nvPr>
        </p:nvSpPr>
        <p:spPr/>
        <p:txBody>
          <a:bodyPr>
            <a:normAutofit fontScale="92500" lnSpcReduction="10000"/>
          </a:bodyPr>
          <a:lstStyle/>
          <a:p>
            <a:pPr marL="365760" indent="-283464" fontAlgn="auto">
              <a:spcAft>
                <a:spcPts val="0"/>
              </a:spcAft>
              <a:defRPr/>
            </a:pPr>
            <a:r>
              <a:rPr lang="en-US" sz="3000" dirty="0" smtClean="0"/>
              <a:t>Modem </a:t>
            </a:r>
            <a:r>
              <a:rPr lang="en-US" sz="3000" dirty="0" err="1" smtClean="0"/>
              <a:t>akan</a:t>
            </a:r>
            <a:r>
              <a:rPr lang="en-US" sz="3000" dirty="0" smtClean="0"/>
              <a:t> </a:t>
            </a:r>
            <a:r>
              <a:rPr lang="en-US" sz="3000" dirty="0" err="1" smtClean="0"/>
              <a:t>membalas</a:t>
            </a:r>
            <a:r>
              <a:rPr lang="en-US" sz="3000" dirty="0" smtClean="0"/>
              <a:t> </a:t>
            </a:r>
            <a:r>
              <a:rPr lang="en-US" sz="3000" dirty="0" err="1" smtClean="0"/>
              <a:t>dengan</a:t>
            </a:r>
            <a:r>
              <a:rPr lang="en-US" sz="3000" dirty="0" smtClean="0"/>
              <a:t> </a:t>
            </a:r>
            <a:r>
              <a:rPr lang="en-US" sz="3000" dirty="0" err="1" smtClean="0"/>
              <a:t>mengirim</a:t>
            </a:r>
            <a:r>
              <a:rPr lang="en-US" sz="3000" dirty="0" smtClean="0"/>
              <a:t> </a:t>
            </a:r>
            <a:r>
              <a:rPr lang="en-US" sz="3000" dirty="0" err="1" smtClean="0"/>
              <a:t>sinyal</a:t>
            </a:r>
            <a:r>
              <a:rPr lang="en-US" sz="3000" dirty="0" smtClean="0"/>
              <a:t> carrier-detect (CD) </a:t>
            </a:r>
            <a:r>
              <a:rPr lang="en-US" sz="3000" dirty="0" err="1" smtClean="0"/>
              <a:t>sebagai</a:t>
            </a:r>
            <a:r>
              <a:rPr lang="en-US" sz="3000" dirty="0" smtClean="0"/>
              <a:t> </a:t>
            </a:r>
            <a:r>
              <a:rPr lang="en-US" sz="3000" dirty="0" err="1" smtClean="0"/>
              <a:t>tanda</a:t>
            </a:r>
            <a:r>
              <a:rPr lang="en-US" sz="3000" dirty="0" smtClean="0"/>
              <a:t> </a:t>
            </a:r>
            <a:r>
              <a:rPr lang="en-US" sz="3000" dirty="0" err="1" smtClean="0"/>
              <a:t>bahwa</a:t>
            </a:r>
            <a:r>
              <a:rPr lang="en-US" sz="3000" dirty="0" smtClean="0"/>
              <a:t> </a:t>
            </a:r>
            <a:r>
              <a:rPr lang="en-US" sz="3000" dirty="0" err="1" smtClean="0"/>
              <a:t>ia</a:t>
            </a:r>
            <a:r>
              <a:rPr lang="en-US" sz="3000" dirty="0" smtClean="0"/>
              <a:t> </a:t>
            </a:r>
            <a:r>
              <a:rPr lang="en-US" sz="3000" dirty="0" err="1" smtClean="0"/>
              <a:t>telah</a:t>
            </a:r>
            <a:r>
              <a:rPr lang="en-US" sz="3000" dirty="0" smtClean="0"/>
              <a:t> </a:t>
            </a:r>
            <a:r>
              <a:rPr lang="en-US" sz="3000" dirty="0" err="1" smtClean="0"/>
              <a:t>membangun</a:t>
            </a:r>
            <a:r>
              <a:rPr lang="en-US" sz="3000" dirty="0" smtClean="0"/>
              <a:t> </a:t>
            </a:r>
            <a:r>
              <a:rPr lang="en-US" sz="3000" dirty="0" err="1" smtClean="0"/>
              <a:t>koneksi</a:t>
            </a:r>
            <a:r>
              <a:rPr lang="en-US" sz="3000" dirty="0" smtClean="0"/>
              <a:t> </a:t>
            </a:r>
            <a:r>
              <a:rPr lang="en-US" sz="3000" dirty="0" err="1" smtClean="0"/>
              <a:t>dengan</a:t>
            </a:r>
            <a:r>
              <a:rPr lang="en-US" sz="3000" dirty="0" smtClean="0"/>
              <a:t> remote computer. Dan </a:t>
            </a:r>
            <a:r>
              <a:rPr lang="en-US" sz="3000" dirty="0" err="1" smtClean="0"/>
              <a:t>jika</a:t>
            </a:r>
            <a:r>
              <a:rPr lang="en-US" sz="3000" dirty="0" smtClean="0"/>
              <a:t> modem </a:t>
            </a:r>
            <a:r>
              <a:rPr lang="en-US" sz="3000" dirty="0" err="1" smtClean="0"/>
              <a:t>benar-benar</a:t>
            </a:r>
            <a:r>
              <a:rPr lang="en-US" sz="3000" dirty="0" smtClean="0"/>
              <a:t> </a:t>
            </a:r>
            <a:r>
              <a:rPr lang="en-US" sz="3000" dirty="0" err="1" smtClean="0"/>
              <a:t>siap</a:t>
            </a:r>
            <a:r>
              <a:rPr lang="en-US" sz="3000" dirty="0" smtClean="0"/>
              <a:t>, </a:t>
            </a:r>
            <a:r>
              <a:rPr lang="en-US" sz="3000" dirty="0" err="1" smtClean="0"/>
              <a:t>ia</a:t>
            </a:r>
            <a:r>
              <a:rPr lang="en-US" sz="3000" dirty="0" smtClean="0"/>
              <a:t> </a:t>
            </a:r>
            <a:r>
              <a:rPr lang="en-US" sz="3000" dirty="0" err="1" smtClean="0"/>
              <a:t>mengirimkan</a:t>
            </a:r>
            <a:r>
              <a:rPr lang="en-US" sz="3000" dirty="0" smtClean="0"/>
              <a:t> </a:t>
            </a:r>
            <a:r>
              <a:rPr lang="en-US" sz="3000" dirty="0" err="1" smtClean="0"/>
              <a:t>sinyal</a:t>
            </a:r>
            <a:r>
              <a:rPr lang="en-US" sz="3000" dirty="0" smtClean="0"/>
              <a:t> clear-to-send (CTS).</a:t>
            </a:r>
          </a:p>
          <a:p>
            <a:pPr marL="365760" indent="-283464" fontAlgn="auto">
              <a:spcAft>
                <a:spcPts val="0"/>
              </a:spcAft>
              <a:defRPr/>
            </a:pPr>
            <a:r>
              <a:rPr lang="en-US" sz="3000" dirty="0" err="1" smtClean="0"/>
              <a:t>Selanjutnya</a:t>
            </a:r>
            <a:r>
              <a:rPr lang="en-US" sz="3000" dirty="0" smtClean="0"/>
              <a:t> </a:t>
            </a:r>
            <a:r>
              <a:rPr lang="en-US" sz="3000" dirty="0" err="1" smtClean="0"/>
              <a:t>komputer</a:t>
            </a:r>
            <a:r>
              <a:rPr lang="en-US" sz="3000" dirty="0" smtClean="0"/>
              <a:t> </a:t>
            </a:r>
            <a:r>
              <a:rPr lang="en-US" sz="3000" dirty="0" err="1" smtClean="0"/>
              <a:t>mengirimkan</a:t>
            </a:r>
            <a:r>
              <a:rPr lang="en-US" sz="3000" dirty="0" smtClean="0"/>
              <a:t> data serial </a:t>
            </a:r>
            <a:r>
              <a:rPr lang="en-US" sz="3000" dirty="0" err="1" smtClean="0"/>
              <a:t>ke</a:t>
            </a:r>
            <a:r>
              <a:rPr lang="en-US" sz="3000" dirty="0" smtClean="0"/>
              <a:t> modem. </a:t>
            </a:r>
          </a:p>
          <a:p>
            <a:pPr marL="365760" indent="-283464" fontAlgn="auto">
              <a:spcAft>
                <a:spcPts val="0"/>
              </a:spcAft>
              <a:defRPr/>
            </a:pPr>
            <a:r>
              <a:rPr lang="en-US" sz="3000" dirty="0" err="1" smtClean="0"/>
              <a:t>Jika</a:t>
            </a:r>
            <a:r>
              <a:rPr lang="en-US" sz="3000" dirty="0" smtClean="0"/>
              <a:t> </a:t>
            </a:r>
            <a:r>
              <a:rPr lang="en-US" sz="3000" dirty="0" err="1" smtClean="0"/>
              <a:t>semua</a:t>
            </a:r>
            <a:r>
              <a:rPr lang="en-US" sz="3000" dirty="0" smtClean="0"/>
              <a:t> data </a:t>
            </a:r>
            <a:r>
              <a:rPr lang="en-US" sz="3000" dirty="0" err="1" smtClean="0"/>
              <a:t>telah</a:t>
            </a:r>
            <a:r>
              <a:rPr lang="en-US" sz="3000" dirty="0" smtClean="0"/>
              <a:t> </a:t>
            </a:r>
            <a:r>
              <a:rPr lang="en-US" sz="3000" dirty="0" err="1" smtClean="0"/>
              <a:t>dikirim</a:t>
            </a:r>
            <a:r>
              <a:rPr lang="en-US" sz="3000" dirty="0" smtClean="0"/>
              <a:t>, </a:t>
            </a:r>
            <a:r>
              <a:rPr lang="en-US" sz="3000" dirty="0" err="1" smtClean="0"/>
              <a:t>komputer</a:t>
            </a:r>
            <a:r>
              <a:rPr lang="en-US" sz="3000" dirty="0" smtClean="0"/>
              <a:t> </a:t>
            </a:r>
            <a:r>
              <a:rPr lang="en-US" sz="3000" dirty="0" err="1" smtClean="0"/>
              <a:t>akan</a:t>
            </a:r>
            <a:r>
              <a:rPr lang="en-US" sz="3000" dirty="0" smtClean="0"/>
              <a:t> </a:t>
            </a:r>
            <a:r>
              <a:rPr lang="en-US" sz="3000" dirty="0" err="1" smtClean="0"/>
              <a:t>mengubah</a:t>
            </a:r>
            <a:r>
              <a:rPr lang="en-US" sz="3000" dirty="0" smtClean="0"/>
              <a:t> level </a:t>
            </a:r>
            <a:r>
              <a:rPr lang="en-US" sz="3000" dirty="0" err="1" smtClean="0"/>
              <a:t>sinyal</a:t>
            </a:r>
            <a:r>
              <a:rPr lang="en-US" sz="3000" dirty="0" smtClean="0"/>
              <a:t> RTS </a:t>
            </a:r>
            <a:r>
              <a:rPr lang="en-US" sz="3000" dirty="0" err="1" smtClean="0"/>
              <a:t>menjadi</a:t>
            </a:r>
            <a:r>
              <a:rPr lang="en-US" sz="3000" dirty="0" smtClean="0"/>
              <a:t> high. Hal </a:t>
            </a:r>
            <a:r>
              <a:rPr lang="en-US" sz="3000" dirty="0" err="1" smtClean="0"/>
              <a:t>ini</a:t>
            </a:r>
            <a:r>
              <a:rPr lang="en-US" sz="3000" dirty="0" smtClean="0"/>
              <a:t> </a:t>
            </a:r>
            <a:r>
              <a:rPr lang="en-US" sz="3000" dirty="0" err="1" smtClean="0"/>
              <a:t>mengakibatkan</a:t>
            </a:r>
            <a:r>
              <a:rPr lang="en-US" sz="3000" dirty="0" smtClean="0"/>
              <a:t> modem </a:t>
            </a:r>
            <a:r>
              <a:rPr lang="en-US" sz="3000" dirty="0" err="1" smtClean="0"/>
              <a:t>juga</a:t>
            </a:r>
            <a:r>
              <a:rPr lang="en-US" sz="3000" dirty="0" smtClean="0"/>
              <a:t> </a:t>
            </a:r>
            <a:r>
              <a:rPr lang="en-US" sz="3000" dirty="0" err="1" smtClean="0"/>
              <a:t>mengubah</a:t>
            </a:r>
            <a:r>
              <a:rPr lang="en-US" sz="3000" dirty="0" smtClean="0"/>
              <a:t> level </a:t>
            </a:r>
            <a:r>
              <a:rPr lang="en-US" sz="3000" dirty="0" err="1" smtClean="0"/>
              <a:t>sinyal</a:t>
            </a:r>
            <a:r>
              <a:rPr lang="en-US" sz="3000" dirty="0" smtClean="0"/>
              <a:t> CTS </a:t>
            </a:r>
            <a:r>
              <a:rPr lang="en-US" sz="3000" dirty="0" err="1" smtClean="0"/>
              <a:t>menjadi</a:t>
            </a:r>
            <a:r>
              <a:rPr lang="en-US" sz="3000" dirty="0" smtClean="0"/>
              <a:t> high </a:t>
            </a:r>
            <a:r>
              <a:rPr lang="en-US" sz="3000" dirty="0" err="1" smtClean="0"/>
              <a:t>dan</a:t>
            </a:r>
            <a:r>
              <a:rPr lang="en-US" sz="3000" dirty="0" smtClean="0"/>
              <a:t> </a:t>
            </a:r>
            <a:r>
              <a:rPr lang="en-US" sz="3000" dirty="0" err="1" smtClean="0"/>
              <a:t>berhenti</a:t>
            </a:r>
            <a:r>
              <a:rPr lang="en-US" sz="3000" dirty="0" smtClean="0"/>
              <a:t> </a:t>
            </a:r>
            <a:r>
              <a:rPr lang="en-US" sz="3000" dirty="0" err="1" smtClean="0"/>
              <a:t>mengirimkan</a:t>
            </a:r>
            <a:r>
              <a:rPr lang="en-US" sz="3000" dirty="0" smtClean="0"/>
              <a:t> data.</a:t>
            </a:r>
            <a:endParaRPr lang="th-TH" sz="3000" dirty="0" smtClean="0"/>
          </a:p>
          <a:p>
            <a:pPr marL="365760" indent="-283464" fontAlgn="auto">
              <a:spcAft>
                <a:spcPts val="0"/>
              </a:spcAft>
              <a:defRPr/>
            </a:pPr>
            <a:endParaRPr lang="th-TH"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tx2">
                    <a:satMod val="130000"/>
                  </a:schemeClr>
                </a:solidFill>
              </a:rPr>
              <a:t>Null Modem Connection</a:t>
            </a:r>
            <a:endParaRPr lang="th-TH" dirty="0" smtClean="0">
              <a:solidFill>
                <a:schemeClr val="tx2">
                  <a:satMod val="130000"/>
                </a:schemeClr>
              </a:solidFill>
            </a:endParaRPr>
          </a:p>
        </p:txBody>
      </p:sp>
      <p:sp>
        <p:nvSpPr>
          <p:cNvPr id="123907" name="Rectangle 3"/>
          <p:cNvSpPr>
            <a:spLocks noGrp="1" noChangeArrowheads="1"/>
          </p:cNvSpPr>
          <p:nvPr>
            <p:ph idx="1"/>
          </p:nvPr>
        </p:nvSpPr>
        <p:spPr/>
        <p:txBody>
          <a:bodyPr>
            <a:normAutofit/>
          </a:bodyPr>
          <a:lstStyle/>
          <a:p>
            <a:pPr marL="365760" indent="-283464" eaLnBrk="1" fontAlgn="auto" hangingPunct="1">
              <a:spcAft>
                <a:spcPts val="0"/>
              </a:spcAft>
              <a:buFont typeface="Wingdings 2"/>
              <a:buChar char=""/>
              <a:defRPr/>
            </a:pPr>
            <a:r>
              <a:rPr lang="en-US" dirty="0" err="1" smtClean="0"/>
              <a:t>Digunakan</a:t>
            </a:r>
            <a:r>
              <a:rPr lang="en-US" dirty="0" smtClean="0"/>
              <a:t> </a:t>
            </a:r>
            <a:r>
              <a:rPr lang="en-US" dirty="0" err="1" smtClean="0"/>
              <a:t>untuk</a:t>
            </a:r>
            <a:r>
              <a:rPr lang="en-US" dirty="0" smtClean="0"/>
              <a:t> </a:t>
            </a:r>
            <a:r>
              <a:rPr lang="en-US" dirty="0" err="1" smtClean="0"/>
              <a:t>menghubungkan</a:t>
            </a:r>
            <a:r>
              <a:rPr lang="en-US" dirty="0" smtClean="0"/>
              <a:t> </a:t>
            </a:r>
            <a:r>
              <a:rPr lang="en-US" dirty="0" err="1" smtClean="0"/>
              <a:t>dua</a:t>
            </a:r>
            <a:r>
              <a:rPr lang="en-US" dirty="0" smtClean="0"/>
              <a:t> </a:t>
            </a:r>
            <a:r>
              <a:rPr lang="en-US" dirty="0" err="1" smtClean="0"/>
              <a:t>buah</a:t>
            </a:r>
            <a:r>
              <a:rPr lang="en-US" dirty="0" smtClean="0"/>
              <a:t> </a:t>
            </a:r>
            <a:r>
              <a:rPr lang="en-US" dirty="0" err="1" smtClean="0"/>
              <a:t>komputer</a:t>
            </a:r>
            <a:r>
              <a:rPr lang="en-US" dirty="0" smtClean="0"/>
              <a:t> (DTE) </a:t>
            </a:r>
            <a:r>
              <a:rPr lang="en-US" dirty="0" err="1" smtClean="0"/>
              <a:t>tanpa</a:t>
            </a:r>
            <a:r>
              <a:rPr lang="en-US" dirty="0" smtClean="0"/>
              <a:t> </a:t>
            </a:r>
            <a:r>
              <a:rPr lang="en-US" dirty="0" err="1" smtClean="0"/>
              <a:t>melalui</a:t>
            </a:r>
            <a:r>
              <a:rPr lang="en-US" dirty="0" smtClean="0"/>
              <a:t> modem. </a:t>
            </a:r>
            <a:r>
              <a:rPr lang="en-US" dirty="0" err="1" smtClean="0"/>
              <a:t>Biasanya</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melakukan</a:t>
            </a:r>
            <a:r>
              <a:rPr lang="en-US" dirty="0" smtClean="0"/>
              <a:t> transfer data </a:t>
            </a:r>
            <a:r>
              <a:rPr lang="en-US" dirty="0" err="1" smtClean="0"/>
              <a:t>antara</a:t>
            </a:r>
            <a:r>
              <a:rPr lang="en-US" dirty="0" smtClean="0"/>
              <a:t> </a:t>
            </a:r>
            <a:r>
              <a:rPr lang="en-US" dirty="0" err="1" smtClean="0"/>
              <a:t>komputer</a:t>
            </a:r>
            <a:r>
              <a:rPr lang="en-US" dirty="0" smtClean="0"/>
              <a:t> desktop </a:t>
            </a:r>
            <a:r>
              <a:rPr lang="en-US" dirty="0" err="1" smtClean="0"/>
              <a:t>dan</a:t>
            </a:r>
            <a:r>
              <a:rPr lang="en-US" dirty="0" smtClean="0"/>
              <a:t> </a:t>
            </a:r>
            <a:r>
              <a:rPr lang="en-US" dirty="0" err="1" smtClean="0"/>
              <a:t>komputer</a:t>
            </a:r>
            <a:r>
              <a:rPr lang="en-US" dirty="0" smtClean="0"/>
              <a:t> </a:t>
            </a:r>
            <a:r>
              <a:rPr lang="en-US" dirty="0" err="1" smtClean="0"/>
              <a:t>portabel</a:t>
            </a:r>
            <a:r>
              <a:rPr lang="en-US" dirty="0" smtClean="0"/>
              <a:t>. </a:t>
            </a:r>
            <a:endParaRPr lang="th-TH" dirty="0" smtClean="0"/>
          </a:p>
        </p:txBody>
      </p:sp>
      <p:pic>
        <p:nvPicPr>
          <p:cNvPr id="18436" name="Picture 4"/>
          <p:cNvPicPr>
            <a:picLocks noChangeAspect="1" noChangeArrowheads="1"/>
          </p:cNvPicPr>
          <p:nvPr/>
        </p:nvPicPr>
        <p:blipFill>
          <a:blip r:embed="rId2"/>
          <a:srcRect l="14146" t="38374" r="46423" b="31439"/>
          <a:stretch>
            <a:fillRect/>
          </a:stretch>
        </p:blipFill>
        <p:spPr bwMode="auto">
          <a:xfrm>
            <a:off x="2122488" y="3621108"/>
            <a:ext cx="4899025"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4313" y="274638"/>
            <a:ext cx="7497762" cy="1143000"/>
          </a:xfrm>
        </p:spPr>
        <p:txBody>
          <a:bodyPr>
            <a:normAutofit fontScale="90000"/>
          </a:bodyPr>
          <a:lstStyle/>
          <a:p>
            <a:pPr eaLnBrk="1" fontAlgn="auto" hangingPunct="1">
              <a:spcAft>
                <a:spcPts val="0"/>
              </a:spcAft>
              <a:defRPr/>
            </a:pPr>
            <a:r>
              <a:rPr lang="en-US" sz="4400" dirty="0" smtClean="0">
                <a:solidFill>
                  <a:schemeClr val="tx2">
                    <a:satMod val="130000"/>
                  </a:schemeClr>
                </a:solidFill>
              </a:rPr>
              <a:t>Null modem without handshaking</a:t>
            </a:r>
            <a:endParaRPr lang="en-US" sz="4400" dirty="0">
              <a:solidFill>
                <a:schemeClr val="tx1"/>
              </a:solidFill>
              <a:latin typeface="+mn-lt"/>
              <a:ea typeface="+mn-ea"/>
              <a:cs typeface="+mn-cs"/>
            </a:endParaRPr>
          </a:p>
        </p:txBody>
      </p:sp>
      <p:sp>
        <p:nvSpPr>
          <p:cNvPr id="19459" name="Rectangle 3"/>
          <p:cNvSpPr>
            <a:spLocks noGrp="1" noChangeArrowheads="1"/>
          </p:cNvSpPr>
          <p:nvPr>
            <p:ph type="body" idx="1"/>
          </p:nvPr>
        </p:nvSpPr>
        <p:spPr/>
        <p:txBody>
          <a:bodyPr/>
          <a:lstStyle/>
          <a:p>
            <a:pPr eaLnBrk="1" hangingPunct="1"/>
            <a:endParaRPr lang="id-ID" smtClean="0"/>
          </a:p>
        </p:txBody>
      </p:sp>
      <p:pic>
        <p:nvPicPr>
          <p:cNvPr id="19460" name="Picture 4" descr="Simple RS232 null modem without handshaking">
            <a:hlinkClick r:id="rId3"/>
          </p:cNvPr>
          <p:cNvPicPr>
            <a:picLocks noChangeAspect="1" noChangeArrowheads="1"/>
          </p:cNvPicPr>
          <p:nvPr/>
        </p:nvPicPr>
        <p:blipFill>
          <a:blip r:embed="rId4"/>
          <a:srcRect/>
          <a:stretch>
            <a:fillRect/>
          </a:stretch>
        </p:blipFill>
        <p:spPr bwMode="auto">
          <a:xfrm>
            <a:off x="1638300" y="1905000"/>
            <a:ext cx="5867400" cy="1903413"/>
          </a:xfrm>
          <a:prstGeom prst="rect">
            <a:avLst/>
          </a:prstGeom>
          <a:noFill/>
          <a:ln w="9525">
            <a:noFill/>
            <a:miter lim="800000"/>
            <a:headEnd/>
            <a:tailEnd/>
          </a:ln>
        </p:spPr>
      </p:pic>
      <p:pic>
        <p:nvPicPr>
          <p:cNvPr id="19461" name="Picture 3"/>
          <p:cNvPicPr>
            <a:picLocks noChangeAspect="1" noChangeArrowheads="1"/>
          </p:cNvPicPr>
          <p:nvPr/>
        </p:nvPicPr>
        <p:blipFill>
          <a:blip r:embed="rId5"/>
          <a:srcRect l="31641" t="47813" r="40820" b="38126"/>
          <a:stretch>
            <a:fillRect/>
          </a:stretch>
        </p:blipFill>
        <p:spPr bwMode="auto">
          <a:xfrm>
            <a:off x="2109788" y="4143375"/>
            <a:ext cx="4924425" cy="1571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85750"/>
            <a:ext cx="8501063" cy="1143000"/>
          </a:xfrm>
        </p:spPr>
        <p:txBody>
          <a:bodyPr>
            <a:noAutofit/>
          </a:bodyPr>
          <a:lstStyle/>
          <a:p>
            <a:pPr eaLnBrk="1" fontAlgn="auto" hangingPunct="1">
              <a:spcAft>
                <a:spcPts val="0"/>
              </a:spcAft>
              <a:defRPr/>
            </a:pPr>
            <a:r>
              <a:rPr lang="en-US" sz="4000" dirty="0" smtClean="0">
                <a:solidFill>
                  <a:schemeClr val="tx2">
                    <a:satMod val="130000"/>
                  </a:schemeClr>
                </a:solidFill>
              </a:rPr>
              <a:t>RS232 null modem with full </a:t>
            </a:r>
            <a:r>
              <a:rPr lang="en-US" sz="4000" dirty="0" err="1" smtClean="0">
                <a:solidFill>
                  <a:schemeClr val="tx2">
                    <a:satMod val="130000"/>
                  </a:schemeClr>
                </a:solidFill>
              </a:rPr>
              <a:t>handsaking</a:t>
            </a:r>
            <a:endParaRPr lang="en-US" sz="4000" dirty="0">
              <a:solidFill>
                <a:schemeClr val="tx2">
                  <a:satMod val="130000"/>
                </a:schemeClr>
              </a:solidFill>
            </a:endParaRPr>
          </a:p>
        </p:txBody>
      </p:sp>
      <p:sp>
        <p:nvSpPr>
          <p:cNvPr id="20483" name="Content Placeholder 2"/>
          <p:cNvSpPr>
            <a:spLocks noGrp="1"/>
          </p:cNvSpPr>
          <p:nvPr>
            <p:ph idx="1"/>
          </p:nvPr>
        </p:nvSpPr>
        <p:spPr/>
        <p:txBody>
          <a:bodyPr/>
          <a:lstStyle/>
          <a:p>
            <a:pPr eaLnBrk="1" hangingPunct="1"/>
            <a:endParaRPr lang="id-ID" smtClean="0"/>
          </a:p>
        </p:txBody>
      </p:sp>
      <p:pic>
        <p:nvPicPr>
          <p:cNvPr id="4" name="Picture 2"/>
          <p:cNvPicPr>
            <a:picLocks noChangeAspect="1" noChangeArrowheads="1"/>
          </p:cNvPicPr>
          <p:nvPr/>
        </p:nvPicPr>
        <p:blipFill>
          <a:blip r:embed="rId2"/>
          <a:srcRect/>
          <a:stretch>
            <a:fillRect/>
          </a:stretch>
        </p:blipFill>
        <p:spPr bwMode="auto">
          <a:xfrm>
            <a:off x="1928813" y="3714752"/>
            <a:ext cx="5440362" cy="2871787"/>
          </a:xfrm>
          <a:prstGeom prst="rect">
            <a:avLst/>
          </a:prstGeom>
          <a:noFill/>
          <a:ln w="9525">
            <a:noFill/>
            <a:miter lim="800000"/>
            <a:headEnd/>
            <a:tailEnd/>
          </a:ln>
        </p:spPr>
      </p:pic>
      <p:pic>
        <p:nvPicPr>
          <p:cNvPr id="20485" name="Picture 2"/>
          <p:cNvPicPr>
            <a:picLocks noChangeAspect="1" noChangeArrowheads="1"/>
          </p:cNvPicPr>
          <p:nvPr/>
        </p:nvPicPr>
        <p:blipFill>
          <a:blip r:embed="rId3"/>
          <a:srcRect/>
          <a:stretch>
            <a:fillRect/>
          </a:stretch>
        </p:blipFill>
        <p:spPr bwMode="auto">
          <a:xfrm>
            <a:off x="1606550" y="1643050"/>
            <a:ext cx="5930900" cy="1947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a:t>Laju Kecepatan DTE/DCE</a:t>
            </a:r>
          </a:p>
        </p:txBody>
      </p:sp>
      <p:sp>
        <p:nvSpPr>
          <p:cNvPr id="10243" name="Rectangle 3"/>
          <p:cNvSpPr>
            <a:spLocks noGrp="1" noChangeArrowheads="1"/>
          </p:cNvSpPr>
          <p:nvPr>
            <p:ph type="body" idx="1"/>
          </p:nvPr>
        </p:nvSpPr>
        <p:spPr/>
        <p:txBody>
          <a:bodyPr/>
          <a:lstStyle/>
          <a:p>
            <a:pPr>
              <a:lnSpc>
                <a:spcPct val="80000"/>
              </a:lnSpc>
            </a:pPr>
            <a:r>
              <a:rPr lang="en-US" sz="2400"/>
              <a:t>Laju kecepatan pengiriman data yang sering dibicarakan adalah Iaju kecepatan DTE ke DCE (antara PC dan modem atau disebut juga sebagai Iaju kecepatan terminal </a:t>
            </a:r>
            <a:r>
              <a:rPr lang="en-US" sz="2400" i="1"/>
              <a:t>(terminal speed)) </a:t>
            </a:r>
            <a:r>
              <a:rPr lang="en-US" sz="2400"/>
              <a:t>dan Iaju kecepatan DCE ke DCE (antar modem yang berkomunikasi atau disebut juga sebagai Iaju kecepatan jalur </a:t>
            </a:r>
            <a:r>
              <a:rPr lang="en-US" sz="2400" i="1"/>
              <a:t>(line speed)).</a:t>
            </a:r>
          </a:p>
          <a:p>
            <a:pPr>
              <a:lnSpc>
                <a:spcPct val="80000"/>
              </a:lnSpc>
            </a:pPr>
            <a:endParaRPr lang="en-US" sz="2400" i="1"/>
          </a:p>
          <a:p>
            <a:pPr>
              <a:lnSpc>
                <a:spcPct val="80000"/>
              </a:lnSpc>
            </a:pPr>
            <a:r>
              <a:rPr lang="en-US" sz="2400"/>
              <a:t>Jika Anda menggunakan modem 28,8K atau 36,6K, maka artinya kecepatan ini mengacu pada Iaju kecepatan DCE ke DCE. Jika digunakan UART 16550a, maka Iaju kecepatan maksimumnya adalah 115.200 bps, sedangkan kebanyakan perangkat lunak yang digunakan saat ini digunakan untuk mengatur Iaju kecepatan DTE kc DCE.</a:t>
            </a:r>
          </a:p>
          <a:p>
            <a:pPr>
              <a:lnSpc>
                <a:spcPct val="80000"/>
              </a:lnSpc>
              <a:buFontTx/>
              <a:buNone/>
            </a:pPr>
            <a:endParaRPr lang="en-US"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t>Kontrol Aliran </a:t>
            </a:r>
            <a:r>
              <a:rPr lang="en-US" b="1" i="1"/>
              <a:t>(Flow Control)</a:t>
            </a:r>
          </a:p>
        </p:txBody>
      </p:sp>
      <p:sp>
        <p:nvSpPr>
          <p:cNvPr id="11267" name="Rectangle 3"/>
          <p:cNvSpPr>
            <a:spLocks noGrp="1" noChangeArrowheads="1"/>
          </p:cNvSpPr>
          <p:nvPr>
            <p:ph type="body" idx="1"/>
          </p:nvPr>
        </p:nvSpPr>
        <p:spPr/>
        <p:txBody>
          <a:bodyPr/>
          <a:lstStyle/>
          <a:p>
            <a:pPr>
              <a:lnSpc>
                <a:spcPct val="150000"/>
              </a:lnSpc>
              <a:buFontTx/>
              <a:buNone/>
            </a:pPr>
            <a:r>
              <a:rPr lang="en-US" dirty="0"/>
              <a:t>	</a:t>
            </a:r>
            <a:r>
              <a:rPr lang="en-US" dirty="0" err="1"/>
              <a:t>Jika</a:t>
            </a:r>
            <a:r>
              <a:rPr lang="en-US" dirty="0"/>
              <a:t> </a:t>
            </a:r>
            <a:r>
              <a:rPr lang="en-US" dirty="0" err="1"/>
              <a:t>Iaju</a:t>
            </a:r>
            <a:r>
              <a:rPr lang="en-US" dirty="0"/>
              <a:t> </a:t>
            </a:r>
            <a:r>
              <a:rPr lang="en-US" dirty="0" err="1"/>
              <a:t>kecepatan</a:t>
            </a:r>
            <a:r>
              <a:rPr lang="en-US" dirty="0"/>
              <a:t> DTE </a:t>
            </a:r>
            <a:r>
              <a:rPr lang="en-US" dirty="0" err="1"/>
              <a:t>ke</a:t>
            </a:r>
            <a:r>
              <a:rPr lang="en-US" dirty="0"/>
              <a:t> DCE </a:t>
            </a:r>
            <a:r>
              <a:rPr lang="en-US" dirty="0" err="1"/>
              <a:t>lebih</a:t>
            </a:r>
            <a:r>
              <a:rPr lang="en-US" dirty="0"/>
              <a:t> </a:t>
            </a:r>
            <a:r>
              <a:rPr lang="en-US" dirty="0" err="1"/>
              <a:t>cepat</a:t>
            </a:r>
            <a:r>
              <a:rPr lang="en-US" dirty="0"/>
              <a:t> </a:t>
            </a:r>
            <a:r>
              <a:rPr lang="en-US" dirty="0" err="1"/>
              <a:t>dibandingkan</a:t>
            </a:r>
            <a:r>
              <a:rPr lang="en-US" dirty="0"/>
              <a:t> </a:t>
            </a:r>
            <a:r>
              <a:rPr lang="en-US" dirty="0" err="1"/>
              <a:t>dengan</a:t>
            </a:r>
            <a:r>
              <a:rPr lang="en-US" dirty="0"/>
              <a:t> DCE </a:t>
            </a:r>
            <a:r>
              <a:rPr lang="en-US" dirty="0" err="1"/>
              <a:t>ke</a:t>
            </a:r>
            <a:r>
              <a:rPr lang="en-US" dirty="0"/>
              <a:t> DCE, </a:t>
            </a:r>
            <a:r>
              <a:rPr lang="en-US" dirty="0" err="1"/>
              <a:t>lambat-laun</a:t>
            </a:r>
            <a:r>
              <a:rPr lang="en-US" dirty="0"/>
              <a:t> </a:t>
            </a:r>
            <a:r>
              <a:rPr lang="en-US" dirty="0" err="1"/>
              <a:t>akan</a:t>
            </a:r>
            <a:r>
              <a:rPr lang="en-US" dirty="0"/>
              <a:t> </a:t>
            </a:r>
            <a:r>
              <a:rPr lang="en-US" dirty="0" err="1"/>
              <a:t>menyebabkan</a:t>
            </a:r>
            <a:r>
              <a:rPr lang="en-US" dirty="0"/>
              <a:t> </a:t>
            </a:r>
            <a:r>
              <a:rPr lang="en-US" dirty="0" err="1"/>
              <a:t>kehilangan</a:t>
            </a:r>
            <a:r>
              <a:rPr lang="en-US" dirty="0"/>
              <a:t> data </a:t>
            </a:r>
            <a:r>
              <a:rPr lang="en-US" dirty="0" err="1"/>
              <a:t>atau</a:t>
            </a:r>
            <a:r>
              <a:rPr lang="en-US" dirty="0"/>
              <a:t> </a:t>
            </a:r>
            <a:r>
              <a:rPr lang="en-US" dirty="0" err="1"/>
              <a:t>isitilahnya</a:t>
            </a:r>
            <a:r>
              <a:rPr lang="en-US" dirty="0"/>
              <a:t> </a:t>
            </a:r>
            <a:r>
              <a:rPr lang="en-US" dirty="0" err="1"/>
              <a:t>terjadi</a:t>
            </a:r>
            <a:r>
              <a:rPr lang="en-US" dirty="0"/>
              <a:t> </a:t>
            </a:r>
            <a:r>
              <a:rPr lang="en-US" i="1" dirty="0"/>
              <a:t>buffer overflow, </a:t>
            </a:r>
            <a:r>
              <a:rPr lang="en-US" dirty="0" err="1"/>
              <a:t>dengan</a:t>
            </a:r>
            <a:r>
              <a:rPr lang="en-US" dirty="0"/>
              <a:t> </a:t>
            </a:r>
            <a:r>
              <a:rPr lang="en-US" dirty="0" err="1"/>
              <a:t>demikian</a:t>
            </a:r>
            <a:r>
              <a:rPr lang="en-US" dirty="0"/>
              <a:t> </a:t>
            </a:r>
            <a:r>
              <a:rPr lang="en-US" dirty="0" err="1"/>
              <a:t>dibutuhkan</a:t>
            </a:r>
            <a:r>
              <a:rPr lang="en-US" dirty="0"/>
              <a:t> </a:t>
            </a:r>
            <a:r>
              <a:rPr lang="en-US" dirty="0" err="1"/>
              <a:t>kontrol</a:t>
            </a:r>
            <a:r>
              <a:rPr lang="en-US" dirty="0"/>
              <a:t> </a:t>
            </a:r>
            <a:r>
              <a:rPr lang="en-US" dirty="0" err="1"/>
              <a:t>aliran</a:t>
            </a:r>
            <a:r>
              <a:rPr lang="en-US" dirty="0"/>
              <a:t> </a:t>
            </a:r>
            <a:r>
              <a:rPr lang="en-US" dirty="0" err="1"/>
              <a:t>baik</a:t>
            </a:r>
            <a:r>
              <a:rPr lang="en-US" dirty="0"/>
              <a:t> </a:t>
            </a:r>
            <a:r>
              <a:rPr lang="en-US" dirty="0" err="1" smtClean="0"/>
              <a:t>secara</a:t>
            </a:r>
            <a:r>
              <a:rPr lang="en-US" dirty="0" smtClean="0"/>
              <a:t> </a:t>
            </a:r>
            <a:r>
              <a:rPr lang="en-US" dirty="0" err="1" smtClean="0"/>
              <a:t>perangkat</a:t>
            </a:r>
            <a:r>
              <a:rPr lang="en-US" dirty="0" smtClean="0"/>
              <a:t> </a:t>
            </a:r>
            <a:r>
              <a:rPr lang="en-US" dirty="0" err="1"/>
              <a:t>lunak</a:t>
            </a:r>
            <a:r>
              <a:rPr lang="en-US" dirty="0"/>
              <a:t> </a:t>
            </a:r>
            <a:r>
              <a:rPr lang="en-US" dirty="0" err="1"/>
              <a:t>maupun</a:t>
            </a:r>
            <a:r>
              <a:rPr lang="en-US" dirty="0"/>
              <a:t> </a:t>
            </a:r>
            <a:r>
              <a:rPr lang="en-US" dirty="0" err="1"/>
              <a:t>perangkat</a:t>
            </a:r>
            <a:r>
              <a:rPr lang="en-US" dirty="0"/>
              <a:t> </a:t>
            </a:r>
            <a:r>
              <a:rPr lang="en-US" dirty="0" err="1"/>
              <a:t>keras</a:t>
            </a:r>
            <a:r>
              <a:rPr lang="en-US" dirty="0"/>
              <a:t>.</a:t>
            </a:r>
          </a:p>
          <a:p>
            <a:pPr>
              <a:lnSpc>
                <a:spcPct val="150000"/>
              </a:lnSpc>
              <a:buFontTx/>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4800"/>
              <a:t>Konsep Komunikasi Serial</a:t>
            </a:r>
          </a:p>
        </p:txBody>
      </p:sp>
      <p:sp>
        <p:nvSpPr>
          <p:cNvPr id="3075" name="Rectangle 3"/>
          <p:cNvSpPr>
            <a:spLocks noGrp="1" noChangeArrowheads="1"/>
          </p:cNvSpPr>
          <p:nvPr>
            <p:ph type="body" idx="1"/>
          </p:nvPr>
        </p:nvSpPr>
        <p:spPr/>
        <p:txBody>
          <a:bodyPr/>
          <a:lstStyle/>
          <a:p>
            <a:pPr>
              <a:lnSpc>
                <a:spcPct val="150000"/>
              </a:lnSpc>
            </a:pPr>
            <a:r>
              <a:rPr lang="en-US" b="1" u="sng" dirty="0"/>
              <a:t>Dari </a:t>
            </a:r>
            <a:r>
              <a:rPr lang="en-US" b="1" u="sng" dirty="0" err="1"/>
              <a:t>Segi</a:t>
            </a:r>
            <a:r>
              <a:rPr lang="en-US" b="1" u="sng" dirty="0"/>
              <a:t> </a:t>
            </a:r>
            <a:r>
              <a:rPr lang="en-US" b="1" u="sng" dirty="0" err="1"/>
              <a:t>perangkat</a:t>
            </a:r>
            <a:r>
              <a:rPr lang="en-US" b="1" u="sng" dirty="0"/>
              <a:t> </a:t>
            </a:r>
            <a:r>
              <a:rPr lang="en-US" b="1" u="sng" dirty="0" err="1"/>
              <a:t>keras</a:t>
            </a:r>
            <a:r>
              <a:rPr lang="en-US" b="1" u="sng" dirty="0"/>
              <a:t>:</a:t>
            </a:r>
            <a:r>
              <a:rPr lang="en-US" dirty="0"/>
              <a:t> </a:t>
            </a:r>
            <a:r>
              <a:rPr lang="en-US" dirty="0" err="1"/>
              <a:t>adanya</a:t>
            </a:r>
            <a:r>
              <a:rPr lang="en-US" dirty="0"/>
              <a:t> </a:t>
            </a:r>
            <a:r>
              <a:rPr lang="en-US" dirty="0" err="1"/>
              <a:t>proses</a:t>
            </a:r>
            <a:r>
              <a:rPr lang="en-US" dirty="0"/>
              <a:t> </a:t>
            </a:r>
            <a:r>
              <a:rPr lang="en-US" dirty="0" err="1"/>
              <a:t>konversi</a:t>
            </a:r>
            <a:r>
              <a:rPr lang="en-US" dirty="0"/>
              <a:t> data </a:t>
            </a:r>
            <a:r>
              <a:rPr lang="en-US" dirty="0" err="1"/>
              <a:t>pararel</a:t>
            </a:r>
            <a:r>
              <a:rPr lang="en-US" dirty="0"/>
              <a:t> </a:t>
            </a:r>
            <a:r>
              <a:rPr lang="en-US" dirty="0" err="1"/>
              <a:t>menjadi</a:t>
            </a:r>
            <a:r>
              <a:rPr lang="en-US" dirty="0"/>
              <a:t> serial </a:t>
            </a:r>
            <a:r>
              <a:rPr lang="en-US" dirty="0" err="1"/>
              <a:t>atau</a:t>
            </a:r>
            <a:r>
              <a:rPr lang="en-US" dirty="0"/>
              <a:t> </a:t>
            </a:r>
            <a:r>
              <a:rPr lang="en-US" dirty="0" err="1"/>
              <a:t>sebaliknya</a:t>
            </a:r>
            <a:r>
              <a:rPr lang="en-US" dirty="0"/>
              <a:t> </a:t>
            </a:r>
            <a:r>
              <a:rPr lang="en-US" dirty="0" err="1"/>
              <a:t>menggunakan</a:t>
            </a:r>
            <a:r>
              <a:rPr lang="en-US" dirty="0"/>
              <a:t> </a:t>
            </a:r>
            <a:r>
              <a:rPr lang="en-US" dirty="0" err="1"/>
              <a:t>piranti</a:t>
            </a:r>
            <a:r>
              <a:rPr lang="en-US" dirty="0"/>
              <a:t> </a:t>
            </a:r>
            <a:r>
              <a:rPr lang="en-US" dirty="0" err="1"/>
              <a:t>tambahan</a:t>
            </a:r>
            <a:r>
              <a:rPr lang="en-US" dirty="0"/>
              <a:t> yang </a:t>
            </a:r>
            <a:r>
              <a:rPr lang="en-US" dirty="0" err="1"/>
              <a:t>disebut</a:t>
            </a:r>
            <a:r>
              <a:rPr lang="en-US" dirty="0"/>
              <a:t> UART </a:t>
            </a:r>
            <a:r>
              <a:rPr lang="en-US" i="1" dirty="0"/>
              <a:t>(Universal Asynchronous Receiver/Transmitter)</a:t>
            </a:r>
          </a:p>
          <a:p>
            <a:pPr>
              <a:lnSpc>
                <a:spcPct val="150000"/>
              </a:lnSpc>
            </a:pPr>
            <a:endParaRPr lang="en-US" dirty="0"/>
          </a:p>
          <a:p>
            <a:pPr>
              <a:lnSpc>
                <a:spcPct val="150000"/>
              </a:lnSpc>
            </a:pPr>
            <a:r>
              <a:rPr lang="en-US" b="1" u="sng" dirty="0"/>
              <a:t>Dari </a:t>
            </a:r>
            <a:r>
              <a:rPr lang="en-US" b="1" u="sng" dirty="0" err="1"/>
              <a:t>Segi</a:t>
            </a:r>
            <a:r>
              <a:rPr lang="en-US" b="1" u="sng" dirty="0"/>
              <a:t> </a:t>
            </a:r>
            <a:r>
              <a:rPr lang="en-US" b="1" u="sng" dirty="0" err="1"/>
              <a:t>perangkat</a:t>
            </a:r>
            <a:r>
              <a:rPr lang="en-US" b="1" u="sng" dirty="0"/>
              <a:t> </a:t>
            </a:r>
            <a:r>
              <a:rPr lang="en-US" b="1" u="sng" dirty="0" err="1"/>
              <a:t>lunak</a:t>
            </a:r>
            <a:r>
              <a:rPr lang="en-US" b="1" u="sng" dirty="0"/>
              <a:t>:</a:t>
            </a:r>
            <a:r>
              <a:rPr lang="en-US" dirty="0"/>
              <a:t> </a:t>
            </a:r>
            <a:r>
              <a:rPr lang="en-US" dirty="0" err="1"/>
              <a:t>lebih</a:t>
            </a:r>
            <a:r>
              <a:rPr lang="en-US" dirty="0"/>
              <a:t> </a:t>
            </a:r>
            <a:r>
              <a:rPr lang="en-US" dirty="0" err="1"/>
              <a:t>banyak</a:t>
            </a:r>
            <a:r>
              <a:rPr lang="en-US" dirty="0"/>
              <a:t> register yang </a:t>
            </a:r>
            <a:r>
              <a:rPr lang="en-US" dirty="0" err="1"/>
              <a:t>digunakan</a:t>
            </a:r>
            <a:r>
              <a:rPr lang="en-US" dirty="0"/>
              <a:t> </a:t>
            </a:r>
            <a:r>
              <a:rPr lang="en-US" dirty="0" err="1"/>
              <a:t>atau</a:t>
            </a:r>
            <a:r>
              <a:rPr lang="en-US" dirty="0"/>
              <a:t> </a:t>
            </a:r>
            <a:r>
              <a:rPr lang="en-US" dirty="0" err="1"/>
              <a:t>terlibat</a:t>
            </a:r>
            <a:r>
              <a:rPr lang="en-US"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b="1"/>
              <a:t>UART (8250 dan Kompatibelnya)</a:t>
            </a:r>
          </a:p>
        </p:txBody>
      </p:sp>
      <p:sp>
        <p:nvSpPr>
          <p:cNvPr id="12292" name="Rectangle 4"/>
          <p:cNvSpPr>
            <a:spLocks noChangeArrowheads="1"/>
          </p:cNvSpPr>
          <p:nvPr>
            <p:ph type="body" sz="half" idx="1"/>
          </p:nvPr>
        </p:nvSpPr>
        <p:spPr>
          <a:xfrm>
            <a:off x="457200" y="1600200"/>
            <a:ext cx="8229600" cy="685800"/>
          </a:xfrm>
          <a:noFill/>
          <a:ln/>
        </p:spPr>
        <p:txBody>
          <a:bodyPr/>
          <a:lstStyle/>
          <a:p>
            <a:pPr eaLnBrk="0" hangingPunct="0">
              <a:lnSpc>
                <a:spcPct val="80000"/>
              </a:lnSpc>
              <a:spcBef>
                <a:spcPct val="0"/>
              </a:spcBef>
              <a:buFontTx/>
              <a:buNone/>
            </a:pPr>
            <a:r>
              <a:rPr lang="en-US" sz="2400"/>
              <a:t>UART merupakan kepanjangan dari </a:t>
            </a:r>
            <a:r>
              <a:rPr lang="en-US" sz="2400" i="1"/>
              <a:t>Universal Aysnchronous Receiver Trasmitter.</a:t>
            </a:r>
          </a:p>
        </p:txBody>
      </p:sp>
      <p:pic>
        <p:nvPicPr>
          <p:cNvPr id="12293" name="Picture 5"/>
          <p:cNvPicPr>
            <a:picLocks noChangeAspect="1" noChangeArrowheads="1"/>
          </p:cNvPicPr>
          <p:nvPr>
            <p:ph sz="quarter" idx="2"/>
          </p:nvPr>
        </p:nvPicPr>
        <p:blipFill>
          <a:blip r:embed="rId2"/>
          <a:srcRect/>
          <a:stretch>
            <a:fillRect/>
          </a:stretch>
        </p:blipFill>
        <p:spPr>
          <a:xfrm>
            <a:off x="609600" y="2667000"/>
            <a:ext cx="4038600" cy="3276600"/>
          </a:xfrm>
          <a:noFill/>
          <a:ln/>
        </p:spPr>
      </p:pic>
      <p:pic>
        <p:nvPicPr>
          <p:cNvPr id="12295" name="Picture 7"/>
          <p:cNvPicPr>
            <a:picLocks noChangeAspect="1" noChangeArrowheads="1"/>
          </p:cNvPicPr>
          <p:nvPr>
            <p:ph sz="quarter" idx="3"/>
          </p:nvPr>
        </p:nvPicPr>
        <p:blipFill>
          <a:blip r:embed="rId3"/>
          <a:srcRect/>
          <a:stretch>
            <a:fillRect/>
          </a:stretch>
        </p:blipFill>
        <p:spPr>
          <a:xfrm>
            <a:off x="5257800" y="3581400"/>
            <a:ext cx="3438525" cy="800100"/>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algn="l" eaLnBrk="1" hangingPunct="1"/>
            <a:r>
              <a:rPr lang="en-US" sz="3200" b="1" dirty="0" smtClean="0">
                <a:latin typeface="Franklin Gothic Book" pitchFamily="34" charset="0"/>
              </a:rPr>
              <a:t>TRANSMISI KARAKTER</a:t>
            </a:r>
          </a:p>
        </p:txBody>
      </p:sp>
      <p:sp>
        <p:nvSpPr>
          <p:cNvPr id="3075" name="Rectangle 3"/>
          <p:cNvSpPr>
            <a:spLocks noGrp="1" noChangeArrowheads="1"/>
          </p:cNvSpPr>
          <p:nvPr>
            <p:ph sz="quarter" idx="1"/>
          </p:nvPr>
        </p:nvSpPr>
        <p:spPr>
          <a:xfrm>
            <a:off x="381000" y="1214422"/>
            <a:ext cx="8534400" cy="5186378"/>
          </a:xfrm>
        </p:spPr>
        <p:txBody>
          <a:bodyPr>
            <a:noAutofit/>
          </a:bodyPr>
          <a:lstStyle/>
          <a:p>
            <a:pPr algn="just" eaLnBrk="1" hangingPunct="1">
              <a:lnSpc>
                <a:spcPct val="90000"/>
              </a:lnSpc>
            </a:pPr>
            <a:r>
              <a:rPr lang="en-US" sz="2400" b="0" dirty="0" err="1" smtClean="0">
                <a:solidFill>
                  <a:schemeClr val="tx1"/>
                </a:solidFill>
                <a:latin typeface="Franklin Gothic Book" pitchFamily="34" charset="0"/>
              </a:rPr>
              <a:t>Ketika</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tombol</a:t>
            </a:r>
            <a:r>
              <a:rPr lang="en-US" sz="2400" b="0" dirty="0" smtClean="0">
                <a:solidFill>
                  <a:schemeClr val="tx1"/>
                </a:solidFill>
                <a:latin typeface="Franklin Gothic Book" pitchFamily="34" charset="0"/>
              </a:rPr>
              <a:t> (key) </a:t>
            </a:r>
            <a:r>
              <a:rPr lang="en-US" sz="2400" b="0" dirty="0" err="1" smtClean="0">
                <a:solidFill>
                  <a:schemeClr val="tx1"/>
                </a:solidFill>
                <a:latin typeface="Franklin Gothic Book" pitchFamily="34" charset="0"/>
              </a:rPr>
              <a:t>pada</a:t>
            </a:r>
            <a:r>
              <a:rPr lang="en-US" sz="2400" b="0" dirty="0" smtClean="0">
                <a:solidFill>
                  <a:schemeClr val="tx1"/>
                </a:solidFill>
                <a:latin typeface="Franklin Gothic Book" pitchFamily="34" charset="0"/>
              </a:rPr>
              <a:t> keyboard </a:t>
            </a:r>
            <a:r>
              <a:rPr lang="en-US" sz="2400" b="0" dirty="0" err="1" smtClean="0">
                <a:solidFill>
                  <a:schemeClr val="tx1"/>
                </a:solidFill>
                <a:latin typeface="Franklin Gothic Book" pitchFamily="34" charset="0"/>
              </a:rPr>
              <a:t>dari</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perangkat</a:t>
            </a:r>
            <a:r>
              <a:rPr lang="en-US" sz="2400" b="0" dirty="0" smtClean="0">
                <a:solidFill>
                  <a:schemeClr val="tx1"/>
                </a:solidFill>
                <a:latin typeface="Franklin Gothic Book" pitchFamily="34" charset="0"/>
              </a:rPr>
              <a:t> input </a:t>
            </a:r>
            <a:r>
              <a:rPr lang="en-US" sz="2400" b="0" dirty="0" err="1" smtClean="0">
                <a:solidFill>
                  <a:schemeClr val="tx1"/>
                </a:solidFill>
                <a:latin typeface="Franklin Gothic Book" pitchFamily="34" charset="0"/>
              </a:rPr>
              <a:t>komputer</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ditekan</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perangkat</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tersebut</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menghasilkan</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sinyal</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elektris</a:t>
            </a:r>
            <a:r>
              <a:rPr lang="en-US" sz="2400" b="0" dirty="0" smtClean="0">
                <a:solidFill>
                  <a:schemeClr val="tx1"/>
                </a:solidFill>
                <a:latin typeface="Franklin Gothic Book" pitchFamily="34" charset="0"/>
              </a:rPr>
              <a:t> yang </a:t>
            </a:r>
            <a:r>
              <a:rPr lang="en-US" sz="2400" b="0" dirty="0" err="1" smtClean="0">
                <a:solidFill>
                  <a:schemeClr val="tx1"/>
                </a:solidFill>
                <a:latin typeface="Franklin Gothic Book" pitchFamily="34" charset="0"/>
              </a:rPr>
              <a:t>merepresentasikan</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karakter</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tombol</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ke</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komputer</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Transmisi</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tersebut</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melewati</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kabel</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dari</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perangkat</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tersebut</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ke</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komputer</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dan</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sinyal</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untuk</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setiap</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karakter</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merupakan</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rangkaian</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pulsa</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elektris</a:t>
            </a:r>
            <a:r>
              <a:rPr lang="en-US" sz="2400" b="0" dirty="0" smtClean="0">
                <a:solidFill>
                  <a:schemeClr val="tx1"/>
                </a:solidFill>
                <a:latin typeface="Franklin Gothic Book" pitchFamily="34" charset="0"/>
              </a:rPr>
              <a:t> yang </a:t>
            </a:r>
            <a:r>
              <a:rPr lang="en-US" sz="2400" b="0" dirty="0" err="1" smtClean="0">
                <a:solidFill>
                  <a:schemeClr val="tx1"/>
                </a:solidFill>
                <a:latin typeface="Franklin Gothic Book" pitchFamily="34" charset="0"/>
              </a:rPr>
              <a:t>disebut</a:t>
            </a:r>
            <a:r>
              <a:rPr lang="en-US" sz="2400" b="0" dirty="0" smtClean="0">
                <a:solidFill>
                  <a:schemeClr val="tx1"/>
                </a:solidFill>
                <a:latin typeface="Franklin Gothic Book" pitchFamily="34" charset="0"/>
              </a:rPr>
              <a:t> pulse train (</a:t>
            </a:r>
            <a:r>
              <a:rPr lang="en-US" sz="2400" b="0" dirty="0" err="1" smtClean="0">
                <a:solidFill>
                  <a:schemeClr val="tx1"/>
                </a:solidFill>
                <a:latin typeface="Franklin Gothic Book" pitchFamily="34" charset="0"/>
              </a:rPr>
              <a:t>lihat</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Gambar</a:t>
            </a:r>
            <a:r>
              <a:rPr lang="en-US" sz="2400" b="0" dirty="0" smtClean="0">
                <a:solidFill>
                  <a:schemeClr val="tx1"/>
                </a:solidFill>
                <a:latin typeface="Franklin Gothic Book" pitchFamily="34" charset="0"/>
              </a:rPr>
              <a:t> 1</a:t>
            </a:r>
            <a:r>
              <a:rPr lang="en-US" sz="2400" b="0" dirty="0" smtClean="0">
                <a:solidFill>
                  <a:schemeClr val="tx1"/>
                </a:solidFill>
                <a:latin typeface="Franklin Gothic Book" pitchFamily="34" charset="0"/>
              </a:rPr>
              <a:t>).</a:t>
            </a:r>
            <a:endParaRPr lang="en-US" sz="2000" b="0" dirty="0" smtClean="0">
              <a:solidFill>
                <a:schemeClr val="tx1"/>
              </a:solidFill>
              <a:latin typeface="Franklin Gothic Book" pitchFamily="34" charset="0"/>
            </a:endParaRPr>
          </a:p>
          <a:p>
            <a:pPr algn="l" eaLnBrk="1" hangingPunct="1">
              <a:lnSpc>
                <a:spcPct val="90000"/>
              </a:lnSpc>
            </a:pPr>
            <a:endParaRPr lang="en-US" sz="2000" b="0" dirty="0" smtClean="0">
              <a:solidFill>
                <a:schemeClr val="tx1"/>
              </a:solidFill>
              <a:latin typeface="Franklin Gothic Book" pitchFamily="34" charset="0"/>
            </a:endParaRPr>
          </a:p>
          <a:p>
            <a:pPr algn="l" eaLnBrk="1" hangingPunct="1">
              <a:lnSpc>
                <a:spcPct val="90000"/>
              </a:lnSpc>
            </a:pPr>
            <a:endParaRPr lang="en-US" sz="2000" b="0" dirty="0" smtClean="0">
              <a:solidFill>
                <a:schemeClr val="tx1"/>
              </a:solidFill>
              <a:latin typeface="Franklin Gothic Book" pitchFamily="34" charset="0"/>
            </a:endParaRPr>
          </a:p>
          <a:p>
            <a:pPr algn="l" eaLnBrk="1" hangingPunct="1">
              <a:lnSpc>
                <a:spcPct val="90000"/>
              </a:lnSpc>
            </a:pPr>
            <a:endParaRPr lang="en-US" sz="2000" b="0" dirty="0" smtClean="0">
              <a:solidFill>
                <a:schemeClr val="tx1"/>
              </a:solidFill>
              <a:latin typeface="Franklin Gothic Book" pitchFamily="34" charset="0"/>
            </a:endParaRPr>
          </a:p>
          <a:p>
            <a:pPr algn="l" eaLnBrk="1" hangingPunct="1">
              <a:lnSpc>
                <a:spcPct val="90000"/>
              </a:lnSpc>
            </a:pPr>
            <a:endParaRPr lang="en-US" sz="2000" b="0" dirty="0" smtClean="0">
              <a:solidFill>
                <a:schemeClr val="tx1"/>
              </a:solidFill>
              <a:latin typeface="Franklin Gothic Book" pitchFamily="34" charset="0"/>
            </a:endParaRPr>
          </a:p>
          <a:p>
            <a:pPr algn="l" eaLnBrk="1" hangingPunct="1">
              <a:lnSpc>
                <a:spcPct val="90000"/>
              </a:lnSpc>
            </a:pPr>
            <a:endParaRPr lang="en-US" sz="2000" b="0" dirty="0" smtClean="0">
              <a:solidFill>
                <a:schemeClr val="tx1"/>
              </a:solidFill>
              <a:latin typeface="Franklin Gothic Book" pitchFamily="34" charset="0"/>
            </a:endParaRPr>
          </a:p>
          <a:p>
            <a:pPr algn="l" eaLnBrk="1" hangingPunct="1">
              <a:lnSpc>
                <a:spcPct val="90000"/>
              </a:lnSpc>
            </a:pPr>
            <a:endParaRPr lang="en-US" sz="2000" b="0" dirty="0" smtClean="0">
              <a:solidFill>
                <a:schemeClr val="tx1"/>
              </a:solidFill>
              <a:latin typeface="Franklin Gothic Book" pitchFamily="34" charset="0"/>
            </a:endParaRPr>
          </a:p>
          <a:p>
            <a:pPr algn="l" eaLnBrk="1" hangingPunct="1">
              <a:lnSpc>
                <a:spcPct val="90000"/>
              </a:lnSpc>
            </a:pPr>
            <a:endParaRPr lang="en-US" sz="2000" b="0" dirty="0" smtClean="0">
              <a:solidFill>
                <a:schemeClr val="tx1"/>
              </a:solidFill>
              <a:latin typeface="Franklin Gothic Book" pitchFamily="34" charset="0"/>
            </a:endParaRPr>
          </a:p>
          <a:p>
            <a:pPr eaLnBrk="1" hangingPunct="1">
              <a:lnSpc>
                <a:spcPct val="90000"/>
              </a:lnSpc>
              <a:buNone/>
            </a:pPr>
            <a:r>
              <a:rPr lang="en-US" sz="2000" b="0" dirty="0" smtClean="0">
                <a:solidFill>
                  <a:schemeClr val="tx1"/>
                </a:solidFill>
                <a:latin typeface="Franklin Gothic Book" pitchFamily="34" charset="0"/>
              </a:rPr>
              <a:t>	</a:t>
            </a:r>
            <a:r>
              <a:rPr lang="en-US" sz="2000" b="0" dirty="0" err="1" smtClean="0">
                <a:solidFill>
                  <a:schemeClr val="tx1"/>
                </a:solidFill>
                <a:latin typeface="Franklin Gothic Book" pitchFamily="34" charset="0"/>
              </a:rPr>
              <a:t>Gambar</a:t>
            </a:r>
            <a:r>
              <a:rPr lang="en-US" sz="2000" b="0" dirty="0" smtClean="0">
                <a:solidFill>
                  <a:schemeClr val="tx1"/>
                </a:solidFill>
                <a:latin typeface="Franklin Gothic Book" pitchFamily="34" charset="0"/>
              </a:rPr>
              <a:t> 1. </a:t>
            </a:r>
            <a:r>
              <a:rPr lang="en-US" sz="2000" b="0" dirty="0" err="1" smtClean="0">
                <a:solidFill>
                  <a:schemeClr val="tx1"/>
                </a:solidFill>
                <a:latin typeface="Franklin Gothic Book" pitchFamily="34" charset="0"/>
              </a:rPr>
              <a:t>Gambaran</a:t>
            </a:r>
            <a:r>
              <a:rPr lang="en-US" sz="2000" b="0" dirty="0" smtClean="0">
                <a:solidFill>
                  <a:schemeClr val="tx1"/>
                </a:solidFill>
                <a:latin typeface="Franklin Gothic Book" pitchFamily="34" charset="0"/>
              </a:rPr>
              <a:t> </a:t>
            </a:r>
            <a:r>
              <a:rPr lang="en-US" sz="2000" b="0" dirty="0" err="1" smtClean="0">
                <a:solidFill>
                  <a:schemeClr val="tx1"/>
                </a:solidFill>
                <a:latin typeface="Franklin Gothic Book" pitchFamily="34" charset="0"/>
              </a:rPr>
              <a:t>sederhana</a:t>
            </a:r>
            <a:r>
              <a:rPr lang="en-US" sz="2000" b="0" dirty="0" smtClean="0">
                <a:solidFill>
                  <a:schemeClr val="tx1"/>
                </a:solidFill>
                <a:latin typeface="Franklin Gothic Book" pitchFamily="34" charset="0"/>
              </a:rPr>
              <a:t> </a:t>
            </a:r>
            <a:r>
              <a:rPr lang="en-US" sz="2000" b="0" dirty="0" err="1" smtClean="0">
                <a:solidFill>
                  <a:schemeClr val="tx1"/>
                </a:solidFill>
                <a:latin typeface="Franklin Gothic Book" pitchFamily="34" charset="0"/>
              </a:rPr>
              <a:t>dari</a:t>
            </a:r>
            <a:r>
              <a:rPr lang="en-US" sz="2000" b="0" dirty="0" smtClean="0">
                <a:solidFill>
                  <a:schemeClr val="tx1"/>
                </a:solidFill>
                <a:latin typeface="Franklin Gothic Book" pitchFamily="34" charset="0"/>
              </a:rPr>
              <a:t> data yang </a:t>
            </a:r>
            <a:r>
              <a:rPr lang="en-US" sz="2000" b="0" dirty="0" err="1" smtClean="0">
                <a:solidFill>
                  <a:schemeClr val="tx1"/>
                </a:solidFill>
                <a:latin typeface="Franklin Gothic Book" pitchFamily="34" charset="0"/>
              </a:rPr>
              <a:t>sedang</a:t>
            </a:r>
            <a:r>
              <a:rPr lang="en-US" sz="2000" b="0" dirty="0" smtClean="0">
                <a:solidFill>
                  <a:schemeClr val="tx1"/>
                </a:solidFill>
                <a:latin typeface="Franklin Gothic Book" pitchFamily="34" charset="0"/>
              </a:rPr>
              <a:t> </a:t>
            </a:r>
            <a:r>
              <a:rPr lang="en-US" sz="2000" b="0" dirty="0" err="1" smtClean="0">
                <a:solidFill>
                  <a:schemeClr val="tx1"/>
                </a:solidFill>
                <a:latin typeface="Franklin Gothic Book" pitchFamily="34" charset="0"/>
              </a:rPr>
              <a:t>ditransmisikan</a:t>
            </a:r>
            <a:r>
              <a:rPr lang="en-US" sz="2000" b="0" dirty="0" smtClean="0">
                <a:solidFill>
                  <a:schemeClr val="tx1"/>
                </a:solidFill>
                <a:latin typeface="Franklin Gothic Book" pitchFamily="34" charset="0"/>
              </a:rPr>
              <a:t> </a:t>
            </a:r>
            <a:r>
              <a:rPr lang="en-US" sz="2000" b="0" dirty="0" err="1" smtClean="0">
                <a:solidFill>
                  <a:schemeClr val="tx1"/>
                </a:solidFill>
                <a:latin typeface="Franklin Gothic Book" pitchFamily="34" charset="0"/>
              </a:rPr>
              <a:t>dari</a:t>
            </a:r>
            <a:r>
              <a:rPr lang="en-US" sz="2000" b="0" dirty="0" smtClean="0">
                <a:solidFill>
                  <a:schemeClr val="tx1"/>
                </a:solidFill>
                <a:latin typeface="Franklin Gothic Book" pitchFamily="34" charset="0"/>
              </a:rPr>
              <a:t> </a:t>
            </a:r>
            <a:r>
              <a:rPr lang="en-US" sz="2000" b="0" dirty="0" err="1" smtClean="0">
                <a:solidFill>
                  <a:schemeClr val="tx1"/>
                </a:solidFill>
                <a:latin typeface="Franklin Gothic Book" pitchFamily="34" charset="0"/>
              </a:rPr>
              <a:t>perangkat</a:t>
            </a:r>
            <a:r>
              <a:rPr lang="en-US" sz="2000" b="0" dirty="0" smtClean="0">
                <a:solidFill>
                  <a:schemeClr val="tx1"/>
                </a:solidFill>
                <a:latin typeface="Franklin Gothic Book" pitchFamily="34" charset="0"/>
              </a:rPr>
              <a:t> keyboard </a:t>
            </a:r>
            <a:r>
              <a:rPr lang="en-US" sz="2000" b="0" dirty="0" err="1" smtClean="0">
                <a:solidFill>
                  <a:schemeClr val="tx1"/>
                </a:solidFill>
                <a:latin typeface="Franklin Gothic Book" pitchFamily="34" charset="0"/>
              </a:rPr>
              <a:t>ke</a:t>
            </a:r>
            <a:r>
              <a:rPr lang="en-US" sz="2000" b="0" dirty="0" smtClean="0">
                <a:solidFill>
                  <a:schemeClr val="tx1"/>
                </a:solidFill>
                <a:latin typeface="Franklin Gothic Book" pitchFamily="34" charset="0"/>
              </a:rPr>
              <a:t> </a:t>
            </a:r>
            <a:r>
              <a:rPr lang="en-US" sz="2000" b="0" dirty="0" err="1" smtClean="0">
                <a:solidFill>
                  <a:schemeClr val="tx1"/>
                </a:solidFill>
                <a:latin typeface="Franklin Gothic Book" pitchFamily="34" charset="0"/>
              </a:rPr>
              <a:t>komputer</a:t>
            </a:r>
            <a:r>
              <a:rPr lang="en-US" sz="2000" b="0" dirty="0" smtClean="0">
                <a:solidFill>
                  <a:schemeClr val="tx1"/>
                </a:solidFill>
                <a:latin typeface="Franklin Gothic Book" pitchFamily="34" charset="0"/>
              </a:rPr>
              <a:t>.</a:t>
            </a:r>
          </a:p>
        </p:txBody>
      </p:sp>
      <p:pic>
        <p:nvPicPr>
          <p:cNvPr id="3076" name="Picture 4" descr="1 a"/>
          <p:cNvPicPr>
            <a:picLocks noChangeAspect="1" noChangeArrowheads="1"/>
          </p:cNvPicPr>
          <p:nvPr/>
        </p:nvPicPr>
        <p:blipFill>
          <a:blip r:embed="rId2"/>
          <a:srcRect/>
          <a:stretch>
            <a:fillRect/>
          </a:stretch>
        </p:blipFill>
        <p:spPr bwMode="auto">
          <a:xfrm>
            <a:off x="2000232" y="3786190"/>
            <a:ext cx="5245100" cy="208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8077200" cy="1143000"/>
          </a:xfrm>
        </p:spPr>
        <p:txBody>
          <a:bodyPr/>
          <a:lstStyle/>
          <a:p>
            <a:r>
              <a:rPr lang="en-US" b="1" dirty="0" smtClean="0">
                <a:latin typeface="Franklin Gothic Book" pitchFamily="34" charset="0"/>
              </a:rPr>
              <a:t>RINCIAN PENTRANSMISIAN KODE</a:t>
            </a:r>
            <a:endParaRPr lang="en-US" dirty="0">
              <a:latin typeface="Franklin Gothic Book" pitchFamily="34" charset="0"/>
            </a:endParaRPr>
          </a:p>
        </p:txBody>
      </p:sp>
      <p:sp>
        <p:nvSpPr>
          <p:cNvPr id="4098" name="Rectangle 3"/>
          <p:cNvSpPr>
            <a:spLocks noGrp="1" noChangeArrowheads="1"/>
          </p:cNvSpPr>
          <p:nvPr>
            <p:ph sz="quarter" idx="1"/>
          </p:nvPr>
        </p:nvSpPr>
        <p:spPr>
          <a:xfrm>
            <a:off x="381000" y="1285860"/>
            <a:ext cx="8458200" cy="5343540"/>
          </a:xfrm>
        </p:spPr>
        <p:txBody>
          <a:bodyPr>
            <a:noAutofit/>
          </a:bodyPr>
          <a:lstStyle/>
          <a:p>
            <a:pPr eaLnBrk="1" hangingPunct="1">
              <a:buFontTx/>
              <a:buNone/>
            </a:pPr>
            <a:r>
              <a:rPr lang="en-US" sz="32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Sekarang</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kita</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akan</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melihat</a:t>
            </a:r>
            <a:r>
              <a:rPr lang="en-US" sz="2400" b="0" dirty="0" smtClean="0">
                <a:solidFill>
                  <a:schemeClr val="tx1"/>
                </a:solidFill>
                <a:latin typeface="Franklin Gothic Book" pitchFamily="34" charset="0"/>
              </a:rPr>
              <a:t> </a:t>
            </a:r>
            <a:r>
              <a:rPr lang="en-US" sz="2400" b="0" i="1" dirty="0" smtClean="0">
                <a:solidFill>
                  <a:schemeClr val="tx1"/>
                </a:solidFill>
                <a:latin typeface="Franklin Gothic Book" pitchFamily="34" charset="0"/>
              </a:rPr>
              <a:t>pulse train</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rentetan</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pulsa</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secara</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lebih</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rinci</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Gambar</a:t>
            </a:r>
            <a:r>
              <a:rPr lang="en-US" sz="2400" b="0" dirty="0" smtClean="0">
                <a:solidFill>
                  <a:schemeClr val="tx1"/>
                </a:solidFill>
                <a:latin typeface="Franklin Gothic Book" pitchFamily="34" charset="0"/>
              </a:rPr>
              <a:t> 2 </a:t>
            </a:r>
            <a:r>
              <a:rPr lang="en-US" sz="2400" b="0" dirty="0" err="1" smtClean="0">
                <a:solidFill>
                  <a:schemeClr val="tx1"/>
                </a:solidFill>
                <a:latin typeface="Franklin Gothic Book" pitchFamily="34" charset="0"/>
              </a:rPr>
              <a:t>memberi</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gambaran</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rinci</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mengenai</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kode</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pulsa</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untuk</a:t>
            </a:r>
            <a:r>
              <a:rPr lang="en-US" sz="2400" b="0" dirty="0" smtClean="0">
                <a:solidFill>
                  <a:schemeClr val="tx1"/>
                </a:solidFill>
                <a:latin typeface="Franklin Gothic Book" pitchFamily="34" charset="0"/>
              </a:rPr>
              <a:t> "T" yang </a:t>
            </a:r>
            <a:r>
              <a:rPr lang="en-US" sz="2400" b="0" dirty="0" err="1" smtClean="0">
                <a:solidFill>
                  <a:schemeClr val="tx1"/>
                </a:solidFill>
                <a:latin typeface="Franklin Gothic Book" pitchFamily="34" charset="0"/>
              </a:rPr>
              <a:t>ditunjukkan</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pada</a:t>
            </a:r>
            <a:r>
              <a:rPr lang="en-US" sz="2400" b="0" dirty="0" smtClean="0">
                <a:solidFill>
                  <a:schemeClr val="tx1"/>
                </a:solidFill>
                <a:latin typeface="Franklin Gothic Book" pitchFamily="34" charset="0"/>
              </a:rPr>
              <a:t> </a:t>
            </a:r>
            <a:r>
              <a:rPr lang="en-US" sz="2400" b="0" dirty="0" err="1" smtClean="0">
                <a:solidFill>
                  <a:schemeClr val="tx1"/>
                </a:solidFill>
                <a:latin typeface="Franklin Gothic Book" pitchFamily="34" charset="0"/>
              </a:rPr>
              <a:t>Gambar</a:t>
            </a:r>
            <a:r>
              <a:rPr lang="en-US" sz="2400" b="0" dirty="0" smtClean="0">
                <a:solidFill>
                  <a:schemeClr val="tx1"/>
                </a:solidFill>
                <a:latin typeface="Franklin Gothic Book" pitchFamily="34" charset="0"/>
              </a:rPr>
              <a:t> 1.</a:t>
            </a:r>
          </a:p>
          <a:p>
            <a:pPr eaLnBrk="1" hangingPunct="1">
              <a:buFontTx/>
              <a:buNone/>
            </a:pPr>
            <a:endParaRPr lang="en-US" sz="2400" b="0" dirty="0" smtClean="0">
              <a:solidFill>
                <a:schemeClr val="tx1"/>
              </a:solidFill>
              <a:latin typeface="Franklin Gothic Book" pitchFamily="34" charset="0"/>
            </a:endParaRPr>
          </a:p>
          <a:p>
            <a:pPr eaLnBrk="1" hangingPunct="1">
              <a:buFontTx/>
              <a:buNone/>
            </a:pPr>
            <a:endParaRPr lang="en-US" sz="2400" b="0" dirty="0" smtClean="0">
              <a:solidFill>
                <a:schemeClr val="tx1"/>
              </a:solidFill>
              <a:latin typeface="Franklin Gothic Book" pitchFamily="34" charset="0"/>
            </a:endParaRPr>
          </a:p>
          <a:p>
            <a:pPr eaLnBrk="1" hangingPunct="1">
              <a:buFontTx/>
              <a:buNone/>
            </a:pPr>
            <a:endParaRPr lang="en-US" sz="2400" b="0" dirty="0" smtClean="0">
              <a:solidFill>
                <a:schemeClr val="tx1"/>
              </a:solidFill>
              <a:latin typeface="Franklin Gothic Book" pitchFamily="34" charset="0"/>
            </a:endParaRPr>
          </a:p>
          <a:p>
            <a:pPr eaLnBrk="1" hangingPunct="1">
              <a:buFontTx/>
              <a:buNone/>
            </a:pPr>
            <a:endParaRPr lang="en-US" sz="2400" b="0" dirty="0" smtClean="0">
              <a:solidFill>
                <a:schemeClr val="tx1"/>
              </a:solidFill>
              <a:latin typeface="Franklin Gothic Book" pitchFamily="34" charset="0"/>
            </a:endParaRPr>
          </a:p>
          <a:p>
            <a:pPr eaLnBrk="1" hangingPunct="1">
              <a:buFontTx/>
              <a:buNone/>
            </a:pPr>
            <a:endParaRPr lang="en-US" sz="2400" b="0" dirty="0" smtClean="0">
              <a:solidFill>
                <a:schemeClr val="tx1"/>
              </a:solidFill>
              <a:latin typeface="Franklin Gothic Book" pitchFamily="34" charset="0"/>
            </a:endParaRPr>
          </a:p>
          <a:p>
            <a:pPr eaLnBrk="1" hangingPunct="1">
              <a:buFontTx/>
              <a:buNone/>
            </a:pPr>
            <a:endParaRPr lang="en-US" sz="2400" b="0" dirty="0" smtClean="0">
              <a:solidFill>
                <a:schemeClr val="tx1"/>
              </a:solidFill>
              <a:latin typeface="Franklin Gothic Book" pitchFamily="34" charset="0"/>
            </a:endParaRPr>
          </a:p>
          <a:p>
            <a:pPr eaLnBrk="1" hangingPunct="1">
              <a:buFontTx/>
              <a:buNone/>
            </a:pPr>
            <a:endParaRPr lang="en-US" sz="2400" b="0" dirty="0" smtClean="0">
              <a:solidFill>
                <a:schemeClr val="tx1"/>
              </a:solidFill>
              <a:latin typeface="Franklin Gothic Book" pitchFamily="34" charset="0"/>
            </a:endParaRPr>
          </a:p>
          <a:p>
            <a:pPr algn="ctr" eaLnBrk="1" hangingPunct="1">
              <a:buFontTx/>
              <a:buNone/>
            </a:pPr>
            <a:r>
              <a:rPr lang="en-US" sz="2000" b="0" dirty="0" err="1" smtClean="0">
                <a:solidFill>
                  <a:schemeClr val="tx1"/>
                </a:solidFill>
                <a:latin typeface="Franklin Gothic Book" pitchFamily="34" charset="0"/>
              </a:rPr>
              <a:t>Gambar</a:t>
            </a:r>
            <a:r>
              <a:rPr lang="en-US" sz="2000" b="0" dirty="0" smtClean="0">
                <a:solidFill>
                  <a:schemeClr val="tx1"/>
                </a:solidFill>
                <a:latin typeface="Franklin Gothic Book" pitchFamily="34" charset="0"/>
              </a:rPr>
              <a:t> 2. </a:t>
            </a:r>
            <a:r>
              <a:rPr lang="en-US" sz="2000" b="0" dirty="0" err="1" smtClean="0">
                <a:solidFill>
                  <a:schemeClr val="tx1"/>
                </a:solidFill>
                <a:latin typeface="Franklin Gothic Book" pitchFamily="34" charset="0"/>
              </a:rPr>
              <a:t>Rincian</a:t>
            </a:r>
            <a:r>
              <a:rPr lang="en-US" sz="2000" b="0" dirty="0" smtClean="0">
                <a:solidFill>
                  <a:schemeClr val="tx1"/>
                </a:solidFill>
                <a:latin typeface="Franklin Gothic Book" pitchFamily="34" charset="0"/>
              </a:rPr>
              <a:t> </a:t>
            </a:r>
            <a:r>
              <a:rPr lang="en-US" sz="2000" b="0" dirty="0" err="1" smtClean="0">
                <a:solidFill>
                  <a:schemeClr val="tx1"/>
                </a:solidFill>
                <a:latin typeface="Franklin Gothic Book" pitchFamily="34" charset="0"/>
              </a:rPr>
              <a:t>transmisi</a:t>
            </a:r>
            <a:r>
              <a:rPr lang="en-US" sz="2000" b="0" dirty="0" smtClean="0">
                <a:solidFill>
                  <a:schemeClr val="tx1"/>
                </a:solidFill>
                <a:latin typeface="Franklin Gothic Book" pitchFamily="34" charset="0"/>
              </a:rPr>
              <a:t> </a:t>
            </a:r>
            <a:r>
              <a:rPr lang="en-US" sz="2000" b="0" dirty="0" err="1" smtClean="0">
                <a:solidFill>
                  <a:schemeClr val="tx1"/>
                </a:solidFill>
                <a:latin typeface="Franklin Gothic Book" pitchFamily="34" charset="0"/>
              </a:rPr>
              <a:t>tak-sinkron</a:t>
            </a:r>
            <a:r>
              <a:rPr lang="en-US" sz="2000" b="0" dirty="0" smtClean="0">
                <a:solidFill>
                  <a:schemeClr val="tx1"/>
                </a:solidFill>
                <a:latin typeface="Franklin Gothic Book" pitchFamily="34" charset="0"/>
              </a:rPr>
              <a:t> </a:t>
            </a:r>
            <a:r>
              <a:rPr lang="en-US" sz="2000" b="0" dirty="0" err="1" smtClean="0">
                <a:solidFill>
                  <a:schemeClr val="tx1"/>
                </a:solidFill>
                <a:latin typeface="Franklin Gothic Book" pitchFamily="34" charset="0"/>
              </a:rPr>
              <a:t>dari</a:t>
            </a:r>
            <a:r>
              <a:rPr lang="en-US" sz="2000" b="0" dirty="0" smtClean="0">
                <a:solidFill>
                  <a:schemeClr val="tx1"/>
                </a:solidFill>
                <a:latin typeface="Franklin Gothic Book" pitchFamily="34" charset="0"/>
              </a:rPr>
              <a:t> </a:t>
            </a:r>
            <a:r>
              <a:rPr lang="en-US" sz="2000" b="0" dirty="0" err="1" smtClean="0">
                <a:solidFill>
                  <a:schemeClr val="tx1"/>
                </a:solidFill>
                <a:latin typeface="Franklin Gothic Book" pitchFamily="34" charset="0"/>
              </a:rPr>
              <a:t>karakter</a:t>
            </a:r>
            <a:r>
              <a:rPr lang="en-US" sz="2000" b="0" dirty="0" smtClean="0">
                <a:solidFill>
                  <a:schemeClr val="tx1"/>
                </a:solidFill>
                <a:latin typeface="Franklin Gothic Book" pitchFamily="34" charset="0"/>
              </a:rPr>
              <a:t> ASCII “T”.</a:t>
            </a:r>
          </a:p>
        </p:txBody>
      </p:sp>
      <p:pic>
        <p:nvPicPr>
          <p:cNvPr id="4099" name="Picture 4" descr="2 a"/>
          <p:cNvPicPr>
            <a:picLocks noChangeAspect="1" noChangeArrowheads="1"/>
          </p:cNvPicPr>
          <p:nvPr/>
        </p:nvPicPr>
        <p:blipFill>
          <a:blip r:embed="rId2"/>
          <a:srcRect/>
          <a:stretch>
            <a:fillRect/>
          </a:stretch>
        </p:blipFill>
        <p:spPr bwMode="auto">
          <a:xfrm>
            <a:off x="2714612" y="2714620"/>
            <a:ext cx="5257800" cy="33530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a:xfrm>
            <a:off x="381000" y="1524000"/>
            <a:ext cx="8262966" cy="4876800"/>
          </a:xfrm>
        </p:spPr>
        <p:txBody>
          <a:bodyPr/>
          <a:lstStyle/>
          <a:p>
            <a:pPr algn="just">
              <a:lnSpc>
                <a:spcPct val="90000"/>
              </a:lnSpc>
            </a:pPr>
            <a:r>
              <a:rPr lang="en-US" sz="2400" b="0" dirty="0" smtClean="0">
                <a:latin typeface="Franklin Gothic Book" pitchFamily="34" charset="0"/>
              </a:rPr>
              <a:t>Character Codes (</a:t>
            </a:r>
            <a:r>
              <a:rPr lang="en-US" sz="2400" b="0" dirty="0" err="1" smtClean="0">
                <a:latin typeface="Franklin Gothic Book" pitchFamily="34" charset="0"/>
              </a:rPr>
              <a:t>kode</a:t>
            </a:r>
            <a:r>
              <a:rPr lang="en-US" sz="2400" b="0" dirty="0" smtClean="0">
                <a:latin typeface="Franklin Gothic Book" pitchFamily="34" charset="0"/>
              </a:rPr>
              <a:t> </a:t>
            </a:r>
            <a:r>
              <a:rPr lang="en-US" sz="2400" b="0" dirty="0" err="1" smtClean="0">
                <a:latin typeface="Franklin Gothic Book" pitchFamily="34" charset="0"/>
              </a:rPr>
              <a:t>karakter</a:t>
            </a:r>
            <a:r>
              <a:rPr lang="en-US" sz="2400" b="0" dirty="0" smtClean="0">
                <a:latin typeface="Franklin Gothic Book" pitchFamily="34" charset="0"/>
              </a:rPr>
              <a:t>). </a:t>
            </a:r>
            <a:r>
              <a:rPr lang="en-US" sz="2400" b="0" dirty="0" err="1" smtClean="0">
                <a:latin typeface="Franklin Gothic Book" pitchFamily="34" charset="0"/>
              </a:rPr>
              <a:t>Kombinasi</a:t>
            </a:r>
            <a:r>
              <a:rPr lang="en-US" sz="2400" b="0" dirty="0" smtClean="0">
                <a:latin typeface="Franklin Gothic Book" pitchFamily="34" charset="0"/>
              </a:rPr>
              <a:t> </a:t>
            </a:r>
            <a:r>
              <a:rPr lang="en-US" sz="2400" b="0" dirty="0" err="1" smtClean="0">
                <a:latin typeface="Franklin Gothic Book" pitchFamily="34" charset="0"/>
              </a:rPr>
              <a:t>biasa</a:t>
            </a:r>
            <a:r>
              <a:rPr lang="en-US" sz="2400" b="0" dirty="0" smtClean="0">
                <a:latin typeface="Franklin Gothic Book" pitchFamily="34" charset="0"/>
              </a:rPr>
              <a:t> </a:t>
            </a:r>
            <a:r>
              <a:rPr lang="en-US" sz="2400" b="0" dirty="0" err="1" smtClean="0">
                <a:latin typeface="Franklin Gothic Book" pitchFamily="34" charset="0"/>
              </a:rPr>
              <a:t>dari</a:t>
            </a:r>
            <a:r>
              <a:rPr lang="en-US" sz="2400" b="0" dirty="0" smtClean="0">
                <a:latin typeface="Franklin Gothic Book" pitchFamily="34" charset="0"/>
              </a:rPr>
              <a:t> </a:t>
            </a:r>
            <a:r>
              <a:rPr lang="en-US" sz="2400" b="0" dirty="0" smtClean="0">
                <a:latin typeface="Franklin Gothic Book" pitchFamily="34" charset="0"/>
              </a:rPr>
              <a:t>0 </a:t>
            </a:r>
            <a:r>
              <a:rPr lang="en-US" sz="2400" b="0" dirty="0" err="1" smtClean="0">
                <a:latin typeface="Franklin Gothic Book" pitchFamily="34" charset="0"/>
              </a:rPr>
              <a:t>dan</a:t>
            </a:r>
            <a:r>
              <a:rPr lang="en-US" sz="2400" b="0" dirty="0" smtClean="0">
                <a:latin typeface="Franklin Gothic Book" pitchFamily="34" charset="0"/>
              </a:rPr>
              <a:t> </a:t>
            </a:r>
            <a:r>
              <a:rPr lang="en-US" sz="2400" b="0" dirty="0" smtClean="0">
                <a:latin typeface="Franklin Gothic Book" pitchFamily="34" charset="0"/>
              </a:rPr>
              <a:t>1 </a:t>
            </a:r>
            <a:r>
              <a:rPr lang="en-US" sz="2400" b="0" dirty="0" err="1" smtClean="0">
                <a:latin typeface="Franklin Gothic Book" pitchFamily="34" charset="0"/>
              </a:rPr>
              <a:t>digunakan</a:t>
            </a:r>
            <a:r>
              <a:rPr lang="en-US" sz="2400" b="0" dirty="0" smtClean="0">
                <a:latin typeface="Franklin Gothic Book" pitchFamily="34" charset="0"/>
              </a:rPr>
              <a:t> </a:t>
            </a:r>
            <a:r>
              <a:rPr lang="en-US" sz="2400" b="0" dirty="0" err="1" smtClean="0">
                <a:latin typeface="Franklin Gothic Book" pitchFamily="34" charset="0"/>
              </a:rPr>
              <a:t>untuk</a:t>
            </a:r>
            <a:r>
              <a:rPr lang="en-US" sz="2400" b="0" dirty="0" smtClean="0">
                <a:latin typeface="Franklin Gothic Book" pitchFamily="34" charset="0"/>
              </a:rPr>
              <a:t> bit 1 </a:t>
            </a:r>
            <a:r>
              <a:rPr lang="en-US" sz="2400" b="0" dirty="0" err="1" smtClean="0">
                <a:latin typeface="Franklin Gothic Book" pitchFamily="34" charset="0"/>
              </a:rPr>
              <a:t>sampai</a:t>
            </a:r>
            <a:r>
              <a:rPr lang="en-US" sz="2400" b="0" dirty="0" smtClean="0">
                <a:latin typeface="Franklin Gothic Book" pitchFamily="34" charset="0"/>
              </a:rPr>
              <a:t> 7 yang </a:t>
            </a:r>
            <a:r>
              <a:rPr lang="en-US" sz="2400" b="0" dirty="0" err="1" smtClean="0">
                <a:latin typeface="Franklin Gothic Book" pitchFamily="34" charset="0"/>
              </a:rPr>
              <a:t>ada</a:t>
            </a:r>
            <a:r>
              <a:rPr lang="en-US" sz="2400" b="0" dirty="0" smtClean="0">
                <a:latin typeface="Franklin Gothic Book" pitchFamily="34" charset="0"/>
              </a:rPr>
              <a:t> </a:t>
            </a:r>
            <a:r>
              <a:rPr lang="en-US" sz="2400" b="0" dirty="0" err="1" smtClean="0">
                <a:latin typeface="Franklin Gothic Book" pitchFamily="34" charset="0"/>
              </a:rPr>
              <a:t>pada</a:t>
            </a:r>
            <a:r>
              <a:rPr lang="en-US" sz="2400" b="0" dirty="0" smtClean="0">
                <a:latin typeface="Franklin Gothic Book" pitchFamily="34" charset="0"/>
              </a:rPr>
              <a:t> </a:t>
            </a:r>
            <a:r>
              <a:rPr lang="en-US" sz="2400" b="0" dirty="0" err="1" smtClean="0">
                <a:latin typeface="Franklin Gothic Book" pitchFamily="34" charset="0"/>
              </a:rPr>
              <a:t>Gambar</a:t>
            </a:r>
            <a:r>
              <a:rPr lang="en-US" sz="2400" b="0" dirty="0" smtClean="0">
                <a:latin typeface="Franklin Gothic Book" pitchFamily="34" charset="0"/>
              </a:rPr>
              <a:t> 2 </a:t>
            </a:r>
            <a:r>
              <a:rPr lang="en-US" sz="2400" b="0" dirty="0" err="1" smtClean="0">
                <a:latin typeface="Franklin Gothic Book" pitchFamily="34" charset="0"/>
              </a:rPr>
              <a:t>telah</a:t>
            </a:r>
            <a:r>
              <a:rPr lang="en-US" sz="2400" b="0" dirty="0" smtClean="0">
                <a:latin typeface="Franklin Gothic Book" pitchFamily="34" charset="0"/>
              </a:rPr>
              <a:t> </a:t>
            </a:r>
            <a:r>
              <a:rPr lang="en-US" sz="2400" b="0" dirty="0" err="1" smtClean="0">
                <a:latin typeface="Franklin Gothic Book" pitchFamily="34" charset="0"/>
              </a:rPr>
              <a:t>dipilih</a:t>
            </a:r>
            <a:r>
              <a:rPr lang="en-US" sz="2400" b="0" dirty="0" smtClean="0">
                <a:latin typeface="Franklin Gothic Book" pitchFamily="34" charset="0"/>
              </a:rPr>
              <a:t> </a:t>
            </a:r>
            <a:r>
              <a:rPr lang="en-US" sz="2400" b="0" dirty="0" err="1" smtClean="0">
                <a:latin typeface="Franklin Gothic Book" pitchFamily="34" charset="0"/>
              </a:rPr>
              <a:t>untuk</a:t>
            </a:r>
            <a:r>
              <a:rPr lang="en-US" sz="2400" b="0" dirty="0" smtClean="0">
                <a:latin typeface="Franklin Gothic Book" pitchFamily="34" charset="0"/>
              </a:rPr>
              <a:t> </a:t>
            </a:r>
            <a:r>
              <a:rPr lang="en-US" sz="2400" b="0" dirty="0" err="1" smtClean="0">
                <a:latin typeface="Franklin Gothic Book" pitchFamily="34" charset="0"/>
              </a:rPr>
              <a:t>merepresentasikan</a:t>
            </a:r>
            <a:r>
              <a:rPr lang="en-US" sz="2400" b="0" dirty="0" smtClean="0">
                <a:latin typeface="Franklin Gothic Book" pitchFamily="34" charset="0"/>
              </a:rPr>
              <a:t> </a:t>
            </a:r>
            <a:r>
              <a:rPr lang="en-US" sz="2400" b="0" dirty="0" err="1" smtClean="0">
                <a:latin typeface="Franklin Gothic Book" pitchFamily="34" charset="0"/>
              </a:rPr>
              <a:t>karakter</a:t>
            </a:r>
            <a:r>
              <a:rPr lang="en-US" sz="2400" b="0" dirty="0" smtClean="0">
                <a:latin typeface="Franklin Gothic Book" pitchFamily="34" charset="0"/>
              </a:rPr>
              <a:t> "T". </a:t>
            </a:r>
            <a:r>
              <a:rPr lang="en-US" sz="2400" b="0" dirty="0" err="1" smtClean="0">
                <a:latin typeface="Franklin Gothic Book" pitchFamily="34" charset="0"/>
              </a:rPr>
              <a:t>Jadi</a:t>
            </a:r>
            <a:r>
              <a:rPr lang="en-US" sz="2400" b="0" dirty="0" smtClean="0">
                <a:latin typeface="Franklin Gothic Book" pitchFamily="34" charset="0"/>
              </a:rPr>
              <a:t>, </a:t>
            </a:r>
            <a:r>
              <a:rPr lang="en-US" sz="2400" b="0" dirty="0" err="1" smtClean="0">
                <a:latin typeface="Franklin Gothic Book" pitchFamily="34" charset="0"/>
              </a:rPr>
              <a:t>kita</a:t>
            </a:r>
            <a:r>
              <a:rPr lang="en-US" sz="2400" b="0" dirty="0" smtClean="0">
                <a:latin typeface="Franklin Gothic Book" pitchFamily="34" charset="0"/>
              </a:rPr>
              <a:t> </a:t>
            </a:r>
            <a:r>
              <a:rPr lang="en-US" sz="2400" b="0" dirty="0" err="1" smtClean="0">
                <a:latin typeface="Franklin Gothic Book" pitchFamily="34" charset="0"/>
              </a:rPr>
              <a:t>memiliki</a:t>
            </a:r>
            <a:r>
              <a:rPr lang="en-US" sz="2400" b="0" dirty="0" smtClean="0">
                <a:latin typeface="Franklin Gothic Book" pitchFamily="34" charset="0"/>
              </a:rPr>
              <a:t> </a:t>
            </a:r>
            <a:r>
              <a:rPr lang="en-US" sz="2400" b="0" i="1" dirty="0" smtClean="0">
                <a:latin typeface="Franklin Gothic Book" pitchFamily="34" charset="0"/>
              </a:rPr>
              <a:t>"7-bit code </a:t>
            </a:r>
            <a:r>
              <a:rPr lang="en-US" sz="2400" b="0" dirty="0" smtClean="0">
                <a:latin typeface="Franklin Gothic Book" pitchFamily="34" charset="0"/>
              </a:rPr>
              <a:t>yang </a:t>
            </a:r>
            <a:r>
              <a:rPr lang="en-US" sz="2400" b="0" dirty="0" err="1" smtClean="0">
                <a:latin typeface="Franklin Gothic Book" pitchFamily="34" charset="0"/>
              </a:rPr>
              <a:t>merepresentasikan</a:t>
            </a:r>
            <a:r>
              <a:rPr lang="en-US" sz="2400" b="0" dirty="0" smtClean="0">
                <a:latin typeface="Franklin Gothic Book" pitchFamily="34" charset="0"/>
              </a:rPr>
              <a:t> </a:t>
            </a:r>
            <a:r>
              <a:rPr lang="en-US" sz="2400" b="0" dirty="0" err="1" smtClean="0">
                <a:latin typeface="Franklin Gothic Book" pitchFamily="34" charset="0"/>
              </a:rPr>
              <a:t>karakter</a:t>
            </a:r>
            <a:r>
              <a:rPr lang="en-US" sz="2400" b="0" dirty="0" smtClean="0">
                <a:latin typeface="Franklin Gothic Book" pitchFamily="34" charset="0"/>
              </a:rPr>
              <a:t> "T</a:t>
            </a:r>
            <a:r>
              <a:rPr lang="en-US" sz="2400" b="0" dirty="0" smtClean="0">
                <a:latin typeface="Franklin Gothic Book" pitchFamily="34" charset="0"/>
              </a:rPr>
              <a:t>".</a:t>
            </a:r>
          </a:p>
          <a:p>
            <a:pPr algn="just">
              <a:lnSpc>
                <a:spcPct val="90000"/>
              </a:lnSpc>
              <a:buNone/>
            </a:pPr>
            <a:endParaRPr lang="en-US" sz="2400" b="0" dirty="0" smtClean="0">
              <a:latin typeface="Franklin Gothic Book" pitchFamily="34" charset="0"/>
            </a:endParaRPr>
          </a:p>
          <a:p>
            <a:pPr algn="just">
              <a:lnSpc>
                <a:spcPct val="90000"/>
              </a:lnSpc>
            </a:pPr>
            <a:r>
              <a:rPr lang="en-US" sz="2400" b="0" dirty="0" smtClean="0">
                <a:latin typeface="Franklin Gothic Book" pitchFamily="34" charset="0"/>
              </a:rPr>
              <a:t>ASCII. </a:t>
            </a:r>
            <a:r>
              <a:rPr lang="en-US" sz="2400" b="0" dirty="0" err="1" smtClean="0">
                <a:latin typeface="Franklin Gothic Book" pitchFamily="34" charset="0"/>
              </a:rPr>
              <a:t>Kode</a:t>
            </a:r>
            <a:r>
              <a:rPr lang="en-US" sz="2400" b="0" dirty="0" smtClean="0">
                <a:latin typeface="Franklin Gothic Book" pitchFamily="34" charset="0"/>
              </a:rPr>
              <a:t> 7-bit yang </a:t>
            </a:r>
            <a:r>
              <a:rPr lang="en-US" sz="2400" b="0" dirty="0" err="1" smtClean="0">
                <a:latin typeface="Franklin Gothic Book" pitchFamily="34" charset="0"/>
              </a:rPr>
              <a:t>baru</a:t>
            </a:r>
            <a:r>
              <a:rPr lang="en-US" sz="2400" b="0" dirty="0" smtClean="0">
                <a:latin typeface="Franklin Gothic Book" pitchFamily="34" charset="0"/>
              </a:rPr>
              <a:t> </a:t>
            </a:r>
            <a:r>
              <a:rPr lang="en-US" sz="2400" b="0" dirty="0" err="1" smtClean="0">
                <a:latin typeface="Franklin Gothic Book" pitchFamily="34" charset="0"/>
              </a:rPr>
              <a:t>dideskripsikan</a:t>
            </a:r>
            <a:r>
              <a:rPr lang="en-US" sz="2400" b="0" dirty="0" smtClean="0">
                <a:latin typeface="Franklin Gothic Book" pitchFamily="34" charset="0"/>
              </a:rPr>
              <a:t> </a:t>
            </a:r>
            <a:r>
              <a:rPr lang="en-US" sz="2400" b="0" dirty="0" err="1" smtClean="0">
                <a:latin typeface="Franklin Gothic Book" pitchFamily="34" charset="0"/>
              </a:rPr>
              <a:t>sesuai</a:t>
            </a:r>
            <a:r>
              <a:rPr lang="en-US" sz="2400" b="0" dirty="0" smtClean="0">
                <a:latin typeface="Franklin Gothic Book" pitchFamily="34" charset="0"/>
              </a:rPr>
              <a:t> </a:t>
            </a:r>
            <a:r>
              <a:rPr lang="en-US" sz="2400" b="0" dirty="0" err="1" smtClean="0">
                <a:latin typeface="Franklin Gothic Book" pitchFamily="34" charset="0"/>
              </a:rPr>
              <a:t>dengan</a:t>
            </a:r>
            <a:r>
              <a:rPr lang="en-US" sz="2400" b="0" dirty="0" smtClean="0">
                <a:latin typeface="Franklin Gothic Book" pitchFamily="34" charset="0"/>
              </a:rPr>
              <a:t> </a:t>
            </a:r>
            <a:r>
              <a:rPr lang="en-US" sz="2400" b="0" dirty="0" err="1" smtClean="0">
                <a:latin typeface="Franklin Gothic Book" pitchFamily="34" charset="0"/>
              </a:rPr>
              <a:t>suatu</a:t>
            </a:r>
            <a:r>
              <a:rPr lang="en-US" sz="2400" b="0" dirty="0" smtClean="0">
                <a:latin typeface="Franklin Gothic Book" pitchFamily="34" charset="0"/>
              </a:rPr>
              <a:t> </a:t>
            </a:r>
            <a:r>
              <a:rPr lang="en-US" sz="2400" b="0" dirty="0" err="1" smtClean="0">
                <a:latin typeface="Franklin Gothic Book" pitchFamily="34" charset="0"/>
              </a:rPr>
              <a:t>standart</a:t>
            </a:r>
            <a:r>
              <a:rPr lang="en-US" sz="2400" b="0" dirty="0" smtClean="0">
                <a:latin typeface="Franklin Gothic Book" pitchFamily="34" charset="0"/>
              </a:rPr>
              <a:t> yang </a:t>
            </a:r>
            <a:r>
              <a:rPr lang="en-US" sz="2400" b="0" dirty="0" err="1" smtClean="0">
                <a:latin typeface="Franklin Gothic Book" pitchFamily="34" charset="0"/>
              </a:rPr>
              <a:t>disebut</a:t>
            </a:r>
            <a:r>
              <a:rPr lang="en-US" sz="2400" b="0" dirty="0" smtClean="0">
                <a:latin typeface="Franklin Gothic Book" pitchFamily="34" charset="0"/>
              </a:rPr>
              <a:t> ASCII. ASCII </a:t>
            </a:r>
            <a:r>
              <a:rPr lang="en-US" sz="2400" b="0" dirty="0" err="1" smtClean="0">
                <a:latin typeface="Franklin Gothic Book" pitchFamily="34" charset="0"/>
              </a:rPr>
              <a:t>kependekan</a:t>
            </a:r>
            <a:r>
              <a:rPr lang="en-US" sz="2400" b="0" dirty="0" smtClean="0">
                <a:latin typeface="Franklin Gothic Book" pitchFamily="34" charset="0"/>
              </a:rPr>
              <a:t> </a:t>
            </a:r>
            <a:r>
              <a:rPr lang="en-US" sz="2400" b="0" dirty="0" err="1" smtClean="0">
                <a:latin typeface="Franklin Gothic Book" pitchFamily="34" charset="0"/>
              </a:rPr>
              <a:t>dari</a:t>
            </a:r>
            <a:r>
              <a:rPr lang="en-US" sz="2400" b="0" dirty="0" smtClean="0">
                <a:latin typeface="Franklin Gothic Book" pitchFamily="34" charset="0"/>
              </a:rPr>
              <a:t> American Standard Code for Information Interchange. </a:t>
            </a:r>
            <a:r>
              <a:rPr lang="en-US" sz="2400" b="0" dirty="0" err="1" smtClean="0">
                <a:latin typeface="Franklin Gothic Book" pitchFamily="34" charset="0"/>
              </a:rPr>
              <a:t>Kode</a:t>
            </a:r>
            <a:r>
              <a:rPr lang="en-US" sz="2400" b="0" dirty="0" smtClean="0">
                <a:latin typeface="Franklin Gothic Book" pitchFamily="34" charset="0"/>
              </a:rPr>
              <a:t> ASCII </a:t>
            </a:r>
            <a:r>
              <a:rPr lang="en-US" sz="2400" b="0" dirty="0" err="1" smtClean="0">
                <a:latin typeface="Franklin Gothic Book" pitchFamily="34" charset="0"/>
              </a:rPr>
              <a:t>banyak</a:t>
            </a:r>
            <a:r>
              <a:rPr lang="en-US" sz="2400" b="0" dirty="0" smtClean="0">
                <a:latin typeface="Franklin Gothic Book" pitchFamily="34" charset="0"/>
              </a:rPr>
              <a:t> </a:t>
            </a:r>
            <a:r>
              <a:rPr lang="en-US" sz="2400" b="0" dirty="0" err="1" smtClean="0">
                <a:latin typeface="Franklin Gothic Book" pitchFamily="34" charset="0"/>
              </a:rPr>
              <a:t>digunakan</a:t>
            </a:r>
            <a:r>
              <a:rPr lang="en-US" sz="2400" b="0" dirty="0" smtClean="0">
                <a:latin typeface="Franklin Gothic Book" pitchFamily="34" charset="0"/>
              </a:rPr>
              <a:t> </a:t>
            </a:r>
            <a:r>
              <a:rPr lang="en-US" sz="2400" b="0" dirty="0" err="1" smtClean="0">
                <a:latin typeface="Franklin Gothic Book" pitchFamily="34" charset="0"/>
              </a:rPr>
              <a:t>di</a:t>
            </a:r>
            <a:r>
              <a:rPr lang="en-US" sz="2400" b="0" dirty="0" smtClean="0">
                <a:latin typeface="Franklin Gothic Book" pitchFamily="34" charset="0"/>
              </a:rPr>
              <a:t> </a:t>
            </a:r>
            <a:r>
              <a:rPr lang="en-US" sz="2400" b="0" dirty="0" err="1" smtClean="0">
                <a:latin typeface="Franklin Gothic Book" pitchFamily="34" charset="0"/>
              </a:rPr>
              <a:t>kalangan</a:t>
            </a:r>
            <a:r>
              <a:rPr lang="en-US" sz="2400" b="0" dirty="0" smtClean="0">
                <a:latin typeface="Franklin Gothic Book" pitchFamily="34" charset="0"/>
              </a:rPr>
              <a:t> </a:t>
            </a:r>
            <a:r>
              <a:rPr lang="en-US" sz="2400" b="0" dirty="0" err="1" smtClean="0">
                <a:latin typeface="Franklin Gothic Book" pitchFamily="34" charset="0"/>
              </a:rPr>
              <a:t>industri</a:t>
            </a:r>
            <a:r>
              <a:rPr lang="en-US" sz="2400" b="0" dirty="0" smtClean="0">
                <a:latin typeface="Franklin Gothic Book" pitchFamily="34" charset="0"/>
              </a:rPr>
              <a:t> </a:t>
            </a:r>
            <a:r>
              <a:rPr lang="en-US" sz="2400" b="0" dirty="0" err="1" smtClean="0">
                <a:latin typeface="Franklin Gothic Book" pitchFamily="34" charset="0"/>
              </a:rPr>
              <a:t>komputer</a:t>
            </a:r>
            <a:r>
              <a:rPr lang="en-US" sz="2400" b="0" dirty="0" smtClean="0">
                <a:latin typeface="Franklin Gothic Book" pitchFamily="34" charset="0"/>
              </a:rPr>
              <a:t>. Set </a:t>
            </a:r>
            <a:r>
              <a:rPr lang="en-US" sz="2400" b="0" dirty="0" err="1" smtClean="0">
                <a:latin typeface="Franklin Gothic Book" pitchFamily="34" charset="0"/>
              </a:rPr>
              <a:t>karakter</a:t>
            </a:r>
            <a:r>
              <a:rPr lang="en-US" sz="2400" b="0" dirty="0" smtClean="0">
                <a:latin typeface="Franklin Gothic Book" pitchFamily="34" charset="0"/>
              </a:rPr>
              <a:t> ASCII </a:t>
            </a:r>
            <a:r>
              <a:rPr lang="en-US" sz="2400" b="0" dirty="0" err="1" smtClean="0">
                <a:latin typeface="Franklin Gothic Book" pitchFamily="34" charset="0"/>
              </a:rPr>
              <a:t>ditunjukkan</a:t>
            </a:r>
            <a:r>
              <a:rPr lang="en-US" sz="2400" b="0" dirty="0" smtClean="0">
                <a:latin typeface="Franklin Gothic Book" pitchFamily="34" charset="0"/>
              </a:rPr>
              <a:t> </a:t>
            </a:r>
            <a:r>
              <a:rPr lang="en-US" sz="2400" b="0" dirty="0" err="1" smtClean="0">
                <a:latin typeface="Franklin Gothic Book" pitchFamily="34" charset="0"/>
              </a:rPr>
              <a:t>pada</a:t>
            </a:r>
            <a:r>
              <a:rPr lang="en-US" sz="2400" b="0" dirty="0" smtClean="0">
                <a:latin typeface="Franklin Gothic Book" pitchFamily="34" charset="0"/>
              </a:rPr>
              <a:t> </a:t>
            </a:r>
            <a:r>
              <a:rPr lang="en-US" sz="2400" b="0" dirty="0" err="1" smtClean="0">
                <a:latin typeface="Franklin Gothic Book" pitchFamily="34" charset="0"/>
              </a:rPr>
              <a:t>Gambar</a:t>
            </a:r>
            <a:r>
              <a:rPr lang="en-US" sz="2400" b="0" dirty="0" smtClean="0">
                <a:latin typeface="Franklin Gothic Book" pitchFamily="34" charset="0"/>
              </a:rPr>
              <a:t> 3. </a:t>
            </a:r>
          </a:p>
          <a:p>
            <a:pPr algn="just"/>
            <a:endParaRPr lang="en-SG"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sz="quarter" idx="4294967295"/>
          </p:nvPr>
        </p:nvSpPr>
        <p:spPr>
          <a:xfrm>
            <a:off x="533400" y="609600"/>
            <a:ext cx="8610600" cy="5943600"/>
          </a:xfrm>
        </p:spPr>
        <p:txBody>
          <a:bodyPr/>
          <a:lstStyle/>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algn="ctr" eaLnBrk="1" hangingPunct="1">
              <a:buFontTx/>
              <a:buNone/>
            </a:pPr>
            <a:r>
              <a:rPr lang="en-US" sz="2000" dirty="0" err="1" smtClean="0"/>
              <a:t>Gambar</a:t>
            </a:r>
            <a:r>
              <a:rPr lang="en-US" sz="2000" dirty="0" smtClean="0"/>
              <a:t> 3. Set </a:t>
            </a:r>
            <a:r>
              <a:rPr lang="en-US" sz="2000" dirty="0" err="1" smtClean="0"/>
              <a:t>karakter</a:t>
            </a:r>
            <a:r>
              <a:rPr lang="en-US" sz="2000" dirty="0" smtClean="0"/>
              <a:t> ASCII.</a:t>
            </a:r>
          </a:p>
        </p:txBody>
      </p:sp>
      <p:pic>
        <p:nvPicPr>
          <p:cNvPr id="6147" name="Picture 5" descr="3 a"/>
          <p:cNvPicPr>
            <a:picLocks noChangeAspect="1" noChangeArrowheads="1"/>
          </p:cNvPicPr>
          <p:nvPr/>
        </p:nvPicPr>
        <p:blipFill>
          <a:blip r:embed="rId2"/>
          <a:srcRect/>
          <a:stretch>
            <a:fillRect/>
          </a:stretch>
        </p:blipFill>
        <p:spPr bwMode="auto">
          <a:xfrm>
            <a:off x="500034" y="611252"/>
            <a:ext cx="8243591" cy="5532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latin typeface="Franklin Gothic Book" pitchFamily="34" charset="0"/>
            </a:endParaRPr>
          </a:p>
        </p:txBody>
      </p:sp>
      <p:sp>
        <p:nvSpPr>
          <p:cNvPr id="7170" name="Rectangle 3"/>
          <p:cNvSpPr>
            <a:spLocks noGrp="1" noChangeArrowheads="1"/>
          </p:cNvSpPr>
          <p:nvPr>
            <p:ph sz="quarter" idx="1"/>
          </p:nvPr>
        </p:nvSpPr>
        <p:spPr>
          <a:xfrm>
            <a:off x="612648" y="1600200"/>
            <a:ext cx="8031318" cy="5257800"/>
          </a:xfrm>
        </p:spPr>
        <p:txBody>
          <a:bodyPr>
            <a:normAutofit/>
          </a:bodyPr>
          <a:lstStyle/>
          <a:p>
            <a:pPr algn="just">
              <a:lnSpc>
                <a:spcPct val="90000"/>
              </a:lnSpc>
            </a:pPr>
            <a:r>
              <a:rPr lang="en-US" sz="2400" b="0" dirty="0" smtClean="0">
                <a:latin typeface="Franklin Gothic Book" pitchFamily="34" charset="0"/>
              </a:rPr>
              <a:t>Start Bits and Stop Bits. Bit 0 </a:t>
            </a:r>
            <a:r>
              <a:rPr lang="en-US" sz="2400" b="0" dirty="0" err="1" smtClean="0">
                <a:latin typeface="Franklin Gothic Book" pitchFamily="34" charset="0"/>
              </a:rPr>
              <a:t>dalam</a:t>
            </a:r>
            <a:r>
              <a:rPr lang="en-US" sz="2400" b="0" dirty="0" smtClean="0">
                <a:latin typeface="Franklin Gothic Book" pitchFamily="34" charset="0"/>
              </a:rPr>
              <a:t> </a:t>
            </a:r>
            <a:r>
              <a:rPr lang="en-US" sz="2400" b="0" dirty="0" err="1" smtClean="0">
                <a:latin typeface="Franklin Gothic Book" pitchFamily="34" charset="0"/>
              </a:rPr>
              <a:t>Gambar</a:t>
            </a:r>
            <a:r>
              <a:rPr lang="en-US" sz="2400" b="0" dirty="0" smtClean="0">
                <a:latin typeface="Franklin Gothic Book" pitchFamily="34" charset="0"/>
              </a:rPr>
              <a:t> 2 </a:t>
            </a:r>
            <a:r>
              <a:rPr lang="en-US" sz="2400" b="0" dirty="0" err="1" smtClean="0">
                <a:latin typeface="Franklin Gothic Book" pitchFamily="34" charset="0"/>
              </a:rPr>
              <a:t>disebut</a:t>
            </a:r>
            <a:r>
              <a:rPr lang="en-US" sz="2400" b="0" dirty="0" smtClean="0">
                <a:latin typeface="Franklin Gothic Book" pitchFamily="34" charset="0"/>
              </a:rPr>
              <a:t> "start bit". la </a:t>
            </a:r>
            <a:r>
              <a:rPr lang="en-US" sz="2400" b="0" dirty="0" err="1" smtClean="0">
                <a:latin typeface="Franklin Gothic Book" pitchFamily="34" charset="0"/>
              </a:rPr>
              <a:t>merupakan</a:t>
            </a:r>
            <a:r>
              <a:rPr lang="en-US" sz="2400" b="0" dirty="0" smtClean="0">
                <a:latin typeface="Franklin Gothic Book" pitchFamily="34" charset="0"/>
              </a:rPr>
              <a:t> bit </a:t>
            </a:r>
            <a:r>
              <a:rPr lang="en-US" sz="2400" b="0" dirty="0" err="1" smtClean="0">
                <a:latin typeface="Franklin Gothic Book" pitchFamily="34" charset="0"/>
              </a:rPr>
              <a:t>pertama</a:t>
            </a:r>
            <a:r>
              <a:rPr lang="en-US" sz="2400" b="0" dirty="0" smtClean="0">
                <a:latin typeface="Franklin Gothic Book" pitchFamily="34" charset="0"/>
              </a:rPr>
              <a:t> </a:t>
            </a:r>
            <a:r>
              <a:rPr lang="en-US" sz="2400" b="0" dirty="0" err="1" smtClean="0">
                <a:latin typeface="Franklin Gothic Book" pitchFamily="34" charset="0"/>
              </a:rPr>
              <a:t>dalam</a:t>
            </a:r>
            <a:r>
              <a:rPr lang="en-US" sz="2400" b="0" dirty="0" smtClean="0">
                <a:latin typeface="Franklin Gothic Book" pitchFamily="34" charset="0"/>
              </a:rPr>
              <a:t> </a:t>
            </a:r>
            <a:r>
              <a:rPr lang="en-US" sz="2400" b="0" dirty="0" err="1" smtClean="0">
                <a:latin typeface="Franklin Gothic Book" pitchFamily="34" charset="0"/>
              </a:rPr>
              <a:t>rentetan</a:t>
            </a:r>
            <a:r>
              <a:rPr lang="en-US" sz="2400" b="0" dirty="0" smtClean="0">
                <a:latin typeface="Franklin Gothic Book" pitchFamily="34" charset="0"/>
              </a:rPr>
              <a:t> </a:t>
            </a:r>
            <a:r>
              <a:rPr lang="en-US" sz="2400" b="0" dirty="0" err="1" smtClean="0">
                <a:latin typeface="Franklin Gothic Book" pitchFamily="34" charset="0"/>
              </a:rPr>
              <a:t>pulsa</a:t>
            </a:r>
            <a:r>
              <a:rPr lang="en-US" sz="2400" b="0" dirty="0" smtClean="0">
                <a:latin typeface="Franklin Gothic Book" pitchFamily="34" charset="0"/>
              </a:rPr>
              <a:t> yang </a:t>
            </a:r>
            <a:r>
              <a:rPr lang="en-US" sz="2400" b="0" dirty="0" err="1" smtClean="0">
                <a:latin typeface="Franklin Gothic Book" pitchFamily="34" charset="0"/>
              </a:rPr>
              <a:t>akan</a:t>
            </a:r>
            <a:r>
              <a:rPr lang="en-US" sz="2400" b="0" dirty="0" smtClean="0">
                <a:latin typeface="Franklin Gothic Book" pitchFamily="34" charset="0"/>
              </a:rPr>
              <a:t> </a:t>
            </a:r>
            <a:r>
              <a:rPr lang="en-US" sz="2400" b="0" dirty="0" err="1" smtClean="0">
                <a:latin typeface="Franklin Gothic Book" pitchFamily="34" charset="0"/>
              </a:rPr>
              <a:t>ditransmisikan</a:t>
            </a:r>
            <a:r>
              <a:rPr lang="en-US" sz="2400" b="0" dirty="0" smtClean="0">
                <a:latin typeface="Franklin Gothic Book" pitchFamily="34" charset="0"/>
              </a:rPr>
              <a:t>. </a:t>
            </a:r>
            <a:r>
              <a:rPr lang="en-US" sz="2400" b="0" dirty="0" err="1" smtClean="0">
                <a:latin typeface="Franklin Gothic Book" pitchFamily="34" charset="0"/>
              </a:rPr>
              <a:t>Tujuannya</a:t>
            </a:r>
            <a:r>
              <a:rPr lang="en-US" sz="2400" b="0" dirty="0" smtClean="0">
                <a:latin typeface="Franklin Gothic Book" pitchFamily="34" charset="0"/>
              </a:rPr>
              <a:t> </a:t>
            </a:r>
            <a:r>
              <a:rPr lang="en-US" sz="2400" b="0" dirty="0" err="1" smtClean="0">
                <a:latin typeface="Franklin Gothic Book" pitchFamily="34" charset="0"/>
              </a:rPr>
              <a:t>adalah</a:t>
            </a:r>
            <a:r>
              <a:rPr lang="en-US" sz="2400" b="0" dirty="0" smtClean="0">
                <a:latin typeface="Franklin Gothic Book" pitchFamily="34" charset="0"/>
              </a:rPr>
              <a:t> </a:t>
            </a:r>
            <a:r>
              <a:rPr lang="en-US" sz="2400" b="0" dirty="0" err="1" smtClean="0">
                <a:latin typeface="Franklin Gothic Book" pitchFamily="34" charset="0"/>
              </a:rPr>
              <a:t>untuk</a:t>
            </a:r>
            <a:r>
              <a:rPr lang="en-US" sz="2400" b="0" dirty="0" smtClean="0">
                <a:latin typeface="Franklin Gothic Book" pitchFamily="34" charset="0"/>
              </a:rPr>
              <a:t> </a:t>
            </a:r>
            <a:r>
              <a:rPr lang="en-US" sz="2400" b="0" dirty="0" err="1" smtClean="0">
                <a:latin typeface="Franklin Gothic Book" pitchFamily="34" charset="0"/>
              </a:rPr>
              <a:t>menandai</a:t>
            </a:r>
            <a:r>
              <a:rPr lang="en-US" sz="2400" b="0" dirty="0" smtClean="0">
                <a:latin typeface="Franklin Gothic Book" pitchFamily="34" charset="0"/>
              </a:rPr>
              <a:t> </a:t>
            </a:r>
            <a:r>
              <a:rPr lang="en-US" sz="2400" b="0" dirty="0" err="1" smtClean="0">
                <a:latin typeface="Franklin Gothic Book" pitchFamily="34" charset="0"/>
              </a:rPr>
              <a:t>awal</a:t>
            </a:r>
            <a:r>
              <a:rPr lang="en-US" sz="2400" b="0" dirty="0" smtClean="0">
                <a:latin typeface="Franklin Gothic Book" pitchFamily="34" charset="0"/>
              </a:rPr>
              <a:t> </a:t>
            </a:r>
            <a:r>
              <a:rPr lang="en-US" sz="2400" b="0" dirty="0" err="1" smtClean="0">
                <a:latin typeface="Franklin Gothic Book" pitchFamily="34" charset="0"/>
              </a:rPr>
              <a:t>pentransmisian</a:t>
            </a:r>
            <a:r>
              <a:rPr lang="en-US" sz="2400" b="0" dirty="0" smtClean="0">
                <a:latin typeface="Franklin Gothic Book" pitchFamily="34" charset="0"/>
              </a:rPr>
              <a:t> </a:t>
            </a:r>
            <a:r>
              <a:rPr lang="en-US" sz="2400" b="0" dirty="0" err="1" smtClean="0">
                <a:latin typeface="Franklin Gothic Book" pitchFamily="34" charset="0"/>
              </a:rPr>
              <a:t>karakter</a:t>
            </a:r>
            <a:r>
              <a:rPr lang="en-US" sz="2400" b="0" dirty="0" smtClean="0">
                <a:latin typeface="Franklin Gothic Book" pitchFamily="34" charset="0"/>
              </a:rPr>
              <a:t> </a:t>
            </a:r>
            <a:r>
              <a:rPr lang="en-US" sz="2400" b="0" dirty="0" err="1" smtClean="0">
                <a:latin typeface="Franklin Gothic Book" pitchFamily="34" charset="0"/>
              </a:rPr>
              <a:t>ke</a:t>
            </a:r>
            <a:r>
              <a:rPr lang="en-US" sz="2400" b="0" dirty="0" smtClean="0">
                <a:latin typeface="Franklin Gothic Book" pitchFamily="34" charset="0"/>
              </a:rPr>
              <a:t> receiver </a:t>
            </a:r>
            <a:r>
              <a:rPr lang="en-US" sz="2400" b="0" dirty="0" err="1" smtClean="0">
                <a:latin typeface="Franklin Gothic Book" pitchFamily="34" charset="0"/>
              </a:rPr>
              <a:t>atau</a:t>
            </a:r>
            <a:r>
              <a:rPr lang="en-US" sz="2400" b="0" dirty="0" smtClean="0">
                <a:latin typeface="Franklin Gothic Book" pitchFamily="34" charset="0"/>
              </a:rPr>
              <a:t> </a:t>
            </a:r>
            <a:r>
              <a:rPr lang="en-US" sz="2400" b="0" dirty="0" err="1" smtClean="0">
                <a:latin typeface="Franklin Gothic Book" pitchFamily="34" charset="0"/>
              </a:rPr>
              <a:t>penerima</a:t>
            </a:r>
            <a:r>
              <a:rPr lang="en-US" sz="2400" b="0" dirty="0" smtClean="0">
                <a:latin typeface="Franklin Gothic Book" pitchFamily="34" charset="0"/>
              </a:rPr>
              <a:t> (</a:t>
            </a:r>
            <a:r>
              <a:rPr lang="en-US" sz="2400" b="0" dirty="0" err="1" smtClean="0">
                <a:latin typeface="Franklin Gothic Book" pitchFamily="34" charset="0"/>
              </a:rPr>
              <a:t>dalam</a:t>
            </a:r>
            <a:r>
              <a:rPr lang="en-US" sz="2400" b="0" dirty="0" smtClean="0">
                <a:latin typeface="Franklin Gothic Book" pitchFamily="34" charset="0"/>
              </a:rPr>
              <a:t> </a:t>
            </a:r>
            <a:r>
              <a:rPr lang="en-US" sz="2400" b="0" dirty="0" err="1" smtClean="0">
                <a:latin typeface="Franklin Gothic Book" pitchFamily="34" charset="0"/>
              </a:rPr>
              <a:t>hal</a:t>
            </a:r>
            <a:r>
              <a:rPr lang="en-US" sz="2400" b="0" dirty="0" smtClean="0">
                <a:latin typeface="Franklin Gothic Book" pitchFamily="34" charset="0"/>
              </a:rPr>
              <a:t> </a:t>
            </a:r>
            <a:r>
              <a:rPr lang="en-US" sz="2400" b="0" dirty="0" err="1" smtClean="0">
                <a:latin typeface="Franklin Gothic Book" pitchFamily="34" charset="0"/>
              </a:rPr>
              <a:t>ini</a:t>
            </a:r>
            <a:r>
              <a:rPr lang="en-US" sz="2400" b="0" dirty="0" smtClean="0">
                <a:latin typeface="Franklin Gothic Book" pitchFamily="34" charset="0"/>
              </a:rPr>
              <a:t> </a:t>
            </a:r>
            <a:r>
              <a:rPr lang="en-US" sz="2400" b="0" dirty="0" err="1" smtClean="0">
                <a:latin typeface="Franklin Gothic Book" pitchFamily="34" charset="0"/>
              </a:rPr>
              <a:t>komputer</a:t>
            </a:r>
            <a:r>
              <a:rPr lang="en-US" sz="2400" b="0" dirty="0" smtClean="0">
                <a:latin typeface="Franklin Gothic Book" pitchFamily="34" charset="0"/>
              </a:rPr>
              <a:t>). Bit 9, </a:t>
            </a:r>
            <a:r>
              <a:rPr lang="en-US" sz="2400" b="0" dirty="0" err="1" smtClean="0">
                <a:latin typeface="Franklin Gothic Book" pitchFamily="34" charset="0"/>
              </a:rPr>
              <a:t>yakni</a:t>
            </a:r>
            <a:r>
              <a:rPr lang="en-US" sz="2400" b="0" dirty="0" smtClean="0">
                <a:latin typeface="Franklin Gothic Book" pitchFamily="34" charset="0"/>
              </a:rPr>
              <a:t> "stop bit", </a:t>
            </a:r>
            <a:r>
              <a:rPr lang="en-US" sz="2400" b="0" dirty="0" err="1" smtClean="0">
                <a:latin typeface="Franklin Gothic Book" pitchFamily="34" charset="0"/>
              </a:rPr>
              <a:t>menandai</a:t>
            </a:r>
            <a:r>
              <a:rPr lang="en-US" sz="2400" b="0" dirty="0" smtClean="0">
                <a:latin typeface="Franklin Gothic Book" pitchFamily="34" charset="0"/>
              </a:rPr>
              <a:t> </a:t>
            </a:r>
            <a:r>
              <a:rPr lang="en-US" sz="2400" b="0" dirty="0" err="1" smtClean="0">
                <a:latin typeface="Franklin Gothic Book" pitchFamily="34" charset="0"/>
              </a:rPr>
              <a:t>akhir</a:t>
            </a:r>
            <a:r>
              <a:rPr lang="en-US" sz="2400" b="0" dirty="0" smtClean="0">
                <a:latin typeface="Franklin Gothic Book" pitchFamily="34" charset="0"/>
              </a:rPr>
              <a:t> </a:t>
            </a:r>
            <a:r>
              <a:rPr lang="en-US" sz="2400" b="0" dirty="0" err="1" smtClean="0">
                <a:latin typeface="Franklin Gothic Book" pitchFamily="34" charset="0"/>
              </a:rPr>
              <a:t>dari</a:t>
            </a:r>
            <a:r>
              <a:rPr lang="en-US" sz="2400" b="0" dirty="0" smtClean="0">
                <a:latin typeface="Franklin Gothic Book" pitchFamily="34" charset="0"/>
              </a:rPr>
              <a:t> </a:t>
            </a:r>
            <a:r>
              <a:rPr lang="en-US" sz="2400" b="0" dirty="0" err="1" smtClean="0">
                <a:latin typeface="Franklin Gothic Book" pitchFamily="34" charset="0"/>
              </a:rPr>
              <a:t>pentransmisian</a:t>
            </a:r>
            <a:r>
              <a:rPr lang="en-US" sz="2400" b="0" dirty="0" smtClean="0">
                <a:latin typeface="Franklin Gothic Book" pitchFamily="34" charset="0"/>
              </a:rPr>
              <a:t>.</a:t>
            </a:r>
          </a:p>
          <a:p>
            <a:pPr algn="just">
              <a:lnSpc>
                <a:spcPct val="90000"/>
              </a:lnSpc>
            </a:pPr>
            <a:endParaRPr lang="en-US" sz="2400" b="0" dirty="0" smtClean="0">
              <a:latin typeface="Franklin Gothic Book" pitchFamily="34" charset="0"/>
            </a:endParaRPr>
          </a:p>
          <a:p>
            <a:pPr algn="just" eaLnBrk="1" hangingPunct="1">
              <a:lnSpc>
                <a:spcPct val="90000"/>
              </a:lnSpc>
            </a:pPr>
            <a:r>
              <a:rPr lang="en-US" sz="2400" b="0" dirty="0" smtClean="0">
                <a:latin typeface="Franklin Gothic Book" pitchFamily="34" charset="0"/>
              </a:rPr>
              <a:t>Start bit </a:t>
            </a:r>
            <a:r>
              <a:rPr lang="en-US" sz="2400" b="0" dirty="0" err="1" smtClean="0">
                <a:latin typeface="Franklin Gothic Book" pitchFamily="34" charset="0"/>
              </a:rPr>
              <a:t>dan</a:t>
            </a:r>
            <a:r>
              <a:rPr lang="en-US" sz="2400" b="0" dirty="0" smtClean="0">
                <a:latin typeface="Franklin Gothic Book" pitchFamily="34" charset="0"/>
              </a:rPr>
              <a:t> stop bit </a:t>
            </a:r>
            <a:r>
              <a:rPr lang="en-US" sz="2400" b="0" dirty="0" err="1" smtClean="0">
                <a:latin typeface="Franklin Gothic Book" pitchFamily="34" charset="0"/>
              </a:rPr>
              <a:t>selalu</a:t>
            </a:r>
            <a:r>
              <a:rPr lang="en-US" sz="2400" b="0" dirty="0" smtClean="0">
                <a:latin typeface="Franklin Gothic Book" pitchFamily="34" charset="0"/>
              </a:rPr>
              <a:t> </a:t>
            </a:r>
            <a:r>
              <a:rPr lang="en-US" sz="2400" b="0" dirty="0" err="1" smtClean="0">
                <a:latin typeface="Franklin Gothic Book" pitchFamily="34" charset="0"/>
              </a:rPr>
              <a:t>merupakan</a:t>
            </a:r>
            <a:r>
              <a:rPr lang="en-US" sz="2400" b="0" dirty="0" smtClean="0">
                <a:latin typeface="Franklin Gothic Book" pitchFamily="34" charset="0"/>
              </a:rPr>
              <a:t> </a:t>
            </a:r>
            <a:r>
              <a:rPr lang="en-US" sz="2400" b="0" dirty="0" err="1" smtClean="0">
                <a:latin typeface="Franklin Gothic Book" pitchFamily="34" charset="0"/>
              </a:rPr>
              <a:t>polaritas</a:t>
            </a:r>
            <a:r>
              <a:rPr lang="en-US" sz="2400" b="0" dirty="0" smtClean="0">
                <a:latin typeface="Franklin Gothic Book" pitchFamily="34" charset="0"/>
              </a:rPr>
              <a:t> yang </a:t>
            </a:r>
            <a:r>
              <a:rPr lang="en-US" sz="2400" b="0" dirty="0" err="1" smtClean="0">
                <a:latin typeface="Franklin Gothic Book" pitchFamily="34" charset="0"/>
              </a:rPr>
              <a:t>berlawanan</a:t>
            </a:r>
            <a:r>
              <a:rPr lang="en-US" sz="2400" b="0" dirty="0" smtClean="0">
                <a:latin typeface="Franklin Gothic Book" pitchFamily="34" charset="0"/>
              </a:rPr>
              <a:t> (</a:t>
            </a:r>
            <a:r>
              <a:rPr lang="en-US" sz="2400" b="0" dirty="0" err="1" smtClean="0">
                <a:latin typeface="Franklin Gothic Book" pitchFamily="34" charset="0"/>
              </a:rPr>
              <a:t>yakni</a:t>
            </a:r>
            <a:r>
              <a:rPr lang="en-US" sz="2400" b="0" dirty="0" smtClean="0">
                <a:latin typeface="Franklin Gothic Book" pitchFamily="34" charset="0"/>
              </a:rPr>
              <a:t>. </a:t>
            </a:r>
            <a:r>
              <a:rPr lang="en-US" sz="2400" b="0" dirty="0" err="1" smtClean="0">
                <a:latin typeface="Franklin Gothic Book" pitchFamily="34" charset="0"/>
              </a:rPr>
              <a:t>jika</a:t>
            </a:r>
            <a:r>
              <a:rPr lang="en-US" sz="2400" b="0" dirty="0" smtClean="0">
                <a:latin typeface="Franklin Gothic Book" pitchFamily="34" charset="0"/>
              </a:rPr>
              <a:t> </a:t>
            </a:r>
            <a:r>
              <a:rPr lang="en-US" sz="2400" b="0" dirty="0" err="1" smtClean="0">
                <a:latin typeface="Franklin Gothic Book" pitchFamily="34" charset="0"/>
              </a:rPr>
              <a:t>salah</a:t>
            </a:r>
            <a:r>
              <a:rPr lang="en-US" sz="2400" b="0" dirty="0" smtClean="0">
                <a:latin typeface="Franklin Gothic Book" pitchFamily="34" charset="0"/>
              </a:rPr>
              <a:t> </a:t>
            </a:r>
            <a:r>
              <a:rPr lang="en-US" sz="2400" b="0" dirty="0" err="1" smtClean="0">
                <a:latin typeface="Franklin Gothic Book" pitchFamily="34" charset="0"/>
              </a:rPr>
              <a:t>satu</a:t>
            </a:r>
            <a:r>
              <a:rPr lang="en-US" sz="2400" b="0" dirty="0" smtClean="0">
                <a:latin typeface="Franklin Gothic Book" pitchFamily="34" charset="0"/>
              </a:rPr>
              <a:t> </a:t>
            </a:r>
            <a:r>
              <a:rPr lang="en-US" sz="2400" b="0" dirty="0" err="1" smtClean="0">
                <a:latin typeface="Franklin Gothic Book" pitchFamily="34" charset="0"/>
              </a:rPr>
              <a:t>adalah</a:t>
            </a:r>
            <a:r>
              <a:rPr lang="en-US" sz="2400" b="0" dirty="0" smtClean="0">
                <a:latin typeface="Franklin Gothic Book" pitchFamily="34" charset="0"/>
              </a:rPr>
              <a:t> 1, </a:t>
            </a:r>
            <a:r>
              <a:rPr lang="en-US" sz="2400" b="0" dirty="0" err="1" smtClean="0">
                <a:latin typeface="Franklin Gothic Book" pitchFamily="34" charset="0"/>
              </a:rPr>
              <a:t>maka</a:t>
            </a:r>
            <a:r>
              <a:rPr lang="en-US" sz="2400" b="0" dirty="0" smtClean="0">
                <a:latin typeface="Franklin Gothic Book" pitchFamily="34" charset="0"/>
              </a:rPr>
              <a:t> yang lain </a:t>
            </a:r>
            <a:r>
              <a:rPr lang="en-US" sz="2400" b="0" dirty="0" err="1" smtClean="0">
                <a:latin typeface="Franklin Gothic Book" pitchFamily="34" charset="0"/>
              </a:rPr>
              <a:t>adalah</a:t>
            </a:r>
            <a:r>
              <a:rPr lang="en-US" sz="2400" b="0" dirty="0" smtClean="0">
                <a:latin typeface="Franklin Gothic Book" pitchFamily="34" charset="0"/>
              </a:rPr>
              <a:t> 0), </a:t>
            </a:r>
            <a:r>
              <a:rPr lang="en-US" sz="2400" b="0" dirty="0" err="1" smtClean="0">
                <a:latin typeface="Franklin Gothic Book" pitchFamily="34" charset="0"/>
              </a:rPr>
              <a:t>sehingga</a:t>
            </a:r>
            <a:r>
              <a:rPr lang="en-US" sz="2400" b="0" dirty="0" smtClean="0">
                <a:latin typeface="Franklin Gothic Book" pitchFamily="34" charset="0"/>
              </a:rPr>
              <a:t> </a:t>
            </a:r>
            <a:r>
              <a:rPr lang="en-US" sz="2400" b="0" dirty="0" err="1" smtClean="0">
                <a:latin typeface="Franklin Gothic Book" pitchFamily="34" charset="0"/>
              </a:rPr>
              <a:t>perubahan</a:t>
            </a:r>
            <a:r>
              <a:rPr lang="en-US" sz="2400" b="0" dirty="0" smtClean="0">
                <a:latin typeface="Franklin Gothic Book" pitchFamily="34" charset="0"/>
              </a:rPr>
              <a:t> </a:t>
            </a:r>
            <a:r>
              <a:rPr lang="en-US" sz="2400" b="0" dirty="0" err="1" smtClean="0">
                <a:latin typeface="Franklin Gothic Book" pitchFamily="34" charset="0"/>
              </a:rPr>
              <a:t>tingkal</a:t>
            </a:r>
            <a:r>
              <a:rPr lang="en-US" sz="2400" b="0" dirty="0" smtClean="0">
                <a:latin typeface="Franklin Gothic Book" pitchFamily="34" charset="0"/>
              </a:rPr>
              <a:t> </a:t>
            </a:r>
            <a:r>
              <a:rPr lang="en-US" sz="2400" b="0" dirty="0" err="1" smtClean="0">
                <a:latin typeface="Franklin Gothic Book" pitchFamily="34" charset="0"/>
              </a:rPr>
              <a:t>pulsa</a:t>
            </a:r>
            <a:r>
              <a:rPr lang="en-US" sz="2400" b="0" dirty="0" smtClean="0">
                <a:latin typeface="Franklin Gothic Book" pitchFamily="34" charset="0"/>
              </a:rPr>
              <a:t> </a:t>
            </a:r>
            <a:r>
              <a:rPr lang="en-US" sz="2400" b="0" dirty="0" err="1" smtClean="0">
                <a:latin typeface="Franklin Gothic Book" pitchFamily="34" charset="0"/>
              </a:rPr>
              <a:t>akan</a:t>
            </a:r>
            <a:r>
              <a:rPr lang="en-US" sz="2400" b="0" dirty="0" smtClean="0">
                <a:latin typeface="Franklin Gothic Book" pitchFamily="34" charset="0"/>
              </a:rPr>
              <a:t> </a:t>
            </a:r>
            <a:r>
              <a:rPr lang="en-US" sz="2400" b="0" dirty="0" err="1" smtClean="0">
                <a:latin typeface="Franklin Gothic Book" pitchFamily="34" charset="0"/>
              </a:rPr>
              <a:t>terjadi</a:t>
            </a:r>
            <a:r>
              <a:rPr lang="en-US" sz="2400" b="0" dirty="0" smtClean="0">
                <a:latin typeface="Franklin Gothic Book" pitchFamily="34" charset="0"/>
              </a:rPr>
              <a:t> </a:t>
            </a:r>
            <a:r>
              <a:rPr lang="en-US" sz="2400" b="0" dirty="0" err="1" smtClean="0">
                <a:latin typeface="Franklin Gothic Book" pitchFamily="34" charset="0"/>
              </a:rPr>
              <a:t>ketika</a:t>
            </a:r>
            <a:r>
              <a:rPr lang="en-US" sz="2400" b="0" dirty="0" smtClean="0">
                <a:latin typeface="Franklin Gothic Book" pitchFamily="34" charset="0"/>
              </a:rPr>
              <a:t> start bit </a:t>
            </a:r>
            <a:r>
              <a:rPr lang="en-US" sz="2400" b="0" dirty="0" err="1" smtClean="0">
                <a:latin typeface="Franklin Gothic Book" pitchFamily="34" charset="0"/>
              </a:rPr>
              <a:t>ditransmisikan</a:t>
            </a:r>
            <a:r>
              <a:rPr lang="en-US" sz="2400" b="0" dirty="0" smtClean="0">
                <a:latin typeface="Franklin Gothic Book" pitchFamily="34" charset="0"/>
              </a:rPr>
              <a:t>. </a:t>
            </a:r>
            <a:r>
              <a:rPr lang="en-US" sz="2400" b="0" dirty="0" err="1" smtClean="0">
                <a:latin typeface="Franklin Gothic Book" pitchFamily="34" charset="0"/>
              </a:rPr>
              <a:t>Pada</a:t>
            </a:r>
            <a:r>
              <a:rPr lang="en-US" sz="2400" b="0" dirty="0" smtClean="0">
                <a:latin typeface="Franklin Gothic Book" pitchFamily="34" charset="0"/>
              </a:rPr>
              <a:t> </a:t>
            </a:r>
            <a:r>
              <a:rPr lang="en-US" sz="2400" b="0" dirty="0" err="1" smtClean="0">
                <a:latin typeface="Franklin Gothic Book" pitchFamily="34" charset="0"/>
              </a:rPr>
              <a:t>beberapa</a:t>
            </a:r>
            <a:r>
              <a:rPr lang="en-US" sz="2400" b="0" dirty="0" smtClean="0">
                <a:latin typeface="Franklin Gothic Book" pitchFamily="34" charset="0"/>
              </a:rPr>
              <a:t> </a:t>
            </a:r>
            <a:r>
              <a:rPr lang="en-US" sz="2400" b="0" dirty="0" err="1" smtClean="0">
                <a:latin typeface="Franklin Gothic Book" pitchFamily="34" charset="0"/>
              </a:rPr>
              <a:t>sistem</a:t>
            </a:r>
            <a:r>
              <a:rPr lang="en-US" sz="2400" b="0" dirty="0" smtClean="0">
                <a:latin typeface="Franklin Gothic Book" pitchFamily="34" charset="0"/>
              </a:rPr>
              <a:t> </a:t>
            </a:r>
            <a:r>
              <a:rPr lang="en-US" sz="2400" b="0" dirty="0" err="1" smtClean="0">
                <a:latin typeface="Franklin Gothic Book" pitchFamily="34" charset="0"/>
              </a:rPr>
              <a:t>digunakan</a:t>
            </a:r>
            <a:r>
              <a:rPr lang="en-US" sz="2400" b="0" dirty="0" smtClean="0">
                <a:latin typeface="Franklin Gothic Book" pitchFamily="34" charset="0"/>
              </a:rPr>
              <a:t> </a:t>
            </a:r>
            <a:r>
              <a:rPr lang="en-US" sz="2400" b="0" dirty="0" err="1" smtClean="0">
                <a:latin typeface="Franklin Gothic Book" pitchFamily="34" charset="0"/>
              </a:rPr>
              <a:t>dua</a:t>
            </a:r>
            <a:r>
              <a:rPr lang="en-US" sz="2400" b="0" dirty="0" smtClean="0">
                <a:latin typeface="Franklin Gothic Book" pitchFamily="34" charset="0"/>
              </a:rPr>
              <a:t> stop bit</a:t>
            </a:r>
            <a:r>
              <a:rPr lang="en-US" sz="2400" b="0" dirty="0" smtClean="0">
                <a:latin typeface="Franklin Gothic Book" pitchFamily="34" charset="0"/>
              </a:rPr>
              <a:t>.</a:t>
            </a:r>
            <a:endParaRPr lang="en-US" sz="2400" b="0" dirty="0" smtClean="0">
              <a:latin typeface="Franklin Gothic Boo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pPr>
              <a:lnSpc>
                <a:spcPct val="90000"/>
              </a:lnSpc>
            </a:pPr>
            <a:r>
              <a:rPr lang="en-US" sz="2400" b="0" dirty="0" err="1" smtClean="0">
                <a:latin typeface="Franklin Gothic Book" pitchFamily="34" charset="0"/>
              </a:rPr>
              <a:t>Protokol</a:t>
            </a:r>
            <a:r>
              <a:rPr lang="en-US" sz="2400" b="0" dirty="0" smtClean="0">
                <a:latin typeface="Franklin Gothic Book" pitchFamily="34" charset="0"/>
              </a:rPr>
              <a:t>. </a:t>
            </a:r>
            <a:r>
              <a:rPr lang="en-US" sz="2400" b="0" dirty="0" err="1" smtClean="0">
                <a:latin typeface="Franklin Gothic Book" pitchFamily="34" charset="0"/>
              </a:rPr>
              <a:t>Konvensi</a:t>
            </a:r>
            <a:r>
              <a:rPr lang="en-US" sz="2400" b="0" dirty="0" smtClean="0">
                <a:latin typeface="Franklin Gothic Book" pitchFamily="34" charset="0"/>
              </a:rPr>
              <a:t> </a:t>
            </a:r>
            <a:r>
              <a:rPr lang="en-US" sz="2400" b="0" dirty="0" err="1" smtClean="0">
                <a:latin typeface="Franklin Gothic Book" pitchFamily="34" charset="0"/>
              </a:rPr>
              <a:t>atau</a:t>
            </a:r>
            <a:r>
              <a:rPr lang="en-US" sz="2400" b="0" dirty="0" smtClean="0">
                <a:latin typeface="Franklin Gothic Book" pitchFamily="34" charset="0"/>
              </a:rPr>
              <a:t> </a:t>
            </a:r>
            <a:r>
              <a:rPr lang="en-US" sz="2400" b="0" dirty="0" err="1" smtClean="0">
                <a:latin typeface="Franklin Gothic Book" pitchFamily="34" charset="0"/>
              </a:rPr>
              <a:t>aturan</a:t>
            </a:r>
            <a:r>
              <a:rPr lang="en-US" sz="2400" b="0" dirty="0" smtClean="0">
                <a:latin typeface="Franklin Gothic Book" pitchFamily="34" charset="0"/>
              </a:rPr>
              <a:t> yang </a:t>
            </a:r>
            <a:r>
              <a:rPr lang="en-US" sz="2400" b="0" dirty="0" err="1" smtClean="0">
                <a:latin typeface="Franklin Gothic Book" pitchFamily="34" charset="0"/>
              </a:rPr>
              <a:t>digunakan</a:t>
            </a:r>
            <a:r>
              <a:rPr lang="en-US" sz="2400" b="0" dirty="0" smtClean="0">
                <a:latin typeface="Franklin Gothic Book" pitchFamily="34" charset="0"/>
              </a:rPr>
              <a:t> </a:t>
            </a:r>
            <a:r>
              <a:rPr lang="en-US" sz="2400" b="0" dirty="0" err="1" smtClean="0">
                <a:latin typeface="Franklin Gothic Book" pitchFamily="34" charset="0"/>
              </a:rPr>
              <a:t>untuk</a:t>
            </a:r>
            <a:r>
              <a:rPr lang="en-US" sz="2400" b="0" dirty="0" smtClean="0">
                <a:latin typeface="Franklin Gothic Book" pitchFamily="34" charset="0"/>
              </a:rPr>
              <a:t> </a:t>
            </a:r>
            <a:r>
              <a:rPr lang="en-US" sz="2400" b="0" dirty="0" err="1" smtClean="0">
                <a:latin typeface="Franklin Gothic Book" pitchFamily="34" charset="0"/>
              </a:rPr>
              <a:t>mengontrol</a:t>
            </a:r>
            <a:r>
              <a:rPr lang="en-US" sz="2400" b="0" dirty="0" smtClean="0">
                <a:latin typeface="Franklin Gothic Book" pitchFamily="34" charset="0"/>
              </a:rPr>
              <a:t> </a:t>
            </a:r>
            <a:r>
              <a:rPr lang="en-US" sz="2400" b="0" dirty="0" err="1" smtClean="0">
                <a:latin typeface="Franklin Gothic Book" pitchFamily="34" charset="0"/>
              </a:rPr>
              <a:t>pentransmisian</a:t>
            </a:r>
            <a:r>
              <a:rPr lang="en-US" sz="2400" b="0" dirty="0" smtClean="0">
                <a:latin typeface="Franklin Gothic Book" pitchFamily="34" charset="0"/>
              </a:rPr>
              <a:t> data </a:t>
            </a:r>
            <a:r>
              <a:rPr lang="en-US" sz="2400" b="0" dirty="0" err="1" smtClean="0">
                <a:latin typeface="Franklin Gothic Book" pitchFamily="34" charset="0"/>
              </a:rPr>
              <a:t>disebut</a:t>
            </a:r>
            <a:r>
              <a:rPr lang="en-US" sz="2400" b="0" dirty="0" smtClean="0">
                <a:latin typeface="Franklin Gothic Book" pitchFamily="34" charset="0"/>
              </a:rPr>
              <a:t> </a:t>
            </a:r>
            <a:r>
              <a:rPr lang="en-US" sz="2400" b="0" dirty="0" err="1" smtClean="0">
                <a:latin typeface="Franklin Gothic Book" pitchFamily="34" charset="0"/>
              </a:rPr>
              <a:t>protokol</a:t>
            </a:r>
            <a:r>
              <a:rPr lang="en-US" sz="2400" b="0" dirty="0" smtClean="0">
                <a:latin typeface="Franklin Gothic Book" pitchFamily="34" charset="0"/>
              </a:rPr>
              <a:t>. </a:t>
            </a:r>
            <a:r>
              <a:rPr lang="en-US" sz="2400" b="0" dirty="0" err="1" smtClean="0">
                <a:latin typeface="Franklin Gothic Book" pitchFamily="34" charset="0"/>
              </a:rPr>
              <a:t>Penggunaan</a:t>
            </a:r>
            <a:r>
              <a:rPr lang="en-US" sz="2400" b="0" dirty="0" smtClean="0">
                <a:latin typeface="Franklin Gothic Book" pitchFamily="34" charset="0"/>
              </a:rPr>
              <a:t> start bit </a:t>
            </a:r>
            <a:r>
              <a:rPr lang="en-US" sz="2400" b="0" dirty="0" err="1" smtClean="0">
                <a:latin typeface="Franklin Gothic Book" pitchFamily="34" charset="0"/>
              </a:rPr>
              <a:t>dan</a:t>
            </a:r>
            <a:r>
              <a:rPr lang="en-US" sz="2400" b="0" dirty="0" smtClean="0">
                <a:latin typeface="Franklin Gothic Book" pitchFamily="34" charset="0"/>
              </a:rPr>
              <a:t> stop bit </a:t>
            </a:r>
            <a:r>
              <a:rPr lang="en-US" sz="2400" b="0" dirty="0" err="1" smtClean="0">
                <a:latin typeface="Franklin Gothic Book" pitchFamily="34" charset="0"/>
              </a:rPr>
              <a:t>adalah</a:t>
            </a:r>
            <a:r>
              <a:rPr lang="en-US" sz="2400" b="0" dirty="0" smtClean="0">
                <a:latin typeface="Franklin Gothic Book" pitchFamily="34" charset="0"/>
              </a:rPr>
              <a:t> </a:t>
            </a:r>
            <a:r>
              <a:rPr lang="en-US" sz="2400" b="0" dirty="0" err="1" smtClean="0">
                <a:latin typeface="Franklin Gothic Book" pitchFamily="34" charset="0"/>
              </a:rPr>
              <a:t>contoh</a:t>
            </a:r>
            <a:r>
              <a:rPr lang="en-US" sz="2400" b="0" dirty="0" smtClean="0">
                <a:latin typeface="Franklin Gothic Book" pitchFamily="34" charset="0"/>
              </a:rPr>
              <a:t> </a:t>
            </a:r>
            <a:r>
              <a:rPr lang="en-US" sz="2400" b="0" dirty="0" err="1" smtClean="0">
                <a:latin typeface="Franklin Gothic Book" pitchFamily="34" charset="0"/>
              </a:rPr>
              <a:t>dari</a:t>
            </a:r>
            <a:r>
              <a:rPr lang="en-US" sz="2400" b="0" dirty="0" smtClean="0">
                <a:latin typeface="Franklin Gothic Book" pitchFamily="34" charset="0"/>
              </a:rPr>
              <a:t> </a:t>
            </a:r>
            <a:r>
              <a:rPr lang="en-US" sz="2400" b="0" dirty="0" err="1" smtClean="0">
                <a:latin typeface="Franklin Gothic Book" pitchFamily="34" charset="0"/>
              </a:rPr>
              <a:t>protokol</a:t>
            </a:r>
            <a:r>
              <a:rPr lang="en-US" sz="2400" b="0" dirty="0" smtClean="0">
                <a:latin typeface="Franklin Gothic Book" pitchFamily="34" charset="0"/>
              </a:rPr>
              <a:t> </a:t>
            </a:r>
            <a:r>
              <a:rPr lang="en-US" sz="2400" b="0" dirty="0" err="1" smtClean="0">
                <a:latin typeface="Franklin Gothic Book" pitchFamily="34" charset="0"/>
              </a:rPr>
              <a:t>sederhana</a:t>
            </a:r>
            <a:r>
              <a:rPr lang="en-US" sz="2400" b="0" dirty="0" smtClean="0">
                <a:latin typeface="Franklin Gothic Book" pitchFamily="34" charset="0"/>
              </a:rPr>
              <a:t>.</a:t>
            </a:r>
          </a:p>
          <a:p>
            <a:pPr>
              <a:lnSpc>
                <a:spcPct val="90000"/>
              </a:lnSpc>
              <a:buNone/>
            </a:pPr>
            <a:endParaRPr lang="en-US" sz="2400" b="0" dirty="0" smtClean="0">
              <a:latin typeface="Franklin Gothic Book" pitchFamily="34" charset="0"/>
            </a:endParaRPr>
          </a:p>
          <a:p>
            <a:pPr>
              <a:lnSpc>
                <a:spcPct val="90000"/>
              </a:lnSpc>
            </a:pPr>
            <a:r>
              <a:rPr lang="en-US" sz="2400" b="0" dirty="0" err="1" smtClean="0">
                <a:latin typeface="Franklin Gothic Book" pitchFamily="34" charset="0"/>
              </a:rPr>
              <a:t>Transmisi</a:t>
            </a:r>
            <a:r>
              <a:rPr lang="en-US" sz="2400" b="0" dirty="0" smtClean="0">
                <a:latin typeface="Franklin Gothic Book" pitchFamily="34" charset="0"/>
              </a:rPr>
              <a:t> </a:t>
            </a:r>
            <a:r>
              <a:rPr lang="en-US" sz="2400" b="0" dirty="0" err="1" smtClean="0">
                <a:latin typeface="Franklin Gothic Book" pitchFamily="34" charset="0"/>
              </a:rPr>
              <a:t>tak-sinkron</a:t>
            </a:r>
            <a:r>
              <a:rPr lang="en-US" sz="2400" b="0" dirty="0" smtClean="0">
                <a:latin typeface="Franklin Gothic Book" pitchFamily="34" charset="0"/>
              </a:rPr>
              <a:t>. </a:t>
            </a:r>
            <a:r>
              <a:rPr lang="en-US" sz="2400" b="0" dirty="0" err="1" smtClean="0">
                <a:latin typeface="Franklin Gothic Book" pitchFamily="34" charset="0"/>
              </a:rPr>
              <a:t>Pentransmisan</a:t>
            </a:r>
            <a:r>
              <a:rPr lang="en-US" sz="2400" b="0" dirty="0" smtClean="0">
                <a:latin typeface="Franklin Gothic Book" pitchFamily="34" charset="0"/>
              </a:rPr>
              <a:t> </a:t>
            </a:r>
            <a:r>
              <a:rPr lang="en-US" sz="2400" b="0" dirty="0" err="1" smtClean="0">
                <a:latin typeface="Franklin Gothic Book" pitchFamily="34" charset="0"/>
              </a:rPr>
              <a:t>karakter</a:t>
            </a:r>
            <a:r>
              <a:rPr lang="en-US" sz="2400" b="0" dirty="0" smtClean="0">
                <a:latin typeface="Franklin Gothic Book" pitchFamily="34" charset="0"/>
              </a:rPr>
              <a:t> </a:t>
            </a:r>
            <a:r>
              <a:rPr lang="en-US" sz="2400" b="0" dirty="0" err="1" smtClean="0">
                <a:latin typeface="Franklin Gothic Book" pitchFamily="34" charset="0"/>
              </a:rPr>
              <a:t>pada</a:t>
            </a:r>
            <a:r>
              <a:rPr lang="en-US" sz="2400" b="0" dirty="0" smtClean="0">
                <a:latin typeface="Franklin Gothic Book" pitchFamily="34" charset="0"/>
              </a:rPr>
              <a:t> </a:t>
            </a:r>
            <a:r>
              <a:rPr lang="en-US" sz="2400" b="0" dirty="0" err="1" smtClean="0">
                <a:latin typeface="Franklin Gothic Book" pitchFamily="34" charset="0"/>
              </a:rPr>
              <a:t>Gambar</a:t>
            </a:r>
            <a:r>
              <a:rPr lang="en-US" sz="2400" b="0" dirty="0" smtClean="0">
                <a:latin typeface="Franklin Gothic Book" pitchFamily="34" charset="0"/>
              </a:rPr>
              <a:t> </a:t>
            </a:r>
            <a:r>
              <a:rPr lang="en-US" sz="2400" b="0" dirty="0" smtClean="0">
                <a:latin typeface="Franklin Gothic Book" pitchFamily="34" charset="0"/>
              </a:rPr>
              <a:t>1</a:t>
            </a:r>
            <a:r>
              <a:rPr lang="en-US" sz="2400" b="0" i="1" dirty="0" smtClean="0">
                <a:latin typeface="Franklin Gothic Book" pitchFamily="34" charset="0"/>
              </a:rPr>
              <a:t> </a:t>
            </a:r>
            <a:r>
              <a:rPr lang="en-US" sz="2400" b="0" dirty="0" err="1" smtClean="0">
                <a:latin typeface="Franklin Gothic Book" pitchFamily="34" charset="0"/>
              </a:rPr>
              <a:t>sifatnya</a:t>
            </a:r>
            <a:r>
              <a:rPr lang="en-US" sz="2400" b="0" dirty="0" smtClean="0">
                <a:latin typeface="Franklin Gothic Book" pitchFamily="34" charset="0"/>
              </a:rPr>
              <a:t> </a:t>
            </a:r>
            <a:r>
              <a:rPr lang="en-US" sz="2400" b="0" dirty="0" err="1" smtClean="0">
                <a:latin typeface="Franklin Gothic Book" pitchFamily="34" charset="0"/>
              </a:rPr>
              <a:t>tak-sinkron</a:t>
            </a:r>
            <a:r>
              <a:rPr lang="en-US" sz="2400" b="0" dirty="0" smtClean="0">
                <a:latin typeface="Franklin Gothic Book" pitchFamily="34" charset="0"/>
              </a:rPr>
              <a:t> (asynchronous). </a:t>
            </a:r>
            <a:r>
              <a:rPr lang="en-US" sz="2400" b="0" dirty="0" err="1" smtClean="0">
                <a:latin typeface="Franklin Gothic Book" pitchFamily="34" charset="0"/>
              </a:rPr>
              <a:t>Yakni</a:t>
            </a:r>
            <a:r>
              <a:rPr lang="en-US" sz="2400" b="0" dirty="0" smtClean="0">
                <a:latin typeface="Franklin Gothic Book" pitchFamily="34" charset="0"/>
              </a:rPr>
              <a:t>, </a:t>
            </a:r>
            <a:r>
              <a:rPr lang="en-US" sz="2400" b="0" dirty="0" err="1" smtClean="0">
                <a:latin typeface="Franklin Gothic Book" pitchFamily="34" charset="0"/>
              </a:rPr>
              <a:t>apabila</a:t>
            </a:r>
            <a:r>
              <a:rPr lang="en-US" sz="2400" b="0" dirty="0" smtClean="0">
                <a:latin typeface="Franklin Gothic Book" pitchFamily="34" charset="0"/>
              </a:rPr>
              <a:t> </a:t>
            </a:r>
            <a:r>
              <a:rPr lang="en-US" sz="2400" b="0" dirty="0" err="1" smtClean="0">
                <a:latin typeface="Franklin Gothic Book" pitchFamily="34" charset="0"/>
              </a:rPr>
              <a:t>setiap</a:t>
            </a:r>
            <a:r>
              <a:rPr lang="en-US" sz="2400" b="0" dirty="0" smtClean="0">
                <a:latin typeface="Franklin Gothic Book" pitchFamily="34" charset="0"/>
              </a:rPr>
              <a:t> </a:t>
            </a:r>
            <a:r>
              <a:rPr lang="en-US" sz="2400" b="0" dirty="0" err="1" smtClean="0">
                <a:latin typeface="Franklin Gothic Book" pitchFamily="34" charset="0"/>
              </a:rPr>
              <a:t>karakter</a:t>
            </a:r>
            <a:r>
              <a:rPr lang="en-US" sz="2400" b="0" dirty="0" smtClean="0">
                <a:latin typeface="Franklin Gothic Book" pitchFamily="34" charset="0"/>
              </a:rPr>
              <a:t> </a:t>
            </a:r>
            <a:r>
              <a:rPr lang="en-US" sz="2400" b="0" dirty="0" err="1" smtClean="0">
                <a:latin typeface="Franklin Gothic Book" pitchFamily="34" charset="0"/>
              </a:rPr>
              <a:t>secara</a:t>
            </a:r>
            <a:r>
              <a:rPr lang="en-US" sz="2400" b="0" dirty="0" smtClean="0">
                <a:latin typeface="Franklin Gothic Book" pitchFamily="34" charset="0"/>
              </a:rPr>
              <a:t> individual </a:t>
            </a:r>
            <a:r>
              <a:rPr lang="en-US" sz="2400" b="0" dirty="0" err="1" smtClean="0">
                <a:latin typeface="Franklin Gothic Book" pitchFamily="34" charset="0"/>
              </a:rPr>
              <a:t>siap</a:t>
            </a:r>
            <a:r>
              <a:rPr lang="en-US" sz="2400" b="0" dirty="0" smtClean="0">
                <a:latin typeface="Franklin Gothic Book" pitchFamily="34" charset="0"/>
              </a:rPr>
              <a:t> </a:t>
            </a:r>
            <a:r>
              <a:rPr lang="en-US" sz="2400" b="0" dirty="0" err="1" smtClean="0">
                <a:latin typeface="Franklin Gothic Book" pitchFamily="34" charset="0"/>
              </a:rPr>
              <a:t>untuk</a:t>
            </a:r>
            <a:r>
              <a:rPr lang="en-US" sz="2400" b="0" dirty="0" smtClean="0">
                <a:latin typeface="Franklin Gothic Book" pitchFamily="34" charset="0"/>
              </a:rPr>
              <a:t> </a:t>
            </a:r>
            <a:r>
              <a:rPr lang="en-US" sz="2400" b="0" dirty="0" err="1" smtClean="0">
                <a:latin typeface="Franklin Gothic Book" pitchFamily="34" charset="0"/>
              </a:rPr>
              <a:t>ditransmisikan</a:t>
            </a:r>
            <a:r>
              <a:rPr lang="en-US" sz="2400" b="0" dirty="0" smtClean="0">
                <a:latin typeface="Franklin Gothic Book" pitchFamily="34" charset="0"/>
              </a:rPr>
              <a:t>, </a:t>
            </a:r>
            <a:r>
              <a:rPr lang="en-US" sz="2400" b="0" dirty="0" err="1" smtClean="0">
                <a:latin typeface="Franklin Gothic Book" pitchFamily="34" charset="0"/>
              </a:rPr>
              <a:t>maka</a:t>
            </a:r>
            <a:r>
              <a:rPr lang="en-US" sz="2400" b="0" dirty="0" smtClean="0">
                <a:latin typeface="Franklin Gothic Book" pitchFamily="34" charset="0"/>
              </a:rPr>
              <a:t> pulse train (</a:t>
            </a:r>
            <a:r>
              <a:rPr lang="en-US" sz="2400" b="0" dirty="0" err="1" smtClean="0">
                <a:latin typeface="Franklin Gothic Book" pitchFamily="34" charset="0"/>
              </a:rPr>
              <a:t>rentetan</a:t>
            </a:r>
            <a:r>
              <a:rPr lang="en-US" sz="2400" b="0" dirty="0" smtClean="0">
                <a:latin typeface="Franklin Gothic Book" pitchFamily="34" charset="0"/>
              </a:rPr>
              <a:t> </a:t>
            </a:r>
            <a:r>
              <a:rPr lang="en-US" sz="2400" b="0" dirty="0" err="1" smtClean="0">
                <a:latin typeface="Franklin Gothic Book" pitchFamily="34" charset="0"/>
              </a:rPr>
              <a:t>pulsa</a:t>
            </a:r>
            <a:r>
              <a:rPr lang="en-US" sz="2400" b="0" dirty="0" smtClean="0">
                <a:latin typeface="Franklin Gothic Book" pitchFamily="34" charset="0"/>
              </a:rPr>
              <a:t>)-</a:t>
            </a:r>
            <a:r>
              <a:rPr lang="en-US" sz="2400" b="0" dirty="0" err="1" smtClean="0">
                <a:latin typeface="Franklin Gothic Book" pitchFamily="34" charset="0"/>
              </a:rPr>
              <a:t>nya</a:t>
            </a:r>
            <a:r>
              <a:rPr lang="en-US" sz="2400" b="0" dirty="0" smtClean="0">
                <a:latin typeface="Franklin Gothic Book" pitchFamily="34" charset="0"/>
              </a:rPr>
              <a:t> </a:t>
            </a:r>
            <a:r>
              <a:rPr lang="en-US" sz="2400" b="0" i="1" dirty="0" err="1" smtClean="0">
                <a:latin typeface="Franklin Gothic Book" pitchFamily="34" charset="0"/>
              </a:rPr>
              <a:t>ditransmisikan</a:t>
            </a:r>
            <a:r>
              <a:rPr lang="en-US" sz="2400" b="0" i="1" dirty="0" smtClean="0">
                <a:latin typeface="Franklin Gothic Book" pitchFamily="34" charset="0"/>
              </a:rPr>
              <a:t>. </a:t>
            </a:r>
            <a:r>
              <a:rPr lang="en-US" sz="2400" b="0" dirty="0" smtClean="0">
                <a:latin typeface="Franklin Gothic Book" pitchFamily="34" charset="0"/>
              </a:rPr>
              <a:t>Hal </a:t>
            </a:r>
            <a:r>
              <a:rPr lang="en-US" sz="2400" b="0" dirty="0" err="1" smtClean="0">
                <a:latin typeface="Franklin Gothic Book" pitchFamily="34" charset="0"/>
              </a:rPr>
              <a:t>ini</a:t>
            </a:r>
            <a:r>
              <a:rPr lang="en-US" sz="2400" b="0" dirty="0" smtClean="0">
                <a:latin typeface="Franklin Gothic Book" pitchFamily="34" charset="0"/>
              </a:rPr>
              <a:t> </a:t>
            </a:r>
            <a:r>
              <a:rPr lang="en-US" sz="2400" b="0" dirty="0" err="1" smtClean="0">
                <a:latin typeface="Franklin Gothic Book" pitchFamily="34" charset="0"/>
              </a:rPr>
              <a:t>berarti</a:t>
            </a:r>
            <a:r>
              <a:rPr lang="en-US" sz="2400" b="0" dirty="0" smtClean="0">
                <a:latin typeface="Franklin Gothic Book" pitchFamily="34" charset="0"/>
              </a:rPr>
              <a:t> </a:t>
            </a:r>
            <a:r>
              <a:rPr lang="en-US" sz="2400" b="0" dirty="0" err="1" smtClean="0">
                <a:latin typeface="Franklin Gothic Book" pitchFamily="34" charset="0"/>
              </a:rPr>
              <a:t>bahwa</a:t>
            </a:r>
            <a:r>
              <a:rPr lang="en-US" sz="2400" b="0" dirty="0" smtClean="0">
                <a:latin typeface="Franklin Gothic Book" pitchFamily="34" charset="0"/>
              </a:rPr>
              <a:t> </a:t>
            </a:r>
            <a:r>
              <a:rPr lang="en-US" sz="2400" b="0" dirty="0" err="1" smtClean="0">
                <a:latin typeface="Franklin Gothic Book" pitchFamily="34" charset="0"/>
              </a:rPr>
              <a:t>rentetan</a:t>
            </a:r>
            <a:r>
              <a:rPr lang="en-US" sz="2400" b="0" dirty="0" smtClean="0">
                <a:latin typeface="Franklin Gothic Book" pitchFamily="34" charset="0"/>
              </a:rPr>
              <a:t> </a:t>
            </a:r>
            <a:r>
              <a:rPr lang="en-US" sz="2400" b="0" dirty="0" err="1" smtClean="0">
                <a:latin typeface="Franklin Gothic Book" pitchFamily="34" charset="0"/>
              </a:rPr>
              <a:t>pulsa</a:t>
            </a:r>
            <a:r>
              <a:rPr lang="en-US" sz="2400" b="0" dirty="0" smtClean="0">
                <a:latin typeface="Franklin Gothic Book" pitchFamily="34" charset="0"/>
              </a:rPr>
              <a:t> </a:t>
            </a:r>
            <a:r>
              <a:rPr lang="en-US" sz="2400" b="0" dirty="0" err="1" smtClean="0">
                <a:latin typeface="Franklin Gothic Book" pitchFamily="34" charset="0"/>
              </a:rPr>
              <a:t>ditransmisikan</a:t>
            </a:r>
            <a:r>
              <a:rPr lang="en-US" sz="2400" b="0" dirty="0" smtClean="0">
                <a:latin typeface="Franklin Gothic Book" pitchFamily="34" charset="0"/>
              </a:rPr>
              <a:t> </a:t>
            </a:r>
            <a:r>
              <a:rPr lang="en-US" sz="2400" b="0" dirty="0" err="1" smtClean="0">
                <a:latin typeface="Franklin Gothic Book" pitchFamily="34" charset="0"/>
              </a:rPr>
              <a:t>pada</a:t>
            </a:r>
            <a:r>
              <a:rPr lang="en-US" sz="2400" b="0" dirty="0" smtClean="0">
                <a:latin typeface="Franklin Gothic Book" pitchFamily="34" charset="0"/>
              </a:rPr>
              <a:t> </a:t>
            </a:r>
            <a:r>
              <a:rPr lang="en-US" sz="2400" b="0" i="1" dirty="0" err="1" smtClean="0">
                <a:latin typeface="Franklin Gothic Book" pitchFamily="34" charset="0"/>
              </a:rPr>
              <a:t>irreguler</a:t>
            </a:r>
            <a:r>
              <a:rPr lang="en-US" sz="2400" b="0" i="1" dirty="0" smtClean="0">
                <a:latin typeface="Franklin Gothic Book" pitchFamily="34" charset="0"/>
              </a:rPr>
              <a:t> interval in time </a:t>
            </a:r>
            <a:r>
              <a:rPr lang="en-US" sz="2400" b="0" dirty="0" smtClean="0">
                <a:latin typeface="Franklin Gothic Book" pitchFamily="34" charset="0"/>
              </a:rPr>
              <a:t>(</a:t>
            </a:r>
            <a:r>
              <a:rPr lang="en-US" sz="2400" b="0" dirty="0" err="1" smtClean="0">
                <a:latin typeface="Franklin Gothic Book" pitchFamily="34" charset="0"/>
              </a:rPr>
              <a:t>dalam</a:t>
            </a:r>
            <a:r>
              <a:rPr lang="en-US" sz="2400" b="0" dirty="0" smtClean="0">
                <a:latin typeface="Franklin Gothic Book" pitchFamily="34" charset="0"/>
              </a:rPr>
              <a:t> interval </a:t>
            </a:r>
            <a:r>
              <a:rPr lang="en-US" sz="2400" b="0" dirty="0" err="1" smtClean="0">
                <a:latin typeface="Franklin Gothic Book" pitchFamily="34" charset="0"/>
              </a:rPr>
              <a:t>waktu</a:t>
            </a:r>
            <a:r>
              <a:rPr lang="en-US" sz="2400" b="0" dirty="0" smtClean="0">
                <a:latin typeface="Franklin Gothic Book" pitchFamily="34" charset="0"/>
              </a:rPr>
              <a:t> yang </a:t>
            </a:r>
            <a:r>
              <a:rPr lang="en-US" sz="2400" b="0" dirty="0" err="1" smtClean="0">
                <a:latin typeface="Franklin Gothic Book" pitchFamily="34" charset="0"/>
              </a:rPr>
              <a:t>tak</a:t>
            </a:r>
            <a:r>
              <a:rPr lang="en-US" sz="2400" b="0" dirty="0" smtClean="0">
                <a:latin typeface="Franklin Gothic Book" pitchFamily="34" charset="0"/>
              </a:rPr>
              <a:t> </a:t>
            </a:r>
            <a:r>
              <a:rPr lang="en-US" sz="2400" b="0" dirty="0" err="1" smtClean="0">
                <a:latin typeface="Franklin Gothic Book" pitchFamily="34" charset="0"/>
              </a:rPr>
              <a:t>teratur</a:t>
            </a:r>
            <a:r>
              <a:rPr lang="en-US" sz="2400" b="0" dirty="0" smtClean="0">
                <a:latin typeface="Franklin Gothic Book" pitchFamily="34" charset="0"/>
              </a:rPr>
              <a:t>). </a:t>
            </a:r>
            <a:r>
              <a:rPr lang="en-US" sz="2400" b="0" dirty="0" err="1" smtClean="0">
                <a:latin typeface="Franklin Gothic Book" pitchFamily="34" charset="0"/>
              </a:rPr>
              <a:t>Namun</a:t>
            </a:r>
            <a:r>
              <a:rPr lang="en-US" sz="2400" b="0" dirty="0" smtClean="0">
                <a:latin typeface="Franklin Gothic Book" pitchFamily="34" charset="0"/>
              </a:rPr>
              <a:t> </a:t>
            </a:r>
            <a:r>
              <a:rPr lang="en-US" sz="2400" b="0" dirty="0" err="1" smtClean="0">
                <a:latin typeface="Franklin Gothic Book" pitchFamily="34" charset="0"/>
              </a:rPr>
              <a:t>demikian</a:t>
            </a:r>
            <a:r>
              <a:rPr lang="en-US" sz="2400" b="0" dirty="0" smtClean="0">
                <a:latin typeface="Franklin Gothic Book" pitchFamily="34" charset="0"/>
              </a:rPr>
              <a:t>, </a:t>
            </a:r>
            <a:r>
              <a:rPr lang="en-US" sz="2400" b="0" dirty="0" err="1" smtClean="0">
                <a:latin typeface="Franklin Gothic Book" pitchFamily="34" charset="0"/>
              </a:rPr>
              <a:t>dalam</a:t>
            </a:r>
            <a:r>
              <a:rPr lang="en-US" sz="2400" b="0" dirty="0" smtClean="0">
                <a:latin typeface="Franklin Gothic Book" pitchFamily="34" charset="0"/>
              </a:rPr>
              <a:t> </a:t>
            </a:r>
            <a:r>
              <a:rPr lang="en-US" sz="2400" b="0" dirty="0" err="1" smtClean="0">
                <a:latin typeface="Franklin Gothic Book" pitchFamily="34" charset="0"/>
              </a:rPr>
              <a:t>setiap</a:t>
            </a:r>
            <a:r>
              <a:rPr lang="en-US" sz="2400" b="0" dirty="0" smtClean="0">
                <a:latin typeface="Franklin Gothic Book" pitchFamily="34" charset="0"/>
              </a:rPr>
              <a:t> </a:t>
            </a:r>
            <a:r>
              <a:rPr lang="en-US" sz="2400" b="0" dirty="0" err="1" smtClean="0">
                <a:latin typeface="Franklin Gothic Book" pitchFamily="34" charset="0"/>
              </a:rPr>
              <a:t>rentetan</a:t>
            </a:r>
            <a:r>
              <a:rPr lang="en-US" sz="2400" b="0" dirty="0" smtClean="0">
                <a:latin typeface="Franklin Gothic Book" pitchFamily="34" charset="0"/>
              </a:rPr>
              <a:t> </a:t>
            </a:r>
            <a:r>
              <a:rPr lang="en-US" sz="2400" b="0" dirty="0" err="1" smtClean="0">
                <a:latin typeface="Franklin Gothic Book" pitchFamily="34" charset="0"/>
              </a:rPr>
              <a:t>pulsa</a:t>
            </a:r>
            <a:r>
              <a:rPr lang="en-US" sz="2400" b="0" dirty="0" smtClean="0">
                <a:latin typeface="Franklin Gothic Book" pitchFamily="34" charset="0"/>
              </a:rPr>
              <a:t>, </a:t>
            </a:r>
            <a:r>
              <a:rPr lang="en-US" sz="2400" b="0" dirty="0" err="1" smtClean="0">
                <a:latin typeface="Franklin Gothic Book" pitchFamily="34" charset="0"/>
              </a:rPr>
              <a:t>semua</a:t>
            </a:r>
            <a:r>
              <a:rPr lang="en-US" sz="2400" b="0" dirty="0" smtClean="0">
                <a:latin typeface="Franklin Gothic Book" pitchFamily="34" charset="0"/>
              </a:rPr>
              <a:t> </a:t>
            </a:r>
            <a:r>
              <a:rPr lang="en-US" sz="2400" b="0" dirty="0" err="1" smtClean="0">
                <a:latin typeface="Franklin Gothic Book" pitchFamily="34" charset="0"/>
              </a:rPr>
              <a:t>pentransmisian</a:t>
            </a:r>
            <a:r>
              <a:rPr lang="en-US" sz="2400" b="0" dirty="0" smtClean="0">
                <a:latin typeface="Franklin Gothic Book" pitchFamily="34" charset="0"/>
              </a:rPr>
              <a:t> bit </a:t>
            </a:r>
            <a:r>
              <a:rPr lang="en-US" sz="2400" b="0" dirty="0" err="1" smtClean="0">
                <a:latin typeface="Franklin Gothic Book" pitchFamily="34" charset="0"/>
              </a:rPr>
              <a:t>berlangsung</a:t>
            </a:r>
            <a:r>
              <a:rPr lang="en-US" sz="2400" b="0" dirty="0" smtClean="0">
                <a:latin typeface="Franklin Gothic Book" pitchFamily="34" charset="0"/>
              </a:rPr>
              <a:t> </a:t>
            </a:r>
            <a:r>
              <a:rPr lang="en-US" sz="2400" b="0" dirty="0" err="1" smtClean="0">
                <a:latin typeface="Franklin Gothic Book" pitchFamily="34" charset="0"/>
              </a:rPr>
              <a:t>pada</a:t>
            </a:r>
            <a:r>
              <a:rPr lang="en-US" sz="2400" b="0" dirty="0" smtClean="0">
                <a:latin typeface="Franklin Gothic Book" pitchFamily="34" charset="0"/>
              </a:rPr>
              <a:t> </a:t>
            </a:r>
            <a:r>
              <a:rPr lang="en-US" sz="2400" b="0" dirty="0" err="1" smtClean="0">
                <a:latin typeface="Franklin Gothic Book" pitchFamily="34" charset="0"/>
              </a:rPr>
              <a:t>kecepatan</a:t>
            </a:r>
            <a:r>
              <a:rPr lang="en-US" sz="2400" b="0" dirty="0" smtClean="0">
                <a:latin typeface="Franklin Gothic Book" pitchFamily="34" charset="0"/>
              </a:rPr>
              <a:t> yang </a:t>
            </a:r>
            <a:r>
              <a:rPr lang="en-US" sz="2400" b="0" dirty="0" err="1" smtClean="0">
                <a:latin typeface="Franklin Gothic Book" pitchFamily="34" charset="0"/>
              </a:rPr>
              <a:t>tetap</a:t>
            </a:r>
            <a:r>
              <a:rPr lang="en-US" sz="2400" b="0" dirty="0" smtClean="0">
                <a:latin typeface="Franklin Gothic Book" pitchFamily="34" charset="0"/>
              </a:rPr>
              <a:t>.</a:t>
            </a:r>
          </a:p>
          <a:p>
            <a:endParaRPr lang="en-SG" sz="2400" b="0" dirty="0">
              <a:latin typeface="Franklin Gothic Boo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usinessVIII">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BusinessVIII</Template>
  <TotalTime>384</TotalTime>
  <Words>1686</Words>
  <Application>Microsoft Office PowerPoint</Application>
  <PresentationFormat>On-screen Show (4:3)</PresentationFormat>
  <Paragraphs>200</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BusinessVIII</vt:lpstr>
      <vt:lpstr>Komunikasi Data</vt:lpstr>
      <vt:lpstr>SATUAN ACARA PERKULIAHAN</vt:lpstr>
      <vt:lpstr>PENDAHULUAN</vt:lpstr>
      <vt:lpstr>TRANSMISI KARAKTER</vt:lpstr>
      <vt:lpstr>RINCIAN PENTRANSMISIAN KODE</vt:lpstr>
      <vt:lpstr>Slide 6</vt:lpstr>
      <vt:lpstr>Slide 7</vt:lpstr>
      <vt:lpstr>Slide 8</vt:lpstr>
      <vt:lpstr>Slide 9</vt:lpstr>
      <vt:lpstr>Slide 10</vt:lpstr>
      <vt:lpstr>Teknik-teknik Komunikasi Digital</vt:lpstr>
      <vt:lpstr>Metode Transmisi Data</vt:lpstr>
      <vt:lpstr>Transmisi Pararel</vt:lpstr>
      <vt:lpstr>Serial Transmission</vt:lpstr>
      <vt:lpstr>Slide 15</vt:lpstr>
      <vt:lpstr>Synchronous Transmission</vt:lpstr>
      <vt:lpstr>Slide 17</vt:lpstr>
      <vt:lpstr>Slide 18</vt:lpstr>
      <vt:lpstr>Asynchronous Transmission</vt:lpstr>
      <vt:lpstr>Slide 20</vt:lpstr>
      <vt:lpstr>Slide 21</vt:lpstr>
      <vt:lpstr>Slide 22</vt:lpstr>
      <vt:lpstr>Slide 23</vt:lpstr>
      <vt:lpstr>Slide 24</vt:lpstr>
      <vt:lpstr>Serial Interface RS 232C</vt:lpstr>
      <vt:lpstr>Serial Interface RS 232C</vt:lpstr>
      <vt:lpstr>Serial Interface RS 232C</vt:lpstr>
      <vt:lpstr>Modem</vt:lpstr>
      <vt:lpstr>Modem</vt:lpstr>
      <vt:lpstr>Proses komunikasi</vt:lpstr>
      <vt:lpstr>Proses komunikasi</vt:lpstr>
      <vt:lpstr>Null Modem Connection</vt:lpstr>
      <vt:lpstr>Null modem without handshaking</vt:lpstr>
      <vt:lpstr>RS232 null modem with full handsaking</vt:lpstr>
      <vt:lpstr>Laju Kecepatan DTE/DCE</vt:lpstr>
      <vt:lpstr>Kontrol Aliran (Flow Control)</vt:lpstr>
      <vt:lpstr>Konsep Komunikasi Serial</vt:lpstr>
      <vt:lpstr>UART (8250 dan Kompatibelnya)</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VIII</dc:title>
  <dc:creator>HP Mini</dc:creator>
  <cp:lastModifiedBy>HP Mini</cp:lastModifiedBy>
  <cp:revision>41</cp:revision>
  <dcterms:created xsi:type="dcterms:W3CDTF">2011-02-07T15:13:00Z</dcterms:created>
  <dcterms:modified xsi:type="dcterms:W3CDTF">2011-03-28T16:57:42Z</dcterms:modified>
</cp:coreProperties>
</file>