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4284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6212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2649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467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9599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8667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4607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1302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712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5924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891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418C-8709-42F5-89E5-D9B28A0C3EE6}" type="datetimeFigureOut">
              <a:rPr lang="id-ID" smtClean="0"/>
              <a:pPr/>
              <a:t>01/04/2011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164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304256"/>
          </a:xfrm>
        </p:spPr>
        <p:txBody>
          <a:bodyPr>
            <a:normAutofit/>
          </a:bodyPr>
          <a:lstStyle/>
          <a:p>
            <a:r>
              <a:rPr lang="id-ID" dirty="0" smtClean="0"/>
              <a:t>BAB V</a:t>
            </a:r>
            <a:br>
              <a:rPr lang="id-ID" dirty="0" smtClean="0"/>
            </a:br>
            <a:r>
              <a:rPr lang="id-ID" dirty="0" smtClean="0"/>
              <a:t>TEKNIK  PENGUMPULAN </a:t>
            </a:r>
            <a:r>
              <a:rPr lang="id-ID" dirty="0" smtClean="0"/>
              <a:t>DATA</a:t>
            </a:r>
            <a:br>
              <a:rPr lang="id-ID" dirty="0" smtClean="0"/>
            </a:br>
            <a:r>
              <a:rPr lang="id-ID" dirty="0" smtClean="0"/>
              <a:t>(ANGKET &amp; WAWANCARA)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000" dirty="0" smtClean="0"/>
              <a:t>Sangra Juliano Prakasa, S.I.Kom</a:t>
            </a:r>
          </a:p>
          <a:p>
            <a:r>
              <a:rPr lang="id-ID" sz="2000" dirty="0" smtClean="0"/>
              <a:t>Ilmu Komunikasi &amp; Public Relations</a:t>
            </a:r>
          </a:p>
          <a:p>
            <a:r>
              <a:rPr lang="id-ID" sz="2000" dirty="0" smtClean="0"/>
              <a:t>FISIP Unikom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smtClean="0"/>
              <a:t>2. Wawancara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algn="just" eaLnBrk="1" hangingPunct="1"/>
            <a:r>
              <a:rPr lang="id-ID" dirty="0" smtClean="0"/>
              <a:t>Adalah teknik pengumpulan data dengan mengajukan pertanyaan langsung oleh pewawancara kepada responden, dan jawaban-jawaban responden dicatat atau direkam</a:t>
            </a:r>
          </a:p>
          <a:p>
            <a:pPr algn="just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Kelebihan Teknik Wawancara : 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Wawancara dapat digunakan pada responden yang tidak bisa membaca dan menulis 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Jika ada pertanyaan yang belum dipahami, pewawancara dapat segera menjelaskan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Pewawancara dapat segera mengecek kebenaran jawaban responden dengan mengajukan pertanyaan pembanding, atau dengan melihat wajah atau gerak gerik responden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Kekurangan Teknik Wawancara :</a:t>
            </a:r>
            <a:endParaRPr lang="en-GB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28800"/>
            <a:ext cx="7067128" cy="4525963"/>
          </a:xfrm>
        </p:spPr>
        <p:txBody>
          <a:bodyPr/>
          <a:lstStyle/>
          <a:p>
            <a:pPr algn="just" eaLnBrk="1" hangingPunct="1"/>
            <a:r>
              <a:rPr lang="id-ID" dirty="0" smtClean="0"/>
              <a:t>Wawancara memerlukan biaya yang sangat besar untuk perjalanan dan uang harian pengumpul data</a:t>
            </a:r>
          </a:p>
          <a:p>
            <a:pPr algn="just" eaLnBrk="1" hangingPunct="1"/>
            <a:r>
              <a:rPr lang="id-ID" dirty="0" smtClean="0"/>
              <a:t>Wawancara hanya dapat menjangkau jumlah responden yang kecil</a:t>
            </a:r>
          </a:p>
          <a:p>
            <a:pPr algn="just" eaLnBrk="1" hangingPunct="1"/>
            <a:r>
              <a:rPr lang="id-ID" dirty="0" smtClean="0"/>
              <a:t>Kehadiran pewawancara mungkin mengganggu responden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id-ID" sz="3200" smtClean="0"/>
              <a:t>Teknik Wawancara	</a:t>
            </a:r>
            <a:endParaRPr lang="en-GB" sz="32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8006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lphaLcPeriod"/>
            </a:pPr>
            <a:r>
              <a:rPr lang="id-ID" sz="2800" dirty="0" smtClean="0"/>
              <a:t>Wawancara berstruktur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Merupakan teknik wawancara dimana pewawancara menggunakan / mempersiapkan daftar pertanyaan atau daftara isian sebagai pedoman saat melakukan wawancara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id-ID" sz="2800" dirty="0" smtClean="0"/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b. Wawancara tidak berstruktur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Merupakan teknik wawancara dimana pewawancara tidak menggunakan daftar pertanyaan atau daftar isian sebagai penuntun selama dalam proses saat melakukan wawancara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6995120" cy="1143000"/>
          </a:xfrm>
        </p:spPr>
        <p:txBody>
          <a:bodyPr/>
          <a:lstStyle/>
          <a:p>
            <a:pPr algn="just" eaLnBrk="1" hangingPunct="1"/>
            <a:r>
              <a:rPr lang="id-ID" sz="3200" dirty="0" smtClean="0"/>
              <a:t>Hal-hal yang perlu diperhatikan dalam wawancara :</a:t>
            </a:r>
            <a:endParaRPr lang="en-GB" sz="32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76864" cy="482453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Penampilan fisik, termasuk pakaian yang dpat memberikan kesan apakah pewawancara dapat dipercaya atau tidak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Sikap dan tingkah laku 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Identitas, pewawancara harus memperkenalkan dirinya dan kalua perlu menunjukan tanda pengenal atau surat tugas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Kesiapan materi, dalam arti pewawancara memahami dan menguasai apa yang akan ditanyakan dan siap memberikan jawaban apabila diperlukan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424936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Sebaiknya lakukan perjanjian dengan calon responden, kapan mereka bersedia untuk diajak wawancara 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Mulailah wawancara dengan terlebih dahulu menggunakan kalimat pembuka atau  kalimat pengantar, dan dalam proses wawancara gunakan bahasa yang baik dan benar </a:t>
            </a:r>
          </a:p>
          <a:p>
            <a:pPr algn="just" eaLnBrk="1" hangingPunct="1">
              <a:lnSpc>
                <a:spcPct val="90000"/>
              </a:lnSpc>
            </a:pPr>
            <a:r>
              <a:rPr lang="id-ID" sz="2800" dirty="0" smtClean="0"/>
              <a:t>Kontrol jalannya wawancara dan bila perlu pihak responden dituntun seperlunya agar ia tidak mengalami banyak kesulitan dalam menjawab atau mengemukan pendapat        </a:t>
            </a:r>
            <a:endParaRPr lang="en-GB" sz="2800" dirty="0" smtClean="0"/>
          </a:p>
          <a:p>
            <a:pPr algn="just" eaLnBrk="1" hangingPunct="1">
              <a:lnSpc>
                <a:spcPct val="90000"/>
              </a:lnSpc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Pengumpulan Data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600200"/>
            <a:ext cx="7632848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id-ID" dirty="0" smtClean="0"/>
              <a:t>Adalah pencatatan peristiwa –peristiwa atau hal-hal atau keterangan-keterangan atau karakteristik-karakteristik sebagian atau keseluruhan elemen populasi yang akan menunjang atau mendukung penelitian </a:t>
            </a:r>
          </a:p>
          <a:p>
            <a:pPr algn="just" eaLnBrk="1" hangingPunct="1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dirty="0" smtClean="0"/>
              <a:t>Pengumpulan Data </a:t>
            </a:r>
            <a:br>
              <a:rPr lang="id-ID" dirty="0" smtClean="0"/>
            </a:br>
            <a:r>
              <a:rPr lang="id-ID" dirty="0" smtClean="0"/>
              <a:t>berdasarkan caranya :</a:t>
            </a:r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Angket (Kuesioner)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Adalah pengumpulan data dengan menyerahkan atau mengirimkan daftar pertanyaan untuk diisi oleh </a:t>
            </a:r>
            <a:r>
              <a:rPr lang="id-ID" sz="2800" b="1" dirty="0" smtClean="0"/>
              <a:t>Responden</a:t>
            </a:r>
            <a:r>
              <a:rPr lang="id-ID" sz="2800" dirty="0" smtClean="0"/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Responden adalah orang yang memberikan tanggapan/respon atau menjawab atas pertanyaan –pertanyaan yang diajukan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Untuk dapat menggunakan teknik ini diisyaratkan responden harus memiliki tingkat pendidikan yang memadai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Keuntungan teknik Angket	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7283152" cy="4525963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</a:pPr>
            <a:r>
              <a:rPr lang="id-ID" dirty="0" smtClean="0"/>
              <a:t>Dapat menjangkau sampel dalam jumlah besar karena dapat dikirim lewat pos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id-ID" dirty="0" smtClean="0"/>
              <a:t>Biaya yang diperlukan untuk membuat angket relatif murah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id-ID" dirty="0" smtClean="0"/>
              <a:t>Angket tidak terlalu mengganggu responden karena pengisiannya  ditentukan oleh responden itu sendiri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Kerugian teknik Angket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560840" cy="4525963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</a:pPr>
            <a:r>
              <a:rPr lang="id-ID" dirty="0" smtClean="0"/>
              <a:t>Jika dkirim melalui pos, maka prosentase yang dikembalikan relatif rendah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id-ID" dirty="0" smtClean="0"/>
              <a:t> Tidak dapat digunakan pada responden yang tidak mampu membaca dan menulis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id-ID" dirty="0" smtClean="0"/>
              <a:t>Pertanyaan-pertanyaan dalam angket dapat ditafsirkan salah oleh responden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smtClean="0"/>
              <a:t>Komponen Angket agar efektif</a:t>
            </a:r>
            <a:br>
              <a:rPr lang="id-ID" sz="3200" smtClean="0"/>
            </a:br>
            <a:endParaRPr lang="en-GB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4102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d-ID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 Subyek</a:t>
            </a:r>
            <a:r>
              <a:rPr lang="id-ID" sz="2800" dirty="0" smtClean="0"/>
              <a:t>, yaitu individu atau lembaga yang melaksanakan penelitian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d-ID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Adanya ajakan</a:t>
            </a:r>
            <a:r>
              <a:rPr lang="id-ID" sz="2800" dirty="0" smtClean="0"/>
              <a:t>, yaitu permohonan dari peneliti kepada responden untuk turut serta mengisi secara aktif dan obyektif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d-ID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  petunjuk pengisian angket</a:t>
            </a:r>
            <a:r>
              <a:rPr lang="id-ID" sz="2800" dirty="0" smtClean="0"/>
              <a:t>, yang mudah dimengerti  dan tidak bias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d-ID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 pertanyaan atau pernyataan</a:t>
            </a:r>
            <a:r>
              <a:rPr lang="id-ID" sz="2800" dirty="0" smtClean="0"/>
              <a:t> beserta tempat mengisi jawaban baik secara tertutup, semi tertutup maupun terbuka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d-ID" sz="2800" dirty="0" smtClean="0"/>
              <a:t>Pertanyaan dalam angket ini dapat berbentuk pertanyaan terbuka atau tertutup ataupun kombinasi antara terbuka dan tertutup 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4858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3200" dirty="0" smtClean="0"/>
              <a:t>Hal yang perlu diperhatikan dalam membuat pertanyaan atau pernyataan</a:t>
            </a:r>
            <a:r>
              <a:rPr lang="id-ID" dirty="0" smtClean="0"/>
              <a:t> :</a:t>
            </a:r>
            <a:endParaRPr lang="en-GB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855365"/>
            <a:ext cx="8229600" cy="4525963"/>
          </a:xfrm>
        </p:spPr>
        <p:txBody>
          <a:bodyPr/>
          <a:lstStyle/>
          <a:p>
            <a:pPr algn="just" eaLnBrk="1" hangingPunct="1"/>
            <a:r>
              <a:rPr lang="id-ID" sz="2800" dirty="0" smtClean="0"/>
              <a:t>Pertanyaan atau pernyataan yang dibuat harus jelas dan tidak meragukan </a:t>
            </a:r>
          </a:p>
          <a:p>
            <a:pPr algn="just" eaLnBrk="1" hangingPunct="1"/>
            <a:r>
              <a:rPr lang="id-ID" sz="2800" dirty="0" smtClean="0"/>
              <a:t>Hindari pertanyaan atau pernyaan ganda</a:t>
            </a:r>
          </a:p>
          <a:p>
            <a:pPr algn="just" eaLnBrk="1" hangingPunct="1"/>
            <a:r>
              <a:rPr lang="id-ID" sz="2800" dirty="0" smtClean="0"/>
              <a:t>Responden harus mampu menjawab</a:t>
            </a:r>
          </a:p>
          <a:p>
            <a:pPr algn="just" eaLnBrk="1" hangingPunct="1"/>
            <a:r>
              <a:rPr lang="id-ID" sz="2800" dirty="0" smtClean="0"/>
              <a:t>Pertanyaan atau pernyataan harus relevan</a:t>
            </a:r>
          </a:p>
          <a:p>
            <a:pPr algn="just" eaLnBrk="1" hangingPunct="1"/>
            <a:r>
              <a:rPr lang="id-ID" sz="2800" dirty="0" smtClean="0"/>
              <a:t>Pertanyaan atau pernyataan sebaiknya pendek</a:t>
            </a:r>
          </a:p>
          <a:p>
            <a:pPr algn="just" eaLnBrk="1" hangingPunct="1"/>
            <a:r>
              <a:rPr lang="id-ID" sz="2800" dirty="0" smtClean="0"/>
              <a:t>Hindari Pertanyaan atau pernyataan yang bias, sugestif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id-ID" sz="3200" dirty="0" smtClean="0"/>
              <a:t>Berdasarkan bentuk pertanyaan atau pernyataan ada tiga jenis yaitu :</a:t>
            </a:r>
            <a:endParaRPr lang="en-GB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28800"/>
            <a:ext cx="8064896" cy="4648200"/>
          </a:xfrm>
        </p:spPr>
        <p:txBody>
          <a:bodyPr>
            <a:normAutofit lnSpcReduction="10000"/>
          </a:bodyPr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lphaLcPeriod"/>
            </a:pPr>
            <a:r>
              <a:rPr lang="id-ID" sz="2800" dirty="0" smtClean="0"/>
              <a:t>Angket terbuka (Opened Questionare)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Merupakan angket  yang pertanyaan atau pernyataannya memberikan kebebasan kepada responden, untuk memberikan jawaban dan pendapatnya sesuai dengan keinginan mereka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id-ID" sz="2800" dirty="0" smtClean="0"/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b. Angket tertutup (Closed Questionare)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Merupakan angket  yang pertanyaan atau pernyataannya tidak memberikan kebebasan kepada responden, untuk memberikan jawaban dan pendapatnya sesuai dengan keinginan mereka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00200"/>
            <a:ext cx="7931224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id-ID" dirty="0" smtClean="0"/>
              <a:t>c. Angket Semi terbuka (Semi Opened Questionare)</a:t>
            </a:r>
          </a:p>
          <a:p>
            <a:pPr algn="just" eaLnBrk="1" hangingPunct="1">
              <a:buFontTx/>
              <a:buNone/>
            </a:pPr>
            <a:r>
              <a:rPr lang="id-ID" dirty="0" smtClean="0"/>
              <a:t>	Merupakan angket  yang pertanyaan atau pernyataannya memberikan kebebasan kepada responden, untuk memberikan jawaban dan pendapat menurut pilihan pilihan jawaban yang telah disediakan  sesuai dengan keinginan mereka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478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BAB V TEKNIK  PENGUMPULAN DATA (ANGKET &amp; WAWANCARA)</vt:lpstr>
      <vt:lpstr>Pengumpulan Data</vt:lpstr>
      <vt:lpstr>Pengumpulan Data  berdasarkan caranya :</vt:lpstr>
      <vt:lpstr>Keuntungan teknik Angket </vt:lpstr>
      <vt:lpstr>Kerugian teknik Angket</vt:lpstr>
      <vt:lpstr>Komponen Angket agar efektif </vt:lpstr>
      <vt:lpstr>Hal yang perlu diperhatikan dalam membuat pertanyaan atau pernyataan :</vt:lpstr>
      <vt:lpstr>Berdasarkan bentuk pertanyaan atau pernyataan ada tiga jenis yaitu :</vt:lpstr>
      <vt:lpstr>Slide 9</vt:lpstr>
      <vt:lpstr>2. Wawancara</vt:lpstr>
      <vt:lpstr>Kelebihan Teknik Wawancara : </vt:lpstr>
      <vt:lpstr>Kekurangan Teknik Wawancara :</vt:lpstr>
      <vt:lpstr>Teknik Wawancara </vt:lpstr>
      <vt:lpstr>Hal-hal yang perlu diperhatikan dalam wawancara :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 POPULASI, SAMPEL &amp; SKALA PENGUKURAN</dc:title>
  <dc:creator>Nyez</dc:creator>
  <cp:lastModifiedBy>Nyez</cp:lastModifiedBy>
  <cp:revision>43</cp:revision>
  <dcterms:created xsi:type="dcterms:W3CDTF">2011-02-26T18:26:47Z</dcterms:created>
  <dcterms:modified xsi:type="dcterms:W3CDTF">2011-03-31T23:09:54Z</dcterms:modified>
</cp:coreProperties>
</file>