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2" r:id="rId4"/>
    <p:sldId id="266" r:id="rId5"/>
    <p:sldId id="267" r:id="rId6"/>
    <p:sldId id="268" r:id="rId7"/>
    <p:sldId id="269" r:id="rId8"/>
    <p:sldId id="258" r:id="rId9"/>
    <p:sldId id="264" r:id="rId10"/>
    <p:sldId id="260" r:id="rId11"/>
    <p:sldId id="261" r:id="rId12"/>
    <p:sldId id="270" r:id="rId13"/>
    <p:sldId id="263" r:id="rId14"/>
    <p:sldId id="265" r:id="rId15"/>
    <p:sldId id="271" r:id="rId16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67" autoAdjust="0"/>
  </p:normalViewPr>
  <p:slideViewPr>
    <p:cSldViewPr>
      <p:cViewPr>
        <p:scale>
          <a:sx n="80" d="100"/>
          <a:sy n="80" d="100"/>
        </p:scale>
        <p:origin x="-864" y="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CA0522-E8CA-4133-BC19-6709E72228AB}" type="datetimeFigureOut">
              <a:rPr lang="id-ID" smtClean="0"/>
              <a:pPr/>
              <a:t>02/04/2011</a:t>
            </a:fld>
            <a:endParaRPr lang="id-ID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FAED30-F424-43E0-807D-537479931243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CA0522-E8CA-4133-BC19-6709E72228AB}" type="datetimeFigureOut">
              <a:rPr lang="id-ID" smtClean="0"/>
              <a:pPr/>
              <a:t>02/04/2011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FAED30-F424-43E0-807D-53747993124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CA0522-E8CA-4133-BC19-6709E72228AB}" type="datetimeFigureOut">
              <a:rPr lang="id-ID" smtClean="0"/>
              <a:pPr/>
              <a:t>02/04/2011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FAED30-F424-43E0-807D-53747993124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CA0522-E8CA-4133-BC19-6709E72228AB}" type="datetimeFigureOut">
              <a:rPr lang="id-ID" smtClean="0"/>
              <a:pPr/>
              <a:t>02/04/2011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FAED30-F424-43E0-807D-53747993124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CA0522-E8CA-4133-BC19-6709E72228AB}" type="datetimeFigureOut">
              <a:rPr lang="id-ID" smtClean="0"/>
              <a:pPr/>
              <a:t>02/04/2011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FAED30-F424-43E0-807D-537479931243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CA0522-E8CA-4133-BC19-6709E72228AB}" type="datetimeFigureOut">
              <a:rPr lang="id-ID" smtClean="0"/>
              <a:pPr/>
              <a:t>02/04/2011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FAED30-F424-43E0-807D-53747993124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CA0522-E8CA-4133-BC19-6709E72228AB}" type="datetimeFigureOut">
              <a:rPr lang="id-ID" smtClean="0"/>
              <a:pPr/>
              <a:t>02/04/2011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FAED30-F424-43E0-807D-53747993124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CA0522-E8CA-4133-BC19-6709E72228AB}" type="datetimeFigureOut">
              <a:rPr lang="id-ID" smtClean="0"/>
              <a:pPr/>
              <a:t>02/04/2011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FAED30-F424-43E0-807D-53747993124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CA0522-E8CA-4133-BC19-6709E72228AB}" type="datetimeFigureOut">
              <a:rPr lang="id-ID" smtClean="0"/>
              <a:pPr/>
              <a:t>02/04/2011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FAED30-F424-43E0-807D-537479931243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CA0522-E8CA-4133-BC19-6709E72228AB}" type="datetimeFigureOut">
              <a:rPr lang="id-ID" smtClean="0"/>
              <a:pPr/>
              <a:t>02/04/2011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FAED30-F424-43E0-807D-53747993124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CA0522-E8CA-4133-BC19-6709E72228AB}" type="datetimeFigureOut">
              <a:rPr lang="id-ID" smtClean="0"/>
              <a:pPr/>
              <a:t>02/04/2011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FAED30-F424-43E0-807D-537479931243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0CA0522-E8CA-4133-BC19-6709E72228AB}" type="datetimeFigureOut">
              <a:rPr lang="id-ID" smtClean="0"/>
              <a:pPr/>
              <a:t>02/04/2011</a:t>
            </a:fld>
            <a:endParaRPr lang="id-ID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id-ID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DFAED30-F424-43E0-807D-537479931243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www.greenbuildingindex.org/Certified%20Buildings/S11-House-1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hyperlink" Target="http://www.greenbuildingindex.org/Certified%20Buildings/S11-House-2.jpg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0" y="685800"/>
            <a:ext cx="464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ARSITEKTUR LINGKUNGAN </a:t>
            </a:r>
            <a:endParaRPr lang="id-ID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5" name="Picture 4" descr="New 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1524000"/>
            <a:ext cx="1905000" cy="1905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TextBox 5"/>
          <p:cNvSpPr txBox="1"/>
          <p:nvPr/>
        </p:nvSpPr>
        <p:spPr>
          <a:xfrm>
            <a:off x="2362200" y="3733800"/>
            <a:ext cx="4800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NAMA :</a:t>
            </a:r>
          </a:p>
          <a:p>
            <a:pPr algn="ctr"/>
            <a:r>
              <a:rPr lang="en-US" sz="1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EKA NURLIADIN (10408002 )</a:t>
            </a:r>
          </a:p>
          <a:p>
            <a:pPr algn="ctr"/>
            <a:r>
              <a:rPr lang="en-US" sz="1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IWAN SETIAWAN ( 10408005 )</a:t>
            </a:r>
          </a:p>
          <a:p>
            <a:pPr algn="ctr"/>
            <a:r>
              <a:rPr lang="en-US" sz="1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PRIMA ARDANI ( 10408014 )</a:t>
            </a:r>
          </a:p>
          <a:p>
            <a:pPr algn="ctr"/>
            <a:r>
              <a:rPr lang="en-US" sz="1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DOSEN : </a:t>
            </a:r>
          </a:p>
          <a:p>
            <a:pPr algn="ctr"/>
            <a:r>
              <a:rPr lang="en-US" sz="1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ILHAM DANIAH, ST., MT .,MSC</a:t>
            </a:r>
            <a:endParaRPr lang="id-ID" sz="1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7" name="Picture 6" descr="GBI-Logo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2600" y="4838700"/>
            <a:ext cx="6360796" cy="20193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7" name="Picture 3" descr="D:\prima\mly\Greenbuildingindex.org - How GBI Works_files\GBI-Points-R-318px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00600" y="914400"/>
            <a:ext cx="3810000" cy="4695568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1066800" y="609600"/>
            <a:ext cx="3581400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RESIDENTIAL ( PERUMAHAN )</a:t>
            </a:r>
          </a:p>
          <a:p>
            <a:r>
              <a:rPr lang="en-US" sz="1400" b="1" dirty="0" err="1" smtClean="0"/>
              <a:t>mengevaluasi</a:t>
            </a:r>
            <a:r>
              <a:rPr lang="en-US" sz="1400" b="1" dirty="0" smtClean="0"/>
              <a:t> </a:t>
            </a:r>
            <a:r>
              <a:rPr lang="en-US" sz="1400" b="1" dirty="0" err="1" smtClean="0"/>
              <a:t>aspek</a:t>
            </a:r>
            <a:r>
              <a:rPr lang="en-US" sz="1400" b="1" dirty="0" smtClean="0"/>
              <a:t> </a:t>
            </a:r>
            <a:r>
              <a:rPr lang="en-US" sz="1400" b="1" dirty="0" err="1" smtClean="0"/>
              <a:t>berkelanjutan</a:t>
            </a:r>
            <a:r>
              <a:rPr lang="en-US" sz="1400" b="1" dirty="0" smtClean="0"/>
              <a:t> </a:t>
            </a:r>
            <a:r>
              <a:rPr lang="en-US" sz="1400" b="1" dirty="0" err="1" smtClean="0"/>
              <a:t>bangunan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tempat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atau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hunian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seperti</a:t>
            </a:r>
            <a:r>
              <a:rPr lang="en-US" sz="1400" b="1" dirty="0" smtClean="0"/>
              <a:t> apartment </a:t>
            </a:r>
            <a:r>
              <a:rPr lang="en-US" sz="1400" b="1" dirty="0" err="1" smtClean="0"/>
              <a:t>kondominium</a:t>
            </a:r>
            <a:r>
              <a:rPr lang="en-US" sz="1400" b="1" dirty="0" smtClean="0"/>
              <a:t>, townhouse, </a:t>
            </a:r>
            <a:r>
              <a:rPr lang="en-US" sz="1400" b="1" dirty="0" err="1" smtClean="0"/>
              <a:t>dan</a:t>
            </a:r>
            <a:r>
              <a:rPr lang="en-US" sz="1400" b="1" dirty="0" smtClean="0"/>
              <a:t> bungalow.</a:t>
            </a:r>
          </a:p>
          <a:p>
            <a:r>
              <a:rPr lang="en-US" sz="1400" b="1" dirty="0" err="1" smtClean="0"/>
              <a:t>Pada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penilaian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ini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lebih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menekankan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pada</a:t>
            </a:r>
            <a:r>
              <a:rPr lang="en-US" sz="1400" b="1" dirty="0" smtClean="0"/>
              <a:t> </a:t>
            </a:r>
            <a:r>
              <a:rPr lang="en-US" sz="1400" b="1" dirty="0" err="1" smtClean="0"/>
              <a:t>perencanaan</a:t>
            </a:r>
            <a:r>
              <a:rPr lang="en-US" sz="1400" b="1" dirty="0" smtClean="0"/>
              <a:t> </a:t>
            </a:r>
            <a:r>
              <a:rPr lang="en-US" sz="1400" b="1" dirty="0" smtClean="0"/>
              <a:t>site </a:t>
            </a:r>
            <a:r>
              <a:rPr lang="en-US" sz="1400" b="1" dirty="0" smtClean="0"/>
              <a:t>&amp; </a:t>
            </a:r>
            <a:r>
              <a:rPr lang="en-US" sz="1400" b="1" dirty="0" err="1" smtClean="0"/>
              <a:t>manajemen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dengan</a:t>
            </a:r>
            <a:r>
              <a:rPr lang="en-US" sz="1400" b="1" dirty="0" smtClean="0"/>
              <a:t> </a:t>
            </a:r>
            <a:r>
              <a:rPr lang="en-US" sz="1400" b="1" dirty="0" err="1" smtClean="0"/>
              <a:t>efisiensi</a:t>
            </a:r>
            <a:r>
              <a:rPr lang="en-US" sz="1400" b="1" dirty="0" smtClean="0"/>
              <a:t> </a:t>
            </a:r>
            <a:r>
              <a:rPr lang="en-US" sz="1400" b="1" dirty="0" err="1" smtClean="0"/>
              <a:t>energi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Ini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berfungsi</a:t>
            </a:r>
            <a:r>
              <a:rPr lang="en-US" sz="1400" b="1" dirty="0" smtClean="0"/>
              <a:t> </a:t>
            </a:r>
            <a:r>
              <a:rPr lang="en-US" sz="1400" b="1" dirty="0" err="1" smtClean="0"/>
              <a:t>untuk</a:t>
            </a:r>
            <a:r>
              <a:rPr lang="en-US" sz="1400" b="1" dirty="0" smtClean="0"/>
              <a:t> </a:t>
            </a:r>
            <a:r>
              <a:rPr lang="en-US" sz="1400" b="1" dirty="0" err="1" smtClean="0"/>
              <a:t>mendorong</a:t>
            </a:r>
            <a:r>
              <a:rPr lang="en-US" sz="1400" b="1" dirty="0" smtClean="0"/>
              <a:t> </a:t>
            </a:r>
            <a:r>
              <a:rPr lang="en-US" sz="1400" b="1" dirty="0" err="1" smtClean="0"/>
              <a:t>pengembang</a:t>
            </a:r>
            <a:r>
              <a:rPr lang="en-US" sz="1400" b="1" dirty="0" smtClean="0"/>
              <a:t> </a:t>
            </a:r>
            <a:r>
              <a:rPr lang="en-US" sz="1400" b="1" dirty="0" err="1" smtClean="0"/>
              <a:t>dan</a:t>
            </a:r>
            <a:r>
              <a:rPr lang="en-US" sz="1400" b="1" dirty="0" smtClean="0"/>
              <a:t> </a:t>
            </a:r>
            <a:r>
              <a:rPr lang="en-US" sz="1400" b="1" dirty="0" err="1" smtClean="0"/>
              <a:t>pemilik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rumah</a:t>
            </a:r>
            <a:r>
              <a:rPr lang="en-US" sz="1400" b="1" dirty="0" smtClean="0"/>
              <a:t> </a:t>
            </a:r>
            <a:r>
              <a:rPr lang="en-US" sz="1400" b="1" dirty="0" err="1" smtClean="0"/>
              <a:t>untuk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mempertimbangkan</a:t>
            </a:r>
            <a:r>
              <a:rPr lang="en-US" sz="1400" b="1" dirty="0" smtClean="0"/>
              <a:t> </a:t>
            </a:r>
            <a:r>
              <a:rPr lang="en-US" sz="1400" b="1" dirty="0" err="1" smtClean="0"/>
              <a:t>kualitas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lingkungan</a:t>
            </a:r>
            <a:r>
              <a:rPr lang="en-US" sz="1400" b="1" dirty="0" smtClean="0"/>
              <a:t> </a:t>
            </a:r>
            <a:r>
              <a:rPr lang="en-US" sz="1400" b="1" dirty="0" err="1" smtClean="0"/>
              <a:t>rumah</a:t>
            </a:r>
            <a:r>
              <a:rPr lang="en-US" sz="1400" b="1" dirty="0" smtClean="0"/>
              <a:t> </a:t>
            </a:r>
            <a:r>
              <a:rPr lang="en-US" sz="1400" b="1" dirty="0" err="1" smtClean="0"/>
              <a:t>dan</a:t>
            </a:r>
            <a:r>
              <a:rPr lang="en-US" sz="1400" b="1" dirty="0" smtClean="0"/>
              <a:t> </a:t>
            </a:r>
            <a:r>
              <a:rPr lang="en-US" sz="1400" b="1" dirty="0" err="1" smtClean="0"/>
              <a:t>penduduknya</a:t>
            </a:r>
            <a:r>
              <a:rPr lang="en-US" sz="1400" b="1" dirty="0" smtClean="0"/>
              <a:t> </a:t>
            </a:r>
            <a:r>
              <a:rPr lang="en-US" sz="1400" b="1" dirty="0" err="1" smtClean="0"/>
              <a:t>melaluiseleksi</a:t>
            </a:r>
            <a:r>
              <a:rPr lang="en-US" sz="1400" b="1" dirty="0" smtClean="0"/>
              <a:t> </a:t>
            </a:r>
            <a:r>
              <a:rPr lang="en-US" sz="1400" b="1" dirty="0" smtClean="0"/>
              <a:t>site</a:t>
            </a:r>
            <a:r>
              <a:rPr lang="en-US" sz="1400" b="1" dirty="0" smtClean="0"/>
              <a:t> yang </a:t>
            </a:r>
            <a:r>
              <a:rPr lang="en-US" sz="1400" b="1" dirty="0" err="1" smtClean="0"/>
              <a:t>lebih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baik</a:t>
            </a:r>
            <a:r>
              <a:rPr lang="en-US" sz="1400" b="1" dirty="0" smtClean="0"/>
              <a:t>, </a:t>
            </a:r>
            <a:r>
              <a:rPr lang="en-US" sz="1400" b="1" dirty="0" err="1" smtClean="0"/>
              <a:t>ketentuan</a:t>
            </a:r>
            <a:r>
              <a:rPr lang="en-US" sz="1400" b="1" dirty="0" smtClean="0"/>
              <a:t> </a:t>
            </a:r>
            <a:r>
              <a:rPr lang="en-US" sz="1400" b="1" dirty="0" err="1" smtClean="0"/>
              <a:t>akses</a:t>
            </a:r>
            <a:r>
              <a:rPr lang="en-US" sz="1400" b="1" dirty="0" smtClean="0"/>
              <a:t> </a:t>
            </a:r>
            <a:r>
              <a:rPr lang="en-US" sz="1400" b="1" dirty="0" err="1" smtClean="0"/>
              <a:t>angkutan</a:t>
            </a:r>
            <a:r>
              <a:rPr lang="en-US" sz="1400" b="1" dirty="0" smtClean="0"/>
              <a:t> </a:t>
            </a:r>
            <a:r>
              <a:rPr lang="en-US" sz="1400" b="1" dirty="0" err="1" smtClean="0"/>
              <a:t>umum</a:t>
            </a:r>
            <a:r>
              <a:rPr lang="en-US" sz="1400" b="1" dirty="0" smtClean="0"/>
              <a:t>, </a:t>
            </a:r>
            <a:r>
              <a:rPr lang="en-US" sz="1400" b="1" dirty="0" err="1" smtClean="0"/>
              <a:t>peningkatan</a:t>
            </a:r>
            <a:r>
              <a:rPr lang="en-US" sz="1400" b="1" dirty="0" smtClean="0"/>
              <a:t> </a:t>
            </a:r>
            <a:r>
              <a:rPr lang="en-US" sz="1400" b="1" dirty="0" err="1" smtClean="0"/>
              <a:t>pelayananmasyarakat</a:t>
            </a:r>
            <a:r>
              <a:rPr lang="en-US" sz="1400" b="1" dirty="0" smtClean="0"/>
              <a:t> </a:t>
            </a:r>
            <a:r>
              <a:rPr lang="en-US" sz="1400" b="1" dirty="0" err="1" smtClean="0"/>
              <a:t>dan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konektivitas</a:t>
            </a:r>
            <a:r>
              <a:rPr lang="en-US" sz="1400" b="1" dirty="0" smtClean="0"/>
              <a:t>, </a:t>
            </a:r>
            <a:r>
              <a:rPr lang="en-US" sz="1400" b="1" dirty="0" err="1" smtClean="0"/>
              <a:t>serta</a:t>
            </a:r>
            <a:r>
              <a:rPr lang="en-US" sz="1400" b="1" dirty="0" smtClean="0"/>
              <a:t> </a:t>
            </a:r>
            <a:r>
              <a:rPr lang="en-US" sz="1400" b="1" dirty="0" err="1" smtClean="0"/>
              <a:t>perbaikan</a:t>
            </a:r>
            <a:r>
              <a:rPr lang="en-US" sz="1400" b="1" dirty="0" smtClean="0"/>
              <a:t> </a:t>
            </a:r>
            <a:r>
              <a:rPr lang="en-US" sz="1400" b="1" dirty="0" err="1" smtClean="0"/>
              <a:t>infrastruktur</a:t>
            </a:r>
            <a:r>
              <a:rPr lang="en-US" sz="1400" b="1" dirty="0" smtClean="0"/>
              <a:t>.</a:t>
            </a:r>
          </a:p>
          <a:p>
            <a:r>
              <a:rPr lang="en-US" sz="1400" b="1" dirty="0" err="1" smtClean="0"/>
              <a:t>Pencapaian</a:t>
            </a:r>
            <a:r>
              <a:rPr lang="en-US" sz="1400" b="1" dirty="0" smtClean="0"/>
              <a:t> </a:t>
            </a:r>
            <a:r>
              <a:rPr lang="en-US" sz="1400" b="1" dirty="0" err="1" smtClean="0"/>
              <a:t>tersebut</a:t>
            </a:r>
            <a:r>
              <a:rPr lang="en-US" sz="1400" b="1" dirty="0" smtClean="0"/>
              <a:t> </a:t>
            </a:r>
            <a:r>
              <a:rPr lang="en-US" sz="1400" b="1" dirty="0" err="1" smtClean="0"/>
              <a:t>akan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membantu</a:t>
            </a:r>
            <a:r>
              <a:rPr lang="en-US" sz="1400" b="1" dirty="0" smtClean="0"/>
              <a:t> </a:t>
            </a:r>
            <a:r>
              <a:rPr lang="en-US" sz="1400" b="1" dirty="0" err="1" smtClean="0"/>
              <a:t>mengurangi</a:t>
            </a:r>
            <a:r>
              <a:rPr lang="en-US" sz="1400" b="1" dirty="0" smtClean="0"/>
              <a:t> </a:t>
            </a:r>
            <a:r>
              <a:rPr lang="en-US" sz="1400" b="1" dirty="0" err="1" smtClean="0"/>
              <a:t>dampak</a:t>
            </a:r>
            <a:r>
              <a:rPr lang="en-US" sz="1400" b="1" dirty="0" smtClean="0"/>
              <a:t> </a:t>
            </a:r>
            <a:r>
              <a:rPr lang="en-US" sz="1400" b="1" dirty="0" err="1" smtClean="0"/>
              <a:t>negatif</a:t>
            </a:r>
            <a:r>
              <a:rPr lang="en-US" sz="1400" b="1" dirty="0" smtClean="0"/>
              <a:t> </a:t>
            </a:r>
            <a:r>
              <a:rPr lang="en-US" sz="1400" b="1" dirty="0" err="1" smtClean="0"/>
              <a:t>terhadap</a:t>
            </a:r>
            <a:r>
              <a:rPr lang="en-US" sz="1400" b="1" dirty="0" smtClean="0"/>
              <a:t> </a:t>
            </a:r>
            <a:r>
              <a:rPr lang="en-US" sz="1400" b="1" dirty="0" err="1" smtClean="0"/>
              <a:t>lingkungandan</a:t>
            </a:r>
            <a:r>
              <a:rPr lang="en-US" sz="1400" b="1" dirty="0" smtClean="0"/>
              <a:t> </a:t>
            </a:r>
            <a:r>
              <a:rPr lang="en-US" sz="1400" b="1" dirty="0" err="1" smtClean="0"/>
              <a:t>menciptakan</a:t>
            </a:r>
            <a:r>
              <a:rPr lang="en-US" sz="1400" b="1" dirty="0" smtClean="0"/>
              <a:t> </a:t>
            </a:r>
            <a:r>
              <a:rPr lang="en-US" sz="1400" b="1" dirty="0" err="1" smtClean="0"/>
              <a:t>tempat</a:t>
            </a:r>
            <a:r>
              <a:rPr lang="en-US" sz="1400" b="1" dirty="0" smtClean="0"/>
              <a:t> yang </a:t>
            </a:r>
            <a:r>
              <a:rPr lang="en-US" sz="1400" b="1" dirty="0" err="1" smtClean="0"/>
              <a:t>lebih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baik</a:t>
            </a:r>
            <a:r>
              <a:rPr lang="en-US" sz="1400" b="1" dirty="0" smtClean="0"/>
              <a:t> </a:t>
            </a:r>
            <a:r>
              <a:rPr lang="en-US" sz="1400" b="1" dirty="0" err="1" smtClean="0"/>
              <a:t>dan</a:t>
            </a:r>
            <a:r>
              <a:rPr lang="en-US" sz="1400" b="1" dirty="0" smtClean="0"/>
              <a:t> </a:t>
            </a:r>
            <a:r>
              <a:rPr lang="en-US" sz="1400" b="1" dirty="0" err="1" smtClean="0"/>
              <a:t>lebih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aman</a:t>
            </a:r>
            <a:r>
              <a:rPr lang="en-US" sz="1400" b="1" dirty="0" smtClean="0"/>
              <a:t> </a:t>
            </a:r>
            <a:r>
              <a:rPr lang="en-US" sz="1400" b="1" dirty="0" err="1" smtClean="0"/>
              <a:t>bagi</a:t>
            </a:r>
            <a:r>
              <a:rPr lang="en-US" sz="1400" b="1" dirty="0" smtClean="0"/>
              <a:t> </a:t>
            </a:r>
            <a:r>
              <a:rPr lang="en-US" sz="1400" b="1" dirty="0" err="1" smtClean="0"/>
              <a:t>warga</a:t>
            </a:r>
            <a:r>
              <a:rPr lang="en-US" sz="1400" b="1" dirty="0" smtClean="0"/>
              <a:t> </a:t>
            </a:r>
            <a:r>
              <a:rPr lang="en-US" sz="1400" b="1" dirty="0" err="1" smtClean="0"/>
              <a:t>dan</a:t>
            </a:r>
            <a:r>
              <a:rPr lang="en-US" sz="1400" b="1" dirty="0" smtClean="0"/>
              <a:t> </a:t>
            </a:r>
            <a:r>
              <a:rPr lang="en-US" sz="1400" b="1" dirty="0" err="1" smtClean="0"/>
              <a:t>masyarakat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secara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keseluruhan</a:t>
            </a:r>
            <a:r>
              <a:rPr lang="en-US" sz="1400" b="1" dirty="0" smtClean="0"/>
              <a:t>.</a:t>
            </a:r>
            <a:r>
              <a:rPr lang="en-US" sz="1400" dirty="0" smtClean="0"/>
              <a:t/>
            </a:r>
            <a:br>
              <a:rPr lang="en-US" sz="1400" dirty="0" smtClean="0"/>
            </a:br>
            <a:endParaRPr lang="en-US" sz="1400" b="1" dirty="0" smtClean="0"/>
          </a:p>
          <a:p>
            <a:endParaRPr lang="id-ID" sz="1400" dirty="0"/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143000" y="914400"/>
          <a:ext cx="5943600" cy="15544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971800"/>
                <a:gridCol w="2971800"/>
              </a:tblGrid>
              <a:tr h="28956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Poin</a:t>
                      </a:r>
                      <a:r>
                        <a:rPr lang="en-US" sz="1600" dirty="0" smtClean="0"/>
                        <a:t> 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nilai</a:t>
                      </a:r>
                      <a:endParaRPr lang="id-ID" sz="1600" dirty="0"/>
                    </a:p>
                  </a:txBody>
                  <a:tcPr/>
                </a:tc>
              </a:tr>
              <a:tr h="289560"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86+ points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Platinum</a:t>
                      </a:r>
                      <a:endParaRPr lang="id-ID" sz="1400" dirty="0"/>
                    </a:p>
                  </a:txBody>
                  <a:tcPr/>
                </a:tc>
              </a:tr>
              <a:tr h="289560"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76 to 85 points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Gold</a:t>
                      </a:r>
                      <a:endParaRPr lang="id-ID" sz="1400" dirty="0"/>
                    </a:p>
                  </a:txBody>
                  <a:tcPr/>
                </a:tc>
              </a:tr>
              <a:tr h="289560"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66 to 75 points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Silver</a:t>
                      </a:r>
                      <a:endParaRPr lang="id-ID" sz="1400" dirty="0"/>
                    </a:p>
                  </a:txBody>
                  <a:tcPr/>
                </a:tc>
              </a:tr>
              <a:tr h="289560"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50 to 65 points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Certified</a:t>
                      </a:r>
                      <a:endParaRPr lang="id-ID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143000" y="381000"/>
            <a:ext cx="2438400" cy="369332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err="1" smtClean="0"/>
              <a:t>K</a:t>
            </a:r>
            <a:r>
              <a:rPr lang="en-US" dirty="0" err="1" smtClean="0"/>
              <a:t>lasifikasi</a:t>
            </a:r>
            <a:r>
              <a:rPr lang="en-US" dirty="0" smtClean="0"/>
              <a:t> </a:t>
            </a:r>
            <a:r>
              <a:rPr lang="en-US" dirty="0" err="1" smtClean="0"/>
              <a:t>Penilaian</a:t>
            </a:r>
            <a:r>
              <a:rPr lang="en-US" dirty="0" smtClean="0"/>
              <a:t> </a:t>
            </a:r>
            <a:endParaRPr lang="id-ID" dirty="0"/>
          </a:p>
        </p:txBody>
      </p:sp>
      <p:sp>
        <p:nvSpPr>
          <p:cNvPr id="11" name="TextBox 10"/>
          <p:cNvSpPr txBox="1"/>
          <p:nvPr/>
        </p:nvSpPr>
        <p:spPr>
          <a:xfrm>
            <a:off x="1143000" y="3236594"/>
            <a:ext cx="1371600" cy="307777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400" dirty="0" smtClean="0"/>
              <a:t>RESIDENSIAL</a:t>
            </a:r>
            <a:endParaRPr lang="id-ID" sz="1400" dirty="0"/>
          </a:p>
        </p:txBody>
      </p:sp>
      <p:pic>
        <p:nvPicPr>
          <p:cNvPr id="12" name="Picture 2" descr="D:\prima\mly\GBI Certified Building - S11 House - Platinum_files\S11-House-1-tb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3000" y="3617593"/>
            <a:ext cx="2971800" cy="1498284"/>
          </a:xfrm>
          <a:prstGeom prst="rect">
            <a:avLst/>
          </a:prstGeom>
          <a:noFill/>
        </p:spPr>
      </p:pic>
      <p:pic>
        <p:nvPicPr>
          <p:cNvPr id="13" name="Picture 4" descr="D:\prima\mly\GBI Certified Building - S11 House - Platinum_files\S11-House-2-tb.jpg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66800" y="4912993"/>
            <a:ext cx="3200400" cy="1640207"/>
          </a:xfrm>
          <a:prstGeom prst="rect">
            <a:avLst/>
          </a:prstGeom>
          <a:noFill/>
        </p:spPr>
      </p:pic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4343400" y="4074793"/>
          <a:ext cx="4191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5500"/>
                <a:gridCol w="2095500"/>
              </a:tblGrid>
              <a:tr h="42672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 11 HOUSE</a:t>
                      </a:r>
                      <a:endParaRPr lang="id-ID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426720"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GBI RATING</a:t>
                      </a:r>
                      <a:endParaRPr lang="id-ID" sz="1400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PLATINUM</a:t>
                      </a:r>
                      <a:endParaRPr lang="id-ID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26720"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CERTIFICATE NO.</a:t>
                      </a:r>
                      <a:endParaRPr lang="id-ID" sz="1400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GBI-RNC-0002(P)</a:t>
                      </a:r>
                      <a:endParaRPr lang="id-ID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26720"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CERTIFICATION DATE</a:t>
                      </a:r>
                      <a:endParaRPr lang="id-ID" sz="1400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26 April 2010</a:t>
                      </a:r>
                      <a:endParaRPr lang="id-ID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26720"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BUILDING CATEGORY</a:t>
                      </a:r>
                      <a:endParaRPr lang="id-ID" sz="1400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Residential New Construction (RNC)</a:t>
                      </a:r>
                      <a:endParaRPr lang="id-ID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1066800" y="2703194"/>
            <a:ext cx="5105400" cy="338554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600" dirty="0" smtClean="0"/>
              <a:t>BEBERAPA BANGUNAN YANG TELAH TER SERTIFIKASI</a:t>
            </a:r>
            <a:endParaRPr lang="id-ID" sz="1600" dirty="0"/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D:\prima\mly\GBI Certified Building - Ken Bangsar - Gold_files\Ken-Bangsar-t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533400"/>
            <a:ext cx="2066316" cy="2495550"/>
          </a:xfrm>
          <a:prstGeom prst="rect">
            <a:avLst/>
          </a:prstGeom>
          <a:noFill/>
        </p:spPr>
      </p:pic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3657600" y="629870"/>
          <a:ext cx="4876800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8400"/>
                <a:gridCol w="2438400"/>
              </a:tblGrid>
              <a:tr h="762042">
                <a:tc gridSpan="2">
                  <a:txBody>
                    <a:bodyPr/>
                    <a:lstStyle/>
                    <a:p>
                      <a:pPr algn="ctr"/>
                      <a:endParaRPr lang="en-US" sz="1600" dirty="0" smtClean="0"/>
                    </a:p>
                    <a:p>
                      <a:pPr algn="ctr"/>
                      <a:r>
                        <a:rPr lang="id-ID" sz="1600" dirty="0" smtClean="0"/>
                        <a:t>KEN BANGSAR</a:t>
                      </a:r>
                      <a:r>
                        <a:rPr lang="id-ID" dirty="0" smtClean="0"/>
                        <a:t/>
                      </a:r>
                      <a:br>
                        <a:rPr lang="id-ID" dirty="0" smtClean="0"/>
                      </a:br>
                      <a:endParaRPr lang="id-ID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289440"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GBI RATING</a:t>
                      </a:r>
                      <a:endParaRPr lang="id-ID" sz="1400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GOLD</a:t>
                      </a:r>
                      <a:endParaRPr lang="id-ID" sz="1400" dirty="0"/>
                    </a:p>
                  </a:txBody>
                  <a:tcPr/>
                </a:tc>
              </a:tr>
              <a:tr h="289440"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CERTIFICATE NO.</a:t>
                      </a:r>
                      <a:endParaRPr lang="id-ID" sz="1400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GBI-NRNC-0003(P)</a:t>
                      </a:r>
                      <a:endParaRPr lang="id-ID" sz="1400" dirty="0"/>
                    </a:p>
                  </a:txBody>
                  <a:tcPr/>
                </a:tc>
              </a:tr>
              <a:tr h="289440"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CERTIFICATION DATE</a:t>
                      </a:r>
                      <a:endParaRPr lang="id-ID" sz="1400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26 April 2010</a:t>
                      </a:r>
                      <a:endParaRPr lang="id-ID" sz="1400" dirty="0"/>
                    </a:p>
                  </a:txBody>
                  <a:tcPr/>
                </a:tc>
              </a:tr>
              <a:tr h="462668"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BUILDING CATEGORY</a:t>
                      </a:r>
                      <a:endParaRPr lang="id-ID" sz="1400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Residential New Construction (RNC)</a:t>
                      </a:r>
                      <a:endParaRPr lang="id-ID" sz="1400" dirty="0"/>
                    </a:p>
                  </a:txBody>
                  <a:tcPr/>
                </a:tc>
              </a:tr>
              <a:tr h="2894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TYPE </a:t>
                      </a:r>
                      <a:endParaRPr lang="id-ID" sz="1400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Condominium</a:t>
                      </a:r>
                      <a:endParaRPr lang="id-ID" sz="14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7649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33800" y="3352800"/>
            <a:ext cx="48006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7651" name="Picture 3" descr="H:\prima\mly\GBI Certified Building - 3 Harmoni - Certified_files\3-Harmoni-1-tb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19200" y="3657600"/>
            <a:ext cx="2286000" cy="1219201"/>
          </a:xfrm>
          <a:prstGeom prst="rect">
            <a:avLst/>
          </a:prstGeom>
          <a:noFill/>
        </p:spPr>
      </p:pic>
      <p:pic>
        <p:nvPicPr>
          <p:cNvPr id="27655" name="Picture 7" descr="H:\prima\mly\GBI Certified Building - 3 Harmoni - Certified_files\3-Harmoni-3-tb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219200" y="5105400"/>
            <a:ext cx="2286000" cy="12192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143000" y="304800"/>
            <a:ext cx="1981200" cy="338554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600" dirty="0" smtClean="0"/>
              <a:t>NON RESIDENSIAL</a:t>
            </a:r>
            <a:endParaRPr lang="id-ID" sz="16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3886200" y="762000"/>
          <a:ext cx="4572000" cy="26596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2286000"/>
              </a:tblGrid>
              <a:tr h="741065">
                <a:tc gridSpan="2">
                  <a:txBody>
                    <a:bodyPr/>
                    <a:lstStyle/>
                    <a:p>
                      <a:pPr algn="ctr"/>
                      <a:endParaRPr lang="en-US" sz="1600" dirty="0" smtClean="0"/>
                    </a:p>
                    <a:p>
                      <a:pPr algn="ctr"/>
                      <a:r>
                        <a:rPr lang="id-ID" sz="1600" dirty="0" smtClean="0"/>
                        <a:t>KEN BANGSAR</a:t>
                      </a:r>
                      <a:r>
                        <a:rPr lang="id-ID" dirty="0" smtClean="0"/>
                        <a:t/>
                      </a:r>
                      <a:br>
                        <a:rPr lang="id-ID" dirty="0" smtClean="0"/>
                      </a:br>
                      <a:endParaRPr lang="id-ID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322011"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GBI RATING</a:t>
                      </a:r>
                      <a:endParaRPr lang="id-ID" sz="1400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Gold</a:t>
                      </a:r>
                      <a:endParaRPr lang="id-ID" sz="1400" dirty="0"/>
                    </a:p>
                  </a:txBody>
                  <a:tcPr/>
                </a:tc>
              </a:tr>
              <a:tr h="322011"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CERTIFICATE NO.</a:t>
                      </a:r>
                      <a:endParaRPr lang="id-ID" sz="1400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GBI-NRNC-0003(P)</a:t>
                      </a:r>
                      <a:endParaRPr lang="id-ID" sz="1400" dirty="0"/>
                    </a:p>
                  </a:txBody>
                  <a:tcPr/>
                </a:tc>
              </a:tr>
              <a:tr h="322011"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CERTIFICATION DATE</a:t>
                      </a:r>
                      <a:endParaRPr lang="id-ID" sz="1400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26 April 2010</a:t>
                      </a:r>
                      <a:endParaRPr lang="id-ID" sz="1400" dirty="0"/>
                    </a:p>
                  </a:txBody>
                  <a:tcPr/>
                </a:tc>
              </a:tr>
              <a:tr h="449933"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BUILDING CATEGORY</a:t>
                      </a:r>
                      <a:endParaRPr lang="id-ID" sz="1400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Non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id-ID" sz="1400" dirty="0" smtClean="0"/>
                        <a:t>Residential New Construction (RNC)</a:t>
                      </a:r>
                      <a:endParaRPr lang="id-ID" sz="1400" dirty="0"/>
                    </a:p>
                  </a:txBody>
                  <a:tcPr/>
                </a:tc>
              </a:tr>
              <a:tr h="322011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TYPE </a:t>
                      </a:r>
                      <a:endParaRPr lang="id-ID" sz="1400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d-ID" sz="14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0485" name="Picture 5" descr="D:\prima\mly\digi_t0704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914400"/>
            <a:ext cx="2743200" cy="1646237"/>
          </a:xfrm>
          <a:prstGeom prst="rect">
            <a:avLst/>
          </a:prstGeom>
          <a:noFill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0" y="3657600"/>
            <a:ext cx="470535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8" name="Picture 6" descr="H:\km naga\GBI Certified Building - 1 First Avenue - Gold_files\1-First-Avenue-1-tb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95400" y="3581400"/>
            <a:ext cx="2286000" cy="1371601"/>
          </a:xfrm>
          <a:prstGeom prst="rect">
            <a:avLst/>
          </a:prstGeom>
          <a:noFill/>
        </p:spPr>
      </p:pic>
      <p:pic>
        <p:nvPicPr>
          <p:cNvPr id="3080" name="Picture 8" descr="H:\km naga\GBI Certified Building - 1 First Avenue - Gold_files\1-First-Avenue-2-tb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295400" y="5029200"/>
            <a:ext cx="1914525" cy="13716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:\prima\mly\Bangunan-Perdana-Putr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4114800"/>
            <a:ext cx="2743200" cy="2057400"/>
          </a:xfrm>
          <a:prstGeom prst="rect">
            <a:avLst/>
          </a:prstGeom>
          <a:noFill/>
        </p:spPr>
      </p:pic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114800" y="4038600"/>
          <a:ext cx="4572000" cy="25472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2286000"/>
              </a:tblGrid>
              <a:tr h="741065">
                <a:tc gridSpan="2">
                  <a:txBody>
                    <a:bodyPr/>
                    <a:lstStyle/>
                    <a:p>
                      <a:pPr algn="ctr"/>
                      <a:endParaRPr lang="en-US" sz="1600" dirty="0" smtClean="0"/>
                    </a:p>
                    <a:p>
                      <a:pPr algn="ctr"/>
                      <a:r>
                        <a:rPr lang="en-US" sz="1600" dirty="0" smtClean="0"/>
                        <a:t>BANGUNAN</a:t>
                      </a:r>
                      <a:r>
                        <a:rPr lang="en-US" sz="1600" baseline="0" dirty="0" smtClean="0"/>
                        <a:t> PERDANA PUTRA</a:t>
                      </a:r>
                      <a:endParaRPr lang="id-ID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322011"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GBI RATING</a:t>
                      </a:r>
                      <a:endParaRPr lang="id-ID" sz="1400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Gold</a:t>
                      </a:r>
                      <a:endParaRPr lang="id-ID" sz="1400" dirty="0"/>
                    </a:p>
                  </a:txBody>
                  <a:tcPr/>
                </a:tc>
              </a:tr>
              <a:tr h="322011"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CERTIFICATE NO.</a:t>
                      </a:r>
                      <a:endParaRPr lang="id-ID" sz="1400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GBI-NRNC-0003(P)</a:t>
                      </a:r>
                      <a:endParaRPr lang="id-ID" sz="1400" dirty="0"/>
                    </a:p>
                  </a:txBody>
                  <a:tcPr/>
                </a:tc>
              </a:tr>
              <a:tr h="322011"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CERTIFICATION DATE</a:t>
                      </a:r>
                      <a:endParaRPr lang="id-ID" sz="1400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26 April 2010</a:t>
                      </a:r>
                      <a:endParaRPr lang="id-ID" sz="1400" dirty="0"/>
                    </a:p>
                  </a:txBody>
                  <a:tcPr/>
                </a:tc>
              </a:tr>
              <a:tr h="449933"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BUILDING CATEGORY</a:t>
                      </a:r>
                      <a:endParaRPr lang="id-ID" sz="1400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Non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id-ID" sz="1400" dirty="0" smtClean="0"/>
                        <a:t>Residential </a:t>
                      </a:r>
                      <a:r>
                        <a:rPr lang="en-US" sz="1400" dirty="0" smtClean="0"/>
                        <a:t>EXISTING BUILDING (NREB)</a:t>
                      </a:r>
                      <a:endParaRPr lang="id-ID" sz="1400" dirty="0"/>
                    </a:p>
                  </a:txBody>
                  <a:tcPr/>
                </a:tc>
              </a:tr>
              <a:tr h="322011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TYPE </a:t>
                      </a:r>
                      <a:endParaRPr lang="id-ID" sz="1400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religius</a:t>
                      </a:r>
                      <a:endParaRPr lang="id-ID" sz="14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3"/>
          <a:srcRect r="998"/>
          <a:stretch>
            <a:fillRect/>
          </a:stretch>
        </p:blipFill>
        <p:spPr bwMode="auto">
          <a:xfrm>
            <a:off x="3810000" y="762000"/>
            <a:ext cx="4572000" cy="2590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3" descr="H:\km naga\GBI Certified Building - Menara Worldwide - Certified_files\Menara-Worldwide-tb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95400" y="914400"/>
            <a:ext cx="1771650" cy="2381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09600"/>
            <a:ext cx="7498080" cy="2163762"/>
          </a:xfrm>
        </p:spPr>
        <p:txBody>
          <a:bodyPr/>
          <a:lstStyle/>
          <a:p>
            <a:pPr algn="ctr"/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TERIMA KASIH</a:t>
            </a:r>
            <a:endParaRPr lang="id-ID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28674" name="Picture 2" descr="H:\km naga\GBI-Why-Foote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2514600"/>
            <a:ext cx="7391400" cy="2053167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66800" y="228600"/>
            <a:ext cx="2438400" cy="338554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600" dirty="0" smtClean="0">
                <a:latin typeface="Arial Black" pitchFamily="34" charset="0"/>
              </a:rPr>
              <a:t>LATAR BELAKANG </a:t>
            </a:r>
            <a:endParaRPr lang="id-ID" sz="1600" dirty="0">
              <a:latin typeface="Arial Black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66800" y="1219200"/>
            <a:ext cx="7772400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d-ID" sz="2000" b="1" dirty="0" smtClean="0"/>
              <a:t>Gas rumah kaca dan penipisan ozon menjadi </a:t>
            </a:r>
            <a:r>
              <a:rPr lang="en-US" sz="2000" b="1" dirty="0" err="1" smtClean="0"/>
              <a:t>isu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besar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setelah</a:t>
            </a:r>
            <a:r>
              <a:rPr lang="en-US" sz="2000" b="1" dirty="0" smtClean="0"/>
              <a:t> </a:t>
            </a:r>
            <a:r>
              <a:rPr lang="id-ID" sz="2000" b="1" dirty="0" smtClean="0"/>
              <a:t> KTT</a:t>
            </a:r>
            <a:r>
              <a:rPr lang="en-US" sz="2000" b="1" dirty="0" smtClean="0"/>
              <a:t> yang </a:t>
            </a:r>
            <a:r>
              <a:rPr lang="en-US" sz="2000" b="1" dirty="0" err="1" smtClean="0"/>
              <a:t>membahas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tentang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iklim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bumi</a:t>
            </a:r>
            <a:r>
              <a:rPr lang="id-ID" sz="2000" b="1" dirty="0" smtClean="0"/>
              <a:t> di Rio, 1992. Sejak itu peringkat bangunan Green mulai dikembangkan </a:t>
            </a:r>
            <a:r>
              <a:rPr lang="id-ID" sz="2000" b="1" dirty="0" smtClean="0"/>
              <a:t>pada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tahun</a:t>
            </a:r>
            <a:r>
              <a:rPr lang="id-ID" sz="2000" b="1" dirty="0" smtClean="0"/>
              <a:t>1990</a:t>
            </a:r>
            <a:r>
              <a:rPr lang="en-US" sz="2000" b="1" dirty="0" smtClean="0"/>
              <a:t>an </a:t>
            </a:r>
            <a:r>
              <a:rPr lang="en-US" sz="2000" b="1" dirty="0" err="1" smtClean="0"/>
              <a:t>seperti</a:t>
            </a:r>
            <a:r>
              <a:rPr lang="en-US" sz="2000" b="1" dirty="0" smtClean="0"/>
              <a:t> </a:t>
            </a:r>
            <a:r>
              <a:rPr lang="id-ID" sz="2000" b="1" dirty="0" smtClean="0"/>
              <a:t>BREEAM</a:t>
            </a:r>
            <a:r>
              <a:rPr lang="id-ID" sz="2000" b="1" dirty="0" smtClean="0"/>
              <a:t> (Inggris, 1990)  dan kemudian LEED (USA, 1996)  . Ini adalah hasil dari kesadaran bahwa bangunan dan lingkungan </a:t>
            </a:r>
            <a:r>
              <a:rPr lang="id-ID" sz="2000" b="1" dirty="0" smtClean="0"/>
              <a:t>binaan</a:t>
            </a:r>
            <a:r>
              <a:rPr lang="en-US" sz="2000" b="1" dirty="0" smtClean="0"/>
              <a:t> </a:t>
            </a:r>
            <a:r>
              <a:rPr lang="id-ID" sz="2000" b="1" dirty="0" smtClean="0"/>
              <a:t>memberikan </a:t>
            </a:r>
            <a:r>
              <a:rPr lang="id-ID" sz="2000" b="1" dirty="0" smtClean="0"/>
              <a:t>kontribusi signifikan terhadap emisi gas rumah kaca</a:t>
            </a:r>
            <a:r>
              <a:rPr lang="en-US" sz="2000" b="1" dirty="0" smtClean="0"/>
              <a:t> </a:t>
            </a:r>
            <a:r>
              <a:rPr lang="id-ID" sz="2000" b="1" dirty="0" smtClean="0"/>
              <a:t>dengan demikian perlu dirancang ulang untuk mengurangi dampak negatif terhadap lingkungan.</a:t>
            </a:r>
            <a:endParaRPr lang="en-US" sz="2000" b="1" dirty="0" smtClean="0"/>
          </a:p>
          <a:p>
            <a:r>
              <a:rPr lang="id-ID" sz="1400" dirty="0" smtClean="0"/>
              <a:t/>
            </a:r>
            <a:br>
              <a:rPr lang="id-ID" sz="1400" dirty="0" smtClean="0"/>
            </a:br>
            <a:endParaRPr lang="en-US" sz="1400" dirty="0"/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381000"/>
            <a:ext cx="6019800" cy="369332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URAIAN TENTANG GREEN BUILDING INDEX MALAYSIA</a:t>
            </a:r>
            <a:endParaRPr lang="id-ID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914400"/>
            <a:ext cx="8915400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Green Building </a:t>
            </a:r>
            <a:r>
              <a:rPr lang="en-US" sz="1400" b="1" dirty="0" err="1" smtClean="0"/>
              <a:t>Indek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adalah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yayasan</a:t>
            </a:r>
            <a:r>
              <a:rPr lang="en-US" sz="1400" b="1" dirty="0" smtClean="0"/>
              <a:t> / </a:t>
            </a:r>
            <a:r>
              <a:rPr lang="en-US" sz="1400" b="1" dirty="0" err="1" smtClean="0"/>
              <a:t>organisasi</a:t>
            </a:r>
            <a:r>
              <a:rPr lang="en-US" sz="1400" b="1" dirty="0" smtClean="0"/>
              <a:t> yang </a:t>
            </a:r>
            <a:r>
              <a:rPr lang="en-US" sz="1400" b="1" dirty="0" err="1" smtClean="0"/>
              <a:t>memberikan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penilaian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pada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bangunan</a:t>
            </a:r>
            <a:r>
              <a:rPr lang="en-US" sz="1400" b="1" dirty="0" smtClean="0"/>
              <a:t> yang  </a:t>
            </a:r>
            <a:r>
              <a:rPr lang="en-US" sz="1400" b="1" dirty="0" err="1" smtClean="0"/>
              <a:t>menerapkanm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sistem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bangunan</a:t>
            </a:r>
            <a:r>
              <a:rPr lang="en-US" sz="1400" b="1" dirty="0" smtClean="0"/>
              <a:t> yang </a:t>
            </a:r>
            <a:r>
              <a:rPr lang="en-US" sz="1400" b="1" dirty="0" err="1" smtClean="0"/>
              <a:t>sustaineble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pada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lingkungan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binaan</a:t>
            </a:r>
            <a:r>
              <a:rPr lang="en-US" sz="1400" b="1" dirty="0" smtClean="0"/>
              <a:t> agar </a:t>
            </a:r>
            <a:r>
              <a:rPr lang="en-US" sz="1400" b="1" dirty="0" err="1" smtClean="0"/>
              <a:t>dapat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meningkatkan</a:t>
            </a:r>
            <a:r>
              <a:rPr lang="en-US" sz="1400" b="1" dirty="0" smtClean="0"/>
              <a:t> </a:t>
            </a:r>
            <a:r>
              <a:rPr lang="id-ID" sz="1400" b="1" dirty="0" smtClean="0"/>
              <a:t>kesadaran di antara Pengembang, Arsitek, Insinyur, perencana, Desainer, Kontraktor dan Publik tentang isu-isu lingkungan dan tanggung jawab kita untuk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generasi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masa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depan</a:t>
            </a:r>
            <a:r>
              <a:rPr lang="en-US" sz="1400" b="1" dirty="0" smtClean="0"/>
              <a:t>.</a:t>
            </a:r>
          </a:p>
          <a:p>
            <a:r>
              <a:rPr lang="en-US" sz="1400" b="1" dirty="0" smtClean="0"/>
              <a:t>yang </a:t>
            </a:r>
            <a:r>
              <a:rPr lang="en-US" sz="1400" b="1" dirty="0" err="1" smtClean="0"/>
              <a:t>dapatmemberikan</a:t>
            </a:r>
            <a:r>
              <a:rPr lang="en-US" sz="1400" b="1" dirty="0" smtClean="0"/>
              <a:t> </a:t>
            </a:r>
            <a:r>
              <a:rPr lang="en-US" sz="1400" b="1" dirty="0" err="1" smtClean="0"/>
              <a:t>penghematan</a:t>
            </a:r>
            <a:r>
              <a:rPr lang="en-US" sz="1400" b="1" dirty="0" smtClean="0"/>
              <a:t> </a:t>
            </a:r>
            <a:r>
              <a:rPr lang="en-US" sz="1400" b="1" dirty="0" err="1" smtClean="0"/>
              <a:t>energi</a:t>
            </a:r>
            <a:r>
              <a:rPr lang="en-US" sz="1400" b="1" dirty="0" smtClean="0"/>
              <a:t>, </a:t>
            </a:r>
            <a:r>
              <a:rPr lang="en-US" sz="1400" b="1" dirty="0" err="1" smtClean="0"/>
              <a:t>penghematan</a:t>
            </a:r>
            <a:r>
              <a:rPr lang="en-US" sz="1400" b="1" dirty="0" smtClean="0"/>
              <a:t> air, </a:t>
            </a:r>
            <a:r>
              <a:rPr lang="en-US" sz="1400" b="1" dirty="0" err="1" smtClean="0"/>
              <a:t>lingkungan</a:t>
            </a:r>
            <a:r>
              <a:rPr lang="en-US" sz="1400" b="1" dirty="0" smtClean="0"/>
              <a:t> yang </a:t>
            </a:r>
            <a:r>
              <a:rPr lang="en-US" sz="1400" b="1" dirty="0" err="1" smtClean="0"/>
              <a:t>sehat</a:t>
            </a:r>
            <a:r>
              <a:rPr lang="en-US" sz="1400" b="1" dirty="0" smtClean="0"/>
              <a:t> </a:t>
            </a:r>
            <a:r>
              <a:rPr lang="en-US" sz="1400" b="1" dirty="0" err="1" smtClean="0"/>
              <a:t>dalam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ruangan</a:t>
            </a:r>
            <a:r>
              <a:rPr lang="en-US" sz="1400" b="1" dirty="0" smtClean="0"/>
              <a:t>, </a:t>
            </a:r>
            <a:r>
              <a:rPr lang="en-US" sz="1400" b="1" dirty="0" err="1" smtClean="0"/>
              <a:t>konektivitas</a:t>
            </a:r>
            <a:r>
              <a:rPr lang="en-US" sz="1400" b="1" dirty="0" smtClean="0"/>
              <a:t> yang </a:t>
            </a:r>
            <a:r>
              <a:rPr lang="en-US" sz="1400" b="1" dirty="0" err="1" smtClean="0"/>
              <a:t>lebih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baik</a:t>
            </a:r>
            <a:r>
              <a:rPr lang="en-US" sz="1400" b="1" dirty="0" smtClean="0"/>
              <a:t> </a:t>
            </a:r>
            <a:r>
              <a:rPr lang="en-US" sz="1400" b="1" dirty="0" err="1" smtClean="0"/>
              <a:t>untuk</a:t>
            </a:r>
            <a:r>
              <a:rPr lang="en-US" sz="1400" b="1" dirty="0" smtClean="0"/>
              <a:t> </a:t>
            </a:r>
            <a:r>
              <a:rPr lang="en-US" sz="1400" b="1" dirty="0" err="1" smtClean="0"/>
              <a:t>transportasi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umum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dan</a:t>
            </a:r>
            <a:r>
              <a:rPr lang="en-US" sz="1400" b="1" dirty="0" smtClean="0"/>
              <a:t> </a:t>
            </a:r>
            <a:r>
              <a:rPr lang="en-US" sz="1400" b="1" dirty="0" err="1" smtClean="0"/>
              <a:t>penerapan</a:t>
            </a:r>
            <a:r>
              <a:rPr lang="en-US" sz="1400" b="1" dirty="0" smtClean="0"/>
              <a:t> </a:t>
            </a:r>
            <a:r>
              <a:rPr lang="en-US" sz="1400" b="1" dirty="0" err="1" smtClean="0"/>
              <a:t>daur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ulang</a:t>
            </a:r>
            <a:r>
              <a:rPr lang="en-US" sz="1400" b="1" dirty="0" smtClean="0"/>
              <a:t> </a:t>
            </a:r>
            <a:r>
              <a:rPr lang="en-US" sz="1400" b="1" dirty="0" err="1" smtClean="0"/>
              <a:t>dan</a:t>
            </a:r>
            <a:r>
              <a:rPr lang="en-US" sz="1400" b="1" dirty="0" smtClean="0"/>
              <a:t> </a:t>
            </a:r>
            <a:r>
              <a:rPr lang="en-US" sz="1400" b="1" dirty="0" err="1" smtClean="0"/>
              <a:t>penghijaua</a:t>
            </a:r>
            <a:r>
              <a:rPr lang="en-US" sz="1400" b="1" dirty="0" smtClean="0"/>
              <a:t> </a:t>
            </a:r>
            <a:r>
              <a:rPr lang="en-US" sz="1400" b="1" dirty="0" err="1" smtClean="0"/>
              <a:t>untuk</a:t>
            </a:r>
            <a:r>
              <a:rPr lang="en-US" sz="1400" b="1" dirty="0" smtClean="0"/>
              <a:t>  </a:t>
            </a:r>
            <a:r>
              <a:rPr lang="en-US" sz="1400" b="1" dirty="0" err="1" smtClean="0"/>
              <a:t>mengurangi</a:t>
            </a:r>
            <a:r>
              <a:rPr lang="en-US" sz="1400" b="1" dirty="0" smtClean="0"/>
              <a:t> </a:t>
            </a:r>
            <a:r>
              <a:rPr lang="en-US" sz="1400" b="1" dirty="0" err="1" smtClean="0"/>
              <a:t>dampak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terhadap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lingkungan</a:t>
            </a:r>
            <a:endParaRPr lang="en-US" sz="1400" b="1" dirty="0" smtClean="0"/>
          </a:p>
          <a:p>
            <a:endParaRPr lang="en-US" sz="1400" b="1" dirty="0" smtClean="0"/>
          </a:p>
          <a:p>
            <a:r>
              <a:rPr lang="id-ID" sz="1400" b="1" dirty="0" smtClean="0"/>
              <a:t>Green Building Indeks diperkenalkan pada tanggal 3 Januari 2009, di Green Design Forum yang diselenggarakan oleh (PAM). </a:t>
            </a:r>
            <a:endParaRPr lang="en-US" sz="1400" b="1" dirty="0" smtClean="0"/>
          </a:p>
          <a:p>
            <a:r>
              <a:rPr lang="id-ID" sz="1400" b="1" dirty="0" smtClean="0"/>
              <a:t>GBI memberikan kesempatan bagi para pengembang dan pemilik bangunan untuk merancang dan membangun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bangunan</a:t>
            </a:r>
            <a:r>
              <a:rPr lang="en-US" sz="1400" b="1" dirty="0" smtClean="0"/>
              <a:t> yang </a:t>
            </a:r>
            <a:r>
              <a:rPr lang="en-US" sz="1400" b="1" dirty="0" err="1" smtClean="0"/>
              <a:t>sutaineble</a:t>
            </a:r>
            <a:r>
              <a:rPr lang="en-US" sz="1400" b="1" dirty="0" smtClean="0"/>
              <a:t>  </a:t>
            </a:r>
            <a:r>
              <a:rPr lang="en-US" sz="1400" b="1" dirty="0" err="1" smtClean="0"/>
              <a:t>atau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berkelanjutan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dan</a:t>
            </a:r>
            <a:r>
              <a:rPr lang="en-US" sz="1400" b="1" dirty="0" smtClean="0"/>
              <a:t> </a:t>
            </a:r>
            <a:r>
              <a:rPr lang="id-ID" sz="1400" b="1" dirty="0" smtClean="0"/>
              <a:t>dapat memberikan </a:t>
            </a:r>
            <a:r>
              <a:rPr lang="en-US" sz="1400" b="1" dirty="0" err="1" smtClean="0"/>
              <a:t>pengaruh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terhadap</a:t>
            </a:r>
            <a:r>
              <a:rPr lang="en-US" sz="1400" b="1" dirty="0" smtClean="0"/>
              <a:t> </a:t>
            </a:r>
            <a:r>
              <a:rPr lang="id-ID" sz="1400" b="1" dirty="0" smtClean="0"/>
              <a:t>penghematan energi, penghematan </a:t>
            </a:r>
            <a:r>
              <a:rPr lang="id-ID" sz="1400" b="1" dirty="0" smtClean="0"/>
              <a:t>air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dan</a:t>
            </a:r>
            <a:r>
              <a:rPr lang="en-US" sz="1400" b="1" dirty="0" smtClean="0"/>
              <a:t> </a:t>
            </a:r>
            <a:r>
              <a:rPr lang="id-ID" sz="1400" b="1" dirty="0" smtClean="0"/>
              <a:t>lingkungan </a:t>
            </a:r>
            <a:r>
              <a:rPr lang="id-ID" sz="1400" b="1" dirty="0" smtClean="0"/>
              <a:t>yang sehat</a:t>
            </a:r>
            <a:r>
              <a:rPr lang="en-US" sz="1400" b="1" dirty="0" smtClean="0"/>
              <a:t> , </a:t>
            </a:r>
            <a:r>
              <a:rPr lang="en-US" sz="1400" b="1" dirty="0" err="1" smtClean="0"/>
              <a:t>secara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garis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besar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dapat</a:t>
            </a:r>
            <a:r>
              <a:rPr lang="en-US" sz="1400" b="1" dirty="0" smtClean="0"/>
              <a:t> pula </a:t>
            </a:r>
            <a:r>
              <a:rPr lang="en-US" sz="1400" b="1" dirty="0" err="1" smtClean="0"/>
              <a:t>di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terpakan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pada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sistem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transportasi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umum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untuk</a:t>
            </a:r>
            <a:r>
              <a:rPr lang="en-US" sz="1400" b="1" dirty="0" smtClean="0"/>
              <a:t> </a:t>
            </a:r>
            <a:r>
              <a:rPr lang="id-ID" sz="1400" b="1" dirty="0" smtClean="0"/>
              <a:t>mengurangi dampak </a:t>
            </a:r>
            <a:r>
              <a:rPr lang="en-US" sz="1400" b="1" dirty="0" err="1" smtClean="0"/>
              <a:t>negatif</a:t>
            </a:r>
            <a:r>
              <a:rPr lang="en-US" sz="1400" b="1" dirty="0" smtClean="0"/>
              <a:t> </a:t>
            </a:r>
            <a:r>
              <a:rPr lang="id-ID" sz="1400" b="1" dirty="0" smtClean="0"/>
              <a:t>terhadap </a:t>
            </a:r>
            <a:r>
              <a:rPr lang="id-ID" sz="1400" b="1" dirty="0" smtClean="0"/>
              <a:t>lingkungan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untuk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masyarakat</a:t>
            </a:r>
            <a:r>
              <a:rPr lang="en-US" sz="1400" b="1" dirty="0" smtClean="0"/>
              <a:t> yang </a:t>
            </a:r>
            <a:r>
              <a:rPr lang="en-US" sz="1400" b="1" dirty="0" err="1" smtClean="0"/>
              <a:t>menempatinya</a:t>
            </a:r>
            <a:r>
              <a:rPr lang="id-ID" sz="1400" b="1" dirty="0" smtClean="0"/>
              <a:t>.</a:t>
            </a:r>
            <a:endParaRPr lang="en-US" sz="1400" b="1" dirty="0" smtClean="0"/>
          </a:p>
          <a:p>
            <a:r>
              <a:rPr lang="id-ID" sz="1400" b="1" dirty="0" smtClean="0"/>
              <a:t>GBI </a:t>
            </a:r>
            <a:r>
              <a:rPr lang="en-US" sz="1400" b="1" dirty="0" err="1" smtClean="0"/>
              <a:t>di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terapkan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di</a:t>
            </a:r>
            <a:r>
              <a:rPr lang="en-US" sz="1400" b="1" dirty="0" smtClean="0"/>
              <a:t> </a:t>
            </a:r>
            <a:r>
              <a:rPr lang="id-ID" sz="1400" b="1" dirty="0" smtClean="0"/>
              <a:t>Malaysia</a:t>
            </a:r>
            <a:r>
              <a:rPr lang="en-US" sz="1400" b="1" dirty="0" smtClean="0"/>
              <a:t> </a:t>
            </a:r>
            <a:r>
              <a:rPr lang="en-US" sz="1400" b="1" dirty="0" smtClean="0"/>
              <a:t>yang </a:t>
            </a:r>
            <a:r>
              <a:rPr lang="en-US" sz="1400" b="1" dirty="0" err="1" smtClean="0"/>
              <a:t>memiliki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iklim</a:t>
            </a:r>
            <a:r>
              <a:rPr lang="en-US" sz="1400" b="1" dirty="0" smtClean="0"/>
              <a:t> </a:t>
            </a:r>
            <a:r>
              <a:rPr lang="id-ID" sz="1400" b="1" dirty="0" smtClean="0"/>
              <a:t>tropis, konteks lingkungan dan pembangunan, sosial budaya dan dibuat </a:t>
            </a:r>
            <a:r>
              <a:rPr lang="id-ID" sz="1400" b="1" dirty="0" smtClean="0"/>
              <a:t>untuk:standar pengukuran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antara</a:t>
            </a:r>
            <a:r>
              <a:rPr lang="en-US" sz="1400" b="1" dirty="0" smtClean="0"/>
              <a:t> lain :</a:t>
            </a:r>
            <a:endParaRPr lang="en-US" sz="1400" b="1" dirty="0" smtClean="0"/>
          </a:p>
          <a:p>
            <a:r>
              <a:rPr lang="en-US" sz="1400" b="1" dirty="0" smtClean="0"/>
              <a:t>	</a:t>
            </a:r>
            <a:r>
              <a:rPr lang="en-US" sz="1400" b="1" dirty="0" err="1" smtClean="0"/>
              <a:t>Mendefinisikan</a:t>
            </a:r>
            <a:r>
              <a:rPr lang="en-US" sz="1400" b="1" dirty="0" smtClean="0"/>
              <a:t> </a:t>
            </a:r>
            <a:r>
              <a:rPr lang="en-US" sz="1400" b="1" dirty="0" err="1" smtClean="0"/>
              <a:t>bangunan</a:t>
            </a:r>
            <a:r>
              <a:rPr lang="en-US" sz="1400" b="1" dirty="0" smtClean="0"/>
              <a:t> </a:t>
            </a:r>
            <a:r>
              <a:rPr lang="en-US" sz="1400" b="1" i="1" dirty="0" smtClean="0"/>
              <a:t>green building</a:t>
            </a:r>
            <a:r>
              <a:rPr lang="en-US" sz="1400" b="1" dirty="0" smtClean="0"/>
              <a:t>  </a:t>
            </a:r>
            <a:r>
              <a:rPr lang="en-US" sz="1400" b="1" dirty="0" err="1" smtClean="0"/>
              <a:t>dengan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membentuk</a:t>
            </a:r>
            <a:r>
              <a:rPr lang="en-US" sz="1400" b="1" dirty="0" smtClean="0"/>
              <a:t> </a:t>
            </a:r>
            <a:r>
              <a:rPr lang="en-US" sz="1400" b="1" dirty="0" err="1" smtClean="0"/>
              <a:t>bahasa</a:t>
            </a:r>
            <a:r>
              <a:rPr lang="en-US" sz="1400" b="1" dirty="0" smtClean="0"/>
              <a:t> </a:t>
            </a:r>
            <a:r>
              <a:rPr lang="en-US" sz="1400" b="1" dirty="0" smtClean="0"/>
              <a:t>yang 	</a:t>
            </a:r>
            <a:r>
              <a:rPr lang="en-US" sz="1400" b="1" dirty="0" err="1" smtClean="0"/>
              <a:t>umum</a:t>
            </a:r>
            <a:r>
              <a:rPr lang="en-US" sz="1400" b="1" dirty="0" smtClean="0"/>
              <a:t> </a:t>
            </a:r>
            <a:r>
              <a:rPr lang="en-US" sz="1400" b="1" dirty="0" err="1" smtClean="0"/>
              <a:t>dengan</a:t>
            </a:r>
            <a:r>
              <a:rPr lang="en-US" sz="1400" b="1" dirty="0" smtClean="0"/>
              <a:t> </a:t>
            </a:r>
            <a:r>
              <a:rPr lang="en-US" sz="1400" b="1" dirty="0" smtClean="0"/>
              <a:t> </a:t>
            </a:r>
            <a:r>
              <a:rPr lang="en-US" sz="1400" b="1" dirty="0" err="1" smtClean="0"/>
              <a:t>standarpengukuran</a:t>
            </a:r>
            <a:r>
              <a:rPr lang="en-US" sz="1400" b="1" dirty="0" smtClean="0"/>
              <a:t>;</a:t>
            </a:r>
            <a:br>
              <a:rPr lang="en-US" sz="1400" b="1" dirty="0" smtClean="0"/>
            </a:br>
            <a:r>
              <a:rPr lang="en-US" sz="1400" b="1" dirty="0" smtClean="0"/>
              <a:t>	</a:t>
            </a:r>
            <a:r>
              <a:rPr lang="en-US" sz="1400" b="1" dirty="0" err="1" smtClean="0"/>
              <a:t>Mempromosikan</a:t>
            </a:r>
            <a:r>
              <a:rPr lang="en-US" sz="1400" b="1" dirty="0" smtClean="0"/>
              <a:t>  </a:t>
            </a:r>
            <a:r>
              <a:rPr lang="en-US" sz="1400" b="1" dirty="0" err="1" smtClean="0"/>
              <a:t>desain</a:t>
            </a:r>
            <a:r>
              <a:rPr lang="en-US" sz="1400" b="1" dirty="0" smtClean="0"/>
              <a:t> yang </a:t>
            </a:r>
            <a:r>
              <a:rPr lang="en-US" sz="1400" b="1" dirty="0" err="1" smtClean="0"/>
              <a:t>terpadu</a:t>
            </a:r>
            <a:r>
              <a:rPr lang="en-US" sz="1400" b="1" dirty="0" smtClean="0"/>
              <a:t>  </a:t>
            </a:r>
            <a:r>
              <a:rPr lang="en-US" sz="1400" b="1" dirty="0" err="1" smtClean="0"/>
              <a:t>keseluruhan-bangunan</a:t>
            </a:r>
            <a:r>
              <a:rPr lang="en-US" sz="1400" b="1" dirty="0" smtClean="0"/>
              <a:t> yang </a:t>
            </a:r>
            <a:r>
              <a:rPr lang="en-US" sz="1400" b="1" dirty="0" err="1" smtClean="0"/>
              <a:t>menyediakan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lingkungan</a:t>
            </a:r>
            <a:r>
              <a:rPr lang="en-US" sz="1400" b="1" dirty="0" smtClean="0"/>
              <a:t> 	yang  </a:t>
            </a:r>
            <a:r>
              <a:rPr lang="en-US" sz="1400" b="1" dirty="0" err="1" smtClean="0"/>
              <a:t>lebih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baik</a:t>
            </a:r>
            <a:r>
              <a:rPr lang="en-US" sz="1400" b="1" dirty="0" smtClean="0"/>
              <a:t> </a:t>
            </a:r>
            <a:br>
              <a:rPr lang="en-US" sz="1400" b="1" dirty="0" smtClean="0"/>
            </a:br>
            <a:r>
              <a:rPr lang="en-US" sz="1400" b="1" dirty="0" smtClean="0"/>
              <a:t>	</a:t>
            </a:r>
            <a:r>
              <a:rPr lang="en-US" sz="1400" b="1" dirty="0" err="1" smtClean="0"/>
              <a:t>Mengakui</a:t>
            </a:r>
            <a:r>
              <a:rPr lang="en-US" sz="1400" b="1" dirty="0" smtClean="0"/>
              <a:t> </a:t>
            </a:r>
            <a:r>
              <a:rPr lang="en-US" sz="1400" b="1" dirty="0" err="1" smtClean="0"/>
              <a:t>dan</a:t>
            </a:r>
            <a:r>
              <a:rPr lang="en-US" sz="1400" b="1" dirty="0" smtClean="0"/>
              <a:t> </a:t>
            </a:r>
            <a:r>
              <a:rPr lang="en-US" sz="1400" b="1" dirty="0" err="1" smtClean="0"/>
              <a:t>memberi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penghargaan</a:t>
            </a:r>
            <a:r>
              <a:rPr lang="en-US" sz="1400" b="1" dirty="0" smtClean="0"/>
              <a:t> </a:t>
            </a:r>
            <a:r>
              <a:rPr lang="en-US" sz="1400" b="1" dirty="0" err="1" smtClean="0"/>
              <a:t>terhadap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binaan</a:t>
            </a:r>
            <a:r>
              <a:rPr lang="en-US" sz="1400" b="1" dirty="0" smtClean="0"/>
              <a:t> </a:t>
            </a:r>
            <a:r>
              <a:rPr lang="en-US" sz="1400" b="1" dirty="0" smtClean="0"/>
              <a:t> </a:t>
            </a:r>
            <a:r>
              <a:rPr lang="en-US" sz="1400" b="1" dirty="0" err="1" smtClean="0"/>
              <a:t>lingkungan</a:t>
            </a:r>
            <a:r>
              <a:rPr lang="en-US" sz="1400" b="1" dirty="0" smtClean="0"/>
              <a:t>;</a:t>
            </a:r>
            <a:br>
              <a:rPr lang="en-US" sz="1400" b="1" dirty="0" smtClean="0"/>
            </a:br>
            <a:r>
              <a:rPr lang="en-US" sz="1400" b="1" dirty="0" smtClean="0"/>
              <a:t>	</a:t>
            </a:r>
            <a:r>
              <a:rPr lang="en-US" sz="1400" b="1" dirty="0" err="1" smtClean="0"/>
              <a:t>Memperbaharui</a:t>
            </a:r>
            <a:r>
              <a:rPr lang="en-US" sz="1400" b="1" dirty="0" smtClean="0"/>
              <a:t> </a:t>
            </a:r>
            <a:r>
              <a:rPr lang="en-US" sz="1400" b="1" dirty="0" smtClean="0"/>
              <a:t> </a:t>
            </a:r>
            <a:r>
              <a:rPr lang="en-US" sz="1400" b="1" dirty="0" err="1" smtClean="0"/>
              <a:t>lingkungan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binaan</a:t>
            </a:r>
            <a:r>
              <a:rPr lang="en-US" sz="1400" b="1" dirty="0" smtClean="0"/>
              <a:t> </a:t>
            </a:r>
            <a:r>
              <a:rPr lang="en-US" sz="1400" b="1" dirty="0" err="1" smtClean="0"/>
              <a:t>untuk</a:t>
            </a:r>
            <a:r>
              <a:rPr lang="en-US" sz="1400" b="1" dirty="0" smtClean="0"/>
              <a:t> </a:t>
            </a:r>
            <a:r>
              <a:rPr lang="en-US" sz="1400" b="1" dirty="0" err="1" smtClean="0"/>
              <a:t>mengurangi</a:t>
            </a:r>
            <a:r>
              <a:rPr lang="en-US" sz="1400" b="1" dirty="0" smtClean="0"/>
              <a:t> </a:t>
            </a:r>
            <a:r>
              <a:rPr lang="en-US" sz="1400" b="1" dirty="0" err="1" smtClean="0"/>
              <a:t>dampak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negatif</a:t>
            </a:r>
            <a:r>
              <a:rPr lang="en-US" sz="1400" b="1" dirty="0" smtClean="0"/>
              <a:t> </a:t>
            </a:r>
            <a:r>
              <a:rPr lang="en-US" sz="1400" b="1" dirty="0" err="1" smtClean="0"/>
              <a:t>lingkungan</a:t>
            </a:r>
            <a:r>
              <a:rPr lang="en-US" sz="1400" b="1" dirty="0" smtClean="0"/>
              <a:t> </a:t>
            </a:r>
            <a:r>
              <a:rPr lang="en-US" sz="1400" b="1" dirty="0" err="1" smtClean="0"/>
              <a:t>dan</a:t>
            </a: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 smtClean="0"/>
              <a:t>	</a:t>
            </a:r>
            <a:r>
              <a:rPr lang="en-US" sz="1400" b="1" dirty="0" err="1" smtClean="0"/>
              <a:t>Memastikan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bangunan</a:t>
            </a:r>
            <a:r>
              <a:rPr lang="en-US" sz="1400" b="1" dirty="0" smtClean="0"/>
              <a:t> </a:t>
            </a:r>
            <a:r>
              <a:rPr lang="en-US" sz="1400" b="1" dirty="0" err="1" smtClean="0"/>
              <a:t>baru</a:t>
            </a:r>
            <a:r>
              <a:rPr lang="en-US" sz="1400" b="1" dirty="0" smtClean="0"/>
              <a:t> </a:t>
            </a:r>
            <a:r>
              <a:rPr lang="en-US" sz="1400" b="1" dirty="0" err="1" smtClean="0"/>
              <a:t>tetap</a:t>
            </a:r>
            <a:r>
              <a:rPr lang="en-US" sz="1400" b="1" dirty="0" smtClean="0"/>
              <a:t> </a:t>
            </a:r>
            <a:r>
              <a:rPr lang="en-US" sz="1400" b="1" dirty="0" err="1" smtClean="0"/>
              <a:t>relevan</a:t>
            </a:r>
            <a:r>
              <a:rPr lang="en-US" sz="1400" b="1" dirty="0" smtClean="0"/>
              <a:t> </a:t>
            </a:r>
            <a:r>
              <a:rPr lang="en-US" sz="1400" b="1" dirty="0" err="1" smtClean="0"/>
              <a:t>di</a:t>
            </a:r>
            <a:r>
              <a:rPr lang="en-US" sz="1400" b="1" dirty="0" smtClean="0"/>
              <a:t> </a:t>
            </a:r>
            <a:r>
              <a:rPr lang="en-US" sz="1400" b="1" dirty="0" err="1" smtClean="0"/>
              <a:t>masa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depan</a:t>
            </a:r>
            <a:r>
              <a:rPr lang="en-US" sz="1400" b="1" dirty="0" smtClean="0"/>
              <a:t> </a:t>
            </a:r>
            <a:r>
              <a:rPr lang="en-US" sz="1400" b="1" dirty="0" err="1" smtClean="0"/>
              <a:t>dan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bangunan</a:t>
            </a:r>
            <a:r>
              <a:rPr lang="en-US" sz="1400" b="1" dirty="0" smtClean="0"/>
              <a:t> </a:t>
            </a:r>
            <a:r>
              <a:rPr lang="en-US" sz="1400" b="1" dirty="0" smtClean="0"/>
              <a:t>yang </a:t>
            </a:r>
            <a:r>
              <a:rPr lang="en-US" sz="1400" b="1" dirty="0" err="1" smtClean="0"/>
              <a:t>sudah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ada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dapat</a:t>
            </a:r>
            <a:r>
              <a:rPr lang="en-US" sz="1400" b="1" dirty="0" smtClean="0"/>
              <a:t>            	</a:t>
            </a:r>
            <a:r>
              <a:rPr lang="en-US" sz="1400" b="1" dirty="0" err="1" smtClean="0"/>
              <a:t>merenovasi</a:t>
            </a:r>
            <a:r>
              <a:rPr lang="en-US" sz="1400" b="1" dirty="0" smtClean="0"/>
              <a:t>  </a:t>
            </a:r>
            <a:r>
              <a:rPr lang="en-US" sz="1400" b="1" dirty="0" smtClean="0"/>
              <a:t> </a:t>
            </a:r>
            <a:r>
              <a:rPr lang="en-US" sz="1400" b="1" dirty="0" err="1" smtClean="0"/>
              <a:t>dan</a:t>
            </a:r>
            <a:r>
              <a:rPr lang="en-US" sz="1400" b="1" dirty="0" smtClean="0"/>
              <a:t> </a:t>
            </a:r>
            <a:r>
              <a:rPr lang="en-US" sz="1400" b="1" dirty="0" err="1" smtClean="0"/>
              <a:t>ditingkatkan</a:t>
            </a:r>
            <a:r>
              <a:rPr lang="en-US" sz="1400" b="1" dirty="0" smtClean="0"/>
              <a:t> </a:t>
            </a:r>
            <a:r>
              <a:rPr lang="en-US" sz="1400" b="1" dirty="0" err="1" smtClean="0"/>
              <a:t>untuk</a:t>
            </a:r>
            <a:r>
              <a:rPr lang="en-US" sz="1400" b="1" dirty="0" smtClean="0"/>
              <a:t> </a:t>
            </a:r>
            <a:r>
              <a:rPr lang="en-US" sz="1400" b="1" dirty="0" err="1" smtClean="0"/>
              <a:t>memperbaiki</a:t>
            </a:r>
            <a:r>
              <a:rPr lang="en-US" sz="1400" b="1" dirty="0" smtClean="0"/>
              <a:t> </a:t>
            </a:r>
            <a:r>
              <a:rPr lang="en-US" sz="1400" b="1" dirty="0" err="1" smtClean="0"/>
              <a:t>kualitas</a:t>
            </a:r>
            <a:r>
              <a:rPr lang="en-US" sz="1400" b="1" dirty="0" smtClean="0"/>
              <a:t>. </a:t>
            </a:r>
            <a:r>
              <a:rPr lang="id-ID" b="1" dirty="0" smtClean="0"/>
              <a:t/>
            </a:r>
            <a:br>
              <a:rPr lang="id-ID" b="1" dirty="0" smtClean="0"/>
            </a:b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762000" y="4495800"/>
            <a:ext cx="457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a.</a:t>
            </a:r>
          </a:p>
          <a:p>
            <a:pPr algn="r"/>
            <a:endParaRPr lang="en-US" dirty="0" smtClean="0"/>
          </a:p>
          <a:p>
            <a:pPr algn="r"/>
            <a:r>
              <a:rPr lang="en-US" dirty="0" smtClean="0"/>
              <a:t>b.</a:t>
            </a:r>
          </a:p>
          <a:p>
            <a:pPr algn="r"/>
            <a:r>
              <a:rPr lang="en-US" dirty="0" smtClean="0"/>
              <a:t>c.</a:t>
            </a:r>
          </a:p>
          <a:p>
            <a:pPr algn="r"/>
            <a:r>
              <a:rPr lang="en-US" dirty="0" smtClean="0"/>
              <a:t>d.</a:t>
            </a:r>
          </a:p>
          <a:p>
            <a:pPr algn="r"/>
            <a:r>
              <a:rPr lang="en-US" dirty="0" smtClean="0"/>
              <a:t>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66800" y="228600"/>
            <a:ext cx="2590800" cy="338554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600" dirty="0" err="1" smtClean="0">
                <a:latin typeface="Arial Black" pitchFamily="34" charset="0"/>
              </a:rPr>
              <a:t>Proses</a:t>
            </a:r>
            <a:r>
              <a:rPr lang="en-US" sz="1600" dirty="0" smtClean="0">
                <a:latin typeface="Arial Black" pitchFamily="34" charset="0"/>
              </a:rPr>
              <a:t> </a:t>
            </a:r>
            <a:r>
              <a:rPr lang="en-US" sz="1600" dirty="0" err="1" smtClean="0">
                <a:latin typeface="Arial Black" pitchFamily="34" charset="0"/>
              </a:rPr>
              <a:t>P</a:t>
            </a:r>
            <a:r>
              <a:rPr lang="en-US" sz="1600" dirty="0" err="1" smtClean="0">
                <a:latin typeface="Arial Black" pitchFamily="34" charset="0"/>
              </a:rPr>
              <a:t>enilaian</a:t>
            </a:r>
            <a:r>
              <a:rPr lang="en-US" sz="1600" dirty="0" smtClean="0">
                <a:latin typeface="Arial Black" pitchFamily="34" charset="0"/>
              </a:rPr>
              <a:t> GBI</a:t>
            </a:r>
            <a:endParaRPr lang="id-ID" sz="1600" dirty="0">
              <a:latin typeface="Arial Black" pitchFamily="34" charset="0"/>
            </a:endParaRPr>
          </a:p>
        </p:txBody>
      </p:sp>
      <p:pic>
        <p:nvPicPr>
          <p:cNvPr id="1026" name="Picture 2" descr="Assessment Stag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609600"/>
            <a:ext cx="4191000" cy="58959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Assessment Stag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381000"/>
            <a:ext cx="4191000" cy="58959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Assessment Stag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304800"/>
            <a:ext cx="4191000" cy="58959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Registration Fees"/>
          <p:cNvPicPr>
            <a:picLocks noChangeAspect="1" noChangeArrowheads="1"/>
          </p:cNvPicPr>
          <p:nvPr/>
        </p:nvPicPr>
        <p:blipFill>
          <a:blip r:embed="rId2"/>
          <a:srcRect r="22123" b="14956"/>
          <a:stretch>
            <a:fillRect/>
          </a:stretch>
        </p:blipFill>
        <p:spPr bwMode="auto">
          <a:xfrm>
            <a:off x="1066800" y="762000"/>
            <a:ext cx="7010400" cy="2286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066800" y="304800"/>
            <a:ext cx="2133600" cy="338554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600" dirty="0" err="1" smtClean="0">
                <a:latin typeface="Arial Black" pitchFamily="34" charset="0"/>
              </a:rPr>
              <a:t>Biaya</a:t>
            </a:r>
            <a:r>
              <a:rPr lang="en-US" sz="1600" dirty="0" smtClean="0">
                <a:latin typeface="Arial Black" pitchFamily="34" charset="0"/>
              </a:rPr>
              <a:t> </a:t>
            </a:r>
            <a:r>
              <a:rPr lang="en-US" sz="1600" dirty="0" err="1" smtClean="0">
                <a:latin typeface="Arial Black" pitchFamily="34" charset="0"/>
              </a:rPr>
              <a:t>Registrasi</a:t>
            </a:r>
            <a:r>
              <a:rPr lang="en-US" sz="1600" dirty="0" smtClean="0">
                <a:latin typeface="Arial Black" pitchFamily="34" charset="0"/>
              </a:rPr>
              <a:t> </a:t>
            </a:r>
            <a:endParaRPr lang="id-ID" sz="1600" dirty="0">
              <a:latin typeface="Arial Black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43000" y="3276600"/>
            <a:ext cx="2286000" cy="3048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d-ID" sz="1400" dirty="0" smtClean="0"/>
              <a:t> </a:t>
            </a:r>
            <a:r>
              <a:rPr lang="en-US" sz="1400" dirty="0" smtClean="0"/>
              <a:t>SISTEM PENILAIAN </a:t>
            </a:r>
            <a:r>
              <a:rPr lang="id-ID" sz="1400" dirty="0" smtClean="0"/>
              <a:t>GBI </a:t>
            </a:r>
            <a:endParaRPr lang="id-ID" sz="1400" dirty="0">
              <a:latin typeface="Arial Black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143000" y="3733800"/>
          <a:ext cx="7543800" cy="25958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994787"/>
                <a:gridCol w="6549013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US" sz="1400" dirty="0" smtClean="0">
                          <a:latin typeface="Arial Black" pitchFamily="34" charset="0"/>
                        </a:rPr>
                        <a:t>SISTEMPE NILAIAN  PADA BANGUNAN  ADA 6</a:t>
                      </a:r>
                      <a:r>
                        <a:rPr lang="en-US" sz="1400" baseline="0" dirty="0" smtClean="0">
                          <a:latin typeface="Arial Black" pitchFamily="34" charset="0"/>
                        </a:rPr>
                        <a:t> KRITE ANTRA LAIN :</a:t>
                      </a:r>
                      <a:endParaRPr lang="id-ID" sz="1400" dirty="0">
                        <a:latin typeface="Arial Black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id-ID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Penggunaan</a:t>
                      </a: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" pitchFamily="34" charset="0"/>
                          <a:cs typeface="Arial" pitchFamily="34" charset="0"/>
                        </a:rPr>
                        <a:t>energi</a:t>
                      </a:r>
                      <a:r>
                        <a:rPr lang="en-US" sz="1400" baseline="0" dirty="0" smtClean="0">
                          <a:latin typeface="Arial" pitchFamily="34" charset="0"/>
                          <a:cs typeface="Arial" pitchFamily="34" charset="0"/>
                        </a:rPr>
                        <a:t> yang </a:t>
                      </a:r>
                      <a:r>
                        <a:rPr lang="en-US" sz="1400" baseline="0" dirty="0" err="1" smtClean="0">
                          <a:latin typeface="Arial" pitchFamily="34" charset="0"/>
                          <a:cs typeface="Arial" pitchFamily="34" charset="0"/>
                        </a:rPr>
                        <a:t>efisien</a:t>
                      </a:r>
                      <a:r>
                        <a:rPr lang="en-US" sz="1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id-ID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id-ID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Kualitas</a:t>
                      </a: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Lingkungan</a:t>
                      </a:r>
                      <a:r>
                        <a:rPr lang="en-US" sz="1400" baseline="0" dirty="0" smtClean="0">
                          <a:latin typeface="Arial" pitchFamily="34" charset="0"/>
                          <a:cs typeface="Arial" pitchFamily="34" charset="0"/>
                        </a:rPr>
                        <a:t> ( </a:t>
                      </a:r>
                      <a:r>
                        <a:rPr lang="en-US" sz="1400" baseline="0" dirty="0" err="1" smtClean="0">
                          <a:latin typeface="Arial" pitchFamily="34" charset="0"/>
                          <a:cs typeface="Arial" pitchFamily="34" charset="0"/>
                        </a:rPr>
                        <a:t>Ruang</a:t>
                      </a:r>
                      <a:r>
                        <a:rPr lang="en-US" sz="1400" baseline="0" dirty="0" smtClean="0">
                          <a:latin typeface="Arial" pitchFamily="34" charset="0"/>
                          <a:cs typeface="Arial" pitchFamily="34" charset="0"/>
                        </a:rPr>
                        <a:t> Terbuka )</a:t>
                      </a:r>
                      <a:endParaRPr lang="id-ID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id-ID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Pengelolaan</a:t>
                      </a: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 yang </a:t>
                      </a:r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berkelanjutan</a:t>
                      </a: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( sustainable </a:t>
                      </a:r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planing</a:t>
                      </a: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 )</a:t>
                      </a:r>
                      <a:endParaRPr lang="id-ID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id-ID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Penggunaan</a:t>
                      </a: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bahan</a:t>
                      </a: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 material  </a:t>
                      </a:r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da</a:t>
                      </a:r>
                      <a:r>
                        <a:rPr lang="en-US" sz="1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" pitchFamily="34" charset="0"/>
                          <a:cs typeface="Arial" pitchFamily="34" charset="0"/>
                        </a:rPr>
                        <a:t>sumber</a:t>
                      </a:r>
                      <a:r>
                        <a:rPr lang="en-US" sz="1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" pitchFamily="34" charset="0"/>
                          <a:cs typeface="Arial" pitchFamily="34" charset="0"/>
                        </a:rPr>
                        <a:t>daya</a:t>
                      </a: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id-ID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id-ID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Penggunaan</a:t>
                      </a:r>
                      <a:r>
                        <a:rPr lang="en-US" sz="1400" baseline="0" dirty="0" smtClean="0">
                          <a:latin typeface="Arial" pitchFamily="34" charset="0"/>
                          <a:cs typeface="Arial" pitchFamily="34" charset="0"/>
                        </a:rPr>
                        <a:t> air </a:t>
                      </a:r>
                      <a:r>
                        <a:rPr lang="en-US" sz="1400" baseline="0" dirty="0" err="1" smtClean="0">
                          <a:latin typeface="Arial" pitchFamily="34" charset="0"/>
                          <a:cs typeface="Arial" pitchFamily="34" charset="0"/>
                        </a:rPr>
                        <a:t>secara</a:t>
                      </a:r>
                      <a:r>
                        <a:rPr lang="en-US" sz="1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" pitchFamily="34" charset="0"/>
                          <a:cs typeface="Arial" pitchFamily="34" charset="0"/>
                        </a:rPr>
                        <a:t>efisien</a:t>
                      </a:r>
                      <a:endParaRPr lang="id-ID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id-ID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Inovasi</a:t>
                      </a: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 / </a:t>
                      </a:r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pembaharuan</a:t>
                      </a:r>
                      <a:endParaRPr lang="id-ID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066800" y="764024"/>
            <a:ext cx="7696200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600" b="1" dirty="0" err="1" smtClean="0"/>
              <a:t>Penggunaan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energi</a:t>
            </a:r>
            <a:r>
              <a:rPr lang="en-US" sz="1600" b="1" dirty="0" smtClean="0"/>
              <a:t> yang </a:t>
            </a:r>
            <a:r>
              <a:rPr lang="en-US" sz="1600" b="1" dirty="0" err="1" smtClean="0"/>
              <a:t>efisisen</a:t>
            </a:r>
            <a:endParaRPr lang="en-US" sz="1600" b="1" dirty="0" smtClean="0"/>
          </a:p>
          <a:p>
            <a:pPr algn="just"/>
            <a:r>
              <a:rPr lang="id-ID" sz="1600" dirty="0" smtClean="0"/>
              <a:t>Meningkatkan konsumsi </a:t>
            </a:r>
            <a:r>
              <a:rPr lang="en-US" sz="1600" dirty="0" err="1" smtClean="0"/>
              <a:t>energi</a:t>
            </a:r>
            <a:r>
              <a:rPr lang="en-US" sz="1600" dirty="0" smtClean="0"/>
              <a:t> </a:t>
            </a:r>
            <a:r>
              <a:rPr lang="en-US" sz="1600" dirty="0" err="1" smtClean="0"/>
              <a:t>dengan</a:t>
            </a:r>
            <a:r>
              <a:rPr lang="en-US" sz="1600" dirty="0" smtClean="0"/>
              <a:t> </a:t>
            </a:r>
            <a:r>
              <a:rPr lang="en-US" sz="1600" dirty="0" err="1" smtClean="0"/>
              <a:t>Pengoptimalan</a:t>
            </a:r>
            <a:r>
              <a:rPr lang="en-US" sz="1600" dirty="0" smtClean="0"/>
              <a:t> </a:t>
            </a:r>
            <a:r>
              <a:rPr lang="en-US" sz="1600" dirty="0" err="1" smtClean="0"/>
              <a:t>penggunaan</a:t>
            </a:r>
            <a:r>
              <a:rPr lang="en-US" sz="1600" dirty="0" smtClean="0"/>
              <a:t> </a:t>
            </a:r>
            <a:r>
              <a:rPr lang="en-US" sz="1600" dirty="0" err="1" smtClean="0"/>
              <a:t>energi</a:t>
            </a:r>
            <a:r>
              <a:rPr lang="en-US" sz="1600" dirty="0" smtClean="0"/>
              <a:t> </a:t>
            </a:r>
            <a:r>
              <a:rPr lang="en-US" sz="1600" dirty="0" err="1" smtClean="0"/>
              <a:t>dengan</a:t>
            </a:r>
            <a:r>
              <a:rPr lang="en-US" sz="1600" dirty="0" smtClean="0"/>
              <a:t> </a:t>
            </a:r>
            <a:r>
              <a:rPr lang="en-US" sz="1600" dirty="0" err="1" smtClean="0"/>
              <a:t>tidak</a:t>
            </a:r>
            <a:r>
              <a:rPr lang="en-US" sz="1600" dirty="0" smtClean="0"/>
              <a:t> </a:t>
            </a:r>
            <a:r>
              <a:rPr lang="en-US" sz="1600" dirty="0" err="1" smtClean="0"/>
              <a:t>berlebihan</a:t>
            </a:r>
            <a:r>
              <a:rPr lang="en-US" sz="1600" dirty="0" smtClean="0"/>
              <a:t> </a:t>
            </a:r>
            <a:r>
              <a:rPr lang="en-US" sz="1600" dirty="0" err="1" smtClean="0"/>
              <a:t>pada</a:t>
            </a:r>
            <a:r>
              <a:rPr lang="en-US" sz="1600" dirty="0" smtClean="0"/>
              <a:t> </a:t>
            </a:r>
            <a:r>
              <a:rPr lang="en-US" sz="1600" dirty="0" err="1" smtClean="0"/>
              <a:t>banguanan</a:t>
            </a:r>
            <a:r>
              <a:rPr lang="en-US" sz="1600" dirty="0" smtClean="0"/>
              <a:t>, </a:t>
            </a:r>
            <a:r>
              <a:rPr lang="en-US" sz="1600" dirty="0" err="1" smtClean="0"/>
              <a:t>dengan</a:t>
            </a:r>
            <a:r>
              <a:rPr lang="en-US" sz="1600" dirty="0" smtClean="0"/>
              <a:t> </a:t>
            </a:r>
            <a:r>
              <a:rPr lang="en-US" sz="1600" dirty="0" err="1" smtClean="0"/>
              <a:t>memenfaatkan</a:t>
            </a:r>
            <a:r>
              <a:rPr lang="en-US" sz="1600" dirty="0" smtClean="0"/>
              <a:t> </a:t>
            </a:r>
            <a:r>
              <a:rPr lang="en-US" sz="1600" dirty="0" err="1" smtClean="0"/>
              <a:t>energi</a:t>
            </a:r>
            <a:r>
              <a:rPr lang="en-US" sz="1600" dirty="0" smtClean="0"/>
              <a:t> </a:t>
            </a:r>
            <a:r>
              <a:rPr lang="en-US" sz="1600" dirty="0" err="1" smtClean="0"/>
              <a:t>matahari</a:t>
            </a:r>
            <a:r>
              <a:rPr lang="en-US" sz="1600" dirty="0" smtClean="0"/>
              <a:t> </a:t>
            </a:r>
            <a:r>
              <a:rPr lang="en-US" sz="1600" dirty="0" err="1" smtClean="0"/>
              <a:t>sebagai</a:t>
            </a:r>
            <a:r>
              <a:rPr lang="en-US" sz="1600" dirty="0" smtClean="0"/>
              <a:t> </a:t>
            </a:r>
            <a:r>
              <a:rPr lang="en-US" sz="1600" dirty="0" err="1" smtClean="0"/>
              <a:t>pencahayaan</a:t>
            </a:r>
            <a:r>
              <a:rPr lang="en-US" sz="1600" dirty="0" smtClean="0"/>
              <a:t> </a:t>
            </a:r>
            <a:r>
              <a:rPr lang="en-US" sz="1600" dirty="0" err="1" smtClean="0"/>
              <a:t>alami</a:t>
            </a:r>
            <a:r>
              <a:rPr lang="en-US" sz="1600" dirty="0" smtClean="0"/>
              <a:t> </a:t>
            </a:r>
            <a:r>
              <a:rPr lang="en-US" sz="1600" dirty="0" err="1" smtClean="0"/>
              <a:t>pada</a:t>
            </a:r>
            <a:r>
              <a:rPr lang="en-US" sz="1600" dirty="0" smtClean="0"/>
              <a:t> </a:t>
            </a:r>
            <a:r>
              <a:rPr lang="en-US" sz="1600" dirty="0" err="1" smtClean="0"/>
              <a:t>gedung</a:t>
            </a:r>
            <a:r>
              <a:rPr lang="en-US" sz="1600" dirty="0" smtClean="0"/>
              <a:t>, </a:t>
            </a:r>
            <a:r>
              <a:rPr lang="en-US" sz="1600" dirty="0" err="1" smtClean="0"/>
              <a:t>karena</a:t>
            </a:r>
            <a:r>
              <a:rPr lang="en-US" sz="1600" dirty="0" smtClean="0"/>
              <a:t> </a:t>
            </a:r>
            <a:r>
              <a:rPr lang="en-US" sz="1600" dirty="0" err="1" smtClean="0"/>
              <a:t>energi</a:t>
            </a:r>
            <a:r>
              <a:rPr lang="en-US" sz="1600" dirty="0" smtClean="0"/>
              <a:t> </a:t>
            </a:r>
            <a:r>
              <a:rPr lang="en-US" sz="1600" dirty="0" err="1" smtClean="0"/>
              <a:t>ini</a:t>
            </a:r>
            <a:r>
              <a:rPr lang="en-US" sz="1600" dirty="0" smtClean="0"/>
              <a:t> </a:t>
            </a:r>
            <a:r>
              <a:rPr lang="en-US" sz="1600" dirty="0" err="1" smtClean="0"/>
              <a:t>dapat</a:t>
            </a:r>
            <a:r>
              <a:rPr lang="en-US" sz="1600" dirty="0" smtClean="0"/>
              <a:t> </a:t>
            </a:r>
            <a:r>
              <a:rPr lang="en-US" sz="1600" dirty="0" err="1" smtClean="0"/>
              <a:t>di</a:t>
            </a:r>
            <a:r>
              <a:rPr lang="en-US" sz="1600" dirty="0"/>
              <a:t> </a:t>
            </a:r>
            <a:r>
              <a:rPr lang="en-US" sz="1600" dirty="0" err="1" smtClean="0"/>
              <a:t>perbaharui</a:t>
            </a:r>
            <a:r>
              <a:rPr lang="en-US" sz="1600" dirty="0" smtClean="0"/>
              <a:t> </a:t>
            </a:r>
            <a:r>
              <a:rPr lang="en-US" sz="1600" dirty="0" err="1" smtClean="0"/>
              <a:t>serta</a:t>
            </a:r>
            <a:r>
              <a:rPr lang="en-US" sz="1600" dirty="0" smtClean="0"/>
              <a:t> </a:t>
            </a:r>
            <a:r>
              <a:rPr lang="id-ID" sz="1600" dirty="0" smtClean="0"/>
              <a:t>perawatan </a:t>
            </a:r>
            <a:r>
              <a:rPr lang="id-ID" sz="1600" dirty="0" smtClean="0"/>
              <a:t>berkala</a:t>
            </a:r>
            <a:r>
              <a:rPr lang="en-US" sz="1600" dirty="0" smtClean="0"/>
              <a:t>.</a:t>
            </a:r>
            <a:endParaRPr lang="en-US" sz="1600" dirty="0" smtClean="0"/>
          </a:p>
          <a:p>
            <a:pPr algn="just"/>
            <a:endParaRPr lang="en-US" sz="1600" dirty="0" smtClean="0"/>
          </a:p>
          <a:p>
            <a:pPr algn="just"/>
            <a:r>
              <a:rPr lang="en-US" sz="1600" b="1" dirty="0" err="1" smtClean="0">
                <a:latin typeface="Arial" pitchFamily="34" charset="0"/>
                <a:cs typeface="Arial" pitchFamily="34" charset="0"/>
              </a:rPr>
              <a:t>Kualitas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 smtClean="0">
                <a:latin typeface="Arial" pitchFamily="34" charset="0"/>
                <a:cs typeface="Arial" pitchFamily="34" charset="0"/>
              </a:rPr>
              <a:t>Lingkungan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 ( </a:t>
            </a:r>
            <a:r>
              <a:rPr lang="en-US" sz="1600" b="1" dirty="0" err="1" smtClean="0">
                <a:latin typeface="Arial" pitchFamily="34" charset="0"/>
                <a:cs typeface="Arial" pitchFamily="34" charset="0"/>
              </a:rPr>
              <a:t>Ruang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 Terbuka )</a:t>
            </a:r>
          </a:p>
          <a:p>
            <a:pPr algn="just"/>
            <a:r>
              <a:rPr lang="id-ID" sz="1600" dirty="0" smtClean="0"/>
              <a:t>Mencapai kinerja yang </a:t>
            </a:r>
            <a:r>
              <a:rPr lang="id-ID" sz="1600" dirty="0" smtClean="0"/>
              <a:t>berkualitas</a:t>
            </a:r>
            <a:r>
              <a:rPr lang="en-US" sz="1600" dirty="0" smtClean="0"/>
              <a:t>,</a:t>
            </a:r>
            <a:r>
              <a:rPr lang="id-ID" sz="1600" dirty="0" smtClean="0"/>
              <a:t> baik dalam kualitas udara dalam ruangan, akustik,visual dan kenyamanan termal. </a:t>
            </a:r>
            <a:r>
              <a:rPr lang="en-US" sz="1600" dirty="0" err="1" smtClean="0"/>
              <a:t>Dengan</a:t>
            </a:r>
            <a:r>
              <a:rPr lang="en-US" sz="1600" dirty="0" smtClean="0"/>
              <a:t> </a:t>
            </a:r>
            <a:r>
              <a:rPr lang="id-ID" sz="1600" dirty="0" smtClean="0"/>
              <a:t>penerapan filtrasi kualitas </a:t>
            </a:r>
            <a:r>
              <a:rPr lang="id-ID" sz="1600" dirty="0" smtClean="0"/>
              <a:t>udara,</a:t>
            </a:r>
            <a:r>
              <a:rPr lang="en-US" sz="1600" dirty="0" smtClean="0"/>
              <a:t> </a:t>
            </a:r>
            <a:r>
              <a:rPr lang="id-ID" sz="1600" dirty="0" smtClean="0"/>
              <a:t> </a:t>
            </a:r>
            <a:r>
              <a:rPr lang="en-US" sz="1600" dirty="0" err="1" smtClean="0"/>
              <a:t>kontrol</a:t>
            </a:r>
            <a:r>
              <a:rPr lang="en-US" sz="1600" dirty="0" smtClean="0"/>
              <a:t> </a:t>
            </a:r>
            <a:r>
              <a:rPr lang="id-ID" sz="1600" dirty="0" smtClean="0"/>
              <a:t>gerakan</a:t>
            </a:r>
            <a:r>
              <a:rPr lang="en-US" sz="1600" dirty="0" smtClean="0"/>
              <a:t> </a:t>
            </a:r>
            <a:r>
              <a:rPr lang="id-ID" sz="1600" dirty="0" smtClean="0"/>
              <a:t>suhu</a:t>
            </a:r>
            <a:r>
              <a:rPr lang="id-ID" sz="1600" dirty="0" smtClean="0"/>
              <a:t> dan kelembaban</a:t>
            </a:r>
            <a:r>
              <a:rPr lang="id-ID" sz="1600" dirty="0" smtClean="0"/>
              <a:t>.</a:t>
            </a: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1600" b="1" dirty="0" err="1" smtClean="0">
                <a:latin typeface="Arial" pitchFamily="34" charset="0"/>
                <a:cs typeface="Arial" pitchFamily="34" charset="0"/>
              </a:rPr>
              <a:t>Pengelolaan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 smtClean="0">
                <a:latin typeface="Arial" pitchFamily="34" charset="0"/>
                <a:cs typeface="Arial" pitchFamily="34" charset="0"/>
              </a:rPr>
              <a:t>berkelanjutan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( </a:t>
            </a:r>
            <a:r>
              <a:rPr lang="en-US" sz="1600" b="1" i="1" dirty="0" smtClean="0">
                <a:latin typeface="Arial" pitchFamily="34" charset="0"/>
                <a:cs typeface="Arial" pitchFamily="34" charset="0"/>
              </a:rPr>
              <a:t>Sustainable </a:t>
            </a:r>
            <a:r>
              <a:rPr lang="en-US" sz="1600" b="1" i="1" dirty="0" err="1" smtClean="0">
                <a:latin typeface="Arial" pitchFamily="34" charset="0"/>
                <a:cs typeface="Arial" pitchFamily="34" charset="0"/>
              </a:rPr>
              <a:t>P</a:t>
            </a:r>
            <a:r>
              <a:rPr lang="en-US" sz="1600" b="1" i="1" dirty="0" err="1" smtClean="0">
                <a:latin typeface="Arial" pitchFamily="34" charset="0"/>
                <a:cs typeface="Arial" pitchFamily="34" charset="0"/>
              </a:rPr>
              <a:t>laning</a:t>
            </a:r>
            <a:r>
              <a:rPr lang="en-US" sz="16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algn="just"/>
            <a:r>
              <a:rPr lang="id-ID" sz="1600" dirty="0" smtClean="0"/>
              <a:t>Memilih lokasi yang sesuai dengan akses </a:t>
            </a:r>
            <a:r>
              <a:rPr lang="en-US" sz="1600" dirty="0" smtClean="0"/>
              <a:t>yang  </a:t>
            </a:r>
            <a:r>
              <a:rPr lang="id-ID" sz="1600" dirty="0" smtClean="0"/>
              <a:t>direncanakan</a:t>
            </a:r>
            <a:r>
              <a:rPr lang="id-ID" sz="1600" dirty="0" smtClean="0"/>
              <a:t> untuk transportasi umum,layanan masyarakat, ruang terbuka dan lansekap</a:t>
            </a:r>
            <a:r>
              <a:rPr lang="id-ID" sz="1600" dirty="0" smtClean="0"/>
              <a:t>.</a:t>
            </a:r>
            <a:r>
              <a:rPr lang="en-US" sz="1600" dirty="0" smtClean="0"/>
              <a:t> Dan </a:t>
            </a:r>
            <a:r>
              <a:rPr lang="id-ID" sz="1600" dirty="0" smtClean="0"/>
              <a:t>Menerapkan manajemen konstruksi yang baik, </a:t>
            </a: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1600" b="1" dirty="0" err="1" smtClean="0">
                <a:latin typeface="Arial" pitchFamily="34" charset="0"/>
                <a:cs typeface="Arial" pitchFamily="34" charset="0"/>
              </a:rPr>
              <a:t>Penggunaan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 smtClean="0">
                <a:latin typeface="Arial" pitchFamily="34" charset="0"/>
                <a:cs typeface="Arial" pitchFamily="34" charset="0"/>
              </a:rPr>
              <a:t>bahan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 material  </a:t>
            </a:r>
            <a:r>
              <a:rPr lang="en-US" sz="1600" b="1" dirty="0" err="1" smtClean="0">
                <a:latin typeface="Arial" pitchFamily="34" charset="0"/>
                <a:cs typeface="Arial" pitchFamily="34" charset="0"/>
              </a:rPr>
              <a:t>bangunan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 smtClean="0">
                <a:latin typeface="Arial" pitchFamily="34" charset="0"/>
                <a:cs typeface="Arial" pitchFamily="34" charset="0"/>
              </a:rPr>
              <a:t>sumber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 smtClean="0">
                <a:latin typeface="Arial" pitchFamily="34" charset="0"/>
                <a:cs typeface="Arial" pitchFamily="34" charset="0"/>
              </a:rPr>
              <a:t>daya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  </a:t>
            </a:r>
            <a:endParaRPr lang="id-ID" sz="16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id-ID" sz="1600" dirty="0" smtClean="0"/>
              <a:t>Mempromosikan penggunaan material yang ramah lingkungan </a:t>
            </a:r>
            <a:r>
              <a:rPr lang="en-US" sz="1600" dirty="0" smtClean="0"/>
              <a:t>yang </a:t>
            </a:r>
            <a:r>
              <a:rPr lang="en-US" sz="1600" dirty="0" err="1" smtClean="0"/>
              <a:t>berasal</a:t>
            </a:r>
            <a:r>
              <a:rPr lang="en-US" sz="1600" dirty="0" smtClean="0"/>
              <a:t> </a:t>
            </a:r>
            <a:r>
              <a:rPr lang="id-ID" sz="1600" dirty="0" smtClean="0"/>
              <a:t> dari </a:t>
            </a:r>
            <a:r>
              <a:rPr lang="en-US" sz="1600" dirty="0" err="1" smtClean="0"/>
              <a:t>bahan</a:t>
            </a:r>
            <a:r>
              <a:rPr lang="en-US" sz="1600" dirty="0" smtClean="0"/>
              <a:t> </a:t>
            </a:r>
            <a:r>
              <a:rPr lang="id-ID" sz="1600" dirty="0" smtClean="0"/>
              <a:t> </a:t>
            </a:r>
            <a:r>
              <a:rPr lang="id-ID" sz="1600" dirty="0" smtClean="0"/>
              <a:t>yang berkelanjutan </a:t>
            </a:r>
            <a:r>
              <a:rPr lang="en-US" sz="1600" dirty="0" err="1" smtClean="0"/>
              <a:t>atau</a:t>
            </a:r>
            <a:r>
              <a:rPr lang="en-US" sz="1600" dirty="0" smtClean="0"/>
              <a:t> </a:t>
            </a:r>
            <a:r>
              <a:rPr lang="en-US" sz="1600" dirty="0" err="1" smtClean="0"/>
              <a:t>dapat</a:t>
            </a:r>
            <a:r>
              <a:rPr lang="en-US" sz="1600" dirty="0" smtClean="0"/>
              <a:t> </a:t>
            </a:r>
            <a:r>
              <a:rPr lang="en-US" sz="1600" dirty="0" err="1" smtClean="0"/>
              <a:t>di</a:t>
            </a:r>
            <a:r>
              <a:rPr lang="en-US" sz="1600" dirty="0" smtClean="0"/>
              <a:t> </a:t>
            </a:r>
            <a:r>
              <a:rPr lang="id-ID" sz="1600" dirty="0" smtClean="0"/>
              <a:t>daur </a:t>
            </a:r>
            <a:r>
              <a:rPr lang="id-ID" sz="1600" dirty="0" smtClean="0"/>
              <a:t>ulang</a:t>
            </a:r>
            <a:r>
              <a:rPr lang="id-ID" sz="1600" dirty="0" smtClean="0"/>
              <a:t>.</a:t>
            </a:r>
            <a:r>
              <a:rPr lang="en-US" sz="1600" dirty="0" smtClean="0"/>
              <a:t> </a:t>
            </a:r>
            <a:r>
              <a:rPr lang="en-US" sz="1600" dirty="0" err="1" smtClean="0"/>
              <a:t>Sistem</a:t>
            </a:r>
            <a:r>
              <a:rPr lang="en-US" sz="1600" dirty="0" smtClean="0"/>
              <a:t> </a:t>
            </a:r>
            <a:r>
              <a:rPr lang="en-US" sz="1600" dirty="0" err="1" smtClean="0"/>
              <a:t>penyimpanan</a:t>
            </a:r>
            <a:r>
              <a:rPr lang="en-US" sz="1600" dirty="0" smtClean="0"/>
              <a:t> </a:t>
            </a:r>
            <a:r>
              <a:rPr lang="en-US" sz="1600" dirty="0" err="1" smtClean="0"/>
              <a:t>serta</a:t>
            </a:r>
            <a:r>
              <a:rPr lang="en-US" sz="1600" dirty="0" smtClean="0"/>
              <a:t> </a:t>
            </a:r>
            <a:r>
              <a:rPr lang="en-US" sz="1600" dirty="0" err="1" smtClean="0"/>
              <a:t>Pengolahan</a:t>
            </a:r>
            <a:r>
              <a:rPr lang="en-US" sz="1600" dirty="0" smtClean="0"/>
              <a:t> </a:t>
            </a:r>
            <a:r>
              <a:rPr lang="en-US" sz="1600" dirty="0" err="1" smtClean="0"/>
              <a:t>sampah</a:t>
            </a:r>
            <a:r>
              <a:rPr lang="en-US" sz="1600" dirty="0" smtClean="0"/>
              <a:t>  </a:t>
            </a:r>
            <a:endParaRPr lang="en-US" sz="16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1600" b="1" dirty="0" err="1" smtClean="0">
                <a:latin typeface="Arial" pitchFamily="34" charset="0"/>
                <a:cs typeface="Arial" pitchFamily="34" charset="0"/>
              </a:rPr>
              <a:t>Penggunaan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 air </a:t>
            </a:r>
            <a:r>
              <a:rPr lang="en-US" sz="1600" b="1" dirty="0" err="1" smtClean="0">
                <a:latin typeface="Arial" pitchFamily="34" charset="0"/>
                <a:cs typeface="Arial" pitchFamily="34" charset="0"/>
              </a:rPr>
              <a:t>secara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 smtClean="0">
                <a:latin typeface="Arial" pitchFamily="34" charset="0"/>
                <a:cs typeface="Arial" pitchFamily="34" charset="0"/>
              </a:rPr>
              <a:t>efisien</a:t>
            </a:r>
            <a:endParaRPr lang="id-ID" sz="16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id-ID" sz="1600" dirty="0" smtClean="0"/>
              <a:t>Menampung 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p</a:t>
            </a:r>
            <a:r>
              <a:rPr lang="id-ID" sz="1600" dirty="0" smtClean="0"/>
              <a:t>engelola</a:t>
            </a:r>
            <a:r>
              <a:rPr lang="en-US" sz="1600" dirty="0" smtClean="0"/>
              <a:t>h</a:t>
            </a:r>
            <a:r>
              <a:rPr lang="id-ID" sz="1600" dirty="0" smtClean="0"/>
              <a:t>an</a:t>
            </a:r>
            <a:r>
              <a:rPr lang="id-ID" sz="1600" dirty="0" smtClean="0"/>
              <a:t> air </a:t>
            </a:r>
            <a:r>
              <a:rPr lang="id-ID" sz="1600" dirty="0" smtClean="0"/>
              <a:t>hujan</a:t>
            </a:r>
            <a:r>
              <a:rPr lang="en-US" sz="1600" dirty="0" smtClean="0"/>
              <a:t>, </a:t>
            </a:r>
            <a:r>
              <a:rPr lang="en-US" sz="1600" dirty="0" err="1" smtClean="0"/>
              <a:t>proses</a:t>
            </a:r>
            <a:r>
              <a:rPr lang="en-US" sz="1600" dirty="0" smtClean="0"/>
              <a:t> </a:t>
            </a:r>
            <a:r>
              <a:rPr lang="en-US" sz="1600" dirty="0" err="1" smtClean="0"/>
              <a:t>daur</a:t>
            </a:r>
            <a:r>
              <a:rPr lang="en-US" sz="1600" dirty="0" smtClean="0"/>
              <a:t> </a:t>
            </a:r>
            <a:r>
              <a:rPr lang="en-US" sz="1600" dirty="0" err="1" smtClean="0"/>
              <a:t>ulang</a:t>
            </a:r>
            <a:r>
              <a:rPr lang="en-US" sz="1600" dirty="0" smtClean="0"/>
              <a:t> air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penggunaan</a:t>
            </a:r>
            <a:r>
              <a:rPr lang="en-US" sz="1600" dirty="0" smtClean="0"/>
              <a:t> </a:t>
            </a:r>
            <a:r>
              <a:rPr lang="en-US" sz="1600" dirty="0" err="1" smtClean="0"/>
              <a:t>alat</a:t>
            </a:r>
            <a:r>
              <a:rPr lang="en-US" sz="1600" dirty="0" smtClean="0"/>
              <a:t> yang </a:t>
            </a:r>
            <a:r>
              <a:rPr lang="en-US" sz="1600" dirty="0" err="1" smtClean="0"/>
              <a:t>dapat</a:t>
            </a:r>
            <a:r>
              <a:rPr lang="en-US" sz="1600" dirty="0" smtClean="0"/>
              <a:t> </a:t>
            </a:r>
            <a:r>
              <a:rPr lang="en-US" sz="1600" dirty="0" err="1" smtClean="0"/>
              <a:t>menghemat</a:t>
            </a:r>
            <a:r>
              <a:rPr lang="en-US" sz="1600" dirty="0" smtClean="0"/>
              <a:t> air. </a:t>
            </a:r>
            <a:endParaRPr lang="en-US" sz="1600" dirty="0" smtClean="0"/>
          </a:p>
          <a:p>
            <a:pPr algn="just"/>
            <a:r>
              <a:rPr lang="en-US" sz="1600" b="1" dirty="0" err="1" smtClean="0">
                <a:latin typeface="Arial" pitchFamily="34" charset="0"/>
                <a:cs typeface="Arial" pitchFamily="34" charset="0"/>
              </a:rPr>
              <a:t>Inovasi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/ </a:t>
            </a:r>
            <a:r>
              <a:rPr lang="en-US" sz="1600" b="1" dirty="0" err="1" smtClean="0">
                <a:latin typeface="Arial" pitchFamily="34" charset="0"/>
                <a:cs typeface="Arial" pitchFamily="34" charset="0"/>
              </a:rPr>
              <a:t>pembaharuan</a:t>
            </a:r>
            <a:endParaRPr lang="en-US" sz="16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id-ID" sz="1600" dirty="0" smtClean="0"/>
              <a:t>Desain inovatif dan inisiatif yang memenuhi tujuan GBI</a:t>
            </a:r>
            <a:r>
              <a:rPr lang="en-US" sz="1600" dirty="0" smtClean="0"/>
              <a:t> </a:t>
            </a:r>
            <a:endParaRPr lang="en-US" sz="1600" dirty="0" smtClean="0"/>
          </a:p>
          <a:p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endParaRPr lang="id-ID" sz="1200" dirty="0" smtClean="0">
              <a:latin typeface="Arial" pitchFamily="34" charset="0"/>
              <a:cs typeface="Arial" pitchFamily="34" charset="0"/>
            </a:endParaRPr>
          </a:p>
          <a:p>
            <a:endParaRPr lang="id-ID" sz="1200" dirty="0"/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66800" y="367605"/>
            <a:ext cx="3962400" cy="369332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penilaian</a:t>
            </a:r>
            <a:r>
              <a:rPr lang="en-US" dirty="0" smtClean="0"/>
              <a:t> GBI </a:t>
            </a:r>
            <a:r>
              <a:rPr lang="en-US" dirty="0" err="1" smtClean="0"/>
              <a:t>terbagi</a:t>
            </a:r>
            <a:r>
              <a:rPr lang="en-US" dirty="0" smtClean="0"/>
              <a:t> </a:t>
            </a:r>
            <a:r>
              <a:rPr lang="en-US" dirty="0" smtClean="0"/>
              <a:t>2 </a:t>
            </a:r>
            <a:r>
              <a:rPr lang="en-US" dirty="0" err="1" smtClean="0"/>
              <a:t>Klasifikasi</a:t>
            </a:r>
            <a:r>
              <a:rPr lang="en-US" dirty="0" smtClean="0"/>
              <a:t> </a:t>
            </a:r>
            <a:endParaRPr lang="id-ID" dirty="0"/>
          </a:p>
        </p:txBody>
      </p:sp>
      <p:sp>
        <p:nvSpPr>
          <p:cNvPr id="8" name="TextBox 7"/>
          <p:cNvSpPr txBox="1"/>
          <p:nvPr/>
        </p:nvSpPr>
        <p:spPr>
          <a:xfrm>
            <a:off x="1066800" y="838200"/>
            <a:ext cx="3810000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b="1" dirty="0" smtClean="0"/>
              <a:t>NON-RESIDENTIAL</a:t>
            </a:r>
            <a:endParaRPr lang="en-US" b="1" dirty="0" smtClean="0"/>
          </a:p>
          <a:p>
            <a:pPr algn="just"/>
            <a:r>
              <a:rPr lang="en-US" sz="1400" b="1" dirty="0" err="1" smtClean="0"/>
              <a:t>mengevaluasi</a:t>
            </a:r>
            <a:r>
              <a:rPr lang="en-US" sz="1400" b="1" dirty="0" smtClean="0"/>
              <a:t> </a:t>
            </a:r>
            <a:r>
              <a:rPr lang="en-US" sz="1400" b="1" dirty="0" err="1" smtClean="0"/>
              <a:t>aspek</a:t>
            </a:r>
            <a:r>
              <a:rPr lang="en-US" sz="1400" b="1" dirty="0" smtClean="0"/>
              <a:t> </a:t>
            </a:r>
            <a:r>
              <a:rPr lang="en-US" sz="1400" b="1" dirty="0" err="1" smtClean="0"/>
              <a:t>berkelanjutan</a:t>
            </a:r>
            <a:r>
              <a:rPr lang="en-US" sz="1400" b="1" dirty="0" smtClean="0"/>
              <a:t> </a:t>
            </a:r>
            <a:r>
              <a:rPr lang="en-US" sz="1400" b="1" dirty="0" err="1" smtClean="0"/>
              <a:t>seperti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bangunan</a:t>
            </a:r>
            <a:r>
              <a:rPr lang="en-US" sz="1400" b="1" dirty="0" smtClean="0"/>
              <a:t> yang</a:t>
            </a:r>
            <a:r>
              <a:rPr lang="en-US" sz="1400" b="1" dirty="0" smtClean="0"/>
              <a:t> </a:t>
            </a:r>
            <a:r>
              <a:rPr lang="en-US" sz="1400" b="1" dirty="0" err="1" smtClean="0"/>
              <a:t>bersifat</a:t>
            </a:r>
            <a:r>
              <a:rPr lang="en-US" sz="1400" b="1" dirty="0" smtClean="0"/>
              <a:t>  </a:t>
            </a:r>
            <a:r>
              <a:rPr lang="en-US" sz="1400" b="1" dirty="0" err="1" smtClean="0"/>
              <a:t>komersial</a:t>
            </a:r>
            <a:r>
              <a:rPr lang="en-US" sz="1400" b="1" dirty="0" smtClean="0"/>
              <a:t>, </a:t>
            </a:r>
            <a:r>
              <a:rPr lang="en-US" sz="1400" b="1" dirty="0" err="1" smtClean="0"/>
              <a:t>institusi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dan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industri</a:t>
            </a:r>
            <a:r>
              <a:rPr lang="en-US" sz="1400" b="1" dirty="0" smtClean="0"/>
              <a:t>  </a:t>
            </a:r>
            <a:r>
              <a:rPr lang="en-US" sz="1400" b="1" dirty="0" err="1" smtClean="0"/>
              <a:t>seperti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pabrik</a:t>
            </a:r>
            <a:r>
              <a:rPr lang="en-US" sz="1400" b="1" dirty="0" smtClean="0"/>
              <a:t>, </a:t>
            </a:r>
            <a:r>
              <a:rPr lang="en-US" sz="1400" b="1" dirty="0" err="1" smtClean="0"/>
              <a:t>perkantoran</a:t>
            </a:r>
            <a:r>
              <a:rPr lang="en-US" sz="1400" b="1" dirty="0" smtClean="0"/>
              <a:t>, </a:t>
            </a:r>
            <a:r>
              <a:rPr lang="en-US" sz="1400" b="1" dirty="0" err="1" smtClean="0"/>
              <a:t>rumah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sakit</a:t>
            </a:r>
            <a:r>
              <a:rPr lang="en-US" sz="1400" b="1" dirty="0" smtClean="0"/>
              <a:t>, </a:t>
            </a:r>
            <a:r>
              <a:rPr lang="en-US" sz="1400" b="1" dirty="0" err="1" smtClean="0"/>
              <a:t>universitas</a:t>
            </a:r>
            <a:r>
              <a:rPr lang="en-US" sz="1400" b="1" dirty="0" smtClean="0"/>
              <a:t> / </a:t>
            </a:r>
            <a:r>
              <a:rPr lang="en-US" sz="1400" b="1" dirty="0" err="1" smtClean="0"/>
              <a:t>perguruan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tinggi</a:t>
            </a:r>
            <a:r>
              <a:rPr lang="en-US" sz="1400" b="1" dirty="0" smtClean="0"/>
              <a:t>, hotel </a:t>
            </a:r>
            <a:r>
              <a:rPr lang="en-US" sz="1400" b="1" dirty="0" err="1" smtClean="0"/>
              <a:t>dan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pusat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perbelanjaan</a:t>
            </a:r>
            <a:r>
              <a:rPr lang="en-US" sz="1400" b="1" dirty="0" smtClean="0"/>
              <a:t>.</a:t>
            </a:r>
          </a:p>
          <a:p>
            <a:pPr algn="just"/>
            <a:r>
              <a:rPr lang="en-US" sz="1400" b="1" dirty="0" smtClean="0"/>
              <a:t>Dari </a:t>
            </a:r>
            <a:r>
              <a:rPr lang="en-US" sz="1400" b="1" dirty="0" err="1" smtClean="0"/>
              <a:t>enam</a:t>
            </a:r>
            <a:r>
              <a:rPr lang="en-US" sz="1400" b="1" dirty="0" smtClean="0"/>
              <a:t> </a:t>
            </a:r>
            <a:r>
              <a:rPr lang="en-US" sz="1400" b="1" dirty="0" err="1" smtClean="0"/>
              <a:t>kriteria</a:t>
            </a:r>
            <a:r>
              <a:rPr lang="en-US" sz="1400" b="1" dirty="0" smtClean="0"/>
              <a:t> yang </a:t>
            </a:r>
            <a:r>
              <a:rPr lang="en-US" sz="1400" b="1" dirty="0" err="1" smtClean="0"/>
              <a:t>membentuk</a:t>
            </a:r>
            <a:r>
              <a:rPr lang="en-US" sz="1400" b="1" dirty="0" smtClean="0"/>
              <a:t> rating GBI, </a:t>
            </a:r>
            <a:r>
              <a:rPr lang="en-US" sz="1400" b="1" dirty="0" err="1" smtClean="0"/>
              <a:t>penekanan</a:t>
            </a:r>
            <a:r>
              <a:rPr lang="en-US" sz="1400" b="1" dirty="0" smtClean="0"/>
              <a:t> </a:t>
            </a:r>
            <a:r>
              <a:rPr lang="en-US" sz="1400" b="1" dirty="0" err="1" smtClean="0"/>
              <a:t>ditempatkan</a:t>
            </a:r>
            <a:r>
              <a:rPr lang="en-US" sz="1400" b="1" dirty="0" smtClean="0"/>
              <a:t> </a:t>
            </a:r>
            <a:r>
              <a:rPr lang="en-US" sz="1400" b="1" dirty="0" err="1" smtClean="0"/>
              <a:t>pada</a:t>
            </a:r>
            <a:r>
              <a:rPr lang="en-US" sz="1400" b="1" dirty="0" smtClean="0"/>
              <a:t> </a:t>
            </a:r>
            <a:r>
              <a:rPr lang="en-US" sz="1400" b="1" dirty="0" err="1" smtClean="0"/>
              <a:t>efisiensi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energi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dan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kualitas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lingkungan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dan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ruangan</a:t>
            </a:r>
            <a:r>
              <a:rPr lang="en-US" sz="1400" b="1" dirty="0" smtClean="0"/>
              <a:t>. </a:t>
            </a:r>
            <a:r>
              <a:rPr lang="en-US" sz="1400" b="1" dirty="0" err="1" smtClean="0"/>
              <a:t>Dengan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penekanan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pada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efisiensi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energi</a:t>
            </a:r>
            <a:r>
              <a:rPr lang="en-US" sz="1400" b="1" dirty="0" smtClean="0"/>
              <a:t> </a:t>
            </a:r>
            <a:r>
              <a:rPr lang="en-US" sz="1400" b="1" dirty="0" smtClean="0"/>
              <a:t>(</a:t>
            </a:r>
            <a:r>
              <a:rPr lang="en-US" sz="1400" b="1" dirty="0" err="1" smtClean="0"/>
              <a:t>mekanikal</a:t>
            </a:r>
            <a:r>
              <a:rPr lang="en-US" sz="1400" b="1" dirty="0" smtClean="0"/>
              <a:t> </a:t>
            </a:r>
            <a:r>
              <a:rPr lang="en-US" sz="1400" b="1" dirty="0" err="1" smtClean="0"/>
              <a:t>dan</a:t>
            </a:r>
            <a:r>
              <a:rPr lang="en-US" sz="1400" b="1" dirty="0" smtClean="0"/>
              <a:t> </a:t>
            </a:r>
            <a:r>
              <a:rPr lang="en-US" sz="1400" b="1" dirty="0" err="1" smtClean="0"/>
              <a:t>elektrikal</a:t>
            </a:r>
            <a:r>
              <a:rPr lang="en-US" sz="1400" b="1" dirty="0" smtClean="0"/>
              <a:t>) </a:t>
            </a:r>
            <a:r>
              <a:rPr lang="en-US" sz="1400" b="1" dirty="0" err="1" smtClean="0"/>
              <a:t>serta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penggabungan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desain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dan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pemeliharaan</a:t>
            </a:r>
            <a:r>
              <a:rPr lang="en-US" sz="1400" b="1" dirty="0" smtClean="0"/>
              <a:t> yang </a:t>
            </a:r>
            <a:r>
              <a:rPr lang="en-US" sz="1400" b="1" dirty="0" err="1" smtClean="0"/>
              <a:t>berkala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dapat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mengurangi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penggunaan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energi</a:t>
            </a:r>
            <a:r>
              <a:rPr lang="en-US" sz="1400" b="1" dirty="0" smtClean="0"/>
              <a:t>.</a:t>
            </a:r>
            <a:r>
              <a:rPr lang="en-US" sz="1400" b="1" dirty="0" smtClean="0"/>
              <a:t> </a:t>
            </a:r>
            <a:endParaRPr lang="en-US" sz="1400" dirty="0" smtClean="0"/>
          </a:p>
          <a:p>
            <a:endParaRPr lang="id-ID" dirty="0"/>
          </a:p>
        </p:txBody>
      </p:sp>
      <p:pic>
        <p:nvPicPr>
          <p:cNvPr id="9" name="Picture 2" descr="D:\prima\mly\Greenbuildingindex.org - How GBI Works_files\GBI-Points-NR-318px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76800" y="1066800"/>
            <a:ext cx="3733800" cy="473985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316</TotalTime>
  <Words>310</Words>
  <Application>Microsoft Office PowerPoint</Application>
  <PresentationFormat>On-screen Show (4:3)</PresentationFormat>
  <Paragraphs>122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Solstice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TERIMA KASIH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prima</dc:creator>
  <cp:lastModifiedBy>prima</cp:lastModifiedBy>
  <cp:revision>48</cp:revision>
  <dcterms:created xsi:type="dcterms:W3CDTF">2011-03-29T04:22:18Z</dcterms:created>
  <dcterms:modified xsi:type="dcterms:W3CDTF">2011-04-02T13:23:13Z</dcterms:modified>
</cp:coreProperties>
</file>