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sldIdLst>
    <p:sldId id="256" r:id="rId2"/>
    <p:sldId id="259" r:id="rId3"/>
    <p:sldId id="260" r:id="rId4"/>
    <p:sldId id="274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7" r:id="rId19"/>
    <p:sldId id="279" r:id="rId20"/>
    <p:sldId id="280" r:id="rId21"/>
    <p:sldId id="281" r:id="rId22"/>
    <p:sldId id="295" r:id="rId23"/>
    <p:sldId id="296" r:id="rId24"/>
    <p:sldId id="297" r:id="rId25"/>
    <p:sldId id="298" r:id="rId26"/>
    <p:sldId id="299" r:id="rId27"/>
    <p:sldId id="294" r:id="rId28"/>
    <p:sldId id="300" r:id="rId29"/>
    <p:sldId id="301" r:id="rId30"/>
    <p:sldId id="302" r:id="rId31"/>
    <p:sldId id="306" r:id="rId32"/>
    <p:sldId id="307" r:id="rId33"/>
    <p:sldId id="308" r:id="rId34"/>
    <p:sldId id="309" r:id="rId35"/>
    <p:sldId id="310" r:id="rId36"/>
    <p:sldId id="311" r:id="rId37"/>
    <p:sldId id="304" r:id="rId38"/>
    <p:sldId id="278" r:id="rId39"/>
  </p:sldIdLst>
  <p:sldSz cx="9144000" cy="6858000" type="screen4x3"/>
  <p:notesSz cx="6858000" cy="9144000"/>
  <p:defaultTextStyle>
    <a:defPPr>
      <a:defRPr lang="en-S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99"/>
    <a:srgbClr val="663300"/>
    <a:srgbClr val="FFE2A7"/>
    <a:srgbClr val="99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660"/>
  </p:normalViewPr>
  <p:slideViewPr>
    <p:cSldViewPr>
      <p:cViewPr>
        <p:scale>
          <a:sx n="66" d="100"/>
          <a:sy n="66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S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SG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BF095A-0196-4D0A-A3F9-8C2DEDDC0393}" type="slidenum">
              <a:rPr lang="en-SG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59671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5F4E-C502-4029-9D6F-1C387B140CE9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6AE28-83D6-4AC6-9359-B7A712117074}" type="datetime1">
              <a:rPr lang="en-US" smtClean="0"/>
              <a:t>5/25/2011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5E1-5DEE-4AC6-8AC6-DB37E2CD36C2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5A2A-1250-413F-88C1-21846C8EF125}" type="datetime1">
              <a:rPr lang="en-US" smtClean="0"/>
              <a:t>5/25/2011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6A6F-4E45-48F2-BB53-9A7B27093F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6157-9F94-47D5-9836-88BB81F36E04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4E4A-F32D-4842-9E6D-1C449578F413}" type="datetime1">
              <a:rPr lang="en-US" smtClean="0"/>
              <a:t>5/25/2011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0685-98FC-43CA-8168-43B0D3CCA4D2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0A9A-D8CC-46B2-A771-CF6CC74E5C0F}" type="datetime1">
              <a:rPr lang="en-US" smtClean="0"/>
              <a:t>5/25/2011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42F4-E30C-486A-B0A4-4F4F09219F3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384A-40C1-4ABC-865C-093F99D0FDA0}" type="datetime1">
              <a:rPr lang="en-US" smtClean="0"/>
              <a:t>5/25/2011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3FA2-E290-4598-A7B7-869B105874C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831A-1F6F-47A7-B482-6EB2356EF336}" type="datetime1">
              <a:rPr lang="en-US" smtClean="0"/>
              <a:t>5/25/2011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5C3E-5C63-443F-85EE-7DE6A15084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ABD1-1082-44E1-A0EA-B785CC12077D}" type="datetime1">
              <a:rPr lang="en-US" smtClean="0"/>
              <a:t>5/25/2011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8FBD-6339-4AE7-936A-81A0A8B929B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F9DD-EF52-4F7D-9CD4-515CB5E86481}" type="datetime1">
              <a:rPr lang="en-US" smtClean="0"/>
              <a:t>5/25/2011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C81-D871-499A-AC8B-7AE9E3F11BA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83D3-5E49-42A7-89F0-B821204B8844}" type="datetime1">
              <a:rPr lang="en-US" smtClean="0"/>
              <a:t>5/25/2011</a:t>
            </a:fld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982A93-662F-45AE-BA32-90A4FD561FE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E3EF8F-33D6-42E3-8EA7-BD61F6B1C042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3A1F983-771F-4A00-A915-D1361675C86F}" type="datetime1">
              <a:rPr lang="en-US" smtClean="0"/>
              <a:t>5/25/2011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560" y="2780928"/>
            <a:ext cx="7543800" cy="1080121"/>
          </a:xfrm>
        </p:spPr>
        <p:txBody>
          <a:bodyPr/>
          <a:lstStyle/>
          <a:p>
            <a:r>
              <a:rPr lang="en-SG" sz="4800" b="1" dirty="0" err="1" smtClean="0">
                <a:solidFill>
                  <a:srgbClr val="0070C0"/>
                </a:solidFill>
              </a:rPr>
              <a:t>Komunikasi</a:t>
            </a:r>
            <a:r>
              <a:rPr lang="en-SG" sz="4800" b="1" dirty="0" smtClean="0">
                <a:solidFill>
                  <a:srgbClr val="0070C0"/>
                </a:solidFill>
              </a:rPr>
              <a:t> Data</a:t>
            </a:r>
            <a:endParaRPr lang="en-SG" sz="4800" b="1" dirty="0">
              <a:solidFill>
                <a:srgbClr val="0070C0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990234"/>
            <a:ext cx="7704856" cy="714380"/>
          </a:xfrm>
        </p:spPr>
        <p:txBody>
          <a:bodyPr>
            <a:normAutofit fontScale="92500" lnSpcReduction="20000"/>
          </a:bodyPr>
          <a:lstStyle/>
          <a:p>
            <a:r>
              <a:rPr lang="en-SG" sz="2400" b="1" dirty="0" err="1" smtClean="0">
                <a:solidFill>
                  <a:srgbClr val="0070C0"/>
                </a:solidFill>
                <a:latin typeface="Algerian" pitchFamily="82" charset="0"/>
              </a:rPr>
              <a:t>Pengkodean</a:t>
            </a:r>
            <a:r>
              <a:rPr lang="en-SG" sz="2400" b="1" dirty="0" smtClean="0">
                <a:solidFill>
                  <a:srgbClr val="0070C0"/>
                </a:solidFill>
                <a:latin typeface="Algerian" pitchFamily="82" charset="0"/>
              </a:rPr>
              <a:t> Data </a:t>
            </a:r>
            <a:r>
              <a:rPr lang="en-SG" sz="2400" b="1" dirty="0" err="1" smtClean="0">
                <a:solidFill>
                  <a:srgbClr val="0070C0"/>
                </a:solidFill>
                <a:latin typeface="Algerian" pitchFamily="82" charset="0"/>
              </a:rPr>
              <a:t>dan</a:t>
            </a:r>
            <a:r>
              <a:rPr lang="en-SG" sz="2400" b="1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SG" sz="2400" b="1" dirty="0" err="1" smtClean="0">
                <a:solidFill>
                  <a:srgbClr val="0070C0"/>
                </a:solidFill>
                <a:latin typeface="Algerian" pitchFamily="82" charset="0"/>
              </a:rPr>
              <a:t>teknik</a:t>
            </a:r>
            <a:r>
              <a:rPr lang="en-SG" sz="2400" b="1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SG" sz="2400" b="1" dirty="0" err="1" smtClean="0">
                <a:solidFill>
                  <a:srgbClr val="0070C0"/>
                </a:solidFill>
                <a:latin typeface="Algerian" pitchFamily="82" charset="0"/>
              </a:rPr>
              <a:t>pengkodean</a:t>
            </a:r>
            <a:r>
              <a:rPr lang="en-SG" sz="2400" b="1" dirty="0" smtClean="0">
                <a:solidFill>
                  <a:srgbClr val="0070C0"/>
                </a:solidFill>
                <a:latin typeface="Algerian" pitchFamily="82" charset="0"/>
              </a:rPr>
              <a:t> data,</a:t>
            </a:r>
          </a:p>
          <a:p>
            <a:r>
              <a:rPr lang="en-SG" sz="2400" b="1" dirty="0" smtClean="0">
                <a:solidFill>
                  <a:srgbClr val="0070C0"/>
                </a:solidFill>
                <a:latin typeface="Algerian" pitchFamily="82" charset="0"/>
              </a:rPr>
              <a:t>multiplexing</a:t>
            </a:r>
            <a:endParaRPr lang="en-SG" sz="2400" b="1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2368" y="2132856"/>
            <a:ext cx="1857378" cy="18573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7744" y="4498806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0066FF"/>
                </a:solidFill>
              </a:rPr>
              <a:t>Dosen</a:t>
            </a:r>
            <a:r>
              <a:rPr lang="en-US" dirty="0" smtClean="0">
                <a:solidFill>
                  <a:srgbClr val="0066FF"/>
                </a:solidFill>
              </a:rPr>
              <a:t> : Sri </a:t>
            </a:r>
            <a:r>
              <a:rPr lang="en-US" dirty="0" err="1" smtClean="0">
                <a:solidFill>
                  <a:srgbClr val="0066FF"/>
                </a:solidFill>
              </a:rPr>
              <a:t>Supatmi</a:t>
            </a:r>
            <a:endParaRPr lang="en-SG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el EBCDIC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428736"/>
            <a:ext cx="7992888" cy="50720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1670" y="500042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 Extended Binary Coded Decimal Interchange Code</a:t>
            </a:r>
            <a:endParaRPr lang="en-US" sz="2400" b="1" dirty="0">
              <a:latin typeface="Franklin Gothic Book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ED7A-37C1-4FC1-8979-F94E0D8B14DC}" type="datetime1">
              <a:rPr lang="en-US" smtClean="0"/>
              <a:t>5/25/2011</a:t>
            </a:fld>
            <a:endParaRPr lang="en-S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8FBD-6339-4AE7-936A-81A0A8B929B1}" type="slidenum">
              <a:rPr lang="en-SG" smtClean="0"/>
              <a:pPr/>
              <a:t>10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latin typeface="Franklin Gothic Book" pitchFamily="34" charset="0"/>
              </a:rPr>
              <a:t>Kode</a:t>
            </a:r>
            <a:r>
              <a:rPr lang="en-US" dirty="0" smtClean="0">
                <a:solidFill>
                  <a:srgbClr val="0070C0"/>
                </a:solidFill>
                <a:latin typeface="Franklin Gothic Book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Franklin Gothic Book" pitchFamily="34" charset="0"/>
              </a:rPr>
              <a:t>Boudot</a:t>
            </a:r>
            <a:endParaRPr lang="en-US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007424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Boudot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terdiri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atas</a:t>
            </a:r>
            <a:r>
              <a:rPr lang="en-US" sz="2400" dirty="0" smtClean="0">
                <a:latin typeface="Franklin Gothic Book" pitchFamily="34" charset="0"/>
              </a:rPr>
              <a:t> 5 bit yang </a:t>
            </a:r>
            <a:r>
              <a:rPr lang="en-US" sz="2400" dirty="0" err="1" smtClean="0">
                <a:latin typeface="Franklin Gothic Book" pitchFamily="34" charset="0"/>
              </a:rPr>
              <a:t>dipergunakan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terminal teletype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teleprinter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Karena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terdiri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5 bit </a:t>
            </a:r>
            <a:r>
              <a:rPr lang="en-US" sz="2400" dirty="0" err="1" smtClean="0">
                <a:latin typeface="Franklin Gothic Book" pitchFamily="34" charset="0"/>
              </a:rPr>
              <a:t>maka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terdiri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25 </a:t>
            </a:r>
            <a:r>
              <a:rPr lang="en-US" sz="2400" dirty="0" err="1" smtClean="0">
                <a:latin typeface="Franklin Gothic Book" pitchFamily="34" charset="0"/>
              </a:rPr>
              <a:t>sampai</a:t>
            </a:r>
            <a:r>
              <a:rPr lang="en-US" sz="2400" dirty="0" smtClean="0">
                <a:latin typeface="Franklin Gothic Book" pitchFamily="34" charset="0"/>
              </a:rPr>
              <a:t> 32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huruf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gambar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3554-EAE9-459F-9C96-0201A7FCE050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73953"/>
              </p:ext>
            </p:extLst>
          </p:nvPr>
        </p:nvGraphicFramePr>
        <p:xfrm>
          <a:off x="3643306" y="-39721"/>
          <a:ext cx="4419599" cy="6709081"/>
        </p:xfrm>
        <a:graphic>
          <a:graphicData uri="http://schemas.openxmlformats.org/drawingml/2006/table">
            <a:tbl>
              <a:tblPr/>
              <a:tblGrid>
                <a:gridCol w="1371528"/>
                <a:gridCol w="1678618"/>
                <a:gridCol w="1369453"/>
              </a:tblGrid>
              <a:tr h="3311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Kode</a:t>
                      </a:r>
                      <a:r>
                        <a:rPr lang="en-US" sz="9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`</a:t>
                      </a:r>
                      <a:endParaRPr lang="en-US" sz="9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</a:t>
                      </a: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 Letter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 Figure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?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$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!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&amp;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#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‘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(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,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BELL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;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“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LTRS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LTRS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11011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FIGS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FIGS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SPC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SPC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CR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LF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LF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5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00000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NULL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NULL</a:t>
                      </a:r>
                    </a:p>
                  </a:txBody>
                  <a:tcPr marL="45156" marR="451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28604"/>
            <a:ext cx="386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Kode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Boudout</a:t>
            </a:r>
            <a:endParaRPr lang="en-US" sz="2400" b="1" dirty="0">
              <a:latin typeface="Franklin Gothic Book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3ACB-EA0D-4CC7-B183-DD737BA8578C}" type="datetime1">
              <a:rPr lang="en-US" smtClean="0"/>
              <a:t>5/25/2011</a:t>
            </a:fld>
            <a:endParaRPr lang="en-S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8FBD-6339-4AE7-936A-81A0A8B929B1}" type="slidenum">
              <a:rPr lang="en-SG" smtClean="0"/>
              <a:pPr/>
              <a:t>12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Franklin Gothic Book" pitchFamily="34" charset="0"/>
              </a:rPr>
              <a:t>ASCII Code</a:t>
            </a:r>
            <a:endParaRPr lang="en-US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7935416" cy="48768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ASCII </a:t>
            </a:r>
            <a:r>
              <a:rPr lang="en-US" sz="2400" dirty="0" err="1" smtClean="0">
                <a:latin typeface="Franklin Gothic Book" pitchFamily="34" charset="0"/>
              </a:rPr>
              <a:t>mempunyai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lebar</a:t>
            </a:r>
            <a:r>
              <a:rPr lang="en-US" sz="2400" dirty="0" smtClean="0">
                <a:latin typeface="Franklin Gothic Book" pitchFamily="34" charset="0"/>
              </a:rPr>
              <a:t> data 7 bit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ASCII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128 bit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selalu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Dari 128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tersebut</a:t>
            </a:r>
            <a:r>
              <a:rPr lang="en-US" sz="2400" dirty="0" smtClean="0">
                <a:latin typeface="Franklin Gothic Book" pitchFamily="34" charset="0"/>
              </a:rPr>
              <a:t> 32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diantaranya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fungsi-fungsi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kendali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seperti</a:t>
            </a:r>
            <a:r>
              <a:rPr lang="en-US" sz="2400" dirty="0" smtClean="0">
                <a:latin typeface="Franklin Gothic Book" pitchFamily="34" charset="0"/>
              </a:rPr>
              <a:t> SYN, STX.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Sisa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lain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karakter-karakter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alphanumerik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sejumlah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khusus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seperti</a:t>
            </a:r>
            <a:r>
              <a:rPr lang="en-US" sz="2400" dirty="0" smtClean="0">
                <a:latin typeface="Franklin Gothic Book" pitchFamily="34" charset="0"/>
              </a:rPr>
              <a:t> =, / . ?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dasarnya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ASCII </a:t>
            </a: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alfanumerik</a:t>
            </a:r>
            <a:r>
              <a:rPr lang="en-US" sz="2400" dirty="0" smtClean="0">
                <a:latin typeface="Franklin Gothic Book" pitchFamily="34" charset="0"/>
              </a:rPr>
              <a:t> yang paling popular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data. 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F436-CEA7-40A0-AC15-BF5EEACD88D8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7174298" cy="554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00298" y="285728"/>
            <a:ext cx="386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Kode</a:t>
            </a:r>
            <a:r>
              <a:rPr lang="en-US" sz="2400" b="1" dirty="0" smtClean="0">
                <a:latin typeface="Franklin Gothic Book" pitchFamily="34" charset="0"/>
              </a:rPr>
              <a:t> ASCII</a:t>
            </a:r>
            <a:endParaRPr lang="en-US" sz="2400" b="1" dirty="0">
              <a:latin typeface="Franklin Gothic Book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9A50-F6A2-40FC-95D5-5F1207F359C6}" type="datetime1">
              <a:rPr lang="en-US" smtClean="0"/>
              <a:t>5/25/2011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Franklin Gothic Book" pitchFamily="34" charset="0"/>
              </a:rPr>
              <a:t>Unicode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Franklin Gothic Book" pitchFamily="34" charset="0"/>
              </a:rPr>
              <a:t>Orang-orang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negara-negara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berbeda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berbeda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menuliskan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kata-kata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bahasa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ibu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mereka</a:t>
            </a:r>
            <a:r>
              <a:rPr lang="en-US" dirty="0" smtClean="0">
                <a:latin typeface="Franklin Gothic Book" pitchFamily="34" charset="0"/>
              </a:rPr>
              <a:t>. </a:t>
            </a:r>
          </a:p>
          <a:p>
            <a:pPr algn="just"/>
            <a:r>
              <a:rPr lang="en-US" dirty="0" smtClean="0">
                <a:latin typeface="Franklin Gothic Book" pitchFamily="34" charset="0"/>
              </a:rPr>
              <a:t>Unicode </a:t>
            </a:r>
            <a:r>
              <a:rPr lang="en-US" dirty="0" err="1" smtClean="0">
                <a:latin typeface="Franklin Gothic Book" pitchFamily="34" charset="0"/>
              </a:rPr>
              <a:t>memiliki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lebar</a:t>
            </a:r>
            <a:r>
              <a:rPr lang="en-US" dirty="0" smtClean="0">
                <a:latin typeface="Franklin Gothic Book" pitchFamily="34" charset="0"/>
              </a:rPr>
              <a:t> data 16 bit </a:t>
            </a:r>
            <a:r>
              <a:rPr lang="en-US" dirty="0" err="1" smtClean="0">
                <a:latin typeface="Franklin Gothic Book" pitchFamily="34" charset="0"/>
              </a:rPr>
              <a:t>sehingga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mampu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menampung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huruf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angka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khusus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control </a:t>
            </a:r>
            <a:r>
              <a:rPr lang="en-US" dirty="0" err="1" smtClean="0">
                <a:latin typeface="Franklin Gothic Book" pitchFamily="34" charset="0"/>
              </a:rPr>
              <a:t>sebanyak</a:t>
            </a:r>
            <a:r>
              <a:rPr lang="en-US" dirty="0" smtClean="0">
                <a:latin typeface="Franklin Gothic Book" pitchFamily="34" charset="0"/>
              </a:rPr>
              <a:t> 65536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endParaRPr lang="en-US" dirty="0" smtClean="0">
              <a:latin typeface="Franklin Gothic Book" pitchFamily="34" charset="0"/>
            </a:endParaRPr>
          </a:p>
          <a:p>
            <a:pPr algn="just"/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ASCII </a:t>
            </a:r>
            <a:r>
              <a:rPr lang="en-US" dirty="0" err="1" smtClean="0">
                <a:latin typeface="Franklin Gothic Book" pitchFamily="34" charset="0"/>
              </a:rPr>
              <a:t>termasuk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kodoe</a:t>
            </a:r>
            <a:r>
              <a:rPr lang="en-US" dirty="0" smtClean="0">
                <a:latin typeface="Franklin Gothic Book" pitchFamily="34" charset="0"/>
              </a:rPr>
              <a:t> Unicode.</a:t>
            </a:r>
          </a:p>
          <a:p>
            <a:pPr algn="just"/>
            <a:r>
              <a:rPr lang="en-US" dirty="0" err="1" smtClean="0">
                <a:latin typeface="Franklin Gothic Book" pitchFamily="34" charset="0"/>
              </a:rPr>
              <a:t>Contoh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unicode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bahasa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china,jepang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arab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armenian</a:t>
            </a:r>
            <a:r>
              <a:rPr lang="en-US" dirty="0" smtClean="0">
                <a:latin typeface="Franklin Gothic Book" pitchFamily="34" charset="0"/>
              </a:rPr>
              <a:t> (</a:t>
            </a:r>
            <a:r>
              <a:rPr lang="en-US" dirty="0" err="1" smtClean="0">
                <a:latin typeface="Franklin Gothic Book" pitchFamily="34" charset="0"/>
              </a:rPr>
              <a:t>yunani</a:t>
            </a:r>
            <a:r>
              <a:rPr lang="en-US" dirty="0" smtClean="0">
                <a:latin typeface="Franklin Gothic Book" pitchFamily="34" charset="0"/>
              </a:rPr>
              <a:t>),</a:t>
            </a:r>
            <a:r>
              <a:rPr lang="en-US" dirty="0" err="1" smtClean="0">
                <a:latin typeface="Franklin Gothic Book" pitchFamily="34" charset="0"/>
              </a:rPr>
              <a:t>dll</a:t>
            </a:r>
            <a:endParaRPr lang="en-US" dirty="0" smtClean="0">
              <a:latin typeface="Franklin Gothic Boo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14D2-7000-4CD6-B42E-DACF8DCC89B2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153400" cy="533400"/>
          </a:xfrm>
        </p:spPr>
        <p:txBody>
          <a:bodyPr/>
          <a:lstStyle/>
          <a:p>
            <a:r>
              <a:rPr lang="en-US" dirty="0" smtClean="0"/>
              <a:t>Unicode </a:t>
            </a:r>
            <a:r>
              <a:rPr lang="en-US" dirty="0" err="1" smtClean="0"/>
              <a:t>Bahasa</a:t>
            </a:r>
            <a:r>
              <a:rPr lang="en-US" dirty="0" smtClean="0"/>
              <a:t> Armenian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736" y="908720"/>
            <a:ext cx="4536504" cy="559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423F-3791-442D-A47E-4979154FB90C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latin typeface="Franklin Gothic Book" pitchFamily="34" charset="0"/>
              </a:rPr>
              <a:t>Teknik</a:t>
            </a:r>
            <a:r>
              <a:rPr lang="en-US" dirty="0" smtClean="0">
                <a:solidFill>
                  <a:srgbClr val="0070C0"/>
                </a:solidFill>
                <a:latin typeface="Franklin Gothic Book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Franklin Gothic Book" pitchFamily="34" charset="0"/>
              </a:rPr>
              <a:t>Pengkodean</a:t>
            </a:r>
            <a:endParaRPr lang="en-SG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7887250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Teknik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Pengkodean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sangat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penting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karena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proses </a:t>
            </a:r>
            <a:r>
              <a:rPr lang="en-US" sz="2400" dirty="0" err="1" smtClean="0">
                <a:latin typeface="Franklin Gothic Book" pitchFamily="34" charset="0"/>
              </a:rPr>
              <a:t>inilah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sinyal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diubah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dimengerti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peralatan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r>
              <a:rPr lang="en-US" sz="2400" smtClean="0">
                <a:latin typeface="Franklin Gothic Book" pitchFamily="34" charset="0"/>
              </a:rPr>
              <a:t>.</a:t>
            </a:r>
            <a:endParaRPr lang="en-US" sz="2400" dirty="0" smtClean="0">
              <a:latin typeface="Franklin Gothic Boo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1879-2AC8-4270-9633-C551BF43FE34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Digitalisasi Data Analog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/>
          <a:srcRect r="25381" b="47340"/>
          <a:stretch>
            <a:fillRect/>
          </a:stretch>
        </p:blipFill>
        <p:spPr bwMode="auto">
          <a:xfrm>
            <a:off x="500034" y="1714488"/>
            <a:ext cx="792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2"/>
          <a:srcRect l="63138" b="47340"/>
          <a:stretch>
            <a:fillRect/>
          </a:stretch>
        </p:blipFill>
        <p:spPr bwMode="auto">
          <a:xfrm>
            <a:off x="2819400" y="3962400"/>
            <a:ext cx="391477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141D-01F1-4F48-AF46-7DB72B758301}" type="datetime1">
              <a:rPr lang="en-US" smtClean="0"/>
              <a:t>5/25/2011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Jenis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teknik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pengkodean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FA4AB-8D39-4BF0-A5F1-A490DE146072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12776"/>
            <a:ext cx="653699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8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00070"/>
          </a:xfrm>
        </p:spPr>
        <p:txBody>
          <a:bodyPr/>
          <a:lstStyle/>
          <a:p>
            <a:r>
              <a:rPr lang="en-US" sz="3200" dirty="0" err="1" smtClean="0">
                <a:latin typeface="Franklin Gothic Book" pitchFamily="34" charset="0"/>
              </a:rPr>
              <a:t>Pendahuluan</a:t>
            </a:r>
            <a:endParaRPr lang="en-US" sz="3200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43116"/>
            <a:ext cx="7791400" cy="42576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data yang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 lain </a:t>
            </a:r>
            <a:r>
              <a:rPr lang="en-US" sz="2400" dirty="0" err="1" smtClean="0">
                <a:latin typeface="Franklin Gothic Book" pitchFamily="34" charset="0"/>
              </a:rPr>
              <a:t>tidak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secara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langsung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Perlu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proses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pengkodean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titik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kata</a:t>
            </a:r>
            <a:r>
              <a:rPr lang="en-US" sz="2400" dirty="0" smtClean="0">
                <a:latin typeface="Franklin Gothic Book" pitchFamily="34" charset="0"/>
              </a:rPr>
              <a:t> lain, </a:t>
            </a:r>
            <a:r>
              <a:rPr lang="en-US" sz="2400" dirty="0" err="1" smtClean="0">
                <a:latin typeface="Franklin Gothic Book" pitchFamily="34" charset="0"/>
              </a:rPr>
              <a:t>karakter-karakter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tersebut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harus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dikodekan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terlebih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dahulu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dikenal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terminal yang </a:t>
            </a: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/>
            <a:endParaRPr lang="en-US" sz="2400" dirty="0" smtClean="0">
              <a:latin typeface="Franklin Gothic Book" pitchFamily="34" charset="0"/>
            </a:endParaRPr>
          </a:p>
          <a:p>
            <a:pPr algn="just"/>
            <a:r>
              <a:rPr lang="en-US" sz="2400" dirty="0" err="1" smtClean="0">
                <a:latin typeface="Franklin Gothic Book" pitchFamily="34" charset="0"/>
              </a:rPr>
              <a:t>Tujuan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pengodean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menjadikan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setiap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sebuah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informasi</a:t>
            </a:r>
            <a:r>
              <a:rPr lang="en-US" sz="2400" dirty="0" smtClean="0">
                <a:latin typeface="Franklin Gothic Book" pitchFamily="34" charset="0"/>
              </a:rPr>
              <a:t> digital </a:t>
            </a:r>
            <a:r>
              <a:rPr lang="en-US" sz="2400" dirty="0" err="1" smtClean="0">
                <a:latin typeface="Franklin Gothic Book" pitchFamily="34" charset="0"/>
              </a:rPr>
              <a:t>kedalam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biner</a:t>
            </a:r>
            <a:r>
              <a:rPr lang="en-US" sz="2400" dirty="0" smtClean="0">
                <a:latin typeface="Franklin Gothic Book" pitchFamily="34" charset="0"/>
              </a:rPr>
              <a:t> agar </a:t>
            </a:r>
            <a:r>
              <a:rPr lang="en-US" sz="2400" dirty="0" err="1" smtClean="0">
                <a:latin typeface="Franklin Gothic Book" pitchFamily="34" charset="0"/>
              </a:rPr>
              <a:t>dapat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ditransmisikan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terminal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biner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berbeda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mewakili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suatu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14298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0066FF"/>
                </a:solidFill>
                <a:latin typeface="Franklin Gothic Book" pitchFamily="34" charset="0"/>
              </a:rPr>
              <a:t>Pengenalan</a:t>
            </a:r>
            <a:r>
              <a:rPr lang="en-US" sz="4000" b="1" u="sng" dirty="0" smtClean="0">
                <a:solidFill>
                  <a:srgbClr val="0066FF"/>
                </a:solidFill>
                <a:latin typeface="Franklin Gothic Book" pitchFamily="34" charset="0"/>
              </a:rPr>
              <a:t> Encoding</a:t>
            </a:r>
            <a:endParaRPr lang="en-SG" sz="4000" b="1" u="sng" dirty="0">
              <a:solidFill>
                <a:srgbClr val="0066FF"/>
              </a:solidFill>
              <a:latin typeface="Franklin Gothic Book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2B69C-AEFD-444D-A072-EED0F2662926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1. Data </a:t>
            </a:r>
            <a:r>
              <a:rPr lang="en-US" dirty="0" err="1" smtClean="0">
                <a:solidFill>
                  <a:srgbClr val="0070C0"/>
                </a:solidFill>
              </a:rPr>
              <a:t>Digital,Sinyal</a:t>
            </a:r>
            <a:r>
              <a:rPr lang="en-US" dirty="0" smtClean="0">
                <a:solidFill>
                  <a:srgbClr val="0070C0"/>
                </a:solidFill>
              </a:rPr>
              <a:t> Digital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Sinyal</a:t>
            </a:r>
            <a:r>
              <a:rPr lang="en-US" dirty="0" smtClean="0"/>
              <a:t> digital</a:t>
            </a:r>
          </a:p>
          <a:p>
            <a:pPr>
              <a:buFontTx/>
              <a:buChar char="-"/>
            </a:pP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voltase</a:t>
            </a:r>
            <a:r>
              <a:rPr lang="en-US" dirty="0" smtClean="0"/>
              <a:t> yang </a:t>
            </a:r>
            <a:r>
              <a:rPr lang="en-US" dirty="0" err="1" smtClean="0"/>
              <a:t>terputus-putus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Sinyal</a:t>
            </a:r>
            <a:r>
              <a:rPr lang="en-US" dirty="0" smtClean="0"/>
              <a:t> unipolar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Sinyal</a:t>
            </a:r>
            <a:r>
              <a:rPr lang="en-US" dirty="0" smtClean="0"/>
              <a:t> polar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nol.</a:t>
            </a:r>
          </a:p>
          <a:p>
            <a:pPr>
              <a:buFontTx/>
              <a:buChar char="-"/>
            </a:pP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mark </a:t>
            </a:r>
            <a:r>
              <a:rPr lang="en-US" dirty="0" err="1" smtClean="0"/>
              <a:t>dan</a:t>
            </a:r>
            <a:r>
              <a:rPr lang="en-US" dirty="0" smtClean="0"/>
              <a:t> space, mark = 1 </a:t>
            </a:r>
            <a:r>
              <a:rPr lang="en-US" dirty="0" err="1" smtClean="0"/>
              <a:t>dan</a:t>
            </a:r>
            <a:r>
              <a:rPr lang="en-US" dirty="0" smtClean="0"/>
              <a:t> space=0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0ACF-66AF-477B-B52E-C869781BDF3D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en-US" sz="2800" b="1" u="sng" dirty="0" err="1" smtClean="0">
                <a:solidFill>
                  <a:srgbClr val="0070C0"/>
                </a:solidFill>
              </a:rPr>
              <a:t>Jenis-jenis</a:t>
            </a:r>
            <a:r>
              <a:rPr lang="en-US" sz="2800" b="1" u="sng" dirty="0" smtClean="0">
                <a:solidFill>
                  <a:srgbClr val="0070C0"/>
                </a:solidFill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Pengkodean</a:t>
            </a:r>
            <a:r>
              <a:rPr lang="en-US" sz="2800" b="1" u="sng" dirty="0" smtClean="0">
                <a:solidFill>
                  <a:srgbClr val="0070C0"/>
                </a:solidFill>
              </a:rPr>
              <a:t> Data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Digital,Sinyal</a:t>
            </a:r>
            <a:r>
              <a:rPr lang="en-US" sz="2800" b="1" u="sng" dirty="0" smtClean="0">
                <a:solidFill>
                  <a:srgbClr val="0070C0"/>
                </a:solidFill>
              </a:rPr>
              <a:t> Digital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49208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1. Non Return To Zero Level (NRZL)</a:t>
            </a:r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binary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binary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bit 0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bit 1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55F6-6455-492C-ABC2-461EDEAF2043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29000"/>
            <a:ext cx="5616624" cy="20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11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en-US" sz="2800" b="1" u="sng" dirty="0" err="1" smtClean="0">
                <a:solidFill>
                  <a:srgbClr val="0070C0"/>
                </a:solidFill>
              </a:rPr>
              <a:t>Jenis-jenis</a:t>
            </a:r>
            <a:r>
              <a:rPr lang="en-US" sz="2800" b="1" u="sng" dirty="0" smtClean="0">
                <a:solidFill>
                  <a:srgbClr val="0070C0"/>
                </a:solidFill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Pengkodean</a:t>
            </a:r>
            <a:r>
              <a:rPr lang="en-US" sz="2800" b="1" u="sng" dirty="0" smtClean="0">
                <a:solidFill>
                  <a:srgbClr val="0070C0"/>
                </a:solidFill>
              </a:rPr>
              <a:t> Data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Digital,Sinyal</a:t>
            </a:r>
            <a:r>
              <a:rPr lang="en-US" sz="2800" b="1" u="sng" dirty="0" smtClean="0">
                <a:solidFill>
                  <a:srgbClr val="0070C0"/>
                </a:solidFill>
              </a:rPr>
              <a:t> Digital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49208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2. Non Return To Zero Inverted (NRZI)</a:t>
            </a:r>
          </a:p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(low </a:t>
            </a:r>
            <a:r>
              <a:rPr lang="en-US" dirty="0" err="1"/>
              <a:t>ke</a:t>
            </a:r>
            <a:r>
              <a:rPr lang="en-US" dirty="0"/>
              <a:t> high </a:t>
            </a:r>
            <a:r>
              <a:rPr lang="en-US" dirty="0" err="1"/>
              <a:t>atau</a:t>
            </a:r>
            <a:r>
              <a:rPr lang="en-US" dirty="0"/>
              <a:t> high </a:t>
            </a:r>
            <a:r>
              <a:rPr lang="en-US" dirty="0" err="1"/>
              <a:t>ke</a:t>
            </a:r>
            <a:r>
              <a:rPr lang="en-US" dirty="0"/>
              <a:t> low)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awal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bit time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smtClean="0"/>
              <a:t>1.</a:t>
            </a:r>
          </a:p>
          <a:p>
            <a:r>
              <a:rPr lang="en-US" dirty="0" err="1" smtClean="0"/>
              <a:t>Ditengah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(low </a:t>
            </a:r>
            <a:r>
              <a:rPr lang="en-US" dirty="0" err="1" smtClean="0"/>
              <a:t>ke</a:t>
            </a:r>
            <a:r>
              <a:rPr lang="en-US" dirty="0" smtClean="0"/>
              <a:t> high)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0</a:t>
            </a:r>
          </a:p>
          <a:p>
            <a:r>
              <a:rPr lang="en-US" dirty="0" err="1"/>
              <a:t>Ditengah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smtClean="0"/>
              <a:t>(high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low)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smtClean="0"/>
              <a:t>1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(low </a:t>
            </a:r>
            <a:r>
              <a:rPr lang="en-US" dirty="0" err="1" smtClean="0"/>
              <a:t>ke</a:t>
            </a:r>
            <a:r>
              <a:rPr lang="en-US" dirty="0" smtClean="0"/>
              <a:t> low </a:t>
            </a:r>
            <a:r>
              <a:rPr lang="en-US" dirty="0" err="1" smtClean="0"/>
              <a:t>atau</a:t>
            </a:r>
            <a:r>
              <a:rPr lang="en-US" dirty="0" smtClean="0"/>
              <a:t> high </a:t>
            </a:r>
            <a:r>
              <a:rPr lang="en-US" dirty="0" err="1" smtClean="0"/>
              <a:t>ke</a:t>
            </a:r>
            <a:r>
              <a:rPr lang="en-US" dirty="0" smtClean="0"/>
              <a:t> high)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0845-08A3-4300-927E-CF1D265DDB4A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488" y="4221088"/>
            <a:ext cx="5328592" cy="1900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en-US" sz="2800" b="1" u="sng" dirty="0" err="1" smtClean="0">
                <a:solidFill>
                  <a:srgbClr val="0070C0"/>
                </a:solidFill>
              </a:rPr>
              <a:t>Jenis-jenis</a:t>
            </a:r>
            <a:r>
              <a:rPr lang="en-US" sz="2800" b="1" u="sng" dirty="0" smtClean="0">
                <a:solidFill>
                  <a:srgbClr val="0070C0"/>
                </a:solidFill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Pengkodean</a:t>
            </a:r>
            <a:r>
              <a:rPr lang="en-US" sz="2800" b="1" u="sng" dirty="0" smtClean="0">
                <a:solidFill>
                  <a:srgbClr val="0070C0"/>
                </a:solidFill>
              </a:rPr>
              <a:t> Data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Digital,Sinyal</a:t>
            </a:r>
            <a:r>
              <a:rPr lang="en-US" sz="2800" b="1" u="sng" dirty="0" smtClean="0">
                <a:solidFill>
                  <a:srgbClr val="0070C0"/>
                </a:solidFill>
              </a:rPr>
              <a:t> Digital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49208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3. Bipolar-AMI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binary ‘0’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binary ‘1’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berubah-ubah</a:t>
            </a:r>
            <a:r>
              <a:rPr lang="en-US" dirty="0" smtClean="0"/>
              <a:t> </a:t>
            </a:r>
            <a:r>
              <a:rPr lang="en-US" dirty="0" err="1" smtClean="0"/>
              <a:t>polaritasnya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Binary ‘1’ </a:t>
            </a:r>
            <a:r>
              <a:rPr lang="en-US" dirty="0" err="1" smtClean="0"/>
              <a:t>diawal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binary ‘1’ yang lain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polaritasnya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341D-4D43-4C3A-B3A5-F8623A66906E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91260"/>
            <a:ext cx="5509433" cy="205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508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en-US" sz="2800" b="1" u="sng" dirty="0" err="1" smtClean="0">
                <a:solidFill>
                  <a:srgbClr val="0070C0"/>
                </a:solidFill>
              </a:rPr>
              <a:t>Jenis-jenis</a:t>
            </a:r>
            <a:r>
              <a:rPr lang="en-US" sz="2800" b="1" u="sng" dirty="0" smtClean="0">
                <a:solidFill>
                  <a:srgbClr val="0070C0"/>
                </a:solidFill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Pengkodean</a:t>
            </a:r>
            <a:r>
              <a:rPr lang="en-US" sz="2800" b="1" u="sng" dirty="0" smtClean="0">
                <a:solidFill>
                  <a:srgbClr val="0070C0"/>
                </a:solidFill>
              </a:rPr>
              <a:t> Data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Digital,Sinyal</a:t>
            </a:r>
            <a:r>
              <a:rPr lang="en-US" sz="2800" b="1" u="sng" dirty="0" smtClean="0">
                <a:solidFill>
                  <a:srgbClr val="0070C0"/>
                </a:solidFill>
              </a:rPr>
              <a:t> Digital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49208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Pseudoternary</a:t>
            </a:r>
            <a:endParaRPr lang="en-US" b="1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binary ‘1’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binary ‘0’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berubah-ubah</a:t>
            </a:r>
            <a:r>
              <a:rPr lang="en-US" dirty="0" smtClean="0"/>
              <a:t> </a:t>
            </a:r>
            <a:r>
              <a:rPr lang="en-US" dirty="0" err="1" smtClean="0"/>
              <a:t>polaritasnya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Binary ‘0’ </a:t>
            </a:r>
            <a:r>
              <a:rPr lang="en-US" dirty="0" err="1" smtClean="0"/>
              <a:t>diawal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binary ‘0’ yang lain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polaritasnya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E145-2B65-4825-B171-8D21C303EB6A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109938"/>
            <a:ext cx="4828272" cy="183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19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en-US" sz="2800" b="1" u="sng" dirty="0" err="1" smtClean="0">
                <a:solidFill>
                  <a:srgbClr val="0070C0"/>
                </a:solidFill>
              </a:rPr>
              <a:t>Jenis-jenis</a:t>
            </a:r>
            <a:r>
              <a:rPr lang="en-US" sz="2800" b="1" u="sng" dirty="0" smtClean="0">
                <a:solidFill>
                  <a:srgbClr val="0070C0"/>
                </a:solidFill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Pengkodean</a:t>
            </a:r>
            <a:r>
              <a:rPr lang="en-US" sz="2800" b="1" u="sng" dirty="0" smtClean="0">
                <a:solidFill>
                  <a:srgbClr val="0070C0"/>
                </a:solidFill>
              </a:rPr>
              <a:t> Data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Digital,Sinyal</a:t>
            </a:r>
            <a:r>
              <a:rPr lang="en-US" sz="2800" b="1" u="sng" dirty="0" smtClean="0">
                <a:solidFill>
                  <a:srgbClr val="0070C0"/>
                </a:solidFill>
              </a:rPr>
              <a:t> Digital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49208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4. B8ZS (Bipolar with 8-Zero Substitution)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Bipolar-AMI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: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oktaf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yang </a:t>
            </a:r>
            <a:r>
              <a:rPr lang="en-US" dirty="0" err="1" smtClean="0"/>
              <a:t>mendahului</a:t>
            </a:r>
            <a:r>
              <a:rPr lang="en-US" dirty="0" smtClean="0"/>
              <a:t> </a:t>
            </a:r>
            <a:r>
              <a:rPr lang="en-US" dirty="0" err="1" smtClean="0"/>
              <a:t>oktaf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8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oktaf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di encode </a:t>
            </a:r>
            <a:r>
              <a:rPr lang="en-US" dirty="0" err="1" smtClean="0"/>
              <a:t>sebagai</a:t>
            </a:r>
            <a:r>
              <a:rPr lang="en-US" dirty="0" smtClean="0"/>
              <a:t> 000+-0-+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oktaf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pulsa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yang </a:t>
            </a:r>
            <a:r>
              <a:rPr lang="en-US" dirty="0" err="1"/>
              <a:t>mendahului</a:t>
            </a:r>
            <a:r>
              <a:rPr lang="en-US" dirty="0"/>
              <a:t> </a:t>
            </a:r>
            <a:r>
              <a:rPr lang="en-US" dirty="0" err="1"/>
              <a:t>oktaf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/>
              <a:t>maka</a:t>
            </a:r>
            <a:r>
              <a:rPr lang="en-US" dirty="0"/>
              <a:t> 8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oktaf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encode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000-+0+-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substitusi</a:t>
            </a:r>
            <a:r>
              <a:rPr lang="en-US" dirty="0" smtClean="0"/>
              <a:t> </a:t>
            </a:r>
            <a:r>
              <a:rPr lang="en-US" dirty="0" err="1" smtClean="0"/>
              <a:t>oktaf</a:t>
            </a:r>
            <a:r>
              <a:rPr lang="en-US" dirty="0" smtClean="0"/>
              <a:t> binary ‘0’,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Bipolar-AMI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9A3A-3925-45DC-81B4-CC04FAA71259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5116264"/>
            <a:ext cx="6480720" cy="123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82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en-US" sz="2800" b="1" u="sng" dirty="0" err="1" smtClean="0">
                <a:solidFill>
                  <a:srgbClr val="0070C0"/>
                </a:solidFill>
              </a:rPr>
              <a:t>Jenis-jenis</a:t>
            </a:r>
            <a:r>
              <a:rPr lang="en-US" sz="2800" b="1" u="sng" dirty="0" smtClean="0">
                <a:solidFill>
                  <a:srgbClr val="0070C0"/>
                </a:solidFill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Pengkodean</a:t>
            </a:r>
            <a:r>
              <a:rPr lang="en-US" sz="2800" b="1" u="sng" dirty="0" smtClean="0">
                <a:solidFill>
                  <a:srgbClr val="0070C0"/>
                </a:solidFill>
              </a:rPr>
              <a:t> Data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Digital,Sinyal</a:t>
            </a:r>
            <a:r>
              <a:rPr lang="en-US" sz="2800" b="1" u="sng" dirty="0" smtClean="0">
                <a:solidFill>
                  <a:srgbClr val="0070C0"/>
                </a:solidFill>
              </a:rPr>
              <a:t> Digital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49208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4. HDB3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Bipolar-AMI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4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substitusi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smtClean="0"/>
              <a:t> binary </a:t>
            </a:r>
            <a:r>
              <a:rPr lang="en-US" dirty="0" smtClean="0"/>
              <a:t>‘0’,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Bipolar-AMI </a:t>
            </a:r>
            <a:r>
              <a:rPr lang="en-US" dirty="0" err="1" smtClean="0"/>
              <a:t>kembali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8758-F005-41E3-B378-8F70D913172B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13" y="2132856"/>
            <a:ext cx="7560840" cy="145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13" y="4797152"/>
            <a:ext cx="7552751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43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2. </a:t>
            </a:r>
            <a:r>
              <a:rPr lang="en-US" dirty="0">
                <a:solidFill>
                  <a:srgbClr val="0070C0"/>
                </a:solidFill>
              </a:rPr>
              <a:t>Data </a:t>
            </a:r>
            <a:r>
              <a:rPr lang="en-US" dirty="0" err="1" smtClean="0">
                <a:solidFill>
                  <a:srgbClr val="0070C0"/>
                </a:solidFill>
              </a:rPr>
              <a:t>Digital,Sinyal</a:t>
            </a:r>
            <a:r>
              <a:rPr lang="en-US" dirty="0" smtClean="0">
                <a:solidFill>
                  <a:srgbClr val="0070C0"/>
                </a:solidFill>
              </a:rPr>
              <a:t> Analog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4104456" cy="532859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algn="just"/>
            <a:r>
              <a:rPr lang="en-US" dirty="0"/>
              <a:t>300Hz </a:t>
            </a:r>
            <a:r>
              <a:rPr lang="en-US" dirty="0" err="1"/>
              <a:t>sampai</a:t>
            </a:r>
            <a:r>
              <a:rPr lang="en-US" dirty="0"/>
              <a:t> 3400Hz </a:t>
            </a:r>
            <a:r>
              <a:rPr lang="en-US" dirty="0" err="1"/>
              <a:t>Menggunakan</a:t>
            </a:r>
            <a:r>
              <a:rPr lang="en-US" dirty="0"/>
              <a:t> modem (modulator-demodulator)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Amplitude shift keying (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ASK)</a:t>
            </a:r>
          </a:p>
          <a:p>
            <a:pPr marL="114300" indent="0"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4300" indent="0" algn="just">
              <a:buNone/>
            </a:pPr>
            <a:r>
              <a:rPr lang="en-US" dirty="0" smtClean="0"/>
              <a:t> </a:t>
            </a:r>
          </a:p>
          <a:p>
            <a:pPr marL="571500" indent="-457200" algn="just">
              <a:buFont typeface="+mj-lt"/>
              <a:buAutoNum type="arabicPeriod" startAt="2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Frequency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shift keying (FSK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114300" indent="0" algn="just">
              <a:buNone/>
            </a:pPr>
            <a:endParaRPr lang="en-US" dirty="0"/>
          </a:p>
          <a:p>
            <a:pPr marL="114300" indent="0" algn="just">
              <a:buNone/>
            </a:pPr>
            <a:r>
              <a:rPr lang="en-US" dirty="0" smtClean="0"/>
              <a:t> </a:t>
            </a:r>
          </a:p>
          <a:p>
            <a:pPr marL="571500" indent="-457200" algn="just">
              <a:buFont typeface="+mj-lt"/>
              <a:buAutoNum type="arabicPeriod" startAt="3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Phase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shift keying (PK)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9075-62F9-4398-B2CD-016FF16D683D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48503"/>
            <a:ext cx="47593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3356793" cy="84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88" y="4221088"/>
            <a:ext cx="2993132" cy="818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44" y="5406802"/>
            <a:ext cx="3063676" cy="87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18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3. Data Analog, </a:t>
            </a:r>
            <a:r>
              <a:rPr lang="en-US" dirty="0" err="1" smtClean="0">
                <a:solidFill>
                  <a:srgbClr val="0070C0"/>
                </a:solidFill>
              </a:rPr>
              <a:t>sinyal</a:t>
            </a:r>
            <a:r>
              <a:rPr lang="en-US" dirty="0" smtClean="0">
                <a:solidFill>
                  <a:srgbClr val="0070C0"/>
                </a:solidFill>
              </a:rPr>
              <a:t> Digital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pPr algn="just"/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Pulse Code Modulation (PCM) </a:t>
            </a:r>
            <a:r>
              <a:rPr lang="en-US" dirty="0" err="1" smtClean="0"/>
              <a:t>dan</a:t>
            </a:r>
            <a:r>
              <a:rPr lang="en-US" dirty="0" smtClean="0"/>
              <a:t> Delta Modulation (DM)</a:t>
            </a:r>
          </a:p>
          <a:p>
            <a:pPr marL="571500" indent="-457200" algn="just">
              <a:buAutoNum type="arabicPeriod"/>
            </a:pPr>
            <a:r>
              <a:rPr lang="en-US" b="1" dirty="0" smtClean="0"/>
              <a:t>Pulse Code Modulation</a:t>
            </a:r>
          </a:p>
          <a:p>
            <a:pPr algn="just"/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sampling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sampling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‘1’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pPr marL="571500" indent="-457200" algn="just">
              <a:buFont typeface="+mj-lt"/>
              <a:buAutoNum type="arabicPeriod" startAt="2"/>
            </a:pPr>
            <a:r>
              <a:rPr lang="en-US" b="1" dirty="0" smtClean="0"/>
              <a:t>Delta Modulation (DM)</a:t>
            </a:r>
          </a:p>
          <a:p>
            <a:pPr algn="just"/>
            <a:r>
              <a:rPr lang="en-US" dirty="0" smtClean="0"/>
              <a:t>Proses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input analog </a:t>
            </a:r>
            <a:r>
              <a:rPr lang="en-US" dirty="0" err="1" smtClean="0"/>
              <a:t>didekati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level quantization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interval sampling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outputnya</a:t>
            </a:r>
            <a:r>
              <a:rPr lang="en-US" dirty="0" smtClean="0"/>
              <a:t> </a:t>
            </a:r>
            <a:r>
              <a:rPr lang="en-US" dirty="0" err="1" smtClean="0"/>
              <a:t>diwakilkan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bit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9E96B-EDC0-40DD-9C74-C0C0C338BEF2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7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3. Data Analog, </a:t>
            </a:r>
            <a:r>
              <a:rPr lang="en-US" dirty="0" err="1" smtClean="0">
                <a:solidFill>
                  <a:srgbClr val="0070C0"/>
                </a:solidFill>
              </a:rPr>
              <a:t>sinyal</a:t>
            </a:r>
            <a:r>
              <a:rPr lang="en-US" dirty="0" smtClean="0">
                <a:solidFill>
                  <a:srgbClr val="0070C0"/>
                </a:solidFill>
              </a:rPr>
              <a:t> Digital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pPr marL="114300" indent="0"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Delta Modulation (DM)</a:t>
            </a:r>
          </a:p>
          <a:p>
            <a:pPr marL="114300" indent="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C9D9-492A-4366-A900-CC3CE5939A76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7848872" cy="475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15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791400" cy="4876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Kode-kode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keperluan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sistem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komputer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sejak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komputer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ditemukan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sampai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komunikasi</a:t>
            </a:r>
            <a:r>
              <a:rPr lang="en-US" sz="2400" dirty="0" smtClean="0">
                <a:latin typeface="Franklin Gothic Book" pitchFamily="34" charset="0"/>
              </a:rPr>
              <a:t> data modern </a:t>
            </a:r>
            <a:r>
              <a:rPr lang="en-US" sz="2400" dirty="0" err="1" smtClean="0">
                <a:latin typeface="Franklin Gothic Book" pitchFamily="34" charset="0"/>
              </a:rPr>
              <a:t>memiliki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perbedaan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generasi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generasi</a:t>
            </a:r>
            <a:r>
              <a:rPr lang="en-US" sz="2400" dirty="0" smtClean="0">
                <a:latin typeface="Franklin Gothic Book" pitchFamily="34" charset="0"/>
              </a:rPr>
              <a:t>. Hal </a:t>
            </a:r>
            <a:r>
              <a:rPr lang="en-US" sz="2400" dirty="0" err="1" smtClean="0">
                <a:latin typeface="Franklin Gothic Book" pitchFamily="34" charset="0"/>
              </a:rPr>
              <a:t>ini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disebabkan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oleh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semakin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besar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kompleksnya</a:t>
            </a:r>
            <a:r>
              <a:rPr lang="en-US" sz="2400" dirty="0" smtClean="0">
                <a:latin typeface="Franklin Gothic Book" pitchFamily="34" charset="0"/>
              </a:rPr>
              <a:t> data yang </a:t>
            </a:r>
            <a:r>
              <a:rPr lang="en-US" sz="2400" dirty="0" err="1" smtClean="0">
                <a:latin typeface="Franklin Gothic Book" pitchFamily="34" charset="0"/>
              </a:rPr>
              <a:t>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dikirim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dipergunakan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FA9B-8E27-4710-9F11-8A99D194C172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Data </a:t>
            </a:r>
            <a:r>
              <a:rPr lang="en-US" dirty="0" err="1" smtClean="0"/>
              <a:t>Analog,Sinyal</a:t>
            </a:r>
            <a:r>
              <a:rPr lang="en-US" dirty="0" smtClean="0"/>
              <a:t> Analog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800600"/>
          </a:xfrm>
        </p:spPr>
        <p:txBody>
          <a:bodyPr/>
          <a:lstStyle/>
          <a:p>
            <a:pPr algn="just"/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modulasi</a:t>
            </a:r>
            <a:r>
              <a:rPr lang="en-US" dirty="0" smtClean="0"/>
              <a:t> Data Analog :</a:t>
            </a:r>
          </a:p>
          <a:p>
            <a:pPr algn="just">
              <a:buFontTx/>
              <a:buChar char="-"/>
            </a:pP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trasmisi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</a:t>
            </a:r>
          </a:p>
          <a:p>
            <a:pPr marL="571500" indent="-457200" algn="just">
              <a:buAutoNum type="arabicPeriod"/>
            </a:pPr>
            <a:r>
              <a:rPr lang="en-US" b="1" dirty="0" err="1" smtClean="0"/>
              <a:t>Amplitudo</a:t>
            </a:r>
            <a:endParaRPr lang="en-US" b="1" dirty="0" smtClean="0"/>
          </a:p>
          <a:p>
            <a:pPr marL="571500" indent="-457200" algn="just">
              <a:buAutoNum type="arabicPeriod"/>
            </a:pPr>
            <a:r>
              <a:rPr lang="en-US" b="1" dirty="0" smtClean="0"/>
              <a:t>Frequency</a:t>
            </a:r>
          </a:p>
          <a:p>
            <a:pPr marL="571500" indent="-457200" algn="just">
              <a:buAutoNum type="arabicPeriod"/>
            </a:pPr>
            <a:r>
              <a:rPr lang="en-US" b="1" dirty="0" smtClean="0"/>
              <a:t>Phase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9370-24F6-4A10-A804-1F214ED9ED22}" type="datetime1">
              <a:rPr lang="en-US" smtClean="0"/>
              <a:t>5/25/2011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0614"/>
            <a:ext cx="3815953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6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dirty="0" smtClean="0"/>
              <a:t>Multiplexing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smtClean="0"/>
              <a:t>Multiplex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(analog </a:t>
            </a:r>
            <a:r>
              <a:rPr lang="en-US" dirty="0" err="1" smtClean="0"/>
              <a:t>atau</a:t>
            </a:r>
            <a:r>
              <a:rPr lang="en-US" dirty="0" smtClean="0"/>
              <a:t> digital)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Cara </a:t>
            </a:r>
            <a:r>
              <a:rPr lang="en-US" dirty="0" err="1" smtClean="0"/>
              <a:t>umum</a:t>
            </a:r>
            <a:r>
              <a:rPr lang="en-US" dirty="0" smtClean="0"/>
              <a:t>  multiplexing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berkecepatan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berkecepatan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Multiplexer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b="1" dirty="0"/>
              <a:t>multiplex :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pPr marL="571500" lvl="0" indent="-457200" algn="just">
              <a:buFont typeface="+mj-lt"/>
              <a:buAutoNum type="arabicPeriod"/>
            </a:pP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seefisien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  <a:p>
            <a:pPr marL="571500" lvl="0" indent="-457200" algn="just">
              <a:buFont typeface="+mj-lt"/>
              <a:buAutoNum type="arabicPeriod"/>
            </a:pP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telekomunikasi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semaksimal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en-US" dirty="0"/>
          </a:p>
          <a:p>
            <a:pPr marL="571500" lvl="0" indent="-457200" algn="just">
              <a:buFont typeface="+mj-lt"/>
              <a:buAutoNum type="arabicPeriod"/>
            </a:pP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penyaluran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terminal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yang </a:t>
            </a:r>
            <a:r>
              <a:rPr lang="en-US" dirty="0" err="1"/>
              <a:t>sama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78CF-E13F-484E-A5A8-21E7A857CFA4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71BC-9659-4480-AF05-4821EB9FCB1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153400" cy="59436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b="1" dirty="0" err="1"/>
              <a:t>Fungsi</a:t>
            </a:r>
            <a:r>
              <a:rPr lang="en-US" b="1" dirty="0"/>
              <a:t> multiplex: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mesin</a:t>
            </a:r>
            <a:endParaRPr lang="en-US" dirty="0"/>
          </a:p>
          <a:p>
            <a:pPr marL="571500" indent="-457200" algn="just">
              <a:buFont typeface="+mj-lt"/>
              <a:buAutoNum type="arabicPeriod"/>
            </a:pPr>
            <a:r>
              <a:rPr lang="en-US" dirty="0" err="1"/>
              <a:t>Memetakan</a:t>
            </a:r>
            <a:r>
              <a:rPr lang="en-US" dirty="0"/>
              <a:t> 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b="1" dirty="0" err="1"/>
              <a:t>Keterangan</a:t>
            </a:r>
            <a:r>
              <a:rPr lang="en-US" b="1" dirty="0"/>
              <a:t>: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en-US" dirty="0"/>
              <a:t>Multiplexer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demultiplexer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.</a:t>
            </a:r>
          </a:p>
          <a:p>
            <a:pPr marL="571500" lvl="0" indent="-457200" algn="just">
              <a:buFont typeface="+mj-lt"/>
              <a:buAutoNum type="arabicPeriod"/>
            </a:pP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n channel yang </a:t>
            </a:r>
            <a:r>
              <a:rPr lang="en-US" dirty="0" err="1"/>
              <a:t>terpisah</a:t>
            </a:r>
            <a:endParaRPr lang="en-US" dirty="0"/>
          </a:p>
          <a:p>
            <a:pPr marL="571500" lvl="0" indent="-457200" algn="just">
              <a:buFont typeface="+mj-lt"/>
              <a:buAutoNum type="arabicPeriod"/>
            </a:pPr>
            <a:r>
              <a:rPr lang="en-US" dirty="0"/>
              <a:t>Multiplexer </a:t>
            </a:r>
            <a:r>
              <a:rPr lang="en-US" dirty="0" err="1"/>
              <a:t>menggabungkan</a:t>
            </a:r>
            <a:r>
              <a:rPr lang="en-US" dirty="0"/>
              <a:t> multiplexing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input 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mentransmisikannya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berkapasitas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pPr marL="571500" lvl="0" indent="-457200" algn="just">
              <a:buFont typeface="+mj-lt"/>
              <a:buAutoNum type="arabicPeriod"/>
            </a:pPr>
            <a:r>
              <a:rPr lang="en-US" dirty="0" err="1"/>
              <a:t>Demultiplexer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data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 smtClean="0"/>
              <a:t>dimultiplexkan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data </a:t>
            </a:r>
            <a:r>
              <a:rPr lang="en-US" dirty="0" err="1"/>
              <a:t>berdasarkan</a:t>
            </a:r>
            <a:r>
              <a:rPr lang="en-US" dirty="0"/>
              <a:t> channel,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 smtClean="0"/>
              <a:t>mengirimkannya</a:t>
            </a:r>
            <a:endParaRPr lang="en-US" dirty="0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199"/>
            <a:ext cx="51625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0DDB-E559-4959-BEC8-8B0F030C51E1}" type="datetime1">
              <a:rPr lang="en-US" smtClean="0"/>
              <a:t>5/25/2011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71BC-9659-4480-AF05-4821EB9FCB1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116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FDM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>
            <a:normAutofit/>
          </a:bodyPr>
          <a:lstStyle/>
          <a:p>
            <a:pPr lvl="0" algn="just"/>
            <a:r>
              <a:rPr lang="en-US" sz="1800" dirty="0" err="1"/>
              <a:t>Misalkan</a:t>
            </a:r>
            <a:r>
              <a:rPr lang="en-US" sz="1800" dirty="0"/>
              <a:t> </a:t>
            </a:r>
            <a:r>
              <a:rPr lang="en-US" sz="1800" dirty="0" err="1"/>
              <a:t>diketahui</a:t>
            </a:r>
            <a:r>
              <a:rPr lang="en-US" sz="1800" dirty="0"/>
              <a:t> </a:t>
            </a:r>
            <a:r>
              <a:rPr lang="en-US" sz="1800" dirty="0" err="1"/>
              <a:t>kanal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/>
              <a:t>suara</a:t>
            </a:r>
            <a:r>
              <a:rPr lang="en-US" sz="1800" dirty="0"/>
              <a:t>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kabel</a:t>
            </a:r>
            <a:r>
              <a:rPr lang="en-US" sz="1800" dirty="0"/>
              <a:t> voice grade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lebar</a:t>
            </a:r>
            <a:r>
              <a:rPr lang="en-US" sz="1800" dirty="0"/>
              <a:t> </a:t>
            </a:r>
            <a:r>
              <a:rPr lang="en-US" sz="1800" dirty="0" err="1"/>
              <a:t>frekuensi</a:t>
            </a:r>
            <a:r>
              <a:rPr lang="en-US" sz="1800" dirty="0"/>
              <a:t> 300 – 3000 Hz. Dg multiplexing FDM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1 terminal.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keperluan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4 </a:t>
            </a:r>
            <a:r>
              <a:rPr lang="en-US" sz="1800" dirty="0" err="1"/>
              <a:t>pembawa</a:t>
            </a:r>
            <a:r>
              <a:rPr lang="en-US" sz="1800" dirty="0"/>
              <a:t>, </a:t>
            </a:r>
            <a:r>
              <a:rPr lang="en-US" sz="1800" dirty="0" err="1"/>
              <a:t>misalnya</a:t>
            </a:r>
            <a:r>
              <a:rPr lang="en-US" sz="1800" dirty="0"/>
              <a:t> 600, 1200, 1800, 2400 Hz.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berarti</a:t>
            </a:r>
            <a:r>
              <a:rPr lang="en-US" sz="1800" dirty="0"/>
              <a:t> data </a:t>
            </a:r>
            <a:r>
              <a:rPr lang="en-US" sz="1800" dirty="0" err="1"/>
              <a:t>dari</a:t>
            </a:r>
            <a:r>
              <a:rPr lang="en-US" sz="1800" dirty="0"/>
              <a:t> 4 </a:t>
            </a:r>
            <a:r>
              <a:rPr lang="en-US" sz="1800" dirty="0" err="1"/>
              <a:t>buah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dpt</a:t>
            </a:r>
            <a:r>
              <a:rPr lang="en-US" sz="1800" dirty="0"/>
              <a:t> </a:t>
            </a:r>
            <a:r>
              <a:rPr lang="en-US" sz="1800" dirty="0" err="1"/>
              <a:t>dikirimkan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bersamaan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 smtClean="0"/>
              <a:t>dgn</a:t>
            </a:r>
            <a:r>
              <a:rPr lang="en-US" sz="1800" dirty="0" smtClean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saluran</a:t>
            </a:r>
            <a:r>
              <a:rPr lang="en-US" sz="1800" dirty="0"/>
              <a:t> voice grade.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biner</a:t>
            </a:r>
            <a:r>
              <a:rPr lang="en-US" sz="1800" dirty="0"/>
              <a:t> “1” </a:t>
            </a:r>
            <a:r>
              <a:rPr lang="en-US" sz="1800" dirty="0" err="1"/>
              <a:t>diwakili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sinyal</a:t>
            </a:r>
            <a:r>
              <a:rPr lang="en-US" sz="1800" dirty="0"/>
              <a:t> 800, 1400, 2000, 2600 Hz,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biner</a:t>
            </a:r>
            <a:r>
              <a:rPr lang="en-US" sz="1800" dirty="0"/>
              <a:t> “0” </a:t>
            </a:r>
            <a:r>
              <a:rPr lang="en-US" sz="1800" dirty="0" err="1"/>
              <a:t>diwakili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sinyal</a:t>
            </a:r>
            <a:r>
              <a:rPr lang="en-US" sz="1800" dirty="0"/>
              <a:t> 400, 1000, 1600, 2200 Hz. </a:t>
            </a:r>
            <a:r>
              <a:rPr lang="en-US" sz="1800" dirty="0" err="1"/>
              <a:t>Utk</a:t>
            </a:r>
            <a:r>
              <a:rPr lang="en-US" sz="1800" dirty="0"/>
              <a:t> </a:t>
            </a:r>
            <a:r>
              <a:rPr lang="en-US" sz="1800" dirty="0" err="1"/>
              <a:t>mencegah</a:t>
            </a:r>
            <a:r>
              <a:rPr lang="en-US" sz="1800" dirty="0"/>
              <a:t> </a:t>
            </a:r>
            <a:r>
              <a:rPr lang="en-US" sz="1800" dirty="0" err="1"/>
              <a:t>interferensi</a:t>
            </a:r>
            <a:r>
              <a:rPr lang="en-US" sz="1800" dirty="0"/>
              <a:t>, </a:t>
            </a:r>
            <a:r>
              <a:rPr lang="en-US" sz="1800" dirty="0" err="1"/>
              <a:t>tiap-tiap</a:t>
            </a:r>
            <a:r>
              <a:rPr lang="en-US" sz="1800" dirty="0"/>
              <a:t> band </a:t>
            </a:r>
            <a:r>
              <a:rPr lang="en-US" sz="1800" dirty="0" err="1"/>
              <a:t>dipisahkan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jalur</a:t>
            </a:r>
            <a:r>
              <a:rPr lang="en-US" sz="1800" dirty="0"/>
              <a:t> </a:t>
            </a:r>
            <a:r>
              <a:rPr lang="en-US" sz="1800" dirty="0" err="1"/>
              <a:t>selebar</a:t>
            </a:r>
            <a:r>
              <a:rPr lang="en-US" sz="1800" dirty="0"/>
              <a:t> 200 Hz.</a:t>
            </a:r>
          </a:p>
          <a:p>
            <a:pPr algn="just"/>
            <a:r>
              <a:rPr lang="en-US" sz="1800" dirty="0" err="1"/>
              <a:t>Jadi</a:t>
            </a:r>
            <a:r>
              <a:rPr lang="en-US" sz="1800" dirty="0"/>
              <a:t> </a:t>
            </a:r>
            <a:r>
              <a:rPr lang="en-US" sz="1800" dirty="0" err="1"/>
              <a:t>penerima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memisahkan</a:t>
            </a:r>
            <a:r>
              <a:rPr lang="en-US" sz="1800" dirty="0"/>
              <a:t> </a:t>
            </a:r>
            <a:r>
              <a:rPr lang="en-US" sz="1800" dirty="0" err="1"/>
              <a:t>sinyal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frekuensinya</a:t>
            </a:r>
            <a:r>
              <a:rPr lang="en-US" sz="1800" dirty="0"/>
              <a:t>, </a:t>
            </a:r>
            <a:r>
              <a:rPr lang="en-US" sz="1800" dirty="0" err="1"/>
              <a:t>lalu</a:t>
            </a:r>
            <a:r>
              <a:rPr lang="en-US" sz="1800" dirty="0"/>
              <a:t> </a:t>
            </a:r>
            <a:r>
              <a:rPr lang="en-US" sz="1800" dirty="0" err="1"/>
              <a:t>disalurkan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tempat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yg</a:t>
            </a:r>
            <a:r>
              <a:rPr lang="en-US" sz="1800" dirty="0"/>
              <a:t> </a:t>
            </a:r>
            <a:r>
              <a:rPr lang="en-US" sz="1800" dirty="0" err="1"/>
              <a:t>dikehendaki</a:t>
            </a:r>
            <a:r>
              <a:rPr lang="en-US" sz="1800" dirty="0"/>
              <a:t>.</a:t>
            </a:r>
          </a:p>
        </p:txBody>
      </p:sp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81450"/>
            <a:ext cx="44291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3A90-5873-49E2-9EA6-152DFB9EA814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71BC-9659-4480-AF05-4821EB9FCB1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Multiplexing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pPr marL="114300" lvl="0" indent="0">
              <a:buNone/>
            </a:pPr>
            <a:r>
              <a:rPr lang="en-US" b="1" dirty="0" smtClean="0"/>
              <a:t>2. Time </a:t>
            </a:r>
            <a:r>
              <a:rPr lang="en-US" b="1" dirty="0"/>
              <a:t>Division Multiplexing (TDM)</a:t>
            </a:r>
          </a:p>
          <a:p>
            <a:pPr lvl="0" algn="just"/>
            <a:r>
              <a:rPr lang="en-US" dirty="0" err="1"/>
              <a:t>Metodenya</a:t>
            </a:r>
            <a:r>
              <a:rPr lang="en-US" dirty="0"/>
              <a:t> </a:t>
            </a:r>
            <a:r>
              <a:rPr lang="en-US" dirty="0" err="1"/>
              <a:t>melewatkan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segment / frame</a:t>
            </a:r>
          </a:p>
          <a:p>
            <a:pPr lvl="0" algn="just"/>
            <a:r>
              <a:rPr lang="en-US" dirty="0" err="1"/>
              <a:t>Pengiriman</a:t>
            </a:r>
            <a:r>
              <a:rPr lang="en-US" dirty="0"/>
              <a:t> data </a:t>
            </a:r>
            <a:r>
              <a:rPr lang="en-US" dirty="0" err="1"/>
              <a:t>menggunakan</a:t>
            </a:r>
            <a:r>
              <a:rPr lang="en-US" dirty="0"/>
              <a:t> TDM </a:t>
            </a:r>
            <a:r>
              <a:rPr lang="en-US" dirty="0" err="1"/>
              <a:t>dilakukan</a:t>
            </a:r>
            <a:r>
              <a:rPr lang="en-US" dirty="0"/>
              <a:t> dg </a:t>
            </a:r>
            <a:r>
              <a:rPr lang="en-US" dirty="0" err="1"/>
              <a:t>mencampur</a:t>
            </a:r>
            <a:r>
              <a:rPr lang="en-US" dirty="0"/>
              <a:t> data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data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 TDM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digital.</a:t>
            </a:r>
          </a:p>
          <a:p>
            <a:pPr lvl="0" algn="just"/>
            <a:r>
              <a:rPr lang="en-US" dirty="0" err="1"/>
              <a:t>Contoh</a:t>
            </a:r>
            <a:r>
              <a:rPr lang="en-US" dirty="0"/>
              <a:t> : GSM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telepon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8563"/>
            <a:ext cx="5410200" cy="251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DDD-D0AC-4B09-B891-7635BC51CF95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71BC-9659-4480-AF05-4821EB9FCB1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TDM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/>
          <a:lstStyle/>
          <a:p>
            <a:pPr marL="571500" indent="-457200">
              <a:buAutoNum type="arabicPeriod"/>
            </a:pPr>
            <a:r>
              <a:rPr lang="en-US" b="1" dirty="0" err="1" smtClean="0"/>
              <a:t>Syncronous</a:t>
            </a:r>
            <a:r>
              <a:rPr lang="en-US" b="1" dirty="0" smtClean="0"/>
              <a:t> TDM</a:t>
            </a:r>
          </a:p>
          <a:p>
            <a:r>
              <a:rPr lang="en-US" dirty="0" err="1" smtClean="0"/>
              <a:t>Kedudukan</a:t>
            </a:r>
            <a:r>
              <a:rPr lang="en-US" dirty="0" smtClean="0"/>
              <a:t> data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/>
          </a:p>
        </p:txBody>
      </p:sp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44005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314" y="3429000"/>
            <a:ext cx="4657589" cy="3156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218FC-5D40-4ECE-B7BE-936406B6DF81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71BC-9659-4480-AF05-4821EB9FCB1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TDM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/>
          <a:lstStyle/>
          <a:p>
            <a:pPr marL="571500" indent="-457200">
              <a:buFont typeface="+mj-lt"/>
              <a:buAutoNum type="arabicPeriod" startAt="2"/>
            </a:pPr>
            <a:r>
              <a:rPr lang="en-US" b="1" smtClean="0"/>
              <a:t>Asyncronous</a:t>
            </a:r>
            <a:r>
              <a:rPr lang="en-US" b="1" dirty="0" smtClean="0"/>
              <a:t> TDM</a:t>
            </a:r>
          </a:p>
          <a:p>
            <a:r>
              <a:rPr lang="en-US" dirty="0" err="1" smtClean="0"/>
              <a:t>Kedudukan</a:t>
            </a:r>
            <a:r>
              <a:rPr lang="en-US" dirty="0" smtClean="0"/>
              <a:t> data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/>
          </a:p>
        </p:txBody>
      </p:sp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5638800" cy="434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7682-651F-4B35-A3F9-524910600A33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71BC-9659-4480-AF05-4821EB9FCB1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2000" dirty="0" err="1" smtClean="0"/>
              <a:t>Ubahlah</a:t>
            </a:r>
            <a:r>
              <a:rPr lang="en-US" sz="2000" dirty="0" smtClean="0"/>
              <a:t> data digital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NRZL, Bipolar-AMI, </a:t>
            </a:r>
            <a:r>
              <a:rPr lang="en-US" sz="2000" dirty="0" err="1" smtClean="0"/>
              <a:t>Pseudoternary</a:t>
            </a:r>
            <a:r>
              <a:rPr lang="en-US" sz="2000" dirty="0" smtClean="0"/>
              <a:t>, HDB3 </a:t>
            </a:r>
            <a:r>
              <a:rPr lang="en-US" sz="2000" dirty="0" err="1" smtClean="0"/>
              <a:t>dan</a:t>
            </a:r>
            <a:r>
              <a:rPr lang="en-US" sz="2000" dirty="0" smtClean="0"/>
              <a:t> B8ZS,ASK,FSK </a:t>
            </a:r>
            <a:r>
              <a:rPr lang="en-US" sz="2000" dirty="0" err="1" smtClean="0"/>
              <a:t>dan</a:t>
            </a:r>
            <a:r>
              <a:rPr lang="en-US" sz="2000" dirty="0" smtClean="0"/>
              <a:t> PSK.</a:t>
            </a:r>
          </a:p>
          <a:p>
            <a:pPr marL="571500" indent="-457200">
              <a:buAutoNum type="alphaLcPeriod"/>
            </a:pPr>
            <a:r>
              <a:rPr lang="en-US" sz="2000" dirty="0" smtClean="0"/>
              <a:t>A = 61h</a:t>
            </a:r>
          </a:p>
          <a:p>
            <a:pPr marL="571500" indent="-457200">
              <a:buAutoNum type="alphaLcPeriod"/>
            </a:pPr>
            <a:r>
              <a:rPr lang="en-US" sz="2000" dirty="0" smtClean="0"/>
              <a:t>1000001100011</a:t>
            </a:r>
          </a:p>
          <a:p>
            <a:pPr marL="571500" indent="-457200">
              <a:buAutoNum type="alphaLcPeriod"/>
            </a:pPr>
            <a:r>
              <a:rPr lang="en-US" sz="2000" dirty="0" smtClean="0"/>
              <a:t>a = 41h</a:t>
            </a:r>
          </a:p>
          <a:p>
            <a:pPr marL="571500" indent="-457200">
              <a:buAutoNum type="alphaLcPeriod"/>
            </a:pPr>
            <a:r>
              <a:rPr lang="en-US" sz="2000" dirty="0" smtClean="0"/>
              <a:t>1010000111000</a:t>
            </a:r>
          </a:p>
          <a:p>
            <a:pPr marL="571500" indent="-457200">
              <a:buAutoNum type="alphaLcPeriod"/>
            </a:pPr>
            <a:r>
              <a:rPr lang="en-US" sz="2000" dirty="0" smtClean="0"/>
              <a:t>1000000001101</a:t>
            </a:r>
          </a:p>
          <a:p>
            <a:pPr marL="571500" indent="-457200">
              <a:buAutoNum type="alphaLcPeriod"/>
            </a:pPr>
            <a:r>
              <a:rPr lang="en-US" sz="2000" dirty="0" smtClean="0"/>
              <a:t>10101010110000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en-US" sz="2000" dirty="0" err="1" smtClean="0"/>
              <a:t>Ubahlah</a:t>
            </a:r>
            <a:r>
              <a:rPr lang="en-US" sz="2000" dirty="0" smtClean="0"/>
              <a:t> data analog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digital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Delta Modulation.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F09B-48B8-4AF2-A23A-8157E1C58DEC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71BC-9659-4480-AF05-4821EB9FCB18}" type="slidenum">
              <a:rPr lang="en-US" smtClean="0"/>
              <a:t>37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62198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5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611560" y="2564904"/>
            <a:ext cx="7772400" cy="15001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>
                <a:solidFill>
                  <a:srgbClr val="0070C0"/>
                </a:solidFill>
              </a:rPr>
              <a:t>To be continued… see you next week</a:t>
            </a:r>
            <a:endParaRPr lang="en-SG" sz="3600" b="1" u="sng" dirty="0">
              <a:solidFill>
                <a:srgbClr val="0070C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5489-93A4-4FA9-989C-D5F7D7A17E1B}" type="datetime1">
              <a:rPr lang="en-US" smtClean="0"/>
              <a:t>5/25/2011</a:t>
            </a:fld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75C3E-5C63-443F-85EE-7DE6A1508476}" type="slidenum">
              <a:rPr lang="en-SG" smtClean="0"/>
              <a:pPr/>
              <a:t>38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34404" cy="1143000"/>
          </a:xfrm>
        </p:spPr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791400" cy="4876800"/>
          </a:xfrm>
        </p:spPr>
        <p:txBody>
          <a:bodyPr/>
          <a:lstStyle/>
          <a:p>
            <a:pPr algn="just"/>
            <a:r>
              <a:rPr lang="en-US" dirty="0" err="1" smtClean="0">
                <a:latin typeface="Franklin Gothic Book" pitchFamily="34" charset="0"/>
              </a:rPr>
              <a:t>Secara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umum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beberapa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dalam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komunikasi</a:t>
            </a:r>
            <a:r>
              <a:rPr lang="en-US" dirty="0" smtClean="0">
                <a:latin typeface="Franklin Gothic Book" pitchFamily="34" charset="0"/>
              </a:rPr>
              <a:t> data </a:t>
            </a:r>
            <a:r>
              <a:rPr lang="en-US" dirty="0" err="1" smtClean="0">
                <a:latin typeface="Franklin Gothic Book" pitchFamily="34" charset="0"/>
              </a:rPr>
              <a:t>diantaranya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adalah</a:t>
            </a:r>
            <a:r>
              <a:rPr lang="en-US" dirty="0" smtClean="0">
                <a:latin typeface="Franklin Gothic Book" pitchFamily="34" charset="0"/>
              </a:rPr>
              <a:t>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BCD (</a:t>
            </a:r>
            <a:r>
              <a:rPr lang="en-US" i="1" dirty="0" smtClean="0">
                <a:latin typeface="Franklin Gothic Book" pitchFamily="34" charset="0"/>
              </a:rPr>
              <a:t>Binary Coded Decimal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SBCDIC (</a:t>
            </a:r>
            <a:r>
              <a:rPr lang="en-US" i="1" dirty="0" smtClean="0">
                <a:latin typeface="Franklin Gothic Book" pitchFamily="34" charset="0"/>
              </a:rPr>
              <a:t>Standard Binary Coded Decimal Interchange Code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EBCDIC (</a:t>
            </a:r>
            <a:r>
              <a:rPr lang="en-US" i="1" dirty="0" smtClean="0">
                <a:latin typeface="Franklin Gothic Book" pitchFamily="34" charset="0"/>
              </a:rPr>
              <a:t>Extended Binary Coded Decimal Interchange Code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BOUDOT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ASCII (</a:t>
            </a:r>
            <a:r>
              <a:rPr lang="en-US" i="1" dirty="0" smtClean="0">
                <a:latin typeface="Franklin Gothic Book" pitchFamily="34" charset="0"/>
              </a:rPr>
              <a:t>American Standard Code for Information Interchange</a:t>
            </a:r>
            <a:r>
              <a:rPr lang="en-US" dirty="0" smtClean="0">
                <a:latin typeface="Franklin Gothic Book" pitchFamily="34" charset="0"/>
              </a:rPr>
              <a:t>)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smtClean="0">
                <a:latin typeface="Franklin Gothic Book" pitchFamily="34" charset="0"/>
              </a:rPr>
              <a:t>UNICODE (</a:t>
            </a:r>
            <a:r>
              <a:rPr lang="en-US" i="1" dirty="0" smtClean="0">
                <a:latin typeface="Franklin Gothic Book" pitchFamily="34" charset="0"/>
              </a:rPr>
              <a:t>Universal code)</a:t>
            </a:r>
            <a:endParaRPr lang="en-US" dirty="0" smtClean="0">
              <a:latin typeface="Franklin Gothic Book" pitchFamily="34" charset="0"/>
            </a:endParaRPr>
          </a:p>
          <a:p>
            <a:pPr algn="just"/>
            <a:endParaRPr lang="en-SG" dirty="0">
              <a:latin typeface="Franklin Gothic Boo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9D2BC-835F-44A8-859E-F3D8B951B48B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05842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Franklin Gothic Book" pitchFamily="34" charset="0"/>
              </a:rPr>
              <a:t>BCD</a:t>
            </a:r>
            <a:endParaRPr lang="en-US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863408" cy="4876800"/>
          </a:xfrm>
        </p:spPr>
        <p:txBody>
          <a:bodyPr/>
          <a:lstStyle/>
          <a:p>
            <a:pPr algn="just"/>
            <a:r>
              <a:rPr lang="en-US" dirty="0" err="1" smtClean="0">
                <a:latin typeface="Franklin Gothic Book" pitchFamily="34" charset="0"/>
              </a:rPr>
              <a:t>Merupakan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biner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mewakili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nilai</a:t>
            </a:r>
            <a:r>
              <a:rPr lang="en-US" dirty="0" smtClean="0">
                <a:latin typeface="Franklin Gothic Book" pitchFamily="34" charset="0"/>
              </a:rPr>
              <a:t> digit </a:t>
            </a:r>
            <a:r>
              <a:rPr lang="en-US" dirty="0" err="1" smtClean="0">
                <a:latin typeface="Franklin Gothic Book" pitchFamily="34" charset="0"/>
              </a:rPr>
              <a:t>desimal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dari</a:t>
            </a:r>
            <a:r>
              <a:rPr lang="en-US" dirty="0" smtClean="0">
                <a:latin typeface="Franklin Gothic Book" pitchFamily="34" charset="0"/>
              </a:rPr>
              <a:t> 0-9. </a:t>
            </a:r>
          </a:p>
          <a:p>
            <a:pPr algn="just"/>
            <a:r>
              <a:rPr lang="en-US" dirty="0" smtClean="0">
                <a:latin typeface="Franklin Gothic Book" pitchFamily="34" charset="0"/>
              </a:rPr>
              <a:t>BCD </a:t>
            </a:r>
            <a:r>
              <a:rPr lang="en-US" dirty="0" err="1" smtClean="0">
                <a:latin typeface="Franklin Gothic Book" pitchFamily="34" charset="0"/>
              </a:rPr>
              <a:t>menggunakan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r>
              <a:rPr lang="en-US" dirty="0" smtClean="0">
                <a:latin typeface="Franklin Gothic Book" pitchFamily="34" charset="0"/>
              </a:rPr>
              <a:t> 4 bit </a:t>
            </a:r>
            <a:r>
              <a:rPr lang="en-US" dirty="0" err="1" smtClean="0">
                <a:latin typeface="Franklin Gothic Book" pitchFamily="34" charset="0"/>
              </a:rPr>
              <a:t>sehingga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ada</a:t>
            </a:r>
            <a:r>
              <a:rPr lang="en-US" dirty="0" smtClean="0">
                <a:latin typeface="Franklin Gothic Book" pitchFamily="34" charset="0"/>
              </a:rPr>
              <a:t> 16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bisa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diperoleh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hanya</a:t>
            </a:r>
            <a:r>
              <a:rPr lang="en-US" dirty="0" smtClean="0">
                <a:latin typeface="Franklin Gothic Book" pitchFamily="34" charset="0"/>
              </a:rPr>
              <a:t> 10 </a:t>
            </a:r>
            <a:r>
              <a:rPr lang="en-US" dirty="0" err="1" smtClean="0">
                <a:latin typeface="Franklin Gothic Book" pitchFamily="34" charset="0"/>
              </a:rPr>
              <a:t>kombinasi</a:t>
            </a:r>
            <a:r>
              <a:rPr lang="en-US" dirty="0" smtClean="0">
                <a:latin typeface="Franklin Gothic Book" pitchFamily="34" charset="0"/>
              </a:rPr>
              <a:t> yang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Franklin Gothic Book" pitchFamily="34" charset="0"/>
              </a:rPr>
              <a:t>Kode</a:t>
            </a:r>
            <a:r>
              <a:rPr lang="en-US" dirty="0" smtClean="0">
                <a:latin typeface="Franklin Gothic Book" pitchFamily="34" charset="0"/>
              </a:rPr>
              <a:t> BCD </a:t>
            </a:r>
            <a:r>
              <a:rPr lang="en-US" dirty="0" err="1" smtClean="0">
                <a:latin typeface="Franklin Gothic Book" pitchFamily="34" charset="0"/>
              </a:rPr>
              <a:t>sudah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jarang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untuk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komputer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transmisi</a:t>
            </a:r>
            <a:r>
              <a:rPr lang="en-US" dirty="0" smtClean="0">
                <a:latin typeface="Franklin Gothic Book" pitchFamily="34" charset="0"/>
              </a:rPr>
              <a:t> data </a:t>
            </a:r>
            <a:r>
              <a:rPr lang="en-US" dirty="0" err="1" smtClean="0">
                <a:latin typeface="Franklin Gothic Book" pitchFamily="34" charset="0"/>
              </a:rPr>
              <a:t>sekarang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ini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karena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tidak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dapat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mewakili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huruf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atau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simbol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karakter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khusus</a:t>
            </a:r>
            <a:r>
              <a:rPr lang="en-US" dirty="0" smtClean="0">
                <a:latin typeface="Franklin Gothic Book" pitchFamily="34" charset="0"/>
              </a:rPr>
              <a:t>. </a:t>
            </a:r>
          </a:p>
          <a:p>
            <a:pPr algn="just"/>
            <a:r>
              <a:rPr lang="en-US" dirty="0" smtClean="0">
                <a:latin typeface="Franklin Gothic Book" pitchFamily="34" charset="0"/>
              </a:rPr>
              <a:t>BCD </a:t>
            </a:r>
            <a:r>
              <a:rPr lang="en-US" dirty="0" err="1" smtClean="0">
                <a:latin typeface="Franklin Gothic Book" pitchFamily="34" charset="0"/>
              </a:rPr>
              <a:t>hanya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digunakan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oleh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komputer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generasi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pertama</a:t>
            </a:r>
            <a:r>
              <a:rPr lang="en-US" dirty="0" smtClean="0">
                <a:latin typeface="Franklin Gothic Book" pitchFamily="34" charset="0"/>
              </a:rPr>
              <a:t>.</a:t>
            </a:r>
          </a:p>
          <a:p>
            <a:pPr algn="just"/>
            <a:endParaRPr lang="en-US" dirty="0">
              <a:latin typeface="Franklin Gothic Boo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B49D-5443-4BD4-B599-9AB0A6DB4FAC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54005110"/>
              </p:ext>
            </p:extLst>
          </p:nvPr>
        </p:nvGraphicFramePr>
        <p:xfrm>
          <a:off x="2428860" y="1844824"/>
          <a:ext cx="3511550" cy="4037337"/>
        </p:xfrm>
        <a:graphic>
          <a:graphicData uri="http://schemas.openxmlformats.org/drawingml/2006/table">
            <a:tbl>
              <a:tblPr/>
              <a:tblGrid>
                <a:gridCol w="1746643"/>
                <a:gridCol w="1764907"/>
              </a:tblGrid>
              <a:tr h="3797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BCD 4 bit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Digit Desimal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0011</a:t>
                      </a:r>
                      <a:endParaRPr lang="en-US" sz="16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8860" y="1214422"/>
            <a:ext cx="386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Binary Coded Decimal</a:t>
            </a:r>
            <a:endParaRPr lang="en-US" sz="2400" b="1" dirty="0">
              <a:latin typeface="Franklin Gothic Book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94D8-D2D9-4981-8767-0746B723A45D}" type="datetime1">
              <a:rPr lang="en-US" smtClean="0"/>
              <a:t>5/25/2011</a:t>
            </a:fld>
            <a:endParaRPr lang="en-S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8FBD-6339-4AE7-936A-81A0A8B929B1}" type="slidenum">
              <a:rPr lang="en-SG" smtClean="0"/>
              <a:pPr/>
              <a:t>6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Franklin Gothic Book" pitchFamily="34" charset="0"/>
              </a:rPr>
              <a:t>SBCDIC</a:t>
            </a:r>
            <a:endParaRPr lang="en-US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Merupakan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biner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dikembangkan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dari</a:t>
            </a:r>
            <a:r>
              <a:rPr lang="en-US" sz="2400" dirty="0" smtClean="0">
                <a:latin typeface="Franklin Gothic Book" pitchFamily="34" charset="0"/>
              </a:rPr>
              <a:t> BCD.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SBCDIC </a:t>
            </a:r>
            <a:r>
              <a:rPr lang="en-US" sz="2400" dirty="0" err="1" smtClean="0">
                <a:latin typeface="Franklin Gothic Book" pitchFamily="34" charset="0"/>
              </a:rPr>
              <a:t>menggunakan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6 bit </a:t>
            </a:r>
            <a:r>
              <a:rPr lang="en-US" sz="2400" dirty="0" err="1" smtClean="0">
                <a:latin typeface="Franklin Gothic Book" pitchFamily="34" charset="0"/>
              </a:rPr>
              <a:t>sehingga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lebih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banyak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yang </a:t>
            </a:r>
            <a:r>
              <a:rPr lang="en-US" sz="2400" dirty="0" err="1" smtClean="0">
                <a:latin typeface="Franklin Gothic Book" pitchFamily="34" charset="0"/>
              </a:rPr>
              <a:t>bisa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dihasilkan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  <a:r>
              <a:rPr lang="en-US" sz="2400" dirty="0" err="1" smtClean="0">
                <a:latin typeface="Franklin Gothic Book" pitchFamily="34" charset="0"/>
              </a:rPr>
              <a:t>Yaitu</a:t>
            </a:r>
            <a:r>
              <a:rPr lang="en-US" sz="2400" dirty="0" smtClean="0">
                <a:latin typeface="Franklin Gothic Book" pitchFamily="34" charset="0"/>
              </a:rPr>
              <a:t> 64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Ada</a:t>
            </a:r>
            <a:r>
              <a:rPr lang="en-US" sz="2400" dirty="0" smtClean="0">
                <a:latin typeface="Franklin Gothic Book" pitchFamily="34" charset="0"/>
              </a:rPr>
              <a:t> 10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digit </a:t>
            </a:r>
            <a:r>
              <a:rPr lang="en-US" sz="2400" dirty="0" err="1" smtClean="0">
                <a:latin typeface="Franklin Gothic Book" pitchFamily="34" charset="0"/>
              </a:rPr>
              <a:t>angka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26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alphabet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sisanya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khusus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tertentu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SBCDIC </a:t>
            </a:r>
            <a:r>
              <a:rPr lang="en-US" sz="2400" dirty="0" err="1" smtClean="0">
                <a:latin typeface="Franklin Gothic Book" pitchFamily="34" charset="0"/>
              </a:rPr>
              <a:t>digunakan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komputer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generasi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kedua</a:t>
            </a:r>
            <a:r>
              <a:rPr lang="en-US" sz="2400" dirty="0" smtClean="0">
                <a:latin typeface="Franklin Gothic Boo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3B7-E75F-450D-B486-5551261137FB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384038"/>
              </p:ext>
            </p:extLst>
          </p:nvPr>
        </p:nvGraphicFramePr>
        <p:xfrm>
          <a:off x="2500298" y="1228748"/>
          <a:ext cx="3919855" cy="5486400"/>
        </p:xfrm>
        <a:graphic>
          <a:graphicData uri="http://schemas.openxmlformats.org/drawingml/2006/table">
            <a:tbl>
              <a:tblPr/>
              <a:tblGrid>
                <a:gridCol w="998220"/>
                <a:gridCol w="851535"/>
                <a:gridCol w="1122045"/>
                <a:gridCol w="948055"/>
              </a:tblGrid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SBCDIC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 err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SBCDIC</a:t>
                      </a: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Karakter</a:t>
                      </a:r>
                      <a:endParaRPr lang="en-US" sz="120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BA8421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BA8421</a:t>
                      </a:r>
                      <a:endParaRPr lang="en-US" sz="1200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101001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001001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110111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011001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 b="1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 b="1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111001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rgbClr val="0066FF"/>
                          </a:solidFill>
                          <a:latin typeface="Franklin Gothic Book" pitchFamily="34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 b="1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en-US" sz="1200" b="1" dirty="0">
                        <a:solidFill>
                          <a:srgbClr val="0066FF"/>
                        </a:solidFill>
                        <a:latin typeface="Franklin Gothic Boo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28794" y="285728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Franklin Gothic Book" pitchFamily="34" charset="0"/>
              </a:rPr>
              <a:t>Tabel</a:t>
            </a:r>
            <a:r>
              <a:rPr lang="en-US" sz="2400" b="1" dirty="0" smtClean="0">
                <a:latin typeface="Franklin Gothic Book" pitchFamily="34" charset="0"/>
              </a:rPr>
              <a:t> Standard Binary Coded Decimal Interchange Code</a:t>
            </a:r>
            <a:endParaRPr lang="en-US" sz="2400" b="1" dirty="0">
              <a:latin typeface="Franklin Gothic Book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4FCE-7ED8-4538-988F-1917C5944FF6}" type="datetime1">
              <a:rPr lang="en-US" smtClean="0"/>
              <a:t>5/25/2011</a:t>
            </a:fld>
            <a:endParaRPr lang="en-S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68FBD-6339-4AE7-936A-81A0A8B929B1}" type="slidenum">
              <a:rPr lang="en-SG" smtClean="0"/>
              <a:pPr/>
              <a:t>8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Franklin Gothic Book" pitchFamily="34" charset="0"/>
              </a:rPr>
              <a:t>EBCDIC</a:t>
            </a:r>
            <a:endParaRPr lang="en-US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Franklin Gothic Book" pitchFamily="34" charset="0"/>
              </a:rPr>
              <a:t>EBCDIC </a:t>
            </a:r>
            <a:r>
              <a:rPr lang="en-US" sz="2400" dirty="0" err="1" smtClean="0">
                <a:latin typeface="Franklin Gothic Book" pitchFamily="34" charset="0"/>
              </a:rPr>
              <a:t>adalah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kode</a:t>
            </a:r>
            <a:r>
              <a:rPr lang="en-US" sz="2400" dirty="0" smtClean="0">
                <a:latin typeface="Franklin Gothic Book" pitchFamily="34" charset="0"/>
              </a:rPr>
              <a:t> 8 bit yang </a:t>
            </a:r>
            <a:r>
              <a:rPr lang="en-US" sz="2400" dirty="0" err="1" smtClean="0">
                <a:latin typeface="Franklin Gothic Book" pitchFamily="34" charset="0"/>
              </a:rPr>
              <a:t>memungkinkan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untuk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mewakili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 256 </a:t>
            </a:r>
            <a:r>
              <a:rPr lang="en-US" sz="2400" dirty="0" err="1" smtClean="0">
                <a:latin typeface="Franklin Gothic Book" pitchFamily="34" charset="0"/>
              </a:rPr>
              <a:t>kombinasi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karakter</a:t>
            </a:r>
            <a:r>
              <a:rPr lang="en-US" sz="2400" dirty="0" smtClean="0">
                <a:latin typeface="Franklin Gothic Book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Pada</a:t>
            </a:r>
            <a:r>
              <a:rPr lang="en-US" sz="2400" dirty="0" smtClean="0">
                <a:latin typeface="Franklin Gothic Book" pitchFamily="34" charset="0"/>
              </a:rPr>
              <a:t> EBCDID, </a:t>
            </a:r>
            <a:r>
              <a:rPr lang="en-US" sz="2400" i="1" dirty="0" smtClean="0">
                <a:latin typeface="Franklin Gothic Book" pitchFamily="34" charset="0"/>
              </a:rPr>
              <a:t>high order bits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4 bit </a:t>
            </a:r>
            <a:r>
              <a:rPr lang="en-US" sz="2400" dirty="0" err="1" smtClean="0">
                <a:latin typeface="Franklin Gothic Book" pitchFamily="34" charset="0"/>
              </a:rPr>
              <a:t>pertama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Zone bits </a:t>
            </a:r>
            <a:r>
              <a:rPr lang="en-US" sz="2400" dirty="0" err="1" smtClean="0">
                <a:latin typeface="Franklin Gothic Book" pitchFamily="34" charset="0"/>
              </a:rPr>
              <a:t>dan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 low order bits 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atau</a:t>
            </a:r>
            <a:r>
              <a:rPr lang="en-US" sz="2400" dirty="0" smtClean="0">
                <a:latin typeface="Franklin Gothic Book" pitchFamily="34" charset="0"/>
              </a:rPr>
              <a:t> 4 bit </a:t>
            </a:r>
            <a:r>
              <a:rPr lang="en-US" sz="2400" dirty="0" err="1" smtClean="0">
                <a:latin typeface="Franklin Gothic Book" pitchFamily="34" charset="0"/>
              </a:rPr>
              <a:t>kedua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disebut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dengan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i="1" dirty="0" smtClean="0">
                <a:latin typeface="Franklin Gothic Book" pitchFamily="34" charset="0"/>
              </a:rPr>
              <a:t>numeric bit.</a:t>
            </a:r>
            <a:endParaRPr lang="en-US" sz="2400" dirty="0" smtClean="0">
              <a:latin typeface="Franklin Gothic Book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Franklin Gothic Boo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0A49-C042-4BB1-AE45-A369C3E43F4F}" type="datetime1">
              <a:rPr lang="en-US" smtClean="0"/>
              <a:t>5/25/2011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906</TotalTime>
  <Words>1890</Words>
  <Application>Microsoft Office PowerPoint</Application>
  <PresentationFormat>On-screen Show (4:3)</PresentationFormat>
  <Paragraphs>438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Adjacency</vt:lpstr>
      <vt:lpstr>Komunikasi Data</vt:lpstr>
      <vt:lpstr>Pendahuluan</vt:lpstr>
      <vt:lpstr>PowerPoint Presentation</vt:lpstr>
      <vt:lpstr>PowerPoint Presentation</vt:lpstr>
      <vt:lpstr>BCD</vt:lpstr>
      <vt:lpstr>PowerPoint Presentation</vt:lpstr>
      <vt:lpstr>SBCDIC</vt:lpstr>
      <vt:lpstr>PowerPoint Presentation</vt:lpstr>
      <vt:lpstr>EBCDIC</vt:lpstr>
      <vt:lpstr>PowerPoint Presentation</vt:lpstr>
      <vt:lpstr>Kode Boudot</vt:lpstr>
      <vt:lpstr>PowerPoint Presentation</vt:lpstr>
      <vt:lpstr>ASCII Code</vt:lpstr>
      <vt:lpstr>PowerPoint Presentation</vt:lpstr>
      <vt:lpstr>Unicode</vt:lpstr>
      <vt:lpstr>PowerPoint Presentation</vt:lpstr>
      <vt:lpstr>Teknik Pengkodean</vt:lpstr>
      <vt:lpstr>Digitalisasi Data Analog</vt:lpstr>
      <vt:lpstr>Jenis teknik pengkodean </vt:lpstr>
      <vt:lpstr>1. Data Digital,Sinyal Digital</vt:lpstr>
      <vt:lpstr>Jenis-jenis Pengkodean Data Digital,Sinyal Digital</vt:lpstr>
      <vt:lpstr>Jenis-jenis Pengkodean Data Digital,Sinyal Digital</vt:lpstr>
      <vt:lpstr>Jenis-jenis Pengkodean Data Digital,Sinyal Digital</vt:lpstr>
      <vt:lpstr>Jenis-jenis Pengkodean Data Digital,Sinyal Digital</vt:lpstr>
      <vt:lpstr>Jenis-jenis Pengkodean Data Digital,Sinyal Digital</vt:lpstr>
      <vt:lpstr>Jenis-jenis Pengkodean Data Digital,Sinyal Digital</vt:lpstr>
      <vt:lpstr>2. Data Digital,Sinyal Analog</vt:lpstr>
      <vt:lpstr>3. Data Analog, sinyal Digital</vt:lpstr>
      <vt:lpstr>3. Data Analog, sinyal Digital</vt:lpstr>
      <vt:lpstr>4. Data Analog,Sinyal Analog</vt:lpstr>
      <vt:lpstr>Multiplexing </vt:lpstr>
      <vt:lpstr>PowerPoint Presentation</vt:lpstr>
      <vt:lpstr>Contoh FDM</vt:lpstr>
      <vt:lpstr>Teknik Multiplexing (2)</vt:lpstr>
      <vt:lpstr>Jenis-Jenis TDM</vt:lpstr>
      <vt:lpstr>Jenis-Jenis TDM</vt:lpstr>
      <vt:lpstr>latihan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VIII</dc:title>
  <dc:creator>HP Mini</dc:creator>
  <cp:lastModifiedBy>pancie</cp:lastModifiedBy>
  <cp:revision>111</cp:revision>
  <dcterms:created xsi:type="dcterms:W3CDTF">2011-02-07T15:13:00Z</dcterms:created>
  <dcterms:modified xsi:type="dcterms:W3CDTF">2011-05-25T00:28:03Z</dcterms:modified>
</cp:coreProperties>
</file>