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2359F-A2F0-49D8-B32F-15AA926EFAB0}" type="datetimeFigureOut">
              <a:rPr lang="en-US"/>
              <a:pPr>
                <a:defRPr/>
              </a:pPr>
              <a:t>6/5/2011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CB73F-EED7-41C9-A636-536479082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D7B5F-C882-4AE9-A748-5597B153F5ED}" type="datetimeFigureOut">
              <a:rPr lang="en-US"/>
              <a:pPr>
                <a:defRPr/>
              </a:pPr>
              <a:t>6/5/2011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CBEEE-7646-4619-9631-C28AB77F3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08722-C32E-4272-A312-606E79BEC8EB}" type="datetimeFigureOut">
              <a:rPr lang="en-US"/>
              <a:pPr>
                <a:defRPr/>
              </a:pPr>
              <a:t>6/5/2011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40E37-3CA3-4788-9F9F-62C8612B1D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9D014-BCB6-4AD3-BB69-7FC9ED4812DF}" type="datetimeFigureOut">
              <a:rPr lang="en-US"/>
              <a:pPr>
                <a:defRPr/>
              </a:pPr>
              <a:t>6/5/2011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2EB00-A07E-4007-9BE6-C91CB5EE3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55C09-9558-4709-A380-E386CB5BFA6B}" type="datetimeFigureOut">
              <a:rPr lang="en-US"/>
              <a:pPr>
                <a:defRPr/>
              </a:pPr>
              <a:t>6/5/2011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6B906-3B79-462D-8EB5-BD08BBAFD8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1B198-DF81-43EF-A4B9-033400299CDA}" type="datetimeFigureOut">
              <a:rPr lang="en-US"/>
              <a:pPr>
                <a:defRPr/>
              </a:pPr>
              <a:t>6/5/2011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64B55-97DB-42A2-932C-63263FCF9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91390-B661-412A-87D3-C3884EA3A27C}" type="datetimeFigureOut">
              <a:rPr lang="en-US"/>
              <a:pPr>
                <a:defRPr/>
              </a:pPr>
              <a:t>6/5/2011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F93FD-E553-46EA-8910-30187CE54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7C1C5-22D9-45B7-BEB7-B010949D985C}" type="datetimeFigureOut">
              <a:rPr lang="en-US"/>
              <a:pPr>
                <a:defRPr/>
              </a:pPr>
              <a:t>6/5/2011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E8BC1-273C-45F5-9DB5-9068E91C40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3CCA1-F551-4BA5-9D6A-81D6D496C96A}" type="datetimeFigureOut">
              <a:rPr lang="en-US"/>
              <a:pPr>
                <a:defRPr/>
              </a:pPr>
              <a:t>6/5/2011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A7F1C-34A3-4385-A1E3-1AE797AD1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BAA94-7FC8-438E-B63D-DBCCA8800F13}" type="datetimeFigureOut">
              <a:rPr lang="en-US"/>
              <a:pPr>
                <a:defRPr/>
              </a:pPr>
              <a:t>6/5/2011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DD6D8-A337-4692-B787-D9E858A21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6E7B2-69E0-4F0D-8FCF-DC7B0EC6A139}" type="datetimeFigureOut">
              <a:rPr lang="en-US"/>
              <a:pPr>
                <a:defRPr/>
              </a:pPr>
              <a:t>6/5/2011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33C04-A44A-43F3-BB4E-DCFAA9E6D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E9174C-ADB5-4292-867E-BF393665A420}" type="datetimeFigureOut">
              <a:rPr lang="en-US"/>
              <a:pPr>
                <a:defRPr/>
              </a:pPr>
              <a:t>6/5/2011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B84DD1-4604-4740-A9B4-42CCC042D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>
                <a:solidFill>
                  <a:srgbClr val="CC6600"/>
                </a:solidFill>
                <a:latin typeface="Maiandra GD" pitchFamily="34" charset="0"/>
              </a:rPr>
              <a:t>Saluran Komunikasi </a:t>
            </a:r>
            <a:br>
              <a:rPr lang="en-US" smtClean="0">
                <a:solidFill>
                  <a:srgbClr val="CC6600"/>
                </a:solidFill>
                <a:latin typeface="Maiandra GD" pitchFamily="34" charset="0"/>
              </a:rPr>
            </a:br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S. </a:t>
            </a:r>
            <a:r>
              <a:rPr lang="en-US" dirty="0" err="1" smtClean="0"/>
              <a:t>Indriani</a:t>
            </a:r>
            <a:r>
              <a:rPr lang="en-US" dirty="0" smtClean="0"/>
              <a:t> L.</a:t>
            </a:r>
            <a:endParaRPr 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457200" y="838200"/>
            <a:ext cx="8305800" cy="5257800"/>
          </a:xfrm>
          <a:prstGeom prst="rect">
            <a:avLst/>
          </a:prstGeom>
          <a:solidFill>
            <a:srgbClr val="FFFFCC"/>
          </a:soli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rgbClr val="FFD41B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pic>
        <p:nvPicPr>
          <p:cNvPr id="12295" name="Picture 7" descr="computer_surfing_md_wh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95350"/>
            <a:ext cx="12382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446213" y="846138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4000">
              <a:solidFill>
                <a:srgbClr val="000099"/>
              </a:solidFill>
              <a:latin typeface="Berlin Sans FB" pitchFamily="34" charset="0"/>
            </a:endParaRPr>
          </a:p>
        </p:txBody>
      </p:sp>
      <p:sp>
        <p:nvSpPr>
          <p:cNvPr id="12297" name="Rectangle 13"/>
          <p:cNvSpPr>
            <a:spLocks noChangeArrowheads="1"/>
          </p:cNvSpPr>
          <p:nvPr/>
        </p:nvSpPr>
        <p:spPr bwMode="auto">
          <a:xfrm>
            <a:off x="457200" y="228600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Trebuchet MS" pitchFamily="34" charset="0"/>
              </a:rPr>
              <a:t>Communications satellites –</a:t>
            </a:r>
            <a:r>
              <a:rPr lang="en-US">
                <a:latin typeface="Trebuchet MS" pitchFamily="34" charset="0"/>
              </a:rPr>
              <a:t> stasiun relay microwave yang mengorbit di sekeliling bumi</a:t>
            </a:r>
          </a:p>
        </p:txBody>
      </p:sp>
      <p:pic>
        <p:nvPicPr>
          <p:cNvPr id="12298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9463" y="1276350"/>
            <a:ext cx="417353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1647825" y="914400"/>
            <a:ext cx="4195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>
                <a:solidFill>
                  <a:srgbClr val="CC6600"/>
                </a:solidFill>
                <a:latin typeface="Maiandra GD" pitchFamily="34" charset="0"/>
              </a:rPr>
              <a:t>Saluran Komunikasi </a:t>
            </a:r>
          </a:p>
        </p:txBody>
      </p:sp>
      <p:sp>
        <p:nvSpPr>
          <p:cNvPr id="12300" name="Rectangle 15"/>
          <p:cNvSpPr>
            <a:spLocks noChangeArrowheads="1"/>
          </p:cNvSpPr>
          <p:nvPr/>
        </p:nvSpPr>
        <p:spPr bwMode="auto">
          <a:xfrm>
            <a:off x="1778000" y="1117600"/>
            <a:ext cx="464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i="1">
                <a:solidFill>
                  <a:srgbClr val="0066FF"/>
                </a:solidFill>
                <a:latin typeface="Trebuchet MS" pitchFamily="34" charset="0"/>
              </a:rPr>
              <a:t>Saluran komunikasi tanpa kabel</a:t>
            </a:r>
          </a:p>
        </p:txBody>
      </p:sp>
    </p:spTree>
  </p:cSld>
  <p:clrMapOvr>
    <a:masterClrMapping/>
  </p:clrMapOvr>
  <p:transition spd="med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57200" y="914400"/>
            <a:ext cx="8305800" cy="5257800"/>
          </a:xfrm>
          <a:prstGeom prst="rect">
            <a:avLst/>
          </a:prstGeom>
          <a:solidFill>
            <a:srgbClr val="FFFFCC"/>
          </a:soli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rgbClr val="FFD41B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pic>
        <p:nvPicPr>
          <p:cNvPr id="13319" name="Picture 7" descr="computer_surfing_md_wh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71550"/>
            <a:ext cx="12382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446213" y="922338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4000">
              <a:solidFill>
                <a:srgbClr val="000099"/>
              </a:solidFill>
              <a:latin typeface="Berlin Sans FB" pitchFamily="34" charset="0"/>
            </a:endParaRPr>
          </a:p>
        </p:txBody>
      </p:sp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1647825" y="990600"/>
            <a:ext cx="4195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>
                <a:solidFill>
                  <a:srgbClr val="CC6600"/>
                </a:solidFill>
                <a:latin typeface="Maiandra GD" pitchFamily="34" charset="0"/>
              </a:rPr>
              <a:t>Saluran Komunikasi </a:t>
            </a:r>
          </a:p>
        </p:txBody>
      </p:sp>
      <p:pic>
        <p:nvPicPr>
          <p:cNvPr id="13322" name="Picture 13" descr="Fig06-08"/>
          <p:cNvPicPr>
            <a:picLocks noChangeAspect="1" noChangeArrowheads="1"/>
          </p:cNvPicPr>
          <p:nvPr/>
        </p:nvPicPr>
        <p:blipFill>
          <a:blip r:embed="rId3"/>
          <a:srcRect t="17500" b="16249"/>
          <a:stretch>
            <a:fillRect/>
          </a:stretch>
        </p:blipFill>
        <p:spPr bwMode="auto">
          <a:xfrm>
            <a:off x="560388" y="2057400"/>
            <a:ext cx="812641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3" name="Rectangle 14"/>
          <p:cNvSpPr>
            <a:spLocks noChangeArrowheads="1"/>
          </p:cNvSpPr>
          <p:nvPr/>
        </p:nvSpPr>
        <p:spPr bwMode="auto">
          <a:xfrm>
            <a:off x="1778000" y="1193800"/>
            <a:ext cx="464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i="1">
                <a:solidFill>
                  <a:srgbClr val="0066FF"/>
                </a:solidFill>
                <a:latin typeface="Trebuchet MS" pitchFamily="34" charset="0"/>
              </a:rPr>
              <a:t>Saluran komunikasi tanpa kabel</a:t>
            </a:r>
          </a:p>
        </p:txBody>
      </p:sp>
    </p:spTree>
  </p:cSld>
  <p:clrMapOvr>
    <a:masterClrMapping/>
  </p:clrMapOvr>
  <p:transition spd="med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57200" y="808037"/>
            <a:ext cx="8305800" cy="5257800"/>
          </a:xfrm>
          <a:prstGeom prst="rect">
            <a:avLst/>
          </a:prstGeom>
          <a:solidFill>
            <a:srgbClr val="FFFFCC"/>
          </a:soli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rgbClr val="FFD41B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pic>
        <p:nvPicPr>
          <p:cNvPr id="14343" name="Picture 7" descr="computer_surfing_md_wh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65187"/>
            <a:ext cx="12382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446213" y="815975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4000">
              <a:solidFill>
                <a:srgbClr val="000099"/>
              </a:solidFill>
              <a:latin typeface="Berlin Sans FB" pitchFamily="34" charset="0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533400" y="2332037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rgbClr val="FF6600"/>
              </a:buClr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Trebuchet MS" pitchFamily="34" charset="0"/>
              </a:rPr>
              <a:t>Global Positioning System (GPS)</a:t>
            </a:r>
            <a:r>
              <a:rPr lang="en-US">
                <a:latin typeface="Trebuchet MS" pitchFamily="34" charset="0"/>
              </a:rPr>
              <a:t> – beberapa satelit yang mengorbit bumi secara terus menerus mengirimkan signal radio untuk mengidentifikasi lokasi tertentu di bumi</a:t>
            </a:r>
          </a:p>
        </p:txBody>
      </p:sp>
      <p:pic>
        <p:nvPicPr>
          <p:cNvPr id="1434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6025" y="1322387"/>
            <a:ext cx="36607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1647825" y="762000"/>
            <a:ext cx="4195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>
                <a:solidFill>
                  <a:srgbClr val="CC6600"/>
                </a:solidFill>
                <a:latin typeface="Maiandra GD" pitchFamily="34" charset="0"/>
              </a:rPr>
              <a:t>Saluran Komunikasi </a:t>
            </a:r>
          </a:p>
        </p:txBody>
      </p:sp>
      <p:sp>
        <p:nvSpPr>
          <p:cNvPr id="14348" name="Rectangle 14"/>
          <p:cNvSpPr>
            <a:spLocks noChangeArrowheads="1"/>
          </p:cNvSpPr>
          <p:nvPr/>
        </p:nvSpPr>
        <p:spPr bwMode="auto">
          <a:xfrm>
            <a:off x="1676400" y="1077912"/>
            <a:ext cx="350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>
                <a:solidFill>
                  <a:srgbClr val="0066FF"/>
                </a:solidFill>
                <a:latin typeface="Trebuchet MS" pitchFamily="34" charset="0"/>
              </a:rPr>
              <a:t>Komunikasi nirkabel jarak jauh</a:t>
            </a:r>
          </a:p>
        </p:txBody>
      </p:sp>
    </p:spTree>
  </p:cSld>
  <p:clrMapOvr>
    <a:masterClrMapping/>
  </p:clrMapOvr>
  <p:transition spd="med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457200" y="808037"/>
            <a:ext cx="8305800" cy="5257800"/>
          </a:xfrm>
          <a:prstGeom prst="rect">
            <a:avLst/>
          </a:prstGeom>
          <a:solidFill>
            <a:srgbClr val="FFFFCC"/>
          </a:soli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rgbClr val="FFD41B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pic>
        <p:nvPicPr>
          <p:cNvPr id="15367" name="Picture 7" descr="computer_surfing_md_wh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65187"/>
            <a:ext cx="12382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446213" y="815975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4000">
              <a:solidFill>
                <a:srgbClr val="000099"/>
              </a:solidFill>
              <a:latin typeface="Berlin Sans FB" pitchFamily="34" charset="0"/>
            </a:endParaRPr>
          </a:p>
        </p:txBody>
      </p:sp>
      <p:sp>
        <p:nvSpPr>
          <p:cNvPr id="15369" name="Rectangle 11"/>
          <p:cNvSpPr>
            <a:spLocks noChangeArrowheads="1"/>
          </p:cNvSpPr>
          <p:nvPr/>
        </p:nvSpPr>
        <p:spPr bwMode="auto">
          <a:xfrm>
            <a:off x="533400" y="2103437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rgbClr val="FF6600"/>
              </a:buClr>
              <a:buFontTx/>
              <a:buChar char="•"/>
              <a:tabLst>
                <a:tab pos="444500" algn="l"/>
                <a:tab pos="920750" algn="l"/>
              </a:tabLst>
            </a:pPr>
            <a:r>
              <a:rPr lang="en-US">
                <a:solidFill>
                  <a:schemeClr val="accent2"/>
                </a:solidFill>
                <a:latin typeface="Trebuchet MS" pitchFamily="34" charset="0"/>
              </a:rPr>
              <a:t>Pagers –</a:t>
            </a:r>
            <a:r>
              <a:rPr lang="en-US">
                <a:latin typeface="Trebuchet MS" pitchFamily="34" charset="0"/>
              </a:rPr>
              <a:t> radio penerima sederhana yang menerima</a:t>
            </a:r>
          </a:p>
          <a:p>
            <a:pPr>
              <a:spcBef>
                <a:spcPct val="20000"/>
              </a:spcBef>
              <a:buClr>
                <a:srgbClr val="FF6600"/>
              </a:buClr>
              <a:tabLst>
                <a:tab pos="444500" algn="l"/>
                <a:tab pos="920750" algn="l"/>
              </a:tabLst>
            </a:pPr>
            <a:r>
              <a:rPr lang="en-US">
                <a:latin typeface="Trebuchet MS" pitchFamily="34" charset="0"/>
              </a:rPr>
              <a:t>              data (tidak dalam bentuk suara) yang dikirim</a:t>
            </a:r>
          </a:p>
          <a:p>
            <a:pPr>
              <a:spcBef>
                <a:spcPct val="20000"/>
              </a:spcBef>
              <a:buClr>
                <a:srgbClr val="FF6600"/>
              </a:buClr>
              <a:tabLst>
                <a:tab pos="444500" algn="l"/>
                <a:tab pos="920750" algn="l"/>
              </a:tabLst>
            </a:pPr>
            <a:r>
              <a:rPr lang="en-US">
                <a:latin typeface="Trebuchet MS" pitchFamily="34" charset="0"/>
              </a:rPr>
              <a:t>              dari transmiter radio khusus</a:t>
            </a:r>
          </a:p>
          <a:p>
            <a:pPr>
              <a:spcBef>
                <a:spcPct val="20000"/>
              </a:spcBef>
              <a:tabLst>
                <a:tab pos="444500" algn="l"/>
                <a:tab pos="920750" algn="l"/>
              </a:tabLst>
            </a:pPr>
            <a:r>
              <a:rPr lang="en-US">
                <a:latin typeface="Trebuchet MS" pitchFamily="34" charset="0"/>
              </a:rPr>
              <a:t>	</a:t>
            </a:r>
            <a:r>
              <a:rPr lang="en-US" sz="2200">
                <a:latin typeface="Trebuchet MS" pitchFamily="34" charset="0"/>
              </a:rPr>
              <a:t>One-way pagers</a:t>
            </a:r>
          </a:p>
          <a:p>
            <a:pPr>
              <a:spcBef>
                <a:spcPct val="20000"/>
              </a:spcBef>
              <a:tabLst>
                <a:tab pos="444500" algn="l"/>
                <a:tab pos="920750" algn="l"/>
              </a:tabLst>
            </a:pPr>
            <a:r>
              <a:rPr lang="en-US" sz="2200">
                <a:latin typeface="Trebuchet MS" pitchFamily="34" charset="0"/>
              </a:rPr>
              <a:t>	Two-way pagers (enhanced paging)</a:t>
            </a:r>
          </a:p>
          <a:p>
            <a:pPr>
              <a:spcBef>
                <a:spcPct val="20000"/>
              </a:spcBef>
              <a:tabLst>
                <a:tab pos="444500" algn="l"/>
                <a:tab pos="920750" algn="l"/>
              </a:tabLst>
            </a:pPr>
            <a:endParaRPr lang="en-US" sz="2200">
              <a:latin typeface="Trebuchet MS" pitchFamily="34" charset="0"/>
            </a:endParaRPr>
          </a:p>
          <a:p>
            <a:pPr>
              <a:spcBef>
                <a:spcPct val="20000"/>
              </a:spcBef>
              <a:tabLst>
                <a:tab pos="444500" algn="l"/>
                <a:tab pos="920750" algn="l"/>
              </a:tabLst>
            </a:pPr>
            <a:r>
              <a:rPr lang="en-US" sz="2200">
                <a:latin typeface="Trebuchet MS" pitchFamily="34" charset="0"/>
              </a:rPr>
              <a:t>		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1647825" y="762000"/>
            <a:ext cx="4195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>
                <a:solidFill>
                  <a:srgbClr val="CC6600"/>
                </a:solidFill>
                <a:latin typeface="Maiandra GD" pitchFamily="34" charset="0"/>
              </a:rPr>
              <a:t>Saluran Komunikasi </a:t>
            </a:r>
          </a:p>
        </p:txBody>
      </p:sp>
      <p:sp>
        <p:nvSpPr>
          <p:cNvPr id="15371" name="Rectangle 13"/>
          <p:cNvSpPr>
            <a:spLocks noChangeArrowheads="1"/>
          </p:cNvSpPr>
          <p:nvPr/>
        </p:nvSpPr>
        <p:spPr bwMode="auto">
          <a:xfrm>
            <a:off x="1676400" y="1077912"/>
            <a:ext cx="350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>
                <a:solidFill>
                  <a:srgbClr val="0066FF"/>
                </a:solidFill>
                <a:latin typeface="Trebuchet MS" pitchFamily="34" charset="0"/>
              </a:rPr>
              <a:t>Long-Distance Wireless</a:t>
            </a:r>
          </a:p>
          <a:p>
            <a:r>
              <a:rPr lang="en-US">
                <a:solidFill>
                  <a:srgbClr val="0066FF"/>
                </a:solidFill>
                <a:latin typeface="Trebuchet MS" pitchFamily="34" charset="0"/>
              </a:rPr>
              <a:t>Communications</a:t>
            </a:r>
          </a:p>
        </p:txBody>
      </p:sp>
      <p:pic>
        <p:nvPicPr>
          <p:cNvPr id="15372" name="Picture 14" descr="pag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008437"/>
            <a:ext cx="292576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457200" y="838200"/>
            <a:ext cx="8305800" cy="5257800"/>
          </a:xfrm>
          <a:prstGeom prst="rect">
            <a:avLst/>
          </a:prstGeom>
          <a:solidFill>
            <a:srgbClr val="FFFFCC"/>
          </a:soli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rgbClr val="FFD41B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391" name="Rectangle 11"/>
          <p:cNvSpPr>
            <a:spLocks noChangeArrowheads="1"/>
          </p:cNvSpPr>
          <p:nvPr/>
        </p:nvSpPr>
        <p:spPr bwMode="auto">
          <a:xfrm>
            <a:off x="381000" y="838200"/>
            <a:ext cx="3810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rgbClr val="FF6600"/>
              </a:buClr>
              <a:buFontTx/>
              <a:buChar char="•"/>
            </a:pPr>
            <a:r>
              <a:rPr lang="en-US" sz="2200">
                <a:solidFill>
                  <a:schemeClr val="accent2"/>
                </a:solidFill>
                <a:latin typeface="Trebuchet MS" pitchFamily="34" charset="0"/>
              </a:rPr>
              <a:t>Analog cellular phones</a:t>
            </a:r>
            <a:r>
              <a:rPr lang="en-US" sz="2200">
                <a:latin typeface="Trebuchet MS" pitchFamily="34" charset="0"/>
              </a:rPr>
              <a:t> – dirancang terutama untuk komunikasi suara melalui sistem sel-sel di bawah tanah</a:t>
            </a:r>
          </a:p>
        </p:txBody>
      </p:sp>
      <p:pic>
        <p:nvPicPr>
          <p:cNvPr id="16392" name="Picture 13" descr="saw85558_07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595563"/>
            <a:ext cx="5218113" cy="343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Text Box 12"/>
          <p:cNvSpPr txBox="1">
            <a:spLocks noChangeArrowheads="1"/>
          </p:cNvSpPr>
          <p:nvPr/>
        </p:nvSpPr>
        <p:spPr bwMode="auto">
          <a:xfrm>
            <a:off x="4953000" y="838200"/>
            <a:ext cx="4038600" cy="1766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tx2"/>
              </a:buClr>
              <a:buSzPct val="65000"/>
            </a:pPr>
            <a:r>
              <a:rPr lang="en-US" sz="2200">
                <a:solidFill>
                  <a:schemeClr val="tx2"/>
                </a:solidFill>
                <a:latin typeface="Trebuchet MS" pitchFamily="34" charset="0"/>
              </a:rPr>
              <a:t>Cell – bentuk segi enam, biasanya berdiameter 8 mil atau kurang &amp; dilengkapi dengan menara penerima- pengirim</a:t>
            </a:r>
            <a:endParaRPr lang="en-US" sz="220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457200" y="838200"/>
            <a:ext cx="8305800" cy="5257800"/>
          </a:xfrm>
          <a:prstGeom prst="rect">
            <a:avLst/>
          </a:prstGeom>
          <a:solidFill>
            <a:srgbClr val="FFFFCC"/>
          </a:soli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rgbClr val="FFD41B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495300" y="838200"/>
            <a:ext cx="762000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1446213" y="846138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4000">
              <a:solidFill>
                <a:srgbClr val="000099"/>
              </a:solidFill>
              <a:latin typeface="Berlin Sans FB" pitchFamily="34" charset="0"/>
            </a:endParaRPr>
          </a:p>
        </p:txBody>
      </p:sp>
      <p:sp>
        <p:nvSpPr>
          <p:cNvPr id="17416" name="Rectangle 14"/>
          <p:cNvSpPr>
            <a:spLocks noChangeArrowheads="1"/>
          </p:cNvSpPr>
          <p:nvPr/>
        </p:nvSpPr>
        <p:spPr bwMode="auto">
          <a:xfrm>
            <a:off x="4479925" y="243840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440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7417" name="Picture 15" descr="Fig06-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14400"/>
            <a:ext cx="812641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6" descr="ani-nokiahand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990600"/>
            <a:ext cx="1336675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457200" y="533400"/>
            <a:ext cx="8305800" cy="5257800"/>
          </a:xfrm>
          <a:prstGeom prst="rect">
            <a:avLst/>
          </a:prstGeom>
          <a:solidFill>
            <a:srgbClr val="FFFFCC"/>
          </a:soli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rgbClr val="FFD41B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pic>
        <p:nvPicPr>
          <p:cNvPr id="18439" name="Picture 7" descr="computer_surfing_md_wh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90550"/>
            <a:ext cx="12382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1446213" y="541338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4000">
              <a:solidFill>
                <a:srgbClr val="000099"/>
              </a:solidFill>
              <a:latin typeface="Berlin Sans FB" pitchFamily="34" charset="0"/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409575" y="1752600"/>
            <a:ext cx="83534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rgbClr val="FF6600"/>
              </a:buClr>
              <a:buFontTx/>
              <a:buChar char="•"/>
            </a:pPr>
            <a:r>
              <a:rPr lang="en-US" sz="2200">
                <a:solidFill>
                  <a:schemeClr val="accent2"/>
                </a:solidFill>
                <a:latin typeface="Trebuchet MS" pitchFamily="34" charset="0"/>
              </a:rPr>
              <a:t>Bluetooth –</a:t>
            </a:r>
            <a:r>
              <a:rPr lang="en-US" sz="2200">
                <a:latin typeface="Trebuchet MS" pitchFamily="34" charset="0"/>
              </a:rPr>
              <a:t> perangkat komunikasi digital nirkabel jarak pendek ditujukan untuk menghubungkan ponsel, PDA, komputer dan perangkat lain dalam jarak 30 feet (10 m ). Now 100 m</a:t>
            </a:r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1647825" y="487363"/>
            <a:ext cx="4195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>
                <a:solidFill>
                  <a:srgbClr val="CC6600"/>
                </a:solidFill>
                <a:latin typeface="Maiandra GD" pitchFamily="34" charset="0"/>
              </a:rPr>
              <a:t>Saluran Komunikasi </a:t>
            </a: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1676400" y="646113"/>
            <a:ext cx="6477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>
                <a:solidFill>
                  <a:srgbClr val="0066FF"/>
                </a:solidFill>
                <a:latin typeface="Trebuchet MS" pitchFamily="34" charset="0"/>
              </a:rPr>
              <a:t>Short-Distance Wireless Communications</a:t>
            </a:r>
          </a:p>
        </p:txBody>
      </p:sp>
      <p:pic>
        <p:nvPicPr>
          <p:cNvPr id="18445" name="Picture 15" descr="Bluetooth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900" y="3124200"/>
            <a:ext cx="276542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16" descr="bluetooth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1200" y="3149600"/>
            <a:ext cx="3703638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14" descr="bluetooth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6900" y="3200400"/>
            <a:ext cx="1828800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8" name="Picture 17" descr="bluetooth-pictur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2800" y="-152400"/>
            <a:ext cx="170656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57200" y="808037"/>
            <a:ext cx="8305800" cy="5257800"/>
          </a:xfrm>
          <a:prstGeom prst="rect">
            <a:avLst/>
          </a:prstGeom>
          <a:solidFill>
            <a:srgbClr val="FFFFCC"/>
          </a:soli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rgbClr val="FFD41B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495300" y="808037"/>
            <a:ext cx="762000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pic>
        <p:nvPicPr>
          <p:cNvPr id="19463" name="Picture 7" descr="computer_surfing_md_wh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65187"/>
            <a:ext cx="12382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446213" y="815975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4000">
              <a:solidFill>
                <a:srgbClr val="000099"/>
              </a:solidFill>
              <a:latin typeface="Berlin Sans FB" pitchFamily="34" charset="0"/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685800" y="2027237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 sz="2200">
                <a:solidFill>
                  <a:schemeClr val="accent2"/>
                </a:solidFill>
                <a:latin typeface="Trebuchet MS" pitchFamily="34" charset="0"/>
              </a:rPr>
              <a:t>WiFI -</a:t>
            </a:r>
            <a:r>
              <a:rPr lang="en-US" sz="2200">
                <a:latin typeface="Trebuchet MS" pitchFamily="34" charset="0"/>
              </a:rPr>
              <a:t> perangkat komunikasi digital nirkabel jarak pendek ditujukan untuk membantu mesin-mesin di dalam kantor shg dapat berkomunikasi secara cepat dan </a:t>
            </a:r>
            <a:r>
              <a:rPr lang="en-US" sz="2200">
                <a:solidFill>
                  <a:srgbClr val="FF6600"/>
                </a:solidFill>
                <a:latin typeface="Trebuchet MS" pitchFamily="34" charset="0"/>
              </a:rPr>
              <a:t>terhubung dengan internet</a:t>
            </a:r>
            <a:r>
              <a:rPr lang="en-US" sz="2200">
                <a:latin typeface="Trebuchet MS" pitchFamily="34" charset="0"/>
              </a:rPr>
              <a:t> pada jarak 300 feet</a:t>
            </a:r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1647825" y="762000"/>
            <a:ext cx="4195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>
                <a:solidFill>
                  <a:srgbClr val="CC6600"/>
                </a:solidFill>
                <a:latin typeface="Maiandra GD" pitchFamily="34" charset="0"/>
              </a:rPr>
              <a:t>Saluran Komunikasi 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1676400" y="920750"/>
            <a:ext cx="6477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>
                <a:solidFill>
                  <a:srgbClr val="0066FF"/>
                </a:solidFill>
                <a:latin typeface="Trebuchet MS" pitchFamily="34" charset="0"/>
              </a:rPr>
              <a:t>Short-Distance Wireless Communications</a:t>
            </a:r>
          </a:p>
        </p:txBody>
      </p:sp>
      <p:pic>
        <p:nvPicPr>
          <p:cNvPr id="19468" name="Picture 12" descr="dcs1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3398837"/>
            <a:ext cx="16002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28888" y="3703637"/>
            <a:ext cx="26193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3627437"/>
            <a:ext cx="19907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Picture 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53025" y="3932237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457200" y="1447800"/>
            <a:ext cx="8305800" cy="5257800"/>
          </a:xfrm>
          <a:prstGeom prst="rect">
            <a:avLst/>
          </a:prstGeom>
          <a:solidFill>
            <a:srgbClr val="FFFFCC"/>
          </a:soli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rgbClr val="FFD41B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495300" y="1447800"/>
            <a:ext cx="762000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pic>
        <p:nvPicPr>
          <p:cNvPr id="3076" name="Picture 4" descr="jelajah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38250"/>
            <a:ext cx="43656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800600" y="1238250"/>
            <a:ext cx="3976688" cy="247650"/>
          </a:xfrm>
          <a:prstGeom prst="rect">
            <a:avLst/>
          </a:prstGeom>
          <a:gradFill rotWithShape="0">
            <a:gsLst>
              <a:gs pos="0">
                <a:srgbClr val="1E1E5C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3078" name="Picture 6" descr="ban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250" y="0"/>
            <a:ext cx="6999288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computer_surfing_md_wh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504950"/>
            <a:ext cx="12382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446213" y="1455738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4000">
              <a:solidFill>
                <a:srgbClr val="000099"/>
              </a:solidFill>
              <a:latin typeface="Berlin Sans FB" pitchFamily="34" charset="0"/>
            </a:endParaRP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1647825" y="1481138"/>
            <a:ext cx="4195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solidFill>
                  <a:srgbClr val="CC6600"/>
                </a:solidFill>
                <a:latin typeface="Maiandra GD" pitchFamily="34" charset="0"/>
              </a:rPr>
              <a:t>Saluran</a:t>
            </a:r>
            <a:r>
              <a:rPr lang="en-US" sz="3600" dirty="0">
                <a:solidFill>
                  <a:srgbClr val="CC6600"/>
                </a:solidFill>
                <a:latin typeface="Maiandra GD" pitchFamily="34" charset="0"/>
              </a:rPr>
              <a:t> </a:t>
            </a:r>
            <a:r>
              <a:rPr lang="en-US" sz="3600" dirty="0" err="1">
                <a:solidFill>
                  <a:srgbClr val="CC6600"/>
                </a:solidFill>
                <a:latin typeface="Maiandra GD" pitchFamily="34" charset="0"/>
              </a:rPr>
              <a:t>Komunikasi</a:t>
            </a:r>
            <a:r>
              <a:rPr lang="en-US" sz="3600" dirty="0">
                <a:solidFill>
                  <a:srgbClr val="CC6600"/>
                </a:solidFill>
                <a:latin typeface="Maiandra GD" pitchFamily="34" charset="0"/>
              </a:rPr>
              <a:t> </a:t>
            </a:r>
          </a:p>
        </p:txBody>
      </p:sp>
      <p:sp>
        <p:nvSpPr>
          <p:cNvPr id="3082" name="Rectangle 13"/>
          <p:cNvSpPr>
            <a:spLocks noChangeArrowheads="1"/>
          </p:cNvSpPr>
          <p:nvPr/>
        </p:nvSpPr>
        <p:spPr bwMode="auto">
          <a:xfrm>
            <a:off x="685800" y="2514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rgbClr val="FF6600"/>
              </a:buClr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Trebuchet MS" pitchFamily="34" charset="0"/>
              </a:rPr>
              <a:t>Communications channel –</a:t>
            </a:r>
            <a:r>
              <a:rPr lang="en-US">
                <a:latin typeface="Trebuchet MS" pitchFamily="34" charset="0"/>
              </a:rPr>
              <a:t> saluran (media fisik) tempat berjalannya informasi (dari asal ke tujuan) dalam sistem telekomunikasi</a:t>
            </a:r>
          </a:p>
        </p:txBody>
      </p:sp>
    </p:spTree>
  </p:cSld>
  <p:clrMapOvr>
    <a:masterClrMapping/>
  </p:clrMapOvr>
  <p:transition spd="med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57200" y="685800"/>
            <a:ext cx="8305800" cy="5257800"/>
          </a:xfrm>
          <a:prstGeom prst="rect">
            <a:avLst/>
          </a:prstGeom>
          <a:solidFill>
            <a:srgbClr val="FFFFCC"/>
          </a:soli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rgbClr val="FFD41B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pic>
        <p:nvPicPr>
          <p:cNvPr id="4103" name="Picture 7" descr="computer_surfing_md_wh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742950"/>
            <a:ext cx="12382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446213" y="693738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4000">
              <a:solidFill>
                <a:srgbClr val="000099"/>
              </a:solidFill>
              <a:latin typeface="Berlin Sans FB" pitchFamily="34" charset="0"/>
            </a:endParaRP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1647825" y="719138"/>
            <a:ext cx="4195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solidFill>
                  <a:srgbClr val="CC6600"/>
                </a:solidFill>
                <a:latin typeface="Maiandra GD" pitchFamily="34" charset="0"/>
              </a:rPr>
              <a:t>Saluran</a:t>
            </a:r>
            <a:r>
              <a:rPr lang="en-US" sz="3600" dirty="0">
                <a:solidFill>
                  <a:srgbClr val="CC6600"/>
                </a:solidFill>
                <a:latin typeface="Maiandra GD" pitchFamily="34" charset="0"/>
              </a:rPr>
              <a:t> </a:t>
            </a:r>
            <a:r>
              <a:rPr lang="en-US" sz="3600" dirty="0" err="1">
                <a:solidFill>
                  <a:srgbClr val="CC6600"/>
                </a:solidFill>
                <a:latin typeface="Maiandra GD" pitchFamily="34" charset="0"/>
              </a:rPr>
              <a:t>Komunikasi</a:t>
            </a:r>
            <a:r>
              <a:rPr lang="en-US" sz="3600" dirty="0">
                <a:solidFill>
                  <a:srgbClr val="CC6600"/>
                </a:solidFill>
                <a:latin typeface="Maiandra GD" pitchFamily="34" charset="0"/>
              </a:rPr>
              <a:t> </a:t>
            </a:r>
          </a:p>
        </p:txBody>
      </p:sp>
      <p:sp>
        <p:nvSpPr>
          <p:cNvPr id="4106" name="Text Box 13"/>
          <p:cNvSpPr txBox="1">
            <a:spLocks noChangeArrowheads="1"/>
          </p:cNvSpPr>
          <p:nvPr/>
        </p:nvSpPr>
        <p:spPr bwMode="auto">
          <a:xfrm>
            <a:off x="3482975" y="5653088"/>
            <a:ext cx="28511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  <a:latin typeface="Hoefler Text"/>
              </a:rPr>
              <a:t>Radio frequency spectrum</a:t>
            </a:r>
          </a:p>
        </p:txBody>
      </p:sp>
      <p:pic>
        <p:nvPicPr>
          <p:cNvPr id="4107" name="Picture 14" descr="saw85558_07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885950"/>
            <a:ext cx="83439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1008063" y="122396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/>
            <a:r>
              <a:rPr lang="en-US" sz="2200">
                <a:solidFill>
                  <a:schemeClr val="tx2"/>
                </a:solidFill>
                <a:latin typeface="Trebuchet MS" pitchFamily="34" charset="0"/>
              </a:rPr>
              <a:t>The Electromagnetic Spectrum, the Radio Spectrum, &amp; Bandwidth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81000" y="838200"/>
            <a:ext cx="8305800" cy="5257800"/>
          </a:xfrm>
          <a:prstGeom prst="rect">
            <a:avLst/>
          </a:prstGeom>
          <a:solidFill>
            <a:srgbClr val="FFFFCC"/>
          </a:soli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rgbClr val="FFD41B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pic>
        <p:nvPicPr>
          <p:cNvPr id="5127" name="Picture 7" descr="computer_surfing_md_wh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895350"/>
            <a:ext cx="12382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370013" y="846138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4000">
              <a:solidFill>
                <a:srgbClr val="000099"/>
              </a:solidFill>
              <a:latin typeface="Berlin Sans FB" pitchFamily="34" charset="0"/>
            </a:endParaRP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1571625" y="1035050"/>
            <a:ext cx="4195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>
                <a:solidFill>
                  <a:srgbClr val="CC6600"/>
                </a:solidFill>
                <a:latin typeface="Maiandra GD" pitchFamily="34" charset="0"/>
              </a:rPr>
              <a:t>Saluran Komunikasi </a:t>
            </a:r>
          </a:p>
        </p:txBody>
      </p:sp>
      <p:sp>
        <p:nvSpPr>
          <p:cNvPr id="5130" name="Rectangle 12"/>
          <p:cNvSpPr>
            <a:spLocks noChangeArrowheads="1"/>
          </p:cNvSpPr>
          <p:nvPr/>
        </p:nvSpPr>
        <p:spPr bwMode="auto">
          <a:xfrm>
            <a:off x="609600" y="1524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i="1">
                <a:solidFill>
                  <a:srgbClr val="0066FF"/>
                </a:solidFill>
                <a:latin typeface="Trebuchet MS" pitchFamily="34" charset="0"/>
              </a:rPr>
              <a:t>Saluran komunikasi dengan kabel</a:t>
            </a:r>
          </a:p>
        </p:txBody>
      </p:sp>
      <p:sp>
        <p:nvSpPr>
          <p:cNvPr id="5131" name="Rectangle 13"/>
          <p:cNvSpPr>
            <a:spLocks noChangeArrowheads="1"/>
          </p:cNvSpPr>
          <p:nvPr/>
        </p:nvSpPr>
        <p:spPr bwMode="auto">
          <a:xfrm>
            <a:off x="609600" y="2667000"/>
            <a:ext cx="2362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rgbClr val="FF6600"/>
              </a:buClr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Trebuchet MS" pitchFamily="34" charset="0"/>
              </a:rPr>
              <a:t>Twisted-pair wire –</a:t>
            </a:r>
            <a:r>
              <a:rPr lang="en-US">
                <a:latin typeface="Trebuchet MS" pitchFamily="34" charset="0"/>
              </a:rPr>
              <a:t> dua rangkaian kabel tembaga, yang masing2 terbungkus isolator </a:t>
            </a:r>
          </a:p>
        </p:txBody>
      </p:sp>
      <p:pic>
        <p:nvPicPr>
          <p:cNvPr id="5132" name="Picture 14"/>
          <p:cNvPicPr>
            <a:picLocks noChangeAspect="1" noChangeArrowheads="1"/>
          </p:cNvPicPr>
          <p:nvPr/>
        </p:nvPicPr>
        <p:blipFill>
          <a:blip r:embed="rId3"/>
          <a:srcRect l="2702" t="2252" r="2702" b="2895"/>
          <a:stretch>
            <a:fillRect/>
          </a:stretch>
        </p:blipFill>
        <p:spPr bwMode="auto">
          <a:xfrm>
            <a:off x="3048000" y="2641600"/>
            <a:ext cx="55626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457200" y="762000"/>
            <a:ext cx="8305800" cy="5257800"/>
          </a:xfrm>
          <a:prstGeom prst="rect">
            <a:avLst/>
          </a:prstGeom>
          <a:solidFill>
            <a:srgbClr val="FFFFCC"/>
          </a:soli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rgbClr val="FFD41B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pic>
        <p:nvPicPr>
          <p:cNvPr id="6151" name="Picture 7" descr="computer_surfing_md_wh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19150"/>
            <a:ext cx="12382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446213" y="769938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4000">
              <a:solidFill>
                <a:srgbClr val="000099"/>
              </a:solidFill>
              <a:latin typeface="Berlin Sans FB" pitchFamily="34" charset="0"/>
            </a:endParaRPr>
          </a:p>
        </p:txBody>
      </p:sp>
      <p:sp>
        <p:nvSpPr>
          <p:cNvPr id="6153" name="Rectangle 11"/>
          <p:cNvSpPr>
            <a:spLocks noChangeArrowheads="1"/>
          </p:cNvSpPr>
          <p:nvPr/>
        </p:nvSpPr>
        <p:spPr bwMode="auto">
          <a:xfrm>
            <a:off x="685800" y="2438400"/>
            <a:ext cx="2514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rgbClr val="FF6600"/>
              </a:buClr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Trebuchet MS" pitchFamily="34" charset="0"/>
              </a:rPr>
              <a:t>Coaxial cable -</a:t>
            </a:r>
            <a:r>
              <a:rPr lang="en-US">
                <a:latin typeface="Trebuchet MS" pitchFamily="34" charset="0"/>
              </a:rPr>
              <a:t> insulated copper wire wrapped in a solid or braided metal shield, then in an external cover</a:t>
            </a:r>
          </a:p>
        </p:txBody>
      </p:sp>
      <p:pic>
        <p:nvPicPr>
          <p:cNvPr id="6154" name="Picture 12"/>
          <p:cNvPicPr>
            <a:picLocks noChangeAspect="1" noChangeArrowheads="1"/>
          </p:cNvPicPr>
          <p:nvPr/>
        </p:nvPicPr>
        <p:blipFill>
          <a:blip r:embed="rId3"/>
          <a:srcRect l="1334" t="2194" r="2667" b="5667"/>
          <a:stretch>
            <a:fillRect/>
          </a:stretch>
        </p:blipFill>
        <p:spPr bwMode="auto">
          <a:xfrm>
            <a:off x="3238500" y="2590800"/>
            <a:ext cx="5486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1647825" y="958850"/>
            <a:ext cx="4195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>
                <a:solidFill>
                  <a:srgbClr val="CC6600"/>
                </a:solidFill>
                <a:latin typeface="Maiandra GD" pitchFamily="34" charset="0"/>
              </a:rPr>
              <a:t>Saluran Komunikasi </a:t>
            </a:r>
          </a:p>
        </p:txBody>
      </p:sp>
      <p:sp>
        <p:nvSpPr>
          <p:cNvPr id="6156" name="Rectangle 15"/>
          <p:cNvSpPr>
            <a:spLocks noChangeArrowheads="1"/>
          </p:cNvSpPr>
          <p:nvPr/>
        </p:nvSpPr>
        <p:spPr bwMode="auto">
          <a:xfrm>
            <a:off x="685800" y="1447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i="1">
                <a:solidFill>
                  <a:srgbClr val="0066FF"/>
                </a:solidFill>
                <a:latin typeface="Trebuchet MS" pitchFamily="34" charset="0"/>
              </a:rPr>
              <a:t>Saluran komunikasi dengan kabel</a:t>
            </a:r>
          </a:p>
        </p:txBody>
      </p:sp>
    </p:spTree>
  </p:cSld>
  <p:clrMapOvr>
    <a:masterClrMapping/>
  </p:clrMapOvr>
  <p:transition spd="med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457200" y="685800"/>
            <a:ext cx="8305800" cy="5257800"/>
          </a:xfrm>
          <a:prstGeom prst="rect">
            <a:avLst/>
          </a:prstGeom>
          <a:solidFill>
            <a:srgbClr val="FFFFCC"/>
          </a:soli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rgbClr val="FFD41B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pic>
        <p:nvPicPr>
          <p:cNvPr id="7175" name="Picture 7" descr="computer_surfing_md_wh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742950"/>
            <a:ext cx="12382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1446213" y="693738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4000">
              <a:solidFill>
                <a:srgbClr val="000099"/>
              </a:solidFill>
              <a:latin typeface="Berlin Sans FB" pitchFamily="34" charset="0"/>
            </a:endParaRP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1647825" y="882650"/>
            <a:ext cx="4195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>
                <a:solidFill>
                  <a:srgbClr val="CC6600"/>
                </a:solidFill>
                <a:latin typeface="Maiandra GD" pitchFamily="34" charset="0"/>
              </a:rPr>
              <a:t>Saluran Komunikasi </a:t>
            </a:r>
          </a:p>
        </p:txBody>
      </p:sp>
      <p:sp>
        <p:nvSpPr>
          <p:cNvPr id="7178" name="Rectangle 13"/>
          <p:cNvSpPr>
            <a:spLocks noChangeArrowheads="1"/>
          </p:cNvSpPr>
          <p:nvPr/>
        </p:nvSpPr>
        <p:spPr bwMode="auto">
          <a:xfrm>
            <a:off x="685800" y="2209800"/>
            <a:ext cx="2590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rgbClr val="FF6600"/>
              </a:buClr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Trebuchet MS" pitchFamily="34" charset="0"/>
              </a:rPr>
              <a:t>Fiber-optic cable –</a:t>
            </a:r>
            <a:r>
              <a:rPr lang="en-US">
                <a:latin typeface="Trebuchet MS" pitchFamily="34" charset="0"/>
              </a:rPr>
              <a:t> puluhan atau ratusan helai kaca atau plastik tipis yg menyalurkan gelombang cahaya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</a:pPr>
            <a:r>
              <a:rPr lang="en-US">
                <a:latin typeface="Trebuchet MS" pitchFamily="34" charset="0"/>
              </a:rPr>
              <a:t>    (bukan listrik) </a:t>
            </a:r>
          </a:p>
        </p:txBody>
      </p:sp>
      <p:pic>
        <p:nvPicPr>
          <p:cNvPr id="7179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5650" y="2241550"/>
            <a:ext cx="5410200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0" name="Rectangle 15"/>
          <p:cNvSpPr>
            <a:spLocks noChangeArrowheads="1"/>
          </p:cNvSpPr>
          <p:nvPr/>
        </p:nvSpPr>
        <p:spPr bwMode="auto">
          <a:xfrm>
            <a:off x="685800" y="1371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i="1">
                <a:solidFill>
                  <a:srgbClr val="0066FF"/>
                </a:solidFill>
                <a:latin typeface="Trebuchet MS" pitchFamily="34" charset="0"/>
              </a:rPr>
              <a:t>Saluran komunikasi dengan kabel</a:t>
            </a:r>
          </a:p>
        </p:txBody>
      </p:sp>
    </p:spTree>
  </p:cSld>
  <p:clrMapOvr>
    <a:masterClrMapping/>
  </p:clrMapOvr>
  <p:transition spd="med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457200" y="762000"/>
            <a:ext cx="8305800" cy="5257800"/>
          </a:xfrm>
          <a:prstGeom prst="rect">
            <a:avLst/>
          </a:prstGeom>
          <a:solidFill>
            <a:srgbClr val="FFFFCC"/>
          </a:soli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rgbClr val="FFD41B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pic>
        <p:nvPicPr>
          <p:cNvPr id="9223" name="Picture 7" descr="computer_surfing_md_wh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19150"/>
            <a:ext cx="12382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446213" y="769938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4000">
              <a:solidFill>
                <a:srgbClr val="000099"/>
              </a:solidFill>
              <a:latin typeface="Berlin Sans FB" pitchFamily="34" charset="0"/>
            </a:endParaRPr>
          </a:p>
        </p:txBody>
      </p:sp>
      <p:sp>
        <p:nvSpPr>
          <p:cNvPr id="9225" name="Rectangle 12"/>
          <p:cNvSpPr>
            <a:spLocks noChangeArrowheads="1"/>
          </p:cNvSpPr>
          <p:nvPr/>
        </p:nvSpPr>
        <p:spPr bwMode="auto">
          <a:xfrm>
            <a:off x="609600" y="2667000"/>
            <a:ext cx="2971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rgbClr val="FF6600"/>
              </a:buClr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Trebuchet MS" pitchFamily="34" charset="0"/>
              </a:rPr>
              <a:t>Infrared transmission –</a:t>
            </a:r>
            <a:r>
              <a:rPr lang="en-US">
                <a:latin typeface="Trebuchet MS" pitchFamily="34" charset="0"/>
              </a:rPr>
              <a:t> transmisi signal data menggunakan gelombang sinar infra merah </a:t>
            </a:r>
          </a:p>
        </p:txBody>
      </p:sp>
      <p:pic>
        <p:nvPicPr>
          <p:cNvPr id="9226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600325"/>
            <a:ext cx="50292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1647825" y="958850"/>
            <a:ext cx="4195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>
                <a:solidFill>
                  <a:srgbClr val="CC6600"/>
                </a:solidFill>
                <a:latin typeface="Maiandra GD" pitchFamily="34" charset="0"/>
              </a:rPr>
              <a:t>Saluran Komunikasi </a:t>
            </a:r>
          </a:p>
        </p:txBody>
      </p:sp>
      <p:sp>
        <p:nvSpPr>
          <p:cNvPr id="9228" name="Rectangle 15"/>
          <p:cNvSpPr>
            <a:spLocks noChangeArrowheads="1"/>
          </p:cNvSpPr>
          <p:nvPr/>
        </p:nvSpPr>
        <p:spPr bwMode="auto">
          <a:xfrm>
            <a:off x="685800" y="1447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i="1">
                <a:solidFill>
                  <a:srgbClr val="0066FF"/>
                </a:solidFill>
                <a:latin typeface="Trebuchet MS" pitchFamily="34" charset="0"/>
              </a:rPr>
              <a:t>Saluran komunikasi tanpa kabel</a:t>
            </a:r>
          </a:p>
        </p:txBody>
      </p:sp>
    </p:spTree>
  </p:cSld>
  <p:clrMapOvr>
    <a:masterClrMapping/>
  </p:clrMapOvr>
  <p:transition spd="med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457200" y="762000"/>
            <a:ext cx="8305800" cy="5257800"/>
          </a:xfrm>
          <a:prstGeom prst="rect">
            <a:avLst/>
          </a:prstGeom>
          <a:solidFill>
            <a:srgbClr val="FFFFCC"/>
          </a:soli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rgbClr val="FFD41B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pic>
        <p:nvPicPr>
          <p:cNvPr id="10247" name="Picture 7" descr="computer_surfing_md_wh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19150"/>
            <a:ext cx="12382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446213" y="769938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4000">
              <a:solidFill>
                <a:srgbClr val="000099"/>
              </a:solidFill>
              <a:latin typeface="Berlin Sans FB" pitchFamily="34" charset="0"/>
            </a:endParaRP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1647825" y="889000"/>
            <a:ext cx="4195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>
                <a:solidFill>
                  <a:srgbClr val="CC6600"/>
                </a:solidFill>
                <a:latin typeface="Maiandra GD" pitchFamily="34" charset="0"/>
              </a:rPr>
              <a:t>Saluran Komunikasi </a:t>
            </a:r>
          </a:p>
        </p:txBody>
      </p:sp>
      <p:sp>
        <p:nvSpPr>
          <p:cNvPr id="10250" name="Text Box 14"/>
          <p:cNvSpPr txBox="1">
            <a:spLocks noChangeArrowheads="1"/>
          </p:cNvSpPr>
          <p:nvPr/>
        </p:nvSpPr>
        <p:spPr bwMode="auto">
          <a:xfrm>
            <a:off x="6705600" y="2057400"/>
            <a:ext cx="2057400" cy="39687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lnSpc>
                <a:spcPct val="105000"/>
              </a:lnSpc>
              <a:spcBef>
                <a:spcPct val="20000"/>
              </a:spcBef>
              <a:buClr>
                <a:schemeClr val="tx2"/>
              </a:buClr>
              <a:buSzPct val="65000"/>
            </a:pPr>
            <a:r>
              <a:rPr lang="en-US" sz="2200">
                <a:solidFill>
                  <a:schemeClr val="accent2"/>
                </a:solidFill>
                <a:latin typeface="Trebuchet MS" pitchFamily="34" charset="0"/>
              </a:rPr>
              <a:t>Microwave radio –</a:t>
            </a:r>
            <a:r>
              <a:rPr lang="en-US" sz="2200">
                <a:solidFill>
                  <a:schemeClr val="tx2"/>
                </a:solidFill>
                <a:latin typeface="Trebuchet MS" pitchFamily="34" charset="0"/>
              </a:rPr>
              <a:t> mengirim suara &amp; data melalui atmosfir sbg  gelombang radio dengan frekuensi sangat tinggi - </a:t>
            </a:r>
            <a:r>
              <a:rPr lang="en-US" sz="2200">
                <a:solidFill>
                  <a:schemeClr val="accent2"/>
                </a:solidFill>
                <a:latin typeface="Trebuchet MS" pitchFamily="34" charset="0"/>
              </a:rPr>
              <a:t>microwaves</a:t>
            </a:r>
          </a:p>
        </p:txBody>
      </p:sp>
      <p:pic>
        <p:nvPicPr>
          <p:cNvPr id="10251" name="Picture 15" descr="saw85558_0705L"/>
          <p:cNvPicPr>
            <a:picLocks noChangeAspect="1" noChangeArrowheads="1"/>
          </p:cNvPicPr>
          <p:nvPr/>
        </p:nvPicPr>
        <p:blipFill>
          <a:blip r:embed="rId3"/>
          <a:srcRect l="3191" t="8023" r="5104" b="9346"/>
          <a:stretch>
            <a:fillRect/>
          </a:stretch>
        </p:blipFill>
        <p:spPr bwMode="auto">
          <a:xfrm>
            <a:off x="2451100" y="2590800"/>
            <a:ext cx="4102100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2" name="Rectangle 13"/>
          <p:cNvSpPr>
            <a:spLocks noChangeArrowheads="1"/>
          </p:cNvSpPr>
          <p:nvPr/>
        </p:nvSpPr>
        <p:spPr bwMode="auto">
          <a:xfrm>
            <a:off x="533400" y="2057400"/>
            <a:ext cx="2057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115000"/>
              </a:lnSpc>
            </a:pPr>
            <a:r>
              <a:rPr lang="en-US" sz="2200">
                <a:solidFill>
                  <a:schemeClr val="accent2"/>
                </a:solidFill>
                <a:latin typeface="Trebuchet MS" pitchFamily="34" charset="0"/>
              </a:rPr>
              <a:t>Broadcast </a:t>
            </a:r>
          </a:p>
          <a:p>
            <a:pPr marL="342900" indent="-342900">
              <a:lnSpc>
                <a:spcPct val="115000"/>
              </a:lnSpc>
            </a:pPr>
            <a:r>
              <a:rPr lang="en-US" sz="2200">
                <a:solidFill>
                  <a:schemeClr val="accent2"/>
                </a:solidFill>
                <a:latin typeface="Trebuchet MS" pitchFamily="34" charset="0"/>
              </a:rPr>
              <a:t>radio –</a:t>
            </a:r>
          </a:p>
          <a:p>
            <a:pPr marL="342900" indent="-342900">
              <a:lnSpc>
                <a:spcPct val="115000"/>
              </a:lnSpc>
            </a:pPr>
            <a:r>
              <a:rPr lang="en-US" sz="2200">
                <a:latin typeface="Trebuchet MS" pitchFamily="34" charset="0"/>
              </a:rPr>
              <a:t>Medium </a:t>
            </a:r>
          </a:p>
          <a:p>
            <a:pPr marL="342900" indent="-342900">
              <a:lnSpc>
                <a:spcPct val="115000"/>
              </a:lnSpc>
            </a:pPr>
            <a:r>
              <a:rPr lang="en-US" sz="2200">
                <a:latin typeface="Trebuchet MS" pitchFamily="34" charset="0"/>
              </a:rPr>
              <a:t>transmisi </a:t>
            </a:r>
          </a:p>
          <a:p>
            <a:pPr marL="342900" indent="-342900">
              <a:lnSpc>
                <a:spcPct val="115000"/>
              </a:lnSpc>
            </a:pPr>
            <a:r>
              <a:rPr lang="en-US" sz="2200">
                <a:latin typeface="Trebuchet MS" pitchFamily="34" charset="0"/>
              </a:rPr>
              <a:t>nirkabel yang</a:t>
            </a:r>
          </a:p>
          <a:p>
            <a:pPr marL="342900" indent="-342900">
              <a:lnSpc>
                <a:spcPct val="115000"/>
              </a:lnSpc>
            </a:pPr>
            <a:r>
              <a:rPr lang="en-US" sz="2200">
                <a:latin typeface="Trebuchet MS" pitchFamily="34" charset="0"/>
              </a:rPr>
              <a:t>mengirim data</a:t>
            </a:r>
          </a:p>
          <a:p>
            <a:pPr marL="342900" indent="-342900">
              <a:lnSpc>
                <a:spcPct val="115000"/>
              </a:lnSpc>
            </a:pPr>
            <a:r>
              <a:rPr lang="en-US" sz="2200">
                <a:latin typeface="Trebuchet MS" pitchFamily="34" charset="0"/>
              </a:rPr>
              <a:t>jarak jauh—</a:t>
            </a:r>
          </a:p>
          <a:p>
            <a:pPr marL="342900" indent="-342900">
              <a:lnSpc>
                <a:spcPct val="115000"/>
              </a:lnSpc>
            </a:pPr>
            <a:r>
              <a:rPr lang="en-US" sz="2200">
                <a:latin typeface="Trebuchet MS" pitchFamily="34" charset="0"/>
              </a:rPr>
              <a:t>Antar propinsi </a:t>
            </a:r>
          </a:p>
          <a:p>
            <a:pPr marL="342900" indent="-342900">
              <a:lnSpc>
                <a:spcPct val="115000"/>
              </a:lnSpc>
            </a:pPr>
            <a:r>
              <a:rPr lang="en-US" sz="2200">
                <a:latin typeface="Trebuchet MS" pitchFamily="34" charset="0"/>
              </a:rPr>
              <a:t>atau negara</a:t>
            </a:r>
          </a:p>
        </p:txBody>
      </p:sp>
      <p:sp>
        <p:nvSpPr>
          <p:cNvPr id="10253" name="Rectangle 16"/>
          <p:cNvSpPr>
            <a:spLocks noChangeArrowheads="1"/>
          </p:cNvSpPr>
          <p:nvPr/>
        </p:nvSpPr>
        <p:spPr bwMode="auto">
          <a:xfrm>
            <a:off x="1676400" y="1143000"/>
            <a:ext cx="464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i="1">
                <a:solidFill>
                  <a:srgbClr val="0066FF"/>
                </a:solidFill>
                <a:latin typeface="Trebuchet MS" pitchFamily="34" charset="0"/>
              </a:rPr>
              <a:t>Saluran komunikasi tanpa kabel</a:t>
            </a:r>
          </a:p>
        </p:txBody>
      </p:sp>
    </p:spTree>
  </p:cSld>
  <p:clrMapOvr>
    <a:masterClrMapping/>
  </p:clrMapOvr>
  <p:transition spd="med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457200" y="914400"/>
            <a:ext cx="8305800" cy="5257800"/>
          </a:xfrm>
          <a:prstGeom prst="rect">
            <a:avLst/>
          </a:prstGeom>
          <a:solidFill>
            <a:srgbClr val="FFFFCC"/>
          </a:soli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rgbClr val="FFD41B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pic>
        <p:nvPicPr>
          <p:cNvPr id="11271" name="Picture 7" descr="computer_surfing_md_wh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71550"/>
            <a:ext cx="12382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446213" y="922338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4000">
              <a:solidFill>
                <a:srgbClr val="000099"/>
              </a:solidFill>
              <a:latin typeface="Berlin Sans FB" pitchFamily="34" charset="0"/>
            </a:endParaRP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1647825" y="1041400"/>
            <a:ext cx="4195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>
                <a:solidFill>
                  <a:srgbClr val="CC6600"/>
                </a:solidFill>
                <a:latin typeface="Maiandra GD" pitchFamily="34" charset="0"/>
              </a:rPr>
              <a:t>Saluran Komunikasi </a:t>
            </a:r>
          </a:p>
        </p:txBody>
      </p:sp>
      <p:pic>
        <p:nvPicPr>
          <p:cNvPr id="11274" name="Picture 16" descr="Fig06-07"/>
          <p:cNvPicPr>
            <a:picLocks noChangeAspect="1" noChangeArrowheads="1"/>
          </p:cNvPicPr>
          <p:nvPr/>
        </p:nvPicPr>
        <p:blipFill>
          <a:blip r:embed="rId3"/>
          <a:srcRect t="17084" b="15417"/>
          <a:stretch>
            <a:fillRect/>
          </a:stretch>
        </p:blipFill>
        <p:spPr bwMode="auto">
          <a:xfrm>
            <a:off x="533400" y="2019300"/>
            <a:ext cx="81264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5" name="Rectangle 13"/>
          <p:cNvSpPr>
            <a:spLocks noChangeArrowheads="1"/>
          </p:cNvSpPr>
          <p:nvPr/>
        </p:nvSpPr>
        <p:spPr bwMode="auto">
          <a:xfrm>
            <a:off x="1676400" y="1295400"/>
            <a:ext cx="464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i="1">
                <a:solidFill>
                  <a:srgbClr val="0066FF"/>
                </a:solidFill>
                <a:latin typeface="Trebuchet MS" pitchFamily="34" charset="0"/>
              </a:rPr>
              <a:t>Saluran komunikasi tanpa kabel</a:t>
            </a:r>
          </a:p>
        </p:txBody>
      </p:sp>
      <p:sp>
        <p:nvSpPr>
          <p:cNvPr id="11276" name="Text Box 17"/>
          <p:cNvSpPr txBox="1">
            <a:spLocks noChangeArrowheads="1"/>
          </p:cNvSpPr>
          <p:nvPr/>
        </p:nvSpPr>
        <p:spPr bwMode="auto">
          <a:xfrm>
            <a:off x="441325" y="2163763"/>
            <a:ext cx="24098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>
                <a:solidFill>
                  <a:schemeClr val="accent2"/>
                </a:solidFill>
                <a:latin typeface="Trebuchet MS" pitchFamily="34" charset="0"/>
              </a:rPr>
              <a:t>Microwave radio –</a:t>
            </a:r>
            <a:endParaRPr lang="en-GB" sz="2200">
              <a:solidFill>
                <a:schemeClr val="accent2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wipe dir="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361</Words>
  <Application>Microsoft Office PowerPoint</Application>
  <PresentationFormat>On-screen Show (4:3)</PresentationFormat>
  <Paragraphs>61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Calibri</vt:lpstr>
      <vt:lpstr>Arial</vt:lpstr>
      <vt:lpstr>Maiandra GD</vt:lpstr>
      <vt:lpstr>Berlin Sans FB</vt:lpstr>
      <vt:lpstr>Trebuchet MS</vt:lpstr>
      <vt:lpstr>Hoefler Text</vt:lpstr>
      <vt:lpstr>Office Theme</vt:lpstr>
      <vt:lpstr>Saluran Komunikasi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UMY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Saluran Komunikasi</dc:title>
  <dc:creator>Wahyudi</dc:creator>
  <cp:lastModifiedBy>HP Mini</cp:lastModifiedBy>
  <cp:revision>3</cp:revision>
  <dcterms:created xsi:type="dcterms:W3CDTF">2010-12-14T22:40:38Z</dcterms:created>
  <dcterms:modified xsi:type="dcterms:W3CDTF">2011-06-05T16:34:16Z</dcterms:modified>
</cp:coreProperties>
</file>