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91B1-135C-40FC-96F0-2C8E5608139F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0A677-B8EC-402C-8C92-DE778C8ADB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91B1-135C-40FC-96F0-2C8E5608139F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0A677-B8EC-402C-8C92-DE778C8ADB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91B1-135C-40FC-96F0-2C8E5608139F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0A677-B8EC-402C-8C92-DE778C8ADB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91B1-135C-40FC-96F0-2C8E5608139F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0A677-B8EC-402C-8C92-DE778C8ADB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91B1-135C-40FC-96F0-2C8E5608139F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0A677-B8EC-402C-8C92-DE778C8ADB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91B1-135C-40FC-96F0-2C8E5608139F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0A677-B8EC-402C-8C92-DE778C8ADB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91B1-135C-40FC-96F0-2C8E5608139F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0A677-B8EC-402C-8C92-DE778C8ADB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91B1-135C-40FC-96F0-2C8E5608139F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0A677-B8EC-402C-8C92-DE778C8ADB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91B1-135C-40FC-96F0-2C8E5608139F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0A677-B8EC-402C-8C92-DE778C8ADB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91B1-135C-40FC-96F0-2C8E5608139F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0A677-B8EC-402C-8C92-DE778C8ADB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91B1-135C-40FC-96F0-2C8E5608139F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F50A677-B8EC-402C-8C92-DE778C8ADB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42591B1-135C-40FC-96F0-2C8E5608139F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50A677-B8EC-402C-8C92-DE778C8ADB1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14414" y="642918"/>
            <a:ext cx="678661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/>
              <a:t>Neraca</a:t>
            </a:r>
            <a:r>
              <a:rPr lang="en-US" sz="4000" dirty="0" smtClean="0"/>
              <a:t> </a:t>
            </a:r>
            <a:r>
              <a:rPr lang="en-US" sz="4000" dirty="0" err="1" smtClean="0"/>
              <a:t>Pembayaran</a:t>
            </a:r>
            <a:r>
              <a:rPr lang="en-US" sz="4000" dirty="0" smtClean="0"/>
              <a:t>, </a:t>
            </a:r>
          </a:p>
          <a:p>
            <a:pPr algn="ctr"/>
            <a:r>
              <a:rPr lang="en-US" sz="4000" dirty="0" err="1" smtClean="0"/>
              <a:t>Hutang</a:t>
            </a:r>
            <a:r>
              <a:rPr lang="en-US" sz="4000" dirty="0" smtClean="0"/>
              <a:t> Negara </a:t>
            </a:r>
            <a:r>
              <a:rPr lang="en-US" sz="4000" dirty="0" err="1" smtClean="0"/>
              <a:t>Dunia</a:t>
            </a:r>
            <a:r>
              <a:rPr lang="en-US" sz="4000" dirty="0" smtClean="0"/>
              <a:t> </a:t>
            </a:r>
            <a:r>
              <a:rPr lang="en-US" sz="4000" dirty="0" err="1" smtClean="0"/>
              <a:t>Ketiga</a:t>
            </a:r>
            <a:r>
              <a:rPr lang="en-US" sz="4000" dirty="0" smtClean="0"/>
              <a:t> </a:t>
            </a:r>
          </a:p>
          <a:p>
            <a:pPr algn="ctr"/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Kontroversi</a:t>
            </a:r>
            <a:r>
              <a:rPr lang="en-US" sz="4000" dirty="0" smtClean="0"/>
              <a:t> </a:t>
            </a:r>
            <a:r>
              <a:rPr lang="en-US" sz="4000" dirty="0" err="1" smtClean="0"/>
              <a:t>Stabilitas</a:t>
            </a:r>
            <a:r>
              <a:rPr lang="en-US" sz="4000" dirty="0" smtClean="0"/>
              <a:t> </a:t>
            </a:r>
            <a:r>
              <a:rPr lang="en-US" sz="4000" dirty="0" err="1" smtClean="0"/>
              <a:t>Makroekonomi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857224" y="4643446"/>
            <a:ext cx="757242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/>
              <a:t>Studi</a:t>
            </a:r>
            <a:r>
              <a:rPr lang="en-US" sz="2800" dirty="0" smtClean="0"/>
              <a:t> </a:t>
            </a:r>
            <a:r>
              <a:rPr lang="en-US" sz="2800" dirty="0" err="1" smtClean="0"/>
              <a:t>Ekonomi</a:t>
            </a:r>
            <a:r>
              <a:rPr lang="en-US" sz="2800" dirty="0" smtClean="0"/>
              <a:t> Negara </a:t>
            </a:r>
            <a:r>
              <a:rPr lang="en-US" sz="2800" dirty="0" err="1" smtClean="0"/>
              <a:t>Berkembang</a:t>
            </a:r>
            <a:endParaRPr lang="en-US" sz="2800" dirty="0" smtClean="0"/>
          </a:p>
          <a:p>
            <a:pPr algn="ctr"/>
            <a:r>
              <a:rPr lang="en-US" sz="2800" dirty="0" smtClean="0"/>
              <a:t>Program </a:t>
            </a:r>
            <a:r>
              <a:rPr lang="en-US" sz="2800" dirty="0" err="1" smtClean="0"/>
              <a:t>Studi</a:t>
            </a:r>
            <a:r>
              <a:rPr lang="en-US" sz="2800" dirty="0" smtClean="0"/>
              <a:t> </a:t>
            </a:r>
            <a:r>
              <a:rPr lang="en-US" sz="2800" dirty="0" err="1" smtClean="0"/>
              <a:t>Ilmu</a:t>
            </a:r>
            <a:r>
              <a:rPr lang="en-US" sz="2800" dirty="0" smtClean="0"/>
              <a:t> </a:t>
            </a:r>
            <a:r>
              <a:rPr lang="en-US" sz="2800" dirty="0" err="1" smtClean="0"/>
              <a:t>Hubungan</a:t>
            </a:r>
            <a:r>
              <a:rPr lang="en-US" sz="2800" dirty="0" smtClean="0"/>
              <a:t> </a:t>
            </a:r>
            <a:r>
              <a:rPr lang="en-US" sz="2800" dirty="0" err="1" smtClean="0"/>
              <a:t>Internasional</a:t>
            </a:r>
            <a:endParaRPr lang="en-US" sz="2800" dirty="0" smtClean="0"/>
          </a:p>
          <a:p>
            <a:pPr algn="ctr"/>
            <a:r>
              <a:rPr lang="en-US" sz="2800" dirty="0" err="1" smtClean="0"/>
              <a:t>Universitas</a:t>
            </a:r>
            <a:r>
              <a:rPr lang="en-US" sz="2800" dirty="0" smtClean="0"/>
              <a:t> </a:t>
            </a:r>
            <a:r>
              <a:rPr lang="en-US" sz="2800" dirty="0" err="1" smtClean="0"/>
              <a:t>Komputer</a:t>
            </a:r>
            <a:r>
              <a:rPr lang="en-US" sz="2800" dirty="0" smtClean="0"/>
              <a:t> Indonesia</a:t>
            </a:r>
          </a:p>
          <a:p>
            <a:pPr algn="ctr"/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2714612" y="3571876"/>
            <a:ext cx="3857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By : </a:t>
            </a:r>
            <a:r>
              <a:rPr lang="en-US" sz="2400" i="1" dirty="0" smtClean="0"/>
              <a:t>Sylvia O. P </a:t>
            </a:r>
            <a:r>
              <a:rPr lang="en-US" sz="2400" i="1" dirty="0" err="1" smtClean="0"/>
              <a:t>Ginandjar</a:t>
            </a: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785794"/>
            <a:ext cx="871540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i="1" dirty="0" smtClean="0"/>
              <a:t>If </a:t>
            </a:r>
            <a:r>
              <a:rPr lang="en-US" i="1" dirty="0" smtClean="0"/>
              <a:t>I were the president of a Third World nation… I would be far more frightened </a:t>
            </a:r>
            <a:r>
              <a:rPr lang="en-US" i="1" dirty="0" smtClean="0"/>
              <a:t>by a well-dressed gentleman bringing loans from the IMF or Citibank than by a bearded guerrilla muttering threats of revolution</a:t>
            </a:r>
          </a:p>
          <a:p>
            <a:pPr algn="just"/>
            <a:r>
              <a:rPr lang="en-US" dirty="0" smtClean="0"/>
              <a:t> --</a:t>
            </a:r>
            <a:r>
              <a:rPr lang="en-US" b="1" dirty="0" smtClean="0"/>
              <a:t>Lewis </a:t>
            </a:r>
            <a:r>
              <a:rPr lang="en-US" b="1" dirty="0" err="1" smtClean="0"/>
              <a:t>Lapham</a:t>
            </a:r>
            <a:r>
              <a:rPr lang="en-US" b="1" dirty="0" smtClean="0"/>
              <a:t>, Imperial Masquerade, </a:t>
            </a:r>
            <a:r>
              <a:rPr lang="en-US" b="1" dirty="0" smtClean="0"/>
              <a:t>1990</a:t>
            </a:r>
          </a:p>
          <a:p>
            <a:pPr algn="just"/>
            <a:endParaRPr lang="en-US" dirty="0" smtClean="0"/>
          </a:p>
          <a:p>
            <a:pPr algn="just"/>
            <a:r>
              <a:rPr lang="en-US" i="1" dirty="0" smtClean="0"/>
              <a:t>The IMF should write-off in entirety its claims against all heavily indebted poor countries (HIPCs) that implement an effective economic development strategy in conjunction with the World Bank and the regional development institutions</a:t>
            </a:r>
            <a:r>
              <a:rPr lang="en-US" i="1" dirty="0" smtClean="0"/>
              <a:t>.</a:t>
            </a:r>
          </a:p>
          <a:p>
            <a:pPr algn="just"/>
            <a:r>
              <a:rPr lang="en-US" dirty="0" smtClean="0"/>
              <a:t> --</a:t>
            </a:r>
            <a:r>
              <a:rPr lang="en-US" b="1" dirty="0" smtClean="0"/>
              <a:t>Report Of The International Financial Institution Advisory Commission, 2000</a:t>
            </a:r>
          </a:p>
          <a:p>
            <a:pPr algn="just"/>
            <a:endParaRPr lang="en-US" b="1" dirty="0" smtClean="0"/>
          </a:p>
          <a:p>
            <a:pPr algn="just"/>
            <a:r>
              <a:rPr lang="en-US" i="1" dirty="0" err="1" smtClean="0"/>
              <a:t>Masing-masing</a:t>
            </a:r>
            <a:r>
              <a:rPr lang="en-US" i="1" dirty="0" smtClean="0"/>
              <a:t> </a:t>
            </a:r>
            <a:r>
              <a:rPr lang="en-US" i="1" dirty="0" err="1" smtClean="0"/>
              <a:t>diri</a:t>
            </a:r>
            <a:r>
              <a:rPr lang="en-US" i="1" dirty="0" smtClean="0"/>
              <a:t> </a:t>
            </a:r>
            <a:r>
              <a:rPr lang="en-US" i="1" dirty="0" err="1" smtClean="0"/>
              <a:t>kita</a:t>
            </a:r>
            <a:r>
              <a:rPr lang="en-US" i="1" dirty="0" smtClean="0"/>
              <a:t> </a:t>
            </a:r>
            <a:r>
              <a:rPr lang="en-US" i="1" dirty="0" err="1" smtClean="0"/>
              <a:t>dalam</a:t>
            </a:r>
            <a:r>
              <a:rPr lang="en-US" i="1" dirty="0" smtClean="0"/>
              <a:t> </a:t>
            </a:r>
            <a:r>
              <a:rPr lang="en-US" i="1" dirty="0" err="1" smtClean="0"/>
              <a:t>kehidupan</a:t>
            </a:r>
            <a:r>
              <a:rPr lang="en-US" i="1" dirty="0" smtClean="0"/>
              <a:t> </a:t>
            </a:r>
            <a:r>
              <a:rPr lang="en-US" i="1" dirty="0" err="1" smtClean="0"/>
              <a:t>sehari-hari</a:t>
            </a:r>
            <a:r>
              <a:rPr lang="en-US" i="1" dirty="0" smtClean="0"/>
              <a:t> </a:t>
            </a:r>
            <a:r>
              <a:rPr lang="en-US" i="1" dirty="0" err="1" smtClean="0"/>
              <a:t>selalu</a:t>
            </a:r>
            <a:r>
              <a:rPr lang="en-US" i="1" dirty="0" smtClean="0"/>
              <a:t> </a:t>
            </a:r>
            <a:r>
              <a:rPr lang="en-US" i="1" dirty="0" err="1" smtClean="0"/>
              <a:t>menyaksikan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merasakan</a:t>
            </a:r>
            <a:r>
              <a:rPr lang="en-US" i="1" dirty="0" smtClean="0"/>
              <a:t> </a:t>
            </a:r>
            <a:r>
              <a:rPr lang="en-US" i="1" dirty="0" err="1" smtClean="0"/>
              <a:t>dampak-dampak</a:t>
            </a:r>
            <a:r>
              <a:rPr lang="en-US" i="1" dirty="0" smtClean="0"/>
              <a:t> </a:t>
            </a:r>
            <a:r>
              <a:rPr lang="en-US" i="1" dirty="0" err="1" smtClean="0"/>
              <a:t>negatif</a:t>
            </a:r>
            <a:r>
              <a:rPr lang="en-US" i="1" dirty="0" smtClean="0"/>
              <a:t> </a:t>
            </a:r>
            <a:r>
              <a:rPr lang="en-US" i="1" dirty="0" err="1" smtClean="0"/>
              <a:t>dari</a:t>
            </a:r>
            <a:r>
              <a:rPr lang="en-US" i="1" dirty="0" smtClean="0"/>
              <a:t> </a:t>
            </a:r>
            <a:r>
              <a:rPr lang="en-US" i="1" dirty="0" err="1" smtClean="0"/>
              <a:t>situasi</a:t>
            </a:r>
            <a:r>
              <a:rPr lang="en-US" i="1" dirty="0" smtClean="0"/>
              <a:t> </a:t>
            </a:r>
            <a:r>
              <a:rPr lang="en-US" i="1" dirty="0" err="1" smtClean="0"/>
              <a:t>internasional</a:t>
            </a:r>
            <a:r>
              <a:rPr lang="en-US" i="1" dirty="0" smtClean="0"/>
              <a:t> yang </a:t>
            </a:r>
            <a:r>
              <a:rPr lang="en-US" i="1" dirty="0" err="1" smtClean="0"/>
              <a:t>kita</a:t>
            </a:r>
            <a:r>
              <a:rPr lang="en-US" i="1" dirty="0" smtClean="0"/>
              <a:t> </a:t>
            </a:r>
            <a:r>
              <a:rPr lang="en-US" i="1" dirty="0" err="1" smtClean="0"/>
              <a:t>sendiri</a:t>
            </a:r>
            <a:r>
              <a:rPr lang="en-US" i="1" dirty="0" smtClean="0"/>
              <a:t> </a:t>
            </a:r>
            <a:r>
              <a:rPr lang="en-US" i="1" dirty="0" err="1" smtClean="0"/>
              <a:t>tidak</a:t>
            </a:r>
            <a:r>
              <a:rPr lang="en-US" i="1" dirty="0" smtClean="0"/>
              <a:t> </a:t>
            </a:r>
            <a:r>
              <a:rPr lang="en-US" i="1" dirty="0" err="1" smtClean="0"/>
              <a:t>ikut</a:t>
            </a:r>
            <a:r>
              <a:rPr lang="en-US" i="1" dirty="0" smtClean="0"/>
              <a:t> </a:t>
            </a:r>
            <a:r>
              <a:rPr lang="en-US" i="1" dirty="0" err="1" smtClean="0"/>
              <a:t>menciptakannya</a:t>
            </a:r>
            <a:r>
              <a:rPr lang="en-US" i="1" dirty="0" smtClean="0"/>
              <a:t>, </a:t>
            </a:r>
            <a:r>
              <a:rPr lang="en-US" i="1" dirty="0" err="1" smtClean="0"/>
              <a:t>tetapi</a:t>
            </a:r>
            <a:r>
              <a:rPr lang="en-US" i="1" dirty="0" smtClean="0"/>
              <a:t> </a:t>
            </a:r>
            <a:r>
              <a:rPr lang="en-US" i="1" dirty="0" err="1" smtClean="0"/>
              <a:t>bebannya</a:t>
            </a:r>
            <a:r>
              <a:rPr lang="en-US" i="1" dirty="0" smtClean="0"/>
              <a:t> </a:t>
            </a:r>
            <a:r>
              <a:rPr lang="en-US" i="1" dirty="0" err="1" smtClean="0"/>
              <a:t>selalu</a:t>
            </a:r>
            <a:r>
              <a:rPr lang="en-US" i="1" dirty="0" smtClean="0"/>
              <a:t> </a:t>
            </a:r>
            <a:r>
              <a:rPr lang="en-US" i="1" dirty="0" err="1" smtClean="0"/>
              <a:t>jatuh</a:t>
            </a:r>
            <a:r>
              <a:rPr lang="en-US" i="1" dirty="0" smtClean="0"/>
              <a:t> </a:t>
            </a:r>
            <a:r>
              <a:rPr lang="en-US" i="1" dirty="0" err="1" smtClean="0"/>
              <a:t>ke</a:t>
            </a:r>
            <a:r>
              <a:rPr lang="en-US" i="1" dirty="0" smtClean="0"/>
              <a:t> </a:t>
            </a:r>
            <a:r>
              <a:rPr lang="en-US" i="1" dirty="0" err="1" smtClean="0"/>
              <a:t>pundak</a:t>
            </a:r>
            <a:r>
              <a:rPr lang="en-US" i="1" dirty="0" smtClean="0"/>
              <a:t> </a:t>
            </a:r>
            <a:r>
              <a:rPr lang="en-US" i="1" dirty="0" err="1" smtClean="0"/>
              <a:t>kita</a:t>
            </a:r>
            <a:r>
              <a:rPr lang="en-US" i="1" dirty="0" smtClean="0"/>
              <a:t>, </a:t>
            </a:r>
            <a:r>
              <a:rPr lang="en-US" i="1" dirty="0" err="1" smtClean="0"/>
              <a:t>sampai</a:t>
            </a:r>
            <a:r>
              <a:rPr lang="en-US" i="1" dirty="0" smtClean="0"/>
              <a:t> </a:t>
            </a:r>
            <a:r>
              <a:rPr lang="en-US" i="1" dirty="0" err="1" smtClean="0"/>
              <a:t>pada</a:t>
            </a:r>
            <a:r>
              <a:rPr lang="en-US" i="1" dirty="0" smtClean="0"/>
              <a:t> </a:t>
            </a:r>
            <a:r>
              <a:rPr lang="en-US" i="1" dirty="0" err="1" smtClean="0"/>
              <a:t>akhirnya</a:t>
            </a:r>
            <a:r>
              <a:rPr lang="en-US" i="1" dirty="0" smtClean="0"/>
              <a:t> </a:t>
            </a:r>
            <a:r>
              <a:rPr lang="en-US" i="1" dirty="0" err="1" smtClean="0"/>
              <a:t>kini</a:t>
            </a:r>
            <a:r>
              <a:rPr lang="en-US" i="1" dirty="0" smtClean="0"/>
              <a:t> </a:t>
            </a:r>
            <a:r>
              <a:rPr lang="en-US" i="1" dirty="0" err="1" smtClean="0"/>
              <a:t>kita</a:t>
            </a:r>
            <a:r>
              <a:rPr lang="en-US" i="1" dirty="0" smtClean="0"/>
              <a:t> </a:t>
            </a:r>
            <a:r>
              <a:rPr lang="en-US" i="1" dirty="0" err="1" smtClean="0"/>
              <a:t>menjadi</a:t>
            </a:r>
            <a:r>
              <a:rPr lang="en-US" i="1" dirty="0" smtClean="0"/>
              <a:t> </a:t>
            </a:r>
            <a:r>
              <a:rPr lang="en-US" i="1" dirty="0" err="1" smtClean="0"/>
              <a:t>pengekspor</a:t>
            </a:r>
            <a:r>
              <a:rPr lang="en-US" i="1" dirty="0" smtClean="0"/>
              <a:t> </a:t>
            </a:r>
            <a:r>
              <a:rPr lang="en-US" i="1" dirty="0" err="1" smtClean="0"/>
              <a:t>neto</a:t>
            </a:r>
            <a:r>
              <a:rPr lang="en-US" i="1" dirty="0" smtClean="0"/>
              <a:t> modal </a:t>
            </a:r>
            <a:r>
              <a:rPr lang="en-US" i="1" dirty="0" err="1" smtClean="0"/>
              <a:t>internasional</a:t>
            </a:r>
            <a:r>
              <a:rPr lang="en-US" i="1" dirty="0" smtClean="0"/>
              <a:t>. </a:t>
            </a:r>
            <a:r>
              <a:rPr lang="en-US" i="1" dirty="0" err="1" smtClean="0"/>
              <a:t>Penyesuaian</a:t>
            </a:r>
            <a:r>
              <a:rPr lang="en-US" i="1" dirty="0" smtClean="0"/>
              <a:t> –</a:t>
            </a:r>
            <a:r>
              <a:rPr lang="en-US" i="1" dirty="0" err="1" smtClean="0"/>
              <a:t>penyesuaian</a:t>
            </a:r>
            <a:r>
              <a:rPr lang="en-US" i="1" dirty="0" smtClean="0"/>
              <a:t> </a:t>
            </a:r>
            <a:r>
              <a:rPr lang="en-US" i="1" dirty="0" err="1" smtClean="0"/>
              <a:t>selalu</a:t>
            </a:r>
            <a:r>
              <a:rPr lang="en-US" i="1" dirty="0" smtClean="0"/>
              <a:t> </a:t>
            </a:r>
            <a:r>
              <a:rPr lang="en-US" i="1" dirty="0" err="1" smtClean="0"/>
              <a:t>dituntut</a:t>
            </a:r>
            <a:r>
              <a:rPr lang="en-US" i="1" dirty="0" smtClean="0"/>
              <a:t> </a:t>
            </a:r>
            <a:r>
              <a:rPr lang="en-US" i="1" dirty="0" err="1" smtClean="0"/>
              <a:t>dari</a:t>
            </a:r>
            <a:r>
              <a:rPr lang="en-US" i="1" dirty="0" smtClean="0"/>
              <a:t> </a:t>
            </a:r>
            <a:r>
              <a:rPr lang="en-US" i="1" dirty="0" err="1" smtClean="0"/>
              <a:t>pihak</a:t>
            </a:r>
            <a:r>
              <a:rPr lang="en-US" i="1" dirty="0" smtClean="0"/>
              <a:t> </a:t>
            </a:r>
            <a:r>
              <a:rPr lang="en-US" i="1" dirty="0" err="1" smtClean="0"/>
              <a:t>kita</a:t>
            </a:r>
            <a:r>
              <a:rPr lang="en-US" i="1" dirty="0" smtClean="0"/>
              <a:t>, </a:t>
            </a:r>
            <a:r>
              <a:rPr lang="en-US" i="1" dirty="0" err="1" smtClean="0"/>
              <a:t>tetapi</a:t>
            </a:r>
            <a:r>
              <a:rPr lang="en-US" i="1" dirty="0" smtClean="0"/>
              <a:t> </a:t>
            </a:r>
            <a:r>
              <a:rPr lang="en-US" i="1" dirty="0" err="1" smtClean="0"/>
              <a:t>negara-negara</a:t>
            </a:r>
            <a:r>
              <a:rPr lang="en-US" i="1" dirty="0" smtClean="0"/>
              <a:t> </a:t>
            </a:r>
            <a:r>
              <a:rPr lang="en-US" i="1" dirty="0" err="1" smtClean="0"/>
              <a:t>maju</a:t>
            </a:r>
            <a:r>
              <a:rPr lang="en-US" i="1" dirty="0" smtClean="0"/>
              <a:t> </a:t>
            </a:r>
            <a:r>
              <a:rPr lang="en-US" i="1" dirty="0" err="1" smtClean="0"/>
              <a:t>tidak</a:t>
            </a:r>
            <a:r>
              <a:rPr lang="en-US" i="1" dirty="0" smtClean="0"/>
              <a:t> </a:t>
            </a:r>
            <a:r>
              <a:rPr lang="en-US" i="1" dirty="0" err="1" smtClean="0"/>
              <a:t>memberikan</a:t>
            </a:r>
            <a:r>
              <a:rPr lang="en-US" i="1" dirty="0" smtClean="0"/>
              <a:t> </a:t>
            </a:r>
            <a:r>
              <a:rPr lang="en-US" i="1" dirty="0" err="1" smtClean="0"/>
              <a:t>pertanda</a:t>
            </a:r>
            <a:r>
              <a:rPr lang="en-US" i="1" dirty="0" smtClean="0"/>
              <a:t> </a:t>
            </a:r>
            <a:r>
              <a:rPr lang="en-US" i="1" dirty="0" err="1" smtClean="0"/>
              <a:t>sedikitpun</a:t>
            </a:r>
            <a:r>
              <a:rPr lang="en-US" i="1" dirty="0" smtClean="0"/>
              <a:t> </a:t>
            </a:r>
            <a:r>
              <a:rPr lang="en-US" i="1" dirty="0" err="1" smtClean="0"/>
              <a:t>mengenai</a:t>
            </a:r>
            <a:r>
              <a:rPr lang="en-US" i="1" dirty="0" smtClean="0"/>
              <a:t> </a:t>
            </a:r>
            <a:r>
              <a:rPr lang="en-US" i="1" dirty="0" err="1" smtClean="0"/>
              <a:t>kesediaan</a:t>
            </a:r>
            <a:r>
              <a:rPr lang="en-US" i="1" dirty="0" smtClean="0"/>
              <a:t> </a:t>
            </a:r>
            <a:r>
              <a:rPr lang="en-US" i="1" dirty="0" err="1" smtClean="0"/>
              <a:t>mereka</a:t>
            </a:r>
            <a:r>
              <a:rPr lang="en-US" i="1" dirty="0" smtClean="0"/>
              <a:t> </a:t>
            </a:r>
            <a:r>
              <a:rPr lang="en-US" i="1" dirty="0" err="1" smtClean="0"/>
              <a:t>untuk</a:t>
            </a:r>
            <a:r>
              <a:rPr lang="en-US" i="1" dirty="0" smtClean="0"/>
              <a:t> </a:t>
            </a:r>
            <a:r>
              <a:rPr lang="en-US" i="1" dirty="0" err="1" smtClean="0"/>
              <a:t>melakukan</a:t>
            </a:r>
            <a:r>
              <a:rPr lang="en-US" i="1" dirty="0" smtClean="0"/>
              <a:t> </a:t>
            </a:r>
            <a:r>
              <a:rPr lang="en-US" i="1" dirty="0" err="1" smtClean="0"/>
              <a:t>hal</a:t>
            </a:r>
            <a:r>
              <a:rPr lang="en-US" i="1" dirty="0" smtClean="0"/>
              <a:t> yang </a:t>
            </a:r>
            <a:r>
              <a:rPr lang="en-US" i="1" dirty="0" err="1" smtClean="0"/>
              <a:t>serupa</a:t>
            </a:r>
            <a:r>
              <a:rPr lang="en-US" i="1" dirty="0" smtClean="0"/>
              <a:t> </a:t>
            </a:r>
            <a:r>
              <a:rPr lang="en-US" i="1" dirty="0" err="1" smtClean="0"/>
              <a:t>dalam</a:t>
            </a:r>
            <a:r>
              <a:rPr lang="en-US" i="1" dirty="0" smtClean="0"/>
              <a:t> </a:t>
            </a:r>
            <a:r>
              <a:rPr lang="en-US" i="1" dirty="0" err="1" smtClean="0"/>
              <a:t>perekonomian</a:t>
            </a:r>
            <a:r>
              <a:rPr lang="en-US" i="1" dirty="0" smtClean="0"/>
              <a:t> </a:t>
            </a:r>
            <a:r>
              <a:rPr lang="en-US" i="1" dirty="0" err="1" smtClean="0"/>
              <a:t>mereka</a:t>
            </a:r>
            <a:r>
              <a:rPr lang="en-US" i="1" dirty="0" smtClean="0"/>
              <a:t> </a:t>
            </a:r>
            <a:r>
              <a:rPr lang="en-US" i="1" dirty="0" err="1" smtClean="0"/>
              <a:t>sendiri</a:t>
            </a:r>
            <a:endParaRPr lang="en-US" i="1" dirty="0" smtClean="0"/>
          </a:p>
          <a:p>
            <a:pPr algn="just"/>
            <a:r>
              <a:rPr lang="en-US" i="1" dirty="0" smtClean="0"/>
              <a:t>--</a:t>
            </a:r>
            <a:r>
              <a:rPr lang="en-US" b="1" dirty="0" smtClean="0"/>
              <a:t>Jose </a:t>
            </a:r>
            <a:r>
              <a:rPr lang="en-US" b="1" dirty="0" err="1" smtClean="0"/>
              <a:t>Sarney</a:t>
            </a:r>
            <a:r>
              <a:rPr lang="en-US" b="1" dirty="0" smtClean="0"/>
              <a:t>, </a:t>
            </a:r>
            <a:r>
              <a:rPr lang="en-US" b="1" dirty="0" err="1" smtClean="0"/>
              <a:t>Presiden</a:t>
            </a:r>
            <a:r>
              <a:rPr lang="en-US" b="1" dirty="0" smtClean="0"/>
              <a:t> </a:t>
            </a:r>
            <a:r>
              <a:rPr lang="en-US" b="1" dirty="0" err="1" smtClean="0"/>
              <a:t>Brasil</a:t>
            </a:r>
            <a:r>
              <a:rPr lang="en-US" b="1" dirty="0" smtClean="0"/>
              <a:t>, 1987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214290"/>
            <a:ext cx="4429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Introduction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642918"/>
            <a:ext cx="87154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 </a:t>
            </a:r>
            <a:r>
              <a:rPr lang="en-US" dirty="0" err="1" smtClean="0"/>
              <a:t>neraca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dirancang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merangkum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finansial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pelaku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negara-negara</a:t>
            </a:r>
            <a:r>
              <a:rPr lang="en-US" dirty="0" smtClean="0"/>
              <a:t> lain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b="1" dirty="0" smtClean="0"/>
          </a:p>
          <a:p>
            <a:pPr algn="just"/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85720" y="142852"/>
            <a:ext cx="4429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Balance of Payment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000100" y="1643050"/>
            <a:ext cx="7143800" cy="4678204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Skema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Neraca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Pembayaran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sz="1400" dirty="0" err="1" smtClean="0">
                <a:solidFill>
                  <a:schemeClr val="bg1"/>
                </a:solidFill>
              </a:rPr>
              <a:t>Ekspor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Barang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dan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Jasa</a:t>
            </a:r>
            <a:r>
              <a:rPr lang="en-US" sz="1400" dirty="0" smtClean="0">
                <a:solidFill>
                  <a:schemeClr val="bg1"/>
                </a:solidFill>
              </a:rPr>
              <a:t>						A</a:t>
            </a:r>
          </a:p>
          <a:p>
            <a:r>
              <a:rPr lang="en-US" sz="1400" dirty="0" err="1" smtClean="0">
                <a:solidFill>
                  <a:schemeClr val="bg1"/>
                </a:solidFill>
              </a:rPr>
              <a:t>Impor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Barang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dan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Jasa</a:t>
            </a:r>
            <a:r>
              <a:rPr lang="en-US" sz="1400" dirty="0" smtClean="0">
                <a:solidFill>
                  <a:schemeClr val="bg1"/>
                </a:solidFill>
              </a:rPr>
              <a:t>						B</a:t>
            </a:r>
          </a:p>
          <a:p>
            <a:r>
              <a:rPr lang="en-US" sz="1400" dirty="0" err="1" smtClean="0">
                <a:solidFill>
                  <a:schemeClr val="bg1"/>
                </a:solidFill>
              </a:rPr>
              <a:t>Pendapatan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dari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Investasi</a:t>
            </a:r>
            <a:r>
              <a:rPr lang="en-US" sz="1400" dirty="0" smtClean="0">
                <a:solidFill>
                  <a:schemeClr val="bg1"/>
                </a:solidFill>
              </a:rPr>
              <a:t>					C</a:t>
            </a:r>
          </a:p>
          <a:p>
            <a:r>
              <a:rPr lang="en-US" sz="1400" dirty="0" err="1" smtClean="0">
                <a:solidFill>
                  <a:schemeClr val="bg1"/>
                </a:solidFill>
              </a:rPr>
              <a:t>Pembayaran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Bunga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dan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Cicilan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Hutang</a:t>
            </a:r>
            <a:r>
              <a:rPr lang="en-US" sz="1400" dirty="0" smtClean="0">
                <a:solidFill>
                  <a:schemeClr val="bg1"/>
                </a:solidFill>
              </a:rPr>
              <a:t>				D</a:t>
            </a:r>
          </a:p>
          <a:p>
            <a:r>
              <a:rPr lang="en-US" sz="1400" dirty="0" err="1" smtClean="0">
                <a:solidFill>
                  <a:schemeClr val="bg1"/>
                </a:solidFill>
              </a:rPr>
              <a:t>Saldo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Kiriman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dan</a:t>
            </a:r>
            <a:r>
              <a:rPr lang="en-US" sz="1400" dirty="0" smtClean="0">
                <a:solidFill>
                  <a:schemeClr val="bg1"/>
                </a:solidFill>
              </a:rPr>
              <a:t> Transfer </a:t>
            </a:r>
            <a:r>
              <a:rPr lang="en-US" sz="1400" dirty="0" err="1" smtClean="0">
                <a:solidFill>
                  <a:schemeClr val="bg1"/>
                </a:solidFill>
              </a:rPr>
              <a:t>Uang</a:t>
            </a:r>
            <a:r>
              <a:rPr lang="en-US" sz="1400" dirty="0" smtClean="0">
                <a:solidFill>
                  <a:schemeClr val="bg1"/>
                </a:solidFill>
              </a:rPr>
              <a:t>					E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	</a:t>
            </a:r>
            <a:r>
              <a:rPr lang="en-US" sz="1400" dirty="0" smtClean="0">
                <a:solidFill>
                  <a:schemeClr val="bg1"/>
                </a:solidFill>
              </a:rPr>
              <a:t>Total </a:t>
            </a:r>
            <a:r>
              <a:rPr lang="en-US" sz="1400" dirty="0" err="1" smtClean="0">
                <a:solidFill>
                  <a:schemeClr val="bg1"/>
                </a:solidFill>
              </a:rPr>
              <a:t>Saldo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neraca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i="1" dirty="0" err="1" smtClean="0">
                <a:solidFill>
                  <a:schemeClr val="bg1"/>
                </a:solidFill>
              </a:rPr>
              <a:t>tranksaksi</a:t>
            </a:r>
            <a:r>
              <a:rPr lang="en-US" sz="1400" i="1" dirty="0" smtClean="0">
                <a:solidFill>
                  <a:schemeClr val="bg1"/>
                </a:solidFill>
              </a:rPr>
              <a:t> </a:t>
            </a:r>
            <a:r>
              <a:rPr lang="en-US" sz="1400" i="1" dirty="0" err="1" smtClean="0">
                <a:solidFill>
                  <a:schemeClr val="bg1"/>
                </a:solidFill>
              </a:rPr>
              <a:t>berjalan</a:t>
            </a:r>
            <a:r>
              <a:rPr lang="en-US" sz="1400" i="1" dirty="0" smtClean="0">
                <a:solidFill>
                  <a:schemeClr val="bg1"/>
                </a:solidFill>
              </a:rPr>
              <a:t> </a:t>
            </a:r>
            <a:r>
              <a:rPr lang="en-US" sz="1400" dirty="0" smtClean="0">
                <a:solidFill>
                  <a:schemeClr val="bg1"/>
                </a:solidFill>
              </a:rPr>
              <a:t>(A-B+C-D+E)		F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	</a:t>
            </a:r>
            <a:endParaRPr lang="en-US" sz="1400" dirty="0" smtClean="0">
              <a:solidFill>
                <a:schemeClr val="bg1"/>
              </a:solidFill>
            </a:endParaRPr>
          </a:p>
          <a:p>
            <a:r>
              <a:rPr lang="en-US" sz="1400" dirty="0" err="1" smtClean="0">
                <a:solidFill>
                  <a:schemeClr val="bg1"/>
                </a:solidFill>
              </a:rPr>
              <a:t>Investasi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Swasta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Langsung</a:t>
            </a:r>
            <a:r>
              <a:rPr lang="en-US" sz="1400" dirty="0" smtClean="0">
                <a:solidFill>
                  <a:schemeClr val="bg1"/>
                </a:solidFill>
              </a:rPr>
              <a:t>					G</a:t>
            </a:r>
          </a:p>
          <a:p>
            <a:r>
              <a:rPr lang="en-US" sz="1400" dirty="0" err="1" smtClean="0">
                <a:solidFill>
                  <a:schemeClr val="bg1"/>
                </a:solidFill>
              </a:rPr>
              <a:t>Hutang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Luar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Negeri</a:t>
            </a:r>
            <a:r>
              <a:rPr lang="en-US" sz="1400" dirty="0" smtClean="0">
                <a:solidFill>
                  <a:schemeClr val="bg1"/>
                </a:solidFill>
              </a:rPr>
              <a:t> (</a:t>
            </a:r>
            <a:r>
              <a:rPr lang="en-US" sz="1400" dirty="0" err="1" smtClean="0">
                <a:solidFill>
                  <a:schemeClr val="bg1"/>
                </a:solidFill>
              </a:rPr>
              <a:t>Swasta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dan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Pemerintah</a:t>
            </a:r>
            <a:r>
              <a:rPr lang="en-US" sz="1400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smtClean="0">
                <a:solidFill>
                  <a:schemeClr val="bg1"/>
                </a:solidFill>
              </a:rPr>
              <a:t>  </a:t>
            </a:r>
            <a:r>
              <a:rPr lang="en-US" sz="1400" dirty="0" err="1" smtClean="0">
                <a:solidFill>
                  <a:schemeClr val="bg1"/>
                </a:solidFill>
              </a:rPr>
              <a:t>dikurangi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amortisasi</a:t>
            </a:r>
            <a:r>
              <a:rPr lang="en-US" sz="1400" dirty="0" smtClean="0">
                <a:solidFill>
                  <a:schemeClr val="bg1"/>
                </a:solidFill>
              </a:rPr>
              <a:t>						H</a:t>
            </a:r>
          </a:p>
          <a:p>
            <a:r>
              <a:rPr lang="en-US" sz="1400" dirty="0" err="1" smtClean="0">
                <a:solidFill>
                  <a:schemeClr val="bg1"/>
                </a:solidFill>
              </a:rPr>
              <a:t>Kenaikan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Aset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Luar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negeri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dalam</a:t>
            </a:r>
            <a:endParaRPr lang="en-US" sz="1400" dirty="0" smtClean="0">
              <a:solidFill>
                <a:schemeClr val="bg1"/>
              </a:solidFill>
            </a:endParaRPr>
          </a:p>
          <a:p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smtClean="0">
                <a:solidFill>
                  <a:schemeClr val="bg1"/>
                </a:solidFill>
              </a:rPr>
              <a:t>  </a:t>
            </a:r>
            <a:r>
              <a:rPr lang="en-US" sz="1400" dirty="0" err="1" smtClean="0">
                <a:solidFill>
                  <a:schemeClr val="bg1"/>
                </a:solidFill>
              </a:rPr>
              <a:t>sistem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perbankan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domestik</a:t>
            </a:r>
            <a:r>
              <a:rPr lang="en-US" sz="1400" dirty="0" smtClean="0">
                <a:solidFill>
                  <a:schemeClr val="bg1"/>
                </a:solidFill>
              </a:rPr>
              <a:t>					I</a:t>
            </a:r>
          </a:p>
          <a:p>
            <a:r>
              <a:rPr lang="en-US" sz="1400" dirty="0" err="1" smtClean="0">
                <a:solidFill>
                  <a:schemeClr val="bg1"/>
                </a:solidFill>
              </a:rPr>
              <a:t>Arus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keluar</a:t>
            </a:r>
            <a:r>
              <a:rPr lang="en-US" sz="1400" dirty="0" smtClean="0">
                <a:solidFill>
                  <a:schemeClr val="bg1"/>
                </a:solidFill>
              </a:rPr>
              <a:t> modal </a:t>
            </a:r>
            <a:r>
              <a:rPr lang="en-US" sz="1400" dirty="0" err="1" smtClean="0">
                <a:solidFill>
                  <a:schemeClr val="bg1"/>
                </a:solidFill>
              </a:rPr>
              <a:t>milik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penduduk</a:t>
            </a:r>
            <a:r>
              <a:rPr lang="en-US" sz="1400" dirty="0" smtClean="0">
                <a:solidFill>
                  <a:schemeClr val="bg1"/>
                </a:solidFill>
              </a:rPr>
              <a:t>					J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	</a:t>
            </a:r>
            <a:r>
              <a:rPr lang="en-US" sz="1400" dirty="0" smtClean="0">
                <a:solidFill>
                  <a:schemeClr val="bg1"/>
                </a:solidFill>
              </a:rPr>
              <a:t>Total </a:t>
            </a:r>
            <a:r>
              <a:rPr lang="en-US" sz="1400" dirty="0" err="1" smtClean="0">
                <a:solidFill>
                  <a:schemeClr val="bg1"/>
                </a:solidFill>
              </a:rPr>
              <a:t>Saldo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neraca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i="1" dirty="0" err="1" smtClean="0">
                <a:solidFill>
                  <a:schemeClr val="bg1"/>
                </a:solidFill>
              </a:rPr>
              <a:t>transaksi</a:t>
            </a:r>
            <a:r>
              <a:rPr lang="en-US" sz="1400" i="1" dirty="0" smtClean="0">
                <a:solidFill>
                  <a:schemeClr val="bg1"/>
                </a:solidFill>
              </a:rPr>
              <a:t> modal </a:t>
            </a:r>
            <a:r>
              <a:rPr lang="en-US" sz="1400" dirty="0" smtClean="0">
                <a:solidFill>
                  <a:schemeClr val="bg1"/>
                </a:solidFill>
              </a:rPr>
              <a:t>(G + H-I-J)			K</a:t>
            </a:r>
          </a:p>
          <a:p>
            <a:endParaRPr lang="en-US" sz="1400" dirty="0" smtClean="0">
              <a:solidFill>
                <a:schemeClr val="bg1"/>
              </a:solidFill>
            </a:endParaRPr>
          </a:p>
          <a:p>
            <a:r>
              <a:rPr lang="en-US" sz="1400" dirty="0" err="1" smtClean="0">
                <a:solidFill>
                  <a:schemeClr val="bg1"/>
                </a:solidFill>
              </a:rPr>
              <a:t>Kenaikan</a:t>
            </a:r>
            <a:r>
              <a:rPr lang="en-US" sz="1400" dirty="0" smtClean="0">
                <a:solidFill>
                  <a:schemeClr val="bg1"/>
                </a:solidFill>
              </a:rPr>
              <a:t> (</a:t>
            </a:r>
            <a:r>
              <a:rPr lang="en-US" sz="1400" dirty="0" err="1" smtClean="0">
                <a:solidFill>
                  <a:schemeClr val="bg1"/>
                </a:solidFill>
              </a:rPr>
              <a:t>atau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penurunan</a:t>
            </a:r>
            <a:r>
              <a:rPr lang="en-US" sz="1400" dirty="0" smtClean="0">
                <a:solidFill>
                  <a:schemeClr val="bg1"/>
                </a:solidFill>
              </a:rPr>
              <a:t>) </a:t>
            </a:r>
            <a:r>
              <a:rPr lang="en-US" sz="1400" dirty="0" err="1" smtClean="0">
                <a:solidFill>
                  <a:schemeClr val="bg1"/>
                </a:solidFill>
              </a:rPr>
              <a:t>neraca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cadangan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kas</a:t>
            </a:r>
            <a:r>
              <a:rPr lang="en-US" sz="1400" dirty="0" smtClean="0">
                <a:solidFill>
                  <a:schemeClr val="bg1"/>
                </a:solidFill>
              </a:rPr>
              <a:t> (</a:t>
            </a:r>
            <a:r>
              <a:rPr lang="en-US" sz="1400" dirty="0" err="1" smtClean="0">
                <a:solidFill>
                  <a:schemeClr val="bg1"/>
                </a:solidFill>
              </a:rPr>
              <a:t>cas</a:t>
            </a:r>
            <a:r>
              <a:rPr lang="en-US" sz="1400" dirty="0" smtClean="0">
                <a:solidFill>
                  <a:schemeClr val="bg1"/>
                </a:solidFill>
              </a:rPr>
              <a:t> reserve account) L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smtClean="0">
                <a:solidFill>
                  <a:schemeClr val="bg1"/>
                </a:solidFill>
              </a:rPr>
              <a:t>  </a:t>
            </a:r>
            <a:r>
              <a:rPr lang="en-US" sz="1400" dirty="0" err="1" smtClean="0">
                <a:solidFill>
                  <a:schemeClr val="bg1"/>
                </a:solidFill>
              </a:rPr>
              <a:t>atau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neraca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cadangan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internasional</a:t>
            </a:r>
            <a:r>
              <a:rPr lang="en-US" sz="1400" dirty="0" smtClean="0">
                <a:solidFill>
                  <a:schemeClr val="bg1"/>
                </a:solidFill>
              </a:rPr>
              <a:t>				L	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	</a:t>
            </a:r>
            <a:r>
              <a:rPr lang="en-US" sz="1400" dirty="0" err="1" smtClean="0">
                <a:solidFill>
                  <a:schemeClr val="bg1"/>
                </a:solidFill>
              </a:rPr>
              <a:t>Catatan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Koreksi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dan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penghapusan</a:t>
            </a:r>
            <a:endParaRPr lang="en-US" sz="1400" dirty="0" smtClean="0">
              <a:solidFill>
                <a:schemeClr val="bg1"/>
              </a:solidFill>
            </a:endParaRPr>
          </a:p>
          <a:p>
            <a:r>
              <a:rPr lang="en-US" sz="1400" dirty="0" smtClean="0">
                <a:solidFill>
                  <a:schemeClr val="bg1"/>
                </a:solidFill>
              </a:rPr>
              <a:t>	</a:t>
            </a:r>
            <a:r>
              <a:rPr lang="en-US" sz="1400" dirty="0" smtClean="0">
                <a:solidFill>
                  <a:schemeClr val="bg1"/>
                </a:solidFill>
              </a:rPr>
              <a:t>(errors </a:t>
            </a:r>
            <a:r>
              <a:rPr lang="en-US" sz="1400" dirty="0" err="1" smtClean="0">
                <a:solidFill>
                  <a:schemeClr val="bg1"/>
                </a:solidFill>
              </a:rPr>
              <a:t>dan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ommisions</a:t>
            </a:r>
            <a:r>
              <a:rPr lang="en-US" sz="1400" dirty="0" smtClean="0">
                <a:solidFill>
                  <a:schemeClr val="bg1"/>
                </a:solidFill>
              </a:rPr>
              <a:t>) (L-F-K)				M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0100" y="6396335"/>
            <a:ext cx="70723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Sumber</a:t>
            </a:r>
            <a:r>
              <a:rPr lang="en-US" sz="1200" dirty="0" smtClean="0"/>
              <a:t> : Capital Flight : The Problem and Policy Responses (Washington D.C, Institute for International Economics, 1987)</a:t>
            </a:r>
            <a:endParaRPr lang="en-US" sz="12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142976" y="1928802"/>
            <a:ext cx="671517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642918"/>
            <a:ext cx="87154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b="1" dirty="0" smtClean="0"/>
          </a:p>
          <a:p>
            <a:pPr algn="just"/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357166"/>
            <a:ext cx="82153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/>
              <a:t>Tren</a:t>
            </a:r>
            <a:r>
              <a:rPr lang="en-US" sz="2800" dirty="0" smtClean="0"/>
              <a:t> </a:t>
            </a:r>
            <a:r>
              <a:rPr lang="en-US" sz="2800" dirty="0" err="1" smtClean="0"/>
              <a:t>Mutakhir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 </a:t>
            </a:r>
            <a:r>
              <a:rPr lang="en-US" sz="2800" dirty="0" err="1" smtClean="0"/>
              <a:t>Kondisi</a:t>
            </a:r>
            <a:r>
              <a:rPr lang="en-US" sz="2800" dirty="0" smtClean="0"/>
              <a:t> </a:t>
            </a:r>
            <a:r>
              <a:rPr lang="en-US" sz="2800" dirty="0" err="1" smtClean="0"/>
              <a:t>Neraca</a:t>
            </a:r>
            <a:r>
              <a:rPr lang="en-US" sz="2800" dirty="0" smtClean="0"/>
              <a:t> </a:t>
            </a:r>
            <a:r>
              <a:rPr lang="en-US" sz="2800" dirty="0" err="1" smtClean="0"/>
              <a:t>Pembayaran</a:t>
            </a:r>
            <a:r>
              <a:rPr lang="en-US" sz="2800" dirty="0" smtClean="0"/>
              <a:t> Negara-Negara </a:t>
            </a:r>
            <a:r>
              <a:rPr lang="en-US" sz="2800" dirty="0" err="1" smtClean="0"/>
              <a:t>Berkembang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28596" y="1428736"/>
            <a:ext cx="792961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bertumpu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toleransi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defisit</a:t>
            </a:r>
            <a:r>
              <a:rPr lang="en-US" dirty="0" smtClean="0"/>
              <a:t> </a:t>
            </a:r>
            <a:r>
              <a:rPr lang="en-US" dirty="0" err="1" smtClean="0"/>
              <a:t>neraca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defisit</a:t>
            </a:r>
            <a:r>
              <a:rPr lang="en-US" dirty="0" smtClean="0"/>
              <a:t> </a:t>
            </a:r>
            <a:r>
              <a:rPr lang="en-US" dirty="0" err="1" smtClean="0"/>
              <a:t>negara-negara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mengadakan</a:t>
            </a:r>
            <a:r>
              <a:rPr lang="en-US" dirty="0" smtClean="0"/>
              <a:t> </a:t>
            </a:r>
            <a:r>
              <a:rPr lang="en-US" dirty="0" err="1" smtClean="0"/>
              <a:t>impor</a:t>
            </a:r>
            <a:r>
              <a:rPr lang="en-US" dirty="0" smtClean="0"/>
              <a:t> modal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mesin-mesin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peralatan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menjamin</a:t>
            </a:r>
            <a:r>
              <a:rPr lang="en-US" dirty="0" smtClean="0"/>
              <a:t> </a:t>
            </a:r>
            <a:r>
              <a:rPr lang="en-US" dirty="0" err="1" smtClean="0"/>
              <a:t>jalannya</a:t>
            </a:r>
            <a:r>
              <a:rPr lang="en-US" dirty="0" smtClean="0"/>
              <a:t> </a:t>
            </a:r>
            <a:r>
              <a:rPr lang="en-US" dirty="0" err="1" smtClean="0"/>
              <a:t>industrialisasi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.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ekspor</a:t>
            </a:r>
            <a:r>
              <a:rPr lang="en-US" dirty="0" smtClean="0"/>
              <a:t>?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menutup</a:t>
            </a:r>
            <a:r>
              <a:rPr lang="en-US" dirty="0" smtClean="0"/>
              <a:t> </a:t>
            </a:r>
            <a:r>
              <a:rPr lang="en-US" dirty="0" err="1" smtClean="0"/>
              <a:t>defisit</a:t>
            </a:r>
            <a:r>
              <a:rPr lang="en-US" dirty="0" smtClean="0"/>
              <a:t> </a:t>
            </a:r>
            <a:r>
              <a:rPr lang="en-US" dirty="0" err="1" smtClean="0"/>
              <a:t>neraca</a:t>
            </a:r>
            <a:r>
              <a:rPr lang="en-US" dirty="0" smtClean="0"/>
              <a:t> </a:t>
            </a:r>
            <a:r>
              <a:rPr lang="en-US" dirty="0" err="1" smtClean="0"/>
              <a:t>traksaksi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r>
              <a:rPr lang="en-US" dirty="0" smtClean="0"/>
              <a:t> 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negara-negara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resmi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bilateral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multinasional</a:t>
            </a:r>
            <a:r>
              <a:rPr lang="en-US" dirty="0" smtClean="0"/>
              <a:t> , </a:t>
            </a:r>
            <a:r>
              <a:rPr lang="en-US" dirty="0" err="1" smtClean="0"/>
              <a:t>pinjaman</a:t>
            </a:r>
            <a:r>
              <a:rPr lang="en-US" dirty="0" smtClean="0"/>
              <a:t> </a:t>
            </a:r>
            <a:r>
              <a:rPr lang="en-US" dirty="0" err="1" smtClean="0"/>
              <a:t>swasta</a:t>
            </a:r>
            <a:r>
              <a:rPr lang="en-US" dirty="0" smtClean="0"/>
              <a:t> 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multilateral </a:t>
            </a:r>
            <a:r>
              <a:rPr lang="en-US" dirty="0" err="1" smtClean="0"/>
              <a:t>khusus</a:t>
            </a:r>
            <a:r>
              <a:rPr lang="en-US" dirty="0" smtClean="0"/>
              <a:t> Bank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lembaga-lembaga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err="1" smtClean="0"/>
              <a:t>Ketersediaan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pembiayaan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, </a:t>
            </a:r>
            <a:r>
              <a:rPr lang="en-US" dirty="0" err="1" smtClean="0"/>
              <a:t>acapkali</a:t>
            </a:r>
            <a:r>
              <a:rPr lang="en-US" dirty="0" smtClean="0"/>
              <a:t> </a:t>
            </a:r>
            <a:r>
              <a:rPr lang="en-US" dirty="0" err="1" smtClean="0"/>
              <a:t>neraca</a:t>
            </a:r>
            <a:r>
              <a:rPr lang="en-US" dirty="0" smtClean="0"/>
              <a:t> modal </a:t>
            </a:r>
            <a:r>
              <a:rPr lang="en-US" dirty="0" err="1" smtClean="0"/>
              <a:t>menjadi</a:t>
            </a:r>
            <a:r>
              <a:rPr lang="en-US" dirty="0" smtClean="0"/>
              <a:t> surplus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menutup</a:t>
            </a:r>
            <a:r>
              <a:rPr lang="en-US" dirty="0" smtClean="0"/>
              <a:t> </a:t>
            </a:r>
            <a:r>
              <a:rPr lang="en-US" dirty="0" err="1" smtClean="0"/>
              <a:t>defisit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dekade</a:t>
            </a:r>
            <a:r>
              <a:rPr lang="en-US" dirty="0" smtClean="0"/>
              <a:t> 1980-an  </a:t>
            </a:r>
            <a:r>
              <a:rPr lang="en-US" dirty="0" err="1" smtClean="0"/>
              <a:t>dan</a:t>
            </a:r>
            <a:r>
              <a:rPr lang="en-US" dirty="0" smtClean="0"/>
              <a:t> 1990-an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defisit</a:t>
            </a:r>
            <a:r>
              <a:rPr lang="en-US" dirty="0" smtClean="0"/>
              <a:t> </a:t>
            </a:r>
            <a:r>
              <a:rPr lang="en-US" dirty="0" err="1" smtClean="0"/>
              <a:t>neraca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r>
              <a:rPr lang="en-US" dirty="0" smtClean="0"/>
              <a:t> </a:t>
            </a:r>
            <a:r>
              <a:rPr lang="en-US" dirty="0" err="1" smtClean="0"/>
              <a:t>sekaligus</a:t>
            </a:r>
            <a:r>
              <a:rPr lang="en-US" dirty="0" smtClean="0"/>
              <a:t> </a:t>
            </a:r>
            <a:r>
              <a:rPr lang="en-US" dirty="0" err="1" smtClean="0"/>
              <a:t>defisit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neraca</a:t>
            </a:r>
            <a:r>
              <a:rPr lang="en-US" dirty="0" smtClean="0"/>
              <a:t> </a:t>
            </a:r>
            <a:r>
              <a:rPr lang="en-US" dirty="0" err="1" smtClean="0"/>
              <a:t>modalnya</a:t>
            </a:r>
            <a:r>
              <a:rPr lang="en-US" dirty="0" smtClean="0"/>
              <a:t> </a:t>
            </a:r>
            <a:r>
              <a:rPr lang="en-US" dirty="0" err="1" smtClean="0"/>
              <a:t>sekaligus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642918"/>
            <a:ext cx="87154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b="1" dirty="0" smtClean="0"/>
          </a:p>
          <a:p>
            <a:pPr algn="just"/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357166"/>
            <a:ext cx="82153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/>
              <a:t>Tren</a:t>
            </a:r>
            <a:r>
              <a:rPr lang="en-US" sz="2800" dirty="0" smtClean="0"/>
              <a:t> </a:t>
            </a:r>
            <a:r>
              <a:rPr lang="en-US" sz="2800" dirty="0" err="1" smtClean="0"/>
              <a:t>Mutakhir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 </a:t>
            </a:r>
            <a:r>
              <a:rPr lang="en-US" sz="2800" dirty="0" err="1" smtClean="0"/>
              <a:t>Kondisi</a:t>
            </a:r>
            <a:r>
              <a:rPr lang="en-US" sz="2800" dirty="0" smtClean="0"/>
              <a:t> </a:t>
            </a:r>
            <a:r>
              <a:rPr lang="en-US" sz="2800" dirty="0" err="1" smtClean="0"/>
              <a:t>Neraca</a:t>
            </a:r>
            <a:r>
              <a:rPr lang="en-US" sz="2800" dirty="0" smtClean="0"/>
              <a:t> </a:t>
            </a:r>
            <a:r>
              <a:rPr lang="en-US" sz="2800" dirty="0" err="1" smtClean="0"/>
              <a:t>Pembayaran</a:t>
            </a:r>
            <a:r>
              <a:rPr lang="en-US" sz="2800" dirty="0" smtClean="0"/>
              <a:t> Negara-Negara </a:t>
            </a:r>
            <a:r>
              <a:rPr lang="en-US" sz="2800" dirty="0" err="1" smtClean="0"/>
              <a:t>Berkembang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28596" y="1428736"/>
            <a:ext cx="792961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 smtClean="0"/>
              <a:t>Faktor-faktor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menyebabkannya</a:t>
            </a:r>
            <a:r>
              <a:rPr lang="en-US" sz="2000" dirty="0" smtClean="0"/>
              <a:t> </a:t>
            </a:r>
            <a:r>
              <a:rPr lang="en-US" sz="2000" dirty="0" err="1" smtClean="0"/>
              <a:t>defisit</a:t>
            </a:r>
            <a:r>
              <a:rPr lang="en-US" sz="2000" dirty="0" smtClean="0"/>
              <a:t> </a:t>
            </a:r>
            <a:r>
              <a:rPr lang="en-US" sz="2000" dirty="0" err="1" smtClean="0"/>
              <a:t>neraca</a:t>
            </a:r>
            <a:r>
              <a:rPr lang="en-US" sz="2000" dirty="0" smtClean="0"/>
              <a:t> </a:t>
            </a:r>
            <a:r>
              <a:rPr lang="en-US" sz="2000" dirty="0" err="1" smtClean="0"/>
              <a:t>transaksi</a:t>
            </a:r>
            <a:r>
              <a:rPr lang="en-US" sz="2000" dirty="0" smtClean="0"/>
              <a:t> </a:t>
            </a:r>
            <a:r>
              <a:rPr lang="en-US" sz="2000" dirty="0" err="1" smtClean="0"/>
              <a:t>berjalan</a:t>
            </a:r>
            <a:endParaRPr lang="en-US" sz="2000" dirty="0" smtClean="0"/>
          </a:p>
          <a:p>
            <a:pPr algn="just">
              <a:buFont typeface="Wingdings" pitchFamily="2" charset="2"/>
              <a:buChar char="§"/>
            </a:pPr>
            <a:r>
              <a:rPr lang="en-US" sz="2000" dirty="0" err="1" smtClean="0"/>
              <a:t>Penurunan</a:t>
            </a:r>
            <a:r>
              <a:rPr lang="en-US" sz="2000" dirty="0" smtClean="0"/>
              <a:t> </a:t>
            </a:r>
            <a:r>
              <a:rPr lang="en-US" sz="2000" dirty="0" err="1" smtClean="0"/>
              <a:t>harga</a:t>
            </a:r>
            <a:r>
              <a:rPr lang="en-US" sz="2000" dirty="0" smtClean="0"/>
              <a:t> yang </a:t>
            </a:r>
            <a:r>
              <a:rPr lang="en-US" sz="2000" dirty="0" err="1" smtClean="0"/>
              <a:t>sangat</a:t>
            </a:r>
            <a:r>
              <a:rPr lang="en-US" sz="2000" dirty="0" smtClean="0"/>
              <a:t> </a:t>
            </a:r>
            <a:r>
              <a:rPr lang="en-US" sz="2000" dirty="0" err="1" smtClean="0"/>
              <a:t>tajam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r>
              <a:rPr lang="en-US" sz="2000" dirty="0" smtClean="0"/>
              <a:t> </a:t>
            </a:r>
            <a:r>
              <a:rPr lang="en-US" sz="2000" dirty="0" err="1" smtClean="0"/>
              <a:t>harga-harga</a:t>
            </a:r>
            <a:r>
              <a:rPr lang="en-US" sz="2000" dirty="0" smtClean="0"/>
              <a:t> </a:t>
            </a:r>
            <a:r>
              <a:rPr lang="en-US" sz="2000" dirty="0" err="1" smtClean="0"/>
              <a:t>komoditi</a:t>
            </a:r>
            <a:r>
              <a:rPr lang="en-US" sz="2000" dirty="0" smtClean="0"/>
              <a:t>, </a:t>
            </a:r>
            <a:r>
              <a:rPr lang="en-US" sz="2000" dirty="0" err="1" smtClean="0"/>
              <a:t>termasuk</a:t>
            </a:r>
            <a:r>
              <a:rPr lang="en-US" sz="2000" dirty="0" smtClean="0"/>
              <a:t> </a:t>
            </a:r>
            <a:r>
              <a:rPr lang="en-US" sz="2000" dirty="0" err="1" smtClean="0"/>
              <a:t>minyak</a:t>
            </a:r>
            <a:endParaRPr lang="en-US" sz="2000" dirty="0" smtClean="0"/>
          </a:p>
          <a:p>
            <a:pPr algn="just">
              <a:buFont typeface="Wingdings" pitchFamily="2" charset="2"/>
              <a:buChar char="§"/>
            </a:pPr>
            <a:r>
              <a:rPr lang="en-US" sz="2000" dirty="0" err="1" smtClean="0"/>
              <a:t>Resesi</a:t>
            </a:r>
            <a:r>
              <a:rPr lang="en-US" sz="2000" dirty="0" smtClean="0"/>
              <a:t> global yang </a:t>
            </a:r>
            <a:r>
              <a:rPr lang="en-US" sz="2000" dirty="0" err="1" smtClean="0"/>
              <a:t>mengakibatkan</a:t>
            </a:r>
            <a:r>
              <a:rPr lang="en-US" sz="2000" dirty="0" smtClean="0"/>
              <a:t> </a:t>
            </a:r>
            <a:r>
              <a:rPr lang="en-US" sz="2000" dirty="0" err="1" smtClean="0"/>
              <a:t>penuyusutan</a:t>
            </a:r>
            <a:r>
              <a:rPr lang="en-US" sz="2000" dirty="0" smtClean="0"/>
              <a:t> volume </a:t>
            </a:r>
            <a:r>
              <a:rPr lang="en-US" sz="2000" dirty="0" err="1" smtClean="0"/>
              <a:t>perdagangan</a:t>
            </a:r>
            <a:r>
              <a:rPr lang="en-US" sz="2000" dirty="0" smtClean="0"/>
              <a:t> </a:t>
            </a:r>
            <a:r>
              <a:rPr lang="en-US" sz="2000" dirty="0" err="1" smtClean="0"/>
              <a:t>dunia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keseluruhan</a:t>
            </a:r>
            <a:endParaRPr lang="en-US" sz="2000" dirty="0" smtClean="0"/>
          </a:p>
          <a:p>
            <a:pPr algn="just">
              <a:buFont typeface="Wingdings" pitchFamily="2" charset="2"/>
              <a:buChar char="§"/>
            </a:pPr>
            <a:r>
              <a:rPr lang="en-US" sz="2000" dirty="0" err="1" smtClean="0"/>
              <a:t>Meningkatnya</a:t>
            </a:r>
            <a:r>
              <a:rPr lang="en-US" sz="2000" dirty="0" smtClean="0"/>
              <a:t> </a:t>
            </a:r>
            <a:r>
              <a:rPr lang="en-US" sz="2000" dirty="0" err="1" smtClean="0"/>
              <a:t>proteksionisme</a:t>
            </a:r>
            <a:r>
              <a:rPr lang="en-US" sz="2000" dirty="0" smtClean="0"/>
              <a:t> </a:t>
            </a:r>
            <a:r>
              <a:rPr lang="en-US" sz="2000" dirty="0" err="1" smtClean="0"/>
              <a:t>negara-negara</a:t>
            </a:r>
            <a:r>
              <a:rPr lang="en-US" sz="2000" dirty="0" smtClean="0"/>
              <a:t> </a:t>
            </a:r>
            <a:r>
              <a:rPr lang="en-US" sz="2000" dirty="0" err="1" smtClean="0"/>
              <a:t>maju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ekspor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negar-negara</a:t>
            </a:r>
            <a:r>
              <a:rPr lang="en-US" sz="2000" dirty="0" smtClean="0"/>
              <a:t> </a:t>
            </a:r>
            <a:r>
              <a:rPr lang="en-US" sz="2000" dirty="0" err="1" smtClean="0"/>
              <a:t>berkembang</a:t>
            </a:r>
            <a:endParaRPr lang="en-US" sz="2000" dirty="0" smtClean="0"/>
          </a:p>
          <a:p>
            <a:pPr algn="just">
              <a:buFont typeface="Wingdings" pitchFamily="2" charset="2"/>
              <a:buChar char="§"/>
            </a:pPr>
            <a:r>
              <a:rPr lang="en-US" sz="2000" dirty="0" err="1" smtClean="0"/>
              <a:t>Meningkatnya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tukar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terlalu</a:t>
            </a:r>
            <a:r>
              <a:rPr lang="en-US" sz="2000" dirty="0" smtClean="0"/>
              <a:t> </a:t>
            </a:r>
            <a:r>
              <a:rPr lang="en-US" sz="2000" dirty="0" err="1" smtClean="0"/>
              <a:t>tinggi</a:t>
            </a:r>
            <a:r>
              <a:rPr lang="en-US" sz="2000" dirty="0" smtClean="0"/>
              <a:t>  yang </a:t>
            </a:r>
            <a:r>
              <a:rPr lang="en-US" sz="2000" dirty="0" err="1" smtClean="0"/>
              <a:t>semakin</a:t>
            </a:r>
            <a:r>
              <a:rPr lang="en-US" sz="2000" dirty="0" smtClean="0"/>
              <a:t> </a:t>
            </a:r>
            <a:r>
              <a:rPr lang="en-US" sz="2000" dirty="0" err="1" smtClean="0"/>
              <a:t>memperparah</a:t>
            </a:r>
            <a:r>
              <a:rPr lang="en-US" sz="2000" dirty="0" smtClean="0"/>
              <a:t> </a:t>
            </a:r>
            <a:r>
              <a:rPr lang="en-US" sz="2000" dirty="0" err="1" smtClean="0"/>
              <a:t>posisi</a:t>
            </a:r>
            <a:r>
              <a:rPr lang="en-US" sz="2000" dirty="0" smtClean="0"/>
              <a:t> </a:t>
            </a:r>
            <a:r>
              <a:rPr lang="en-US" sz="2000" dirty="0" err="1" smtClean="0"/>
              <a:t>ekspor</a:t>
            </a:r>
            <a:endParaRPr lang="en-US" sz="2000" dirty="0" smtClean="0"/>
          </a:p>
          <a:p>
            <a:pPr algn="just">
              <a:buFont typeface="Wingdings" pitchFamily="2" charset="2"/>
              <a:buChar char="§"/>
            </a:pPr>
            <a:endParaRPr lang="en-US" sz="2000" dirty="0" smtClean="0"/>
          </a:p>
          <a:p>
            <a:pPr algn="just"/>
            <a:r>
              <a:rPr lang="en-US" sz="2000" dirty="0" err="1" smtClean="0"/>
              <a:t>Faktor-faktor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menyebabkannya</a:t>
            </a:r>
            <a:r>
              <a:rPr lang="en-US" sz="2000" dirty="0" smtClean="0"/>
              <a:t> </a:t>
            </a:r>
            <a:r>
              <a:rPr lang="en-US" sz="2000" dirty="0" err="1" smtClean="0"/>
              <a:t>defisit</a:t>
            </a:r>
            <a:r>
              <a:rPr lang="en-US" sz="2000" dirty="0" smtClean="0"/>
              <a:t> </a:t>
            </a:r>
            <a:r>
              <a:rPr lang="en-US" sz="2000" dirty="0" err="1" smtClean="0"/>
              <a:t>neraca</a:t>
            </a:r>
            <a:r>
              <a:rPr lang="en-US" sz="2000" dirty="0" smtClean="0"/>
              <a:t> </a:t>
            </a:r>
            <a:r>
              <a:rPr lang="en-US" sz="2000" dirty="0" err="1" smtClean="0"/>
              <a:t>saldo</a:t>
            </a:r>
            <a:endParaRPr lang="en-US" sz="2000" dirty="0" smtClean="0"/>
          </a:p>
          <a:p>
            <a:pPr algn="just">
              <a:buFont typeface="Wingdings" pitchFamily="2" charset="2"/>
              <a:buChar char="§"/>
            </a:pPr>
            <a:r>
              <a:rPr lang="en-US" sz="2000" dirty="0" err="1" smtClean="0"/>
              <a:t>Lonjakan</a:t>
            </a:r>
            <a:r>
              <a:rPr lang="en-US" sz="2000" dirty="0" smtClean="0"/>
              <a:t> </a:t>
            </a:r>
            <a:r>
              <a:rPr lang="en-US" sz="2000" dirty="0" err="1" smtClean="0"/>
              <a:t>kewajiban</a:t>
            </a:r>
            <a:r>
              <a:rPr lang="en-US" sz="2000" dirty="0" smtClean="0"/>
              <a:t> </a:t>
            </a:r>
            <a:r>
              <a:rPr lang="en-US" sz="2000" dirty="0" err="1" smtClean="0"/>
              <a:t>pembayaran</a:t>
            </a:r>
            <a:r>
              <a:rPr lang="en-US" sz="2000" dirty="0" smtClean="0"/>
              <a:t> </a:t>
            </a:r>
            <a:r>
              <a:rPr lang="en-US" sz="2000" dirty="0" err="1" smtClean="0"/>
              <a:t>kembali</a:t>
            </a:r>
            <a:r>
              <a:rPr lang="en-US" sz="2000" dirty="0" smtClean="0"/>
              <a:t> </a:t>
            </a:r>
            <a:r>
              <a:rPr lang="en-US" sz="2000" dirty="0" err="1" smtClean="0"/>
              <a:t>hutang</a:t>
            </a:r>
            <a:r>
              <a:rPr lang="en-US" sz="2000" dirty="0" smtClean="0"/>
              <a:t> </a:t>
            </a:r>
            <a:r>
              <a:rPr lang="en-US" sz="2000" dirty="0" err="1" smtClean="0"/>
              <a:t>luar</a:t>
            </a:r>
            <a:r>
              <a:rPr lang="en-US" sz="2000" dirty="0" smtClean="0"/>
              <a:t> </a:t>
            </a:r>
            <a:r>
              <a:rPr lang="en-US" sz="2000" dirty="0" err="1" smtClean="0"/>
              <a:t>negeri</a:t>
            </a:r>
            <a:endParaRPr lang="en-US" sz="2000" dirty="0" smtClean="0"/>
          </a:p>
          <a:p>
            <a:pPr algn="just">
              <a:buFont typeface="Wingdings" pitchFamily="2" charset="2"/>
              <a:buChar char="§"/>
            </a:pPr>
            <a:r>
              <a:rPr lang="en-US" sz="2000" dirty="0" err="1" smtClean="0"/>
              <a:t>Kemerosotan</a:t>
            </a:r>
            <a:r>
              <a:rPr lang="en-US" sz="2000" dirty="0" smtClean="0"/>
              <a:t> </a:t>
            </a:r>
            <a:r>
              <a:rPr lang="en-US" sz="2000" dirty="0" err="1" smtClean="0"/>
              <a:t>tajam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jumlah</a:t>
            </a:r>
            <a:r>
              <a:rPr lang="en-US" sz="2000" dirty="0" smtClean="0"/>
              <a:t> </a:t>
            </a:r>
            <a:r>
              <a:rPr lang="en-US" sz="2000" dirty="0" err="1" smtClean="0"/>
              <a:t>pemberian</a:t>
            </a:r>
            <a:r>
              <a:rPr lang="en-US" sz="2000" dirty="0" smtClean="0"/>
              <a:t> </a:t>
            </a:r>
            <a:r>
              <a:rPr lang="en-US" sz="2000" dirty="0" err="1" smtClean="0"/>
              <a:t>pinjaman</a:t>
            </a:r>
            <a:r>
              <a:rPr lang="en-US" sz="2000" dirty="0" smtClean="0"/>
              <a:t> </a:t>
            </a:r>
            <a:r>
              <a:rPr lang="en-US" sz="2000" dirty="0" err="1" smtClean="0"/>
              <a:t>baru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bank-bank </a:t>
            </a:r>
            <a:r>
              <a:rPr lang="en-US" sz="2000" dirty="0" err="1" smtClean="0"/>
              <a:t>internasional</a:t>
            </a:r>
            <a:endParaRPr lang="en-US" sz="2000" dirty="0" smtClean="0"/>
          </a:p>
          <a:p>
            <a:pPr algn="just">
              <a:buFont typeface="Wingdings" pitchFamily="2" charset="2"/>
              <a:buChar char="§"/>
            </a:pPr>
            <a:r>
              <a:rPr lang="en-US" sz="2000" dirty="0" err="1" smtClean="0"/>
              <a:t>Pelarian</a:t>
            </a:r>
            <a:r>
              <a:rPr lang="en-US" sz="2000" dirty="0" smtClean="0"/>
              <a:t> modal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besar-besaran</a:t>
            </a:r>
            <a:endParaRPr lang="en-US" sz="2000" dirty="0" smtClean="0"/>
          </a:p>
          <a:p>
            <a:pPr algn="just"/>
            <a:endParaRPr lang="en-US" sz="2000" dirty="0" smtClean="0"/>
          </a:p>
          <a:p>
            <a:pPr algn="just">
              <a:buFont typeface="Wingdings" pitchFamily="2" charset="2"/>
              <a:buChar char="§"/>
            </a:pPr>
            <a:endParaRPr lang="en-US" sz="2000" dirty="0" smtClean="0"/>
          </a:p>
          <a:p>
            <a:pPr algn="just"/>
            <a:endParaRPr lang="en-US" sz="2000" dirty="0" smtClean="0"/>
          </a:p>
          <a:p>
            <a:pPr algn="just"/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642918"/>
            <a:ext cx="87154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b="1" dirty="0" smtClean="0"/>
          </a:p>
          <a:p>
            <a:pPr algn="just"/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357166"/>
            <a:ext cx="82153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/>
              <a:t>Tren</a:t>
            </a:r>
            <a:r>
              <a:rPr lang="en-US" sz="2800" dirty="0" smtClean="0"/>
              <a:t> </a:t>
            </a:r>
            <a:r>
              <a:rPr lang="en-US" sz="2800" dirty="0" err="1" smtClean="0"/>
              <a:t>Mutakhir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 </a:t>
            </a:r>
            <a:r>
              <a:rPr lang="en-US" sz="2800" dirty="0" err="1" smtClean="0"/>
              <a:t>Kondisi</a:t>
            </a:r>
            <a:r>
              <a:rPr lang="en-US" sz="2800" dirty="0" smtClean="0"/>
              <a:t> </a:t>
            </a:r>
            <a:r>
              <a:rPr lang="en-US" sz="2800" dirty="0" err="1" smtClean="0"/>
              <a:t>Neraca</a:t>
            </a:r>
            <a:r>
              <a:rPr lang="en-US" sz="2800" dirty="0" smtClean="0"/>
              <a:t> </a:t>
            </a:r>
            <a:r>
              <a:rPr lang="en-US" sz="2800" dirty="0" err="1" smtClean="0"/>
              <a:t>Pembayaran</a:t>
            </a:r>
            <a:r>
              <a:rPr lang="en-US" sz="2800" dirty="0" smtClean="0"/>
              <a:t> Negara-Negara </a:t>
            </a:r>
            <a:r>
              <a:rPr lang="en-US" sz="2800" dirty="0" err="1" smtClean="0"/>
              <a:t>Berkembang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28596" y="1428736"/>
            <a:ext cx="792961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 smtClean="0"/>
              <a:t>Faktor-faktor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menyebabkannya</a:t>
            </a:r>
            <a:r>
              <a:rPr lang="en-US" sz="2000" dirty="0" smtClean="0"/>
              <a:t> </a:t>
            </a:r>
            <a:r>
              <a:rPr lang="en-US" sz="2000" dirty="0" err="1" smtClean="0"/>
              <a:t>defisit</a:t>
            </a:r>
            <a:r>
              <a:rPr lang="en-US" sz="2000" dirty="0" smtClean="0"/>
              <a:t> </a:t>
            </a:r>
            <a:r>
              <a:rPr lang="en-US" sz="2000" dirty="0" err="1" smtClean="0"/>
              <a:t>neraca</a:t>
            </a:r>
            <a:r>
              <a:rPr lang="en-US" sz="2000" dirty="0" smtClean="0"/>
              <a:t> </a:t>
            </a:r>
            <a:r>
              <a:rPr lang="en-US" sz="2000" dirty="0" err="1" smtClean="0"/>
              <a:t>transaksi</a:t>
            </a:r>
            <a:r>
              <a:rPr lang="en-US" sz="2000" dirty="0" smtClean="0"/>
              <a:t> </a:t>
            </a:r>
            <a:r>
              <a:rPr lang="en-US" sz="2000" dirty="0" err="1" smtClean="0"/>
              <a:t>berjalan</a:t>
            </a:r>
            <a:endParaRPr lang="en-US" sz="2000" dirty="0" smtClean="0"/>
          </a:p>
          <a:p>
            <a:pPr algn="just">
              <a:buFont typeface="Wingdings" pitchFamily="2" charset="2"/>
              <a:buChar char="§"/>
            </a:pPr>
            <a:r>
              <a:rPr lang="en-US" sz="2000" dirty="0" err="1" smtClean="0"/>
              <a:t>Penurunan</a:t>
            </a:r>
            <a:r>
              <a:rPr lang="en-US" sz="2000" dirty="0" smtClean="0"/>
              <a:t> </a:t>
            </a:r>
            <a:r>
              <a:rPr lang="en-US" sz="2000" dirty="0" err="1" smtClean="0"/>
              <a:t>harga</a:t>
            </a:r>
            <a:r>
              <a:rPr lang="en-US" sz="2000" dirty="0" smtClean="0"/>
              <a:t> yang </a:t>
            </a:r>
            <a:r>
              <a:rPr lang="en-US" sz="2000" dirty="0" err="1" smtClean="0"/>
              <a:t>sangat</a:t>
            </a:r>
            <a:r>
              <a:rPr lang="en-US" sz="2000" dirty="0" smtClean="0"/>
              <a:t> </a:t>
            </a:r>
            <a:r>
              <a:rPr lang="en-US" sz="2000" dirty="0" err="1" smtClean="0"/>
              <a:t>tajam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r>
              <a:rPr lang="en-US" sz="2000" dirty="0" smtClean="0"/>
              <a:t> </a:t>
            </a:r>
            <a:r>
              <a:rPr lang="en-US" sz="2000" dirty="0" err="1" smtClean="0"/>
              <a:t>harga-harga</a:t>
            </a:r>
            <a:r>
              <a:rPr lang="en-US" sz="2000" dirty="0" smtClean="0"/>
              <a:t> </a:t>
            </a:r>
            <a:r>
              <a:rPr lang="en-US" sz="2000" dirty="0" err="1" smtClean="0"/>
              <a:t>komoditi</a:t>
            </a:r>
            <a:r>
              <a:rPr lang="en-US" sz="2000" dirty="0" smtClean="0"/>
              <a:t>, </a:t>
            </a:r>
            <a:r>
              <a:rPr lang="en-US" sz="2000" dirty="0" err="1" smtClean="0"/>
              <a:t>termasuk</a:t>
            </a:r>
            <a:r>
              <a:rPr lang="en-US" sz="2000" dirty="0" smtClean="0"/>
              <a:t> </a:t>
            </a:r>
            <a:r>
              <a:rPr lang="en-US" sz="2000" dirty="0" err="1" smtClean="0"/>
              <a:t>minyak</a:t>
            </a:r>
            <a:endParaRPr lang="en-US" sz="2000" dirty="0" smtClean="0"/>
          </a:p>
          <a:p>
            <a:pPr algn="just">
              <a:buFont typeface="Wingdings" pitchFamily="2" charset="2"/>
              <a:buChar char="§"/>
            </a:pPr>
            <a:r>
              <a:rPr lang="en-US" sz="2000" dirty="0" err="1" smtClean="0"/>
              <a:t>Resesi</a:t>
            </a:r>
            <a:r>
              <a:rPr lang="en-US" sz="2000" dirty="0" smtClean="0"/>
              <a:t> global yang </a:t>
            </a:r>
            <a:r>
              <a:rPr lang="en-US" sz="2000" dirty="0" err="1" smtClean="0"/>
              <a:t>mengakibatkan</a:t>
            </a:r>
            <a:r>
              <a:rPr lang="en-US" sz="2000" dirty="0" smtClean="0"/>
              <a:t> </a:t>
            </a:r>
            <a:r>
              <a:rPr lang="en-US" sz="2000" dirty="0" err="1" smtClean="0"/>
              <a:t>penuyusutan</a:t>
            </a:r>
            <a:r>
              <a:rPr lang="en-US" sz="2000" dirty="0" smtClean="0"/>
              <a:t> volume </a:t>
            </a:r>
            <a:r>
              <a:rPr lang="en-US" sz="2000" dirty="0" err="1" smtClean="0"/>
              <a:t>perdagangan</a:t>
            </a:r>
            <a:r>
              <a:rPr lang="en-US" sz="2000" dirty="0" smtClean="0"/>
              <a:t> </a:t>
            </a:r>
            <a:r>
              <a:rPr lang="en-US" sz="2000" dirty="0" err="1" smtClean="0"/>
              <a:t>dunia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keseluruhan</a:t>
            </a:r>
            <a:endParaRPr lang="en-US" sz="2000" dirty="0" smtClean="0"/>
          </a:p>
          <a:p>
            <a:pPr algn="just">
              <a:buFont typeface="Wingdings" pitchFamily="2" charset="2"/>
              <a:buChar char="§"/>
            </a:pPr>
            <a:r>
              <a:rPr lang="en-US" sz="2000" dirty="0" err="1" smtClean="0"/>
              <a:t>Meningkatnya</a:t>
            </a:r>
            <a:r>
              <a:rPr lang="en-US" sz="2000" dirty="0" smtClean="0"/>
              <a:t> </a:t>
            </a:r>
            <a:r>
              <a:rPr lang="en-US" sz="2000" dirty="0" err="1" smtClean="0"/>
              <a:t>proteksionisme</a:t>
            </a:r>
            <a:r>
              <a:rPr lang="en-US" sz="2000" dirty="0" smtClean="0"/>
              <a:t> </a:t>
            </a:r>
            <a:r>
              <a:rPr lang="en-US" sz="2000" dirty="0" err="1" smtClean="0"/>
              <a:t>negara-negara</a:t>
            </a:r>
            <a:r>
              <a:rPr lang="en-US" sz="2000" dirty="0" smtClean="0"/>
              <a:t> </a:t>
            </a:r>
            <a:r>
              <a:rPr lang="en-US" sz="2000" dirty="0" err="1" smtClean="0"/>
              <a:t>maju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ekspor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negar-negara</a:t>
            </a:r>
            <a:r>
              <a:rPr lang="en-US" sz="2000" dirty="0" smtClean="0"/>
              <a:t> </a:t>
            </a:r>
            <a:r>
              <a:rPr lang="en-US" sz="2000" dirty="0" err="1" smtClean="0"/>
              <a:t>berkembang</a:t>
            </a:r>
            <a:endParaRPr lang="en-US" sz="2000" dirty="0" smtClean="0"/>
          </a:p>
          <a:p>
            <a:pPr algn="just">
              <a:buFont typeface="Wingdings" pitchFamily="2" charset="2"/>
              <a:buChar char="§"/>
            </a:pPr>
            <a:r>
              <a:rPr lang="en-US" sz="2000" dirty="0" err="1" smtClean="0"/>
              <a:t>Meningkatnya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tukar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terlalu</a:t>
            </a:r>
            <a:r>
              <a:rPr lang="en-US" sz="2000" dirty="0" smtClean="0"/>
              <a:t> </a:t>
            </a:r>
            <a:r>
              <a:rPr lang="en-US" sz="2000" dirty="0" err="1" smtClean="0"/>
              <a:t>tinggi</a:t>
            </a:r>
            <a:r>
              <a:rPr lang="en-US" sz="2000" dirty="0" smtClean="0"/>
              <a:t>  yang </a:t>
            </a:r>
            <a:r>
              <a:rPr lang="en-US" sz="2000" dirty="0" err="1" smtClean="0"/>
              <a:t>semakin</a:t>
            </a:r>
            <a:r>
              <a:rPr lang="en-US" sz="2000" dirty="0" smtClean="0"/>
              <a:t> </a:t>
            </a:r>
            <a:r>
              <a:rPr lang="en-US" sz="2000" dirty="0" err="1" smtClean="0"/>
              <a:t>memperparah</a:t>
            </a:r>
            <a:r>
              <a:rPr lang="en-US" sz="2000" dirty="0" smtClean="0"/>
              <a:t> </a:t>
            </a:r>
            <a:r>
              <a:rPr lang="en-US" sz="2000" dirty="0" err="1" smtClean="0"/>
              <a:t>posisi</a:t>
            </a:r>
            <a:r>
              <a:rPr lang="en-US" sz="2000" dirty="0" smtClean="0"/>
              <a:t> </a:t>
            </a:r>
            <a:r>
              <a:rPr lang="en-US" sz="2000" dirty="0" err="1" smtClean="0"/>
              <a:t>ekspor</a:t>
            </a:r>
            <a:endParaRPr lang="en-US" sz="2000" dirty="0" smtClean="0"/>
          </a:p>
          <a:p>
            <a:pPr algn="just">
              <a:buFont typeface="Wingdings" pitchFamily="2" charset="2"/>
              <a:buChar char="§"/>
            </a:pPr>
            <a:endParaRPr lang="en-US" sz="2000" dirty="0" smtClean="0"/>
          </a:p>
          <a:p>
            <a:pPr algn="just"/>
            <a:r>
              <a:rPr lang="en-US" sz="2000" dirty="0" err="1" smtClean="0"/>
              <a:t>Faktor-faktor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menyebabkannya</a:t>
            </a:r>
            <a:r>
              <a:rPr lang="en-US" sz="2000" dirty="0" smtClean="0"/>
              <a:t> </a:t>
            </a:r>
            <a:r>
              <a:rPr lang="en-US" sz="2000" dirty="0" err="1" smtClean="0"/>
              <a:t>defisit</a:t>
            </a:r>
            <a:r>
              <a:rPr lang="en-US" sz="2000" dirty="0" smtClean="0"/>
              <a:t> </a:t>
            </a:r>
            <a:r>
              <a:rPr lang="en-US" sz="2000" dirty="0" err="1" smtClean="0"/>
              <a:t>neraca</a:t>
            </a:r>
            <a:r>
              <a:rPr lang="en-US" sz="2000" dirty="0" smtClean="0"/>
              <a:t> </a:t>
            </a:r>
            <a:r>
              <a:rPr lang="en-US" sz="2000" dirty="0" err="1" smtClean="0"/>
              <a:t>saldo</a:t>
            </a:r>
            <a:endParaRPr lang="en-US" sz="2000" dirty="0" smtClean="0"/>
          </a:p>
          <a:p>
            <a:pPr algn="just">
              <a:buFont typeface="Wingdings" pitchFamily="2" charset="2"/>
              <a:buChar char="§"/>
            </a:pPr>
            <a:r>
              <a:rPr lang="en-US" sz="2000" dirty="0" err="1" smtClean="0"/>
              <a:t>Lonjakan</a:t>
            </a:r>
            <a:r>
              <a:rPr lang="en-US" sz="2000" dirty="0" smtClean="0"/>
              <a:t> </a:t>
            </a:r>
            <a:r>
              <a:rPr lang="en-US" sz="2000" dirty="0" err="1" smtClean="0"/>
              <a:t>kewajiban</a:t>
            </a:r>
            <a:r>
              <a:rPr lang="en-US" sz="2000" dirty="0" smtClean="0"/>
              <a:t> </a:t>
            </a:r>
            <a:r>
              <a:rPr lang="en-US" sz="2000" dirty="0" err="1" smtClean="0"/>
              <a:t>pembayaran</a:t>
            </a:r>
            <a:r>
              <a:rPr lang="en-US" sz="2000" dirty="0" smtClean="0"/>
              <a:t> </a:t>
            </a:r>
            <a:r>
              <a:rPr lang="en-US" sz="2000" dirty="0" err="1" smtClean="0"/>
              <a:t>kembali</a:t>
            </a:r>
            <a:r>
              <a:rPr lang="en-US" sz="2000" dirty="0" smtClean="0"/>
              <a:t> </a:t>
            </a:r>
            <a:r>
              <a:rPr lang="en-US" sz="2000" dirty="0" err="1" smtClean="0"/>
              <a:t>hutang</a:t>
            </a:r>
            <a:r>
              <a:rPr lang="en-US" sz="2000" dirty="0" smtClean="0"/>
              <a:t> </a:t>
            </a:r>
            <a:r>
              <a:rPr lang="en-US" sz="2000" dirty="0" err="1" smtClean="0"/>
              <a:t>luar</a:t>
            </a:r>
            <a:r>
              <a:rPr lang="en-US" sz="2000" dirty="0" smtClean="0"/>
              <a:t> </a:t>
            </a:r>
            <a:r>
              <a:rPr lang="en-US" sz="2000" dirty="0" err="1" smtClean="0"/>
              <a:t>negeri</a:t>
            </a:r>
            <a:endParaRPr lang="en-US" sz="2000" dirty="0" smtClean="0"/>
          </a:p>
          <a:p>
            <a:pPr algn="just">
              <a:buFont typeface="Wingdings" pitchFamily="2" charset="2"/>
              <a:buChar char="§"/>
            </a:pPr>
            <a:r>
              <a:rPr lang="en-US" sz="2000" dirty="0" err="1" smtClean="0"/>
              <a:t>Kemerosotan</a:t>
            </a:r>
            <a:r>
              <a:rPr lang="en-US" sz="2000" dirty="0" smtClean="0"/>
              <a:t> </a:t>
            </a:r>
            <a:r>
              <a:rPr lang="en-US" sz="2000" dirty="0" err="1" smtClean="0"/>
              <a:t>tajam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jumlah</a:t>
            </a:r>
            <a:r>
              <a:rPr lang="en-US" sz="2000" dirty="0" smtClean="0"/>
              <a:t> </a:t>
            </a:r>
            <a:r>
              <a:rPr lang="en-US" sz="2000" dirty="0" err="1" smtClean="0"/>
              <a:t>pemberian</a:t>
            </a:r>
            <a:r>
              <a:rPr lang="en-US" sz="2000" dirty="0" smtClean="0"/>
              <a:t> </a:t>
            </a:r>
            <a:r>
              <a:rPr lang="en-US" sz="2000" dirty="0" err="1" smtClean="0"/>
              <a:t>pinjaman</a:t>
            </a:r>
            <a:r>
              <a:rPr lang="en-US" sz="2000" dirty="0" smtClean="0"/>
              <a:t> </a:t>
            </a:r>
            <a:r>
              <a:rPr lang="en-US" sz="2000" dirty="0" err="1" smtClean="0"/>
              <a:t>baru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bank-bank </a:t>
            </a:r>
            <a:r>
              <a:rPr lang="en-US" sz="2000" dirty="0" err="1" smtClean="0"/>
              <a:t>internasional</a:t>
            </a:r>
            <a:endParaRPr lang="en-US" sz="2000" dirty="0" smtClean="0"/>
          </a:p>
          <a:p>
            <a:pPr algn="just">
              <a:buFont typeface="Wingdings" pitchFamily="2" charset="2"/>
              <a:buChar char="§"/>
            </a:pPr>
            <a:r>
              <a:rPr lang="en-US" sz="2000" dirty="0" err="1" smtClean="0"/>
              <a:t>Pelarian</a:t>
            </a:r>
            <a:r>
              <a:rPr lang="en-US" sz="2000" dirty="0" smtClean="0"/>
              <a:t> modal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besar-besaran</a:t>
            </a:r>
            <a:endParaRPr lang="en-US" sz="2000" dirty="0" smtClean="0"/>
          </a:p>
          <a:p>
            <a:pPr algn="just"/>
            <a:endParaRPr lang="en-US" sz="2000" dirty="0" smtClean="0"/>
          </a:p>
          <a:p>
            <a:pPr algn="just">
              <a:buFont typeface="Wingdings" pitchFamily="2" charset="2"/>
              <a:buChar char="§"/>
            </a:pPr>
            <a:endParaRPr lang="en-US" sz="2000" dirty="0" smtClean="0"/>
          </a:p>
          <a:p>
            <a:pPr algn="just"/>
            <a:endParaRPr lang="en-US" sz="2000" dirty="0" smtClean="0"/>
          </a:p>
          <a:p>
            <a:pPr algn="just"/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642918"/>
            <a:ext cx="87154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b="1" dirty="0" smtClean="0"/>
          </a:p>
          <a:p>
            <a:pPr algn="just"/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714356"/>
            <a:ext cx="82153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/>
              <a:t>Hutang</a:t>
            </a:r>
            <a:r>
              <a:rPr lang="en-US" sz="2800" dirty="0" smtClean="0"/>
              <a:t> Negara </a:t>
            </a:r>
            <a:r>
              <a:rPr lang="en-US" sz="2800" dirty="0" err="1" smtClean="0"/>
              <a:t>Berkembang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28596" y="1428736"/>
            <a:ext cx="7929618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 smtClean="0"/>
              <a:t>Akumulasi</a:t>
            </a:r>
            <a:r>
              <a:rPr lang="en-US" sz="2000" dirty="0" smtClean="0"/>
              <a:t> </a:t>
            </a:r>
            <a:r>
              <a:rPr lang="en-US" sz="2000" dirty="0" err="1" smtClean="0"/>
              <a:t>Hutang</a:t>
            </a:r>
            <a:r>
              <a:rPr lang="en-US" sz="2000" dirty="0" smtClean="0"/>
              <a:t> </a:t>
            </a:r>
            <a:r>
              <a:rPr lang="en-US" sz="2000" dirty="0" err="1" smtClean="0"/>
              <a:t>Luar</a:t>
            </a:r>
            <a:r>
              <a:rPr lang="en-US" sz="2000" dirty="0" smtClean="0"/>
              <a:t> </a:t>
            </a:r>
            <a:r>
              <a:rPr lang="en-US" sz="2000" dirty="0" err="1" smtClean="0"/>
              <a:t>Negeri</a:t>
            </a:r>
            <a:r>
              <a:rPr lang="en-US" sz="2000" dirty="0" smtClean="0"/>
              <a:t> (external debt)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gejala</a:t>
            </a:r>
            <a:r>
              <a:rPr lang="en-US" sz="2000" dirty="0" smtClean="0"/>
              <a:t> </a:t>
            </a:r>
            <a:r>
              <a:rPr lang="en-US" sz="2000" dirty="0" err="1" smtClean="0"/>
              <a:t>umum</a:t>
            </a:r>
            <a:r>
              <a:rPr lang="en-US" sz="2000" dirty="0" smtClean="0"/>
              <a:t> yang </a:t>
            </a:r>
            <a:r>
              <a:rPr lang="en-US" sz="2000" dirty="0" err="1" smtClean="0"/>
              <a:t>wajar</a:t>
            </a:r>
            <a:r>
              <a:rPr lang="en-US" sz="2000" dirty="0" smtClean="0"/>
              <a:t>.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awal</a:t>
            </a:r>
            <a:r>
              <a:rPr lang="en-US" sz="2000" dirty="0" smtClean="0"/>
              <a:t> 1980-an </a:t>
            </a:r>
            <a:r>
              <a:rPr lang="en-US" sz="2000" dirty="0" err="1" smtClean="0"/>
              <a:t>dan</a:t>
            </a:r>
            <a:r>
              <a:rPr lang="en-US" sz="2000" dirty="0" smtClean="0"/>
              <a:t> 1990-an bank-bank </a:t>
            </a:r>
            <a:r>
              <a:rPr lang="en-US" sz="2000" dirty="0" err="1" smtClean="0"/>
              <a:t>komersial</a:t>
            </a:r>
            <a:r>
              <a:rPr lang="en-US" sz="2000" dirty="0" smtClean="0"/>
              <a:t> </a:t>
            </a:r>
            <a:r>
              <a:rPr lang="en-US" sz="2000" dirty="0" err="1" smtClean="0"/>
              <a:t>internasional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lembaga-lembaga</a:t>
            </a:r>
            <a:r>
              <a:rPr lang="en-US" sz="2000" dirty="0" smtClean="0"/>
              <a:t> </a:t>
            </a:r>
            <a:r>
              <a:rPr lang="en-US" sz="2000" dirty="0" err="1" smtClean="0"/>
              <a:t>keuangan</a:t>
            </a:r>
            <a:r>
              <a:rPr lang="en-US" sz="2000" dirty="0" smtClean="0"/>
              <a:t> </a:t>
            </a:r>
            <a:r>
              <a:rPr lang="en-US" sz="2000" dirty="0" err="1" smtClean="0"/>
              <a:t>internasional</a:t>
            </a:r>
            <a:r>
              <a:rPr lang="en-US" sz="2000" dirty="0" smtClean="0"/>
              <a:t> </a:t>
            </a:r>
            <a:r>
              <a:rPr lang="en-US" sz="2000" dirty="0" err="1" smtClean="0"/>
              <a:t>mulai</a:t>
            </a:r>
            <a:r>
              <a:rPr lang="en-US" sz="2000" dirty="0" smtClean="0"/>
              <a:t> </a:t>
            </a:r>
            <a:r>
              <a:rPr lang="en-US" sz="2000" dirty="0" err="1" smtClean="0"/>
              <a:t>memainkan</a:t>
            </a:r>
            <a:r>
              <a:rPr lang="en-US" sz="2000" dirty="0" smtClean="0"/>
              <a:t> </a:t>
            </a:r>
            <a:r>
              <a:rPr lang="en-US" sz="2000" dirty="0" err="1" smtClean="0"/>
              <a:t>peranan</a:t>
            </a:r>
            <a:r>
              <a:rPr lang="en-US" sz="2000" dirty="0" smtClean="0"/>
              <a:t> </a:t>
            </a:r>
            <a:r>
              <a:rPr lang="en-US" sz="2000" dirty="0" err="1" smtClean="0"/>
              <a:t>besar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pinjaman</a:t>
            </a:r>
            <a:r>
              <a:rPr lang="en-US" sz="2000" dirty="0" smtClean="0"/>
              <a:t> </a:t>
            </a:r>
            <a:r>
              <a:rPr lang="en-US" sz="2000" dirty="0" err="1" smtClean="0"/>
              <a:t>internasional</a:t>
            </a:r>
            <a:r>
              <a:rPr lang="en-US" sz="2000" dirty="0" smtClean="0"/>
              <a:t>,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memutar</a:t>
            </a:r>
            <a:r>
              <a:rPr lang="en-US" sz="2000" dirty="0" smtClean="0"/>
              <a:t> surplus </a:t>
            </a:r>
            <a:r>
              <a:rPr lang="en-US" sz="2000" dirty="0" err="1" smtClean="0"/>
              <a:t>dana</a:t>
            </a:r>
            <a:r>
              <a:rPr lang="en-US" sz="2000" dirty="0" smtClean="0"/>
              <a:t> OPEC </a:t>
            </a:r>
            <a:r>
              <a:rPr lang="en-US" sz="2000" dirty="0" err="1" smtClean="0"/>
              <a:t>berupa</a:t>
            </a:r>
            <a:r>
              <a:rPr lang="en-US" sz="2000" dirty="0" smtClean="0"/>
              <a:t> “ petrodollar”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menyalurkan</a:t>
            </a:r>
            <a:r>
              <a:rPr lang="en-US" sz="2000" dirty="0" smtClean="0"/>
              <a:t> </a:t>
            </a:r>
            <a:r>
              <a:rPr lang="en-US" sz="2000" dirty="0" err="1" smtClean="0"/>
              <a:t>berbagai</a:t>
            </a:r>
            <a:r>
              <a:rPr lang="en-US" sz="2000" dirty="0" smtClean="0"/>
              <a:t> </a:t>
            </a:r>
            <a:r>
              <a:rPr lang="en-US" sz="2000" dirty="0" err="1" smtClean="0"/>
              <a:t>pinjaman</a:t>
            </a:r>
            <a:r>
              <a:rPr lang="en-US" sz="2000" dirty="0" smtClean="0"/>
              <a:t> </a:t>
            </a:r>
            <a:r>
              <a:rPr lang="en-US" sz="2000" dirty="0" err="1" smtClean="0"/>
              <a:t>sebaguna</a:t>
            </a:r>
            <a:r>
              <a:rPr lang="en-US" sz="2000" dirty="0" smtClean="0"/>
              <a:t> </a:t>
            </a:r>
            <a:r>
              <a:rPr lang="en-US" sz="2000" dirty="0" err="1" smtClean="0"/>
              <a:t>kepada</a:t>
            </a:r>
            <a:r>
              <a:rPr lang="en-US" sz="2000" dirty="0" smtClean="0"/>
              <a:t> </a:t>
            </a:r>
            <a:r>
              <a:rPr lang="en-US" sz="2000" dirty="0" err="1" smtClean="0"/>
              <a:t>negara-negara</a:t>
            </a:r>
            <a:r>
              <a:rPr lang="en-US" sz="2000" dirty="0" smtClean="0"/>
              <a:t> </a:t>
            </a:r>
            <a:r>
              <a:rPr lang="en-US" sz="2000" dirty="0" err="1" smtClean="0"/>
              <a:t>berkembang</a:t>
            </a:r>
            <a:r>
              <a:rPr lang="en-US" sz="2000" dirty="0" smtClean="0"/>
              <a:t>.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err="1" smtClean="0"/>
              <a:t>Beberapa</a:t>
            </a:r>
            <a:r>
              <a:rPr lang="en-US" sz="2000" dirty="0" smtClean="0"/>
              <a:t> </a:t>
            </a:r>
            <a:r>
              <a:rPr lang="en-US" sz="2000" dirty="0" err="1" smtClean="0"/>
              <a:t>persoalan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timbul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hutang</a:t>
            </a:r>
            <a:r>
              <a:rPr lang="en-US" sz="2000" dirty="0" smtClean="0"/>
              <a:t> </a:t>
            </a:r>
            <a:r>
              <a:rPr lang="en-US" sz="2000" dirty="0" err="1" smtClean="0"/>
              <a:t>luar</a:t>
            </a:r>
            <a:r>
              <a:rPr lang="en-US" sz="2000" dirty="0" smtClean="0"/>
              <a:t> </a:t>
            </a:r>
            <a:r>
              <a:rPr lang="en-US" sz="2000" dirty="0" err="1" smtClean="0"/>
              <a:t>negeri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memperlebar</a:t>
            </a:r>
            <a:r>
              <a:rPr lang="en-US" sz="2000" dirty="0" smtClean="0"/>
              <a:t> </a:t>
            </a:r>
            <a:r>
              <a:rPr lang="en-US" sz="2000" dirty="0" err="1" smtClean="0"/>
              <a:t>jurang</a:t>
            </a:r>
            <a:r>
              <a:rPr lang="en-US" sz="2000" dirty="0" smtClean="0"/>
              <a:t> </a:t>
            </a:r>
            <a:r>
              <a:rPr lang="en-US" sz="2000" dirty="0" err="1" smtClean="0"/>
              <a:t>antara</a:t>
            </a:r>
            <a:r>
              <a:rPr lang="en-US" sz="2000" dirty="0" smtClean="0"/>
              <a:t> </a:t>
            </a:r>
            <a:r>
              <a:rPr lang="en-US" sz="2000" dirty="0" err="1" smtClean="0"/>
              <a:t>negara-negara</a:t>
            </a:r>
            <a:r>
              <a:rPr lang="en-US" sz="2000" dirty="0" smtClean="0"/>
              <a:t> </a:t>
            </a:r>
            <a:r>
              <a:rPr lang="en-US" sz="2000" dirty="0" err="1" smtClean="0"/>
              <a:t>miskin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bagian</a:t>
            </a:r>
            <a:r>
              <a:rPr lang="en-US" sz="2000" dirty="0" smtClean="0"/>
              <a:t> </a:t>
            </a:r>
            <a:r>
              <a:rPr lang="en-US" sz="2000" dirty="0" err="1" smtClean="0"/>
              <a:t>selatan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negara-negara</a:t>
            </a:r>
            <a:r>
              <a:rPr lang="en-US" sz="2000" dirty="0" smtClean="0"/>
              <a:t> </a:t>
            </a:r>
            <a:r>
              <a:rPr lang="en-US" sz="2000" dirty="0" err="1" smtClean="0"/>
              <a:t>kaya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bagian</a:t>
            </a:r>
            <a:r>
              <a:rPr lang="en-US" sz="2000" dirty="0" smtClean="0"/>
              <a:t> </a:t>
            </a:r>
            <a:r>
              <a:rPr lang="en-US" sz="2000" dirty="0" err="1" smtClean="0"/>
              <a:t>utara</a:t>
            </a:r>
            <a:r>
              <a:rPr lang="en-US" sz="2000" dirty="0" smtClean="0"/>
              <a:t>, </a:t>
            </a:r>
            <a:r>
              <a:rPr lang="en-US" sz="2000" dirty="0" err="1" smtClean="0"/>
              <a:t>memiskinkan</a:t>
            </a:r>
            <a:r>
              <a:rPr lang="en-US" sz="2000" dirty="0" smtClean="0"/>
              <a:t> </a:t>
            </a:r>
            <a:r>
              <a:rPr lang="en-US" sz="2000" dirty="0" err="1" smtClean="0"/>
              <a:t>penduduk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negara-negara</a:t>
            </a:r>
            <a:r>
              <a:rPr lang="en-US" sz="2000" dirty="0" smtClean="0"/>
              <a:t> </a:t>
            </a:r>
            <a:r>
              <a:rPr lang="en-US" sz="2000" dirty="0" err="1" smtClean="0"/>
              <a:t>dunia</a:t>
            </a:r>
            <a:r>
              <a:rPr lang="en-US" sz="2000" dirty="0" smtClean="0"/>
              <a:t> </a:t>
            </a:r>
            <a:r>
              <a:rPr lang="en-US" sz="2000" dirty="0" err="1" smtClean="0"/>
              <a:t>ketiga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sering</a:t>
            </a:r>
            <a:r>
              <a:rPr lang="en-US" sz="2000" dirty="0" smtClean="0"/>
              <a:t> pula </a:t>
            </a:r>
            <a:r>
              <a:rPr lang="en-US" sz="2000" dirty="0" err="1" smtClean="0"/>
              <a:t>dilihat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 </a:t>
            </a:r>
            <a:r>
              <a:rPr lang="en-US" sz="2000" dirty="0" err="1" smtClean="0"/>
              <a:t>penjajahan</a:t>
            </a:r>
            <a:r>
              <a:rPr lang="en-US" sz="2000" dirty="0" smtClean="0"/>
              <a:t> </a:t>
            </a:r>
            <a:r>
              <a:rPr lang="en-US" sz="2000" dirty="0" err="1" smtClean="0"/>
              <a:t>baru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pPr algn="just"/>
            <a:endParaRPr lang="en-US" sz="2000" dirty="0" smtClean="0"/>
          </a:p>
          <a:p>
            <a:pPr algn="just"/>
            <a:endParaRPr lang="en-US" sz="2000" dirty="0" smtClean="0"/>
          </a:p>
          <a:p>
            <a:pPr algn="just">
              <a:buFont typeface="Wingdings" pitchFamily="2" charset="2"/>
              <a:buChar char="§"/>
            </a:pPr>
            <a:endParaRPr lang="en-US" sz="2000" dirty="0" smtClean="0"/>
          </a:p>
          <a:p>
            <a:pPr algn="just"/>
            <a:endParaRPr lang="en-US" sz="2000" dirty="0" smtClean="0"/>
          </a:p>
          <a:p>
            <a:pPr algn="just"/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642918"/>
            <a:ext cx="87154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b="1" dirty="0" smtClean="0"/>
          </a:p>
          <a:p>
            <a:pPr algn="just"/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285728"/>
            <a:ext cx="82153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Upaya</a:t>
            </a:r>
            <a:r>
              <a:rPr lang="en-US" sz="2800" dirty="0" smtClean="0"/>
              <a:t> </a:t>
            </a:r>
            <a:r>
              <a:rPr lang="en-US" sz="2800" dirty="0" err="1" smtClean="0"/>
              <a:t>Penanggulangan</a:t>
            </a:r>
            <a:r>
              <a:rPr lang="en-US" sz="2800" dirty="0" smtClean="0"/>
              <a:t> : </a:t>
            </a:r>
            <a:r>
              <a:rPr lang="en-US" sz="2800" dirty="0" err="1" smtClean="0"/>
              <a:t>Instabilitas</a:t>
            </a:r>
            <a:r>
              <a:rPr lang="en-US" sz="2800" dirty="0" smtClean="0"/>
              <a:t> </a:t>
            </a:r>
            <a:r>
              <a:rPr lang="en-US" sz="2800" dirty="0" err="1" smtClean="0"/>
              <a:t>Makroekonomi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Kebijakan</a:t>
            </a:r>
            <a:r>
              <a:rPr lang="en-US" sz="2800" dirty="0" smtClean="0"/>
              <a:t> </a:t>
            </a:r>
            <a:r>
              <a:rPr lang="en-US" sz="2800" dirty="0" err="1" smtClean="0"/>
              <a:t>stabilisasi</a:t>
            </a:r>
            <a:r>
              <a:rPr lang="en-US" sz="2800" dirty="0" smtClean="0"/>
              <a:t> IMF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28596" y="2071678"/>
            <a:ext cx="807249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 smtClean="0"/>
              <a:t>Terdapat</a:t>
            </a:r>
            <a:r>
              <a:rPr lang="en-US" sz="2000" dirty="0" smtClean="0"/>
              <a:t> </a:t>
            </a:r>
            <a:r>
              <a:rPr lang="en-US" sz="2000" dirty="0" err="1" smtClean="0"/>
              <a:t>empat</a:t>
            </a:r>
            <a:r>
              <a:rPr lang="en-US" sz="2000" dirty="0" smtClean="0"/>
              <a:t> </a:t>
            </a:r>
            <a:r>
              <a:rPr lang="en-US" sz="2000" dirty="0" err="1" smtClean="0"/>
              <a:t>komponen</a:t>
            </a:r>
            <a:r>
              <a:rPr lang="en-US" sz="2000" dirty="0" smtClean="0"/>
              <a:t> </a:t>
            </a:r>
            <a:r>
              <a:rPr lang="en-US" sz="2000" dirty="0" err="1" smtClean="0"/>
              <a:t>Dasar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terkandung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program </a:t>
            </a:r>
            <a:r>
              <a:rPr lang="en-US" sz="2000" dirty="0" err="1" smtClean="0"/>
              <a:t>stabilisasi</a:t>
            </a:r>
            <a:r>
              <a:rPr lang="en-US" sz="2000" dirty="0" smtClean="0"/>
              <a:t> IMF :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000" dirty="0" err="1" smtClean="0"/>
              <a:t>Penghapusan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liberalisasi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r>
              <a:rPr lang="en-US" sz="2000" dirty="0" smtClean="0"/>
              <a:t> </a:t>
            </a:r>
            <a:r>
              <a:rPr lang="en-US" sz="2000" dirty="0" err="1" smtClean="0"/>
              <a:t>kontrol</a:t>
            </a:r>
            <a:r>
              <a:rPr lang="en-US" sz="2000" dirty="0" smtClean="0"/>
              <a:t> </a:t>
            </a:r>
            <a:r>
              <a:rPr lang="en-US" sz="2000" dirty="0" err="1" smtClean="0"/>
              <a:t>pihak</a:t>
            </a:r>
            <a:r>
              <a:rPr lang="en-US" sz="2000" dirty="0" smtClean="0"/>
              <a:t> </a:t>
            </a:r>
            <a:r>
              <a:rPr lang="en-US" sz="2000" dirty="0" err="1" smtClean="0"/>
              <a:t>pemerintah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lalu</a:t>
            </a:r>
            <a:r>
              <a:rPr lang="en-US" sz="2000" dirty="0" smtClean="0"/>
              <a:t> </a:t>
            </a:r>
            <a:r>
              <a:rPr lang="en-US" sz="2000" dirty="0" err="1" smtClean="0"/>
              <a:t>lintas</a:t>
            </a:r>
            <a:r>
              <a:rPr lang="en-US" sz="2000" dirty="0" smtClean="0"/>
              <a:t> </a:t>
            </a:r>
            <a:r>
              <a:rPr lang="en-US" sz="2000" dirty="0" err="1" smtClean="0"/>
              <a:t>devisa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impor</a:t>
            </a:r>
            <a:r>
              <a:rPr lang="en-US" sz="2000" dirty="0" smtClean="0"/>
              <a:t>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000" dirty="0" err="1" smtClean="0"/>
              <a:t>Devaluasi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tukar</a:t>
            </a:r>
            <a:r>
              <a:rPr lang="en-US" sz="2000" dirty="0" smtClean="0"/>
              <a:t> </a:t>
            </a:r>
            <a:r>
              <a:rPr lang="en-US" sz="2000" dirty="0" err="1" smtClean="0"/>
              <a:t>resmi</a:t>
            </a:r>
            <a:r>
              <a:rPr lang="en-US" sz="2000" dirty="0" smtClean="0"/>
              <a:t> </a:t>
            </a:r>
            <a:r>
              <a:rPr lang="en-US" sz="2000" dirty="0" err="1" smtClean="0"/>
              <a:t>mata</a:t>
            </a:r>
            <a:r>
              <a:rPr lang="en-US" sz="2000" dirty="0" smtClean="0"/>
              <a:t> </a:t>
            </a:r>
            <a:r>
              <a:rPr lang="en-US" sz="2000" dirty="0" err="1" smtClean="0"/>
              <a:t>uang</a:t>
            </a:r>
            <a:r>
              <a:rPr lang="en-US" sz="2000" dirty="0" smtClean="0"/>
              <a:t> </a:t>
            </a:r>
            <a:r>
              <a:rPr lang="en-US" sz="2000" dirty="0" err="1" smtClean="0"/>
              <a:t>domestik</a:t>
            </a:r>
            <a:r>
              <a:rPr lang="en-US" sz="2000" dirty="0" smtClean="0"/>
              <a:t> </a:t>
            </a:r>
            <a:r>
              <a:rPr lang="en-US" sz="2000" dirty="0" err="1" smtClean="0"/>
              <a:t>negara-negara</a:t>
            </a:r>
            <a:r>
              <a:rPr lang="en-US" sz="2000" dirty="0" smtClean="0"/>
              <a:t> </a:t>
            </a:r>
            <a:r>
              <a:rPr lang="en-US" sz="2000" dirty="0" err="1" smtClean="0"/>
              <a:t>berkembang</a:t>
            </a:r>
            <a:r>
              <a:rPr lang="en-US" sz="2000" dirty="0" smtClean="0"/>
              <a:t> yang </a:t>
            </a:r>
            <a:r>
              <a:rPr lang="en-US" sz="2000" dirty="0" err="1" smtClean="0"/>
              <a:t>seringkali</a:t>
            </a:r>
            <a:r>
              <a:rPr lang="en-US" sz="2000" dirty="0" smtClean="0"/>
              <a:t> </a:t>
            </a:r>
            <a:r>
              <a:rPr lang="en-US" sz="2000" dirty="0" err="1" smtClean="0"/>
              <a:t>terlalu</a:t>
            </a:r>
            <a:r>
              <a:rPr lang="en-US" sz="2000" dirty="0" smtClean="0"/>
              <a:t> </a:t>
            </a:r>
            <a:r>
              <a:rPr lang="en-US" sz="2000" dirty="0" err="1" smtClean="0"/>
              <a:t>tinggi</a:t>
            </a:r>
            <a:endParaRPr lang="en-US" sz="2000" dirty="0" smtClean="0"/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000" dirty="0" err="1" smtClean="0"/>
              <a:t>Pemberlakuan</a:t>
            </a:r>
            <a:r>
              <a:rPr lang="en-US" sz="2000" dirty="0" smtClean="0"/>
              <a:t> program-program anti </a:t>
            </a:r>
            <a:r>
              <a:rPr lang="en-US" sz="2000" dirty="0" err="1" smtClean="0"/>
              <a:t>inlasi</a:t>
            </a:r>
            <a:r>
              <a:rPr lang="en-US" sz="2000" dirty="0" smtClean="0"/>
              <a:t> </a:t>
            </a:r>
            <a:r>
              <a:rPr lang="en-US" sz="2000" dirty="0" err="1" smtClean="0"/>
              <a:t>domestik</a:t>
            </a:r>
            <a:r>
              <a:rPr lang="en-US" sz="2000" dirty="0" smtClean="0"/>
              <a:t> </a:t>
            </a:r>
            <a:r>
              <a:rPr lang="en-US" sz="2000" dirty="0" err="1" smtClean="0"/>
              <a:t>serba</a:t>
            </a:r>
            <a:r>
              <a:rPr lang="en-US" sz="2000" dirty="0" smtClean="0"/>
              <a:t> </a:t>
            </a:r>
            <a:r>
              <a:rPr lang="en-US" sz="2000" dirty="0" err="1" smtClean="0"/>
              <a:t>ketat</a:t>
            </a:r>
            <a:r>
              <a:rPr lang="en-US" sz="2000" dirty="0" smtClean="0"/>
              <a:t>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000" dirty="0" err="1" smtClean="0"/>
              <a:t>Peningkatan</a:t>
            </a:r>
            <a:r>
              <a:rPr lang="en-US" sz="2000" dirty="0" smtClean="0"/>
              <a:t> </a:t>
            </a:r>
            <a:r>
              <a:rPr lang="en-US" sz="2000" dirty="0" err="1" smtClean="0"/>
              <a:t>upaya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menarik</a:t>
            </a:r>
            <a:r>
              <a:rPr lang="en-US" sz="2000" dirty="0" smtClean="0"/>
              <a:t> </a:t>
            </a:r>
            <a:r>
              <a:rPr lang="en-US" sz="2000" dirty="0" err="1" smtClean="0"/>
              <a:t>dana</a:t>
            </a:r>
            <a:r>
              <a:rPr lang="en-US" sz="2000" dirty="0" smtClean="0"/>
              <a:t> </a:t>
            </a:r>
            <a:r>
              <a:rPr lang="en-US" sz="2000" dirty="0" err="1" smtClean="0"/>
              <a:t>investasi</a:t>
            </a:r>
            <a:r>
              <a:rPr lang="en-US" sz="2000" dirty="0" smtClean="0"/>
              <a:t> </a:t>
            </a:r>
            <a:r>
              <a:rPr lang="en-US" sz="2000" dirty="0" err="1" smtClean="0"/>
              <a:t>asing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pembukaan</a:t>
            </a:r>
            <a:r>
              <a:rPr lang="en-US" sz="2000" dirty="0" smtClean="0"/>
              <a:t> </a:t>
            </a:r>
            <a:r>
              <a:rPr lang="en-US" sz="2000" dirty="0" err="1" smtClean="0"/>
              <a:t>perekonomian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hubungan-hubungan</a:t>
            </a:r>
            <a:r>
              <a:rPr lang="en-US" sz="2000" dirty="0" smtClean="0"/>
              <a:t> </a:t>
            </a:r>
            <a:r>
              <a:rPr lang="en-US" sz="2000" dirty="0" err="1" smtClean="0"/>
              <a:t>komersial</a:t>
            </a:r>
            <a:r>
              <a:rPr lang="en-US" sz="2000" dirty="0" smtClean="0"/>
              <a:t> </a:t>
            </a:r>
            <a:r>
              <a:rPr lang="en-US" sz="2000" dirty="0" err="1" smtClean="0"/>
              <a:t>internasional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139</TotalTime>
  <Words>707</Words>
  <Application>Microsoft Office PowerPoint</Application>
  <PresentationFormat>On-screen Show (4:3)</PresentationFormat>
  <Paragraphs>100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Sylvia's Enterprise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Neraca Pembayaran, Hutang Negara-Negara Dunia Ketiga dan Kontroversi Stabilitas Makroekonomi</dc:title>
  <dc:creator>Sylvia Octa Putri</dc:creator>
  <cp:lastModifiedBy>Sylvia Octa Putri</cp:lastModifiedBy>
  <cp:revision>5</cp:revision>
  <dcterms:created xsi:type="dcterms:W3CDTF">2011-05-04T13:41:01Z</dcterms:created>
  <dcterms:modified xsi:type="dcterms:W3CDTF">2011-05-04T16:08:31Z</dcterms:modified>
</cp:coreProperties>
</file>