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57" r:id="rId4"/>
    <p:sldId id="269" r:id="rId5"/>
    <p:sldId id="270" r:id="rId6"/>
    <p:sldId id="272" r:id="rId7"/>
    <p:sldId id="273" r:id="rId8"/>
    <p:sldId id="281" r:id="rId9"/>
    <p:sldId id="282" r:id="rId10"/>
    <p:sldId id="259" r:id="rId11"/>
    <p:sldId id="260" r:id="rId12"/>
    <p:sldId id="262" r:id="rId13"/>
    <p:sldId id="274" r:id="rId14"/>
    <p:sldId id="276" r:id="rId15"/>
    <p:sldId id="275" r:id="rId16"/>
    <p:sldId id="277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2FC52-11CC-4149-BCDE-0C095412AC7C}" type="datetimeFigureOut">
              <a:rPr lang="en-US" smtClean="0"/>
              <a:t>9/26/2011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D243C-5548-4952-B3B2-302CDAB0F46E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D243C-5548-4952-B3B2-302CDAB0F46E}" type="slidenum">
              <a:rPr lang="en-SG" smtClean="0"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85720" y="285728"/>
            <a:ext cx="857256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atin typeface="Franklin Gothic Boo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fld id="{67CF8763-BE8A-4443-A184-FD28E032B309}" type="datetimeFigureOut">
              <a:rPr lang="en-US" smtClean="0"/>
              <a:pPr/>
              <a:t>9/26/2011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Boo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Pemograman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Terstruktur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2888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S.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Indriani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Lestariningati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, M.T</a:t>
            </a:r>
          </a:p>
          <a:p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Indonesia Computer University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Bandung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2011</a:t>
            </a: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3143240" y="1119830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300" dirty="0" err="1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Pertemuan</a:t>
            </a:r>
            <a:r>
              <a:rPr lang="en-US" sz="2400" b="1" spc="300" dirty="0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 1</a:t>
            </a:r>
            <a:endParaRPr lang="en-SG" sz="2400" b="1" spc="300" dirty="0">
              <a:solidFill>
                <a:schemeClr val="bg1">
                  <a:lumMod val="50000"/>
                </a:schemeClr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Program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bahasa </a:t>
            </a:r>
            <a:r>
              <a:rPr lang="en-US" dirty="0" err="1" smtClean="0"/>
              <a:t>pemograman</a:t>
            </a:r>
            <a:r>
              <a:rPr lang="en-US" dirty="0" smtClean="0"/>
              <a:t>. 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program,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err="1" smtClean="0"/>
              <a:t>Fungsi</a:t>
            </a:r>
            <a:r>
              <a:rPr lang="en-US" dirty="0" smtClean="0"/>
              <a:t> main ()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err="1" smtClean="0"/>
              <a:t>Deklarasi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err="1" smtClean="0"/>
              <a:t>Perintah</a:t>
            </a:r>
            <a:r>
              <a:rPr lang="en-US" dirty="0" smtClean="0"/>
              <a:t> (statement)</a:t>
            </a:r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/>
              <a:t>Keyword </a:t>
            </a:r>
            <a:r>
              <a:rPr lang="en-US" i="1" dirty="0" smtClean="0"/>
              <a:t>: include, import, </a:t>
            </a:r>
            <a:r>
              <a:rPr lang="en-US" i="1" dirty="0" err="1" smtClean="0"/>
              <a:t>dsb</a:t>
            </a:r>
            <a:endParaRPr lang="en-US" i="1" dirty="0" smtClean="0"/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err="1" smtClean="0"/>
              <a:t>Komentar</a:t>
            </a:r>
            <a:endParaRPr lang="en-US" dirty="0" smtClean="0"/>
          </a:p>
          <a:p>
            <a:pPr marL="91440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err="1" smtClean="0"/>
              <a:t>Kurung</a:t>
            </a:r>
            <a:r>
              <a:rPr lang="en-US" dirty="0" smtClean="0"/>
              <a:t> </a:t>
            </a:r>
            <a:r>
              <a:rPr lang="en-US" dirty="0" err="1" smtClean="0"/>
              <a:t>kurawal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Brace 21"/>
          <p:cNvSpPr/>
          <p:nvPr/>
        </p:nvSpPr>
        <p:spPr>
          <a:xfrm>
            <a:off x="5572132" y="2857496"/>
            <a:ext cx="571504" cy="33575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Program </a:t>
            </a:r>
            <a:r>
              <a:rPr lang="en-US" sz="3600" dirty="0" err="1" smtClean="0"/>
              <a:t>Menghitung</a:t>
            </a:r>
            <a:r>
              <a:rPr lang="en-US" sz="3600" dirty="0" smtClean="0"/>
              <a:t> </a:t>
            </a:r>
            <a:r>
              <a:rPr lang="en-US" sz="3600" dirty="0" err="1" smtClean="0"/>
              <a:t>Luas</a:t>
            </a:r>
            <a:r>
              <a:rPr lang="en-US" sz="3600" dirty="0" smtClean="0"/>
              <a:t> </a:t>
            </a:r>
            <a:r>
              <a:rPr lang="en-US" sz="3600" dirty="0" err="1" smtClean="0"/>
              <a:t>Segi</a:t>
            </a:r>
            <a:r>
              <a:rPr lang="en-US" sz="3600" dirty="0" smtClean="0"/>
              <a:t> </a:t>
            </a:r>
            <a:r>
              <a:rPr lang="en-US" sz="3600" dirty="0" err="1" smtClean="0"/>
              <a:t>Empat</a:t>
            </a: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//program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menghitung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luas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segi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empat</a:t>
            </a:r>
            <a:endParaRPr lang="en-US" b="1" dirty="0" smtClean="0">
              <a:solidFill>
                <a:schemeClr val="accent1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#include&lt;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stdio.h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void main()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panjang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lebar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luas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panjang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= 10;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lebar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= 5;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luas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panjang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*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lebar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Luas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Segi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Empat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=%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”, </a:t>
            </a:r>
            <a:r>
              <a:rPr lang="en-US" b="1" dirty="0" err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luas</a:t>
            </a: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ct val="170000"/>
              </a:lnSpc>
              <a:buNone/>
            </a:pPr>
            <a:r>
              <a:rPr lang="en-US" b="1" dirty="0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2976" y="3131106"/>
            <a:ext cx="32861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   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6.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Kurung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kurawal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buka</a:t>
            </a:r>
            <a:endParaRPr lang="en-SG" b="1" dirty="0">
              <a:solidFill>
                <a:srgbClr val="00B050"/>
              </a:solidFill>
              <a:latin typeface="Eras Light ITC" pitchFamily="34" charset="0"/>
              <a:cs typeface="Andalus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6000768"/>
            <a:ext cx="32861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   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6.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Kurung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kurawal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</a:rPr>
              <a:t>tutup</a:t>
            </a:r>
            <a:endParaRPr lang="en-SG" b="1" dirty="0">
              <a:solidFill>
                <a:srgbClr val="00B050"/>
              </a:solidFill>
              <a:latin typeface="Eras Light ITC" pitchFamily="34" charset="0"/>
              <a:cs typeface="Andalus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0760" y="1643050"/>
            <a:ext cx="200026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   5.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Komentar</a:t>
            </a:r>
            <a:endParaRPr lang="en-SG" b="1" dirty="0">
              <a:solidFill>
                <a:srgbClr val="00B050"/>
              </a:solidFill>
              <a:latin typeface="Eras Light ITC" pitchFamily="34" charset="0"/>
              <a:cs typeface="Andalus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4929198"/>
            <a:ext cx="22764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3. statement</a:t>
            </a:r>
            <a:endParaRPr lang="en-SG" b="1" dirty="0">
              <a:solidFill>
                <a:srgbClr val="00B050"/>
              </a:solidFill>
              <a:latin typeface="Eras Light ITC" pitchFamily="34" charset="0"/>
              <a:cs typeface="Andalus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4345552"/>
            <a:ext cx="228601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   1.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Fungsi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 main ( )</a:t>
            </a:r>
            <a:endParaRPr lang="en-SG" b="1" dirty="0">
              <a:solidFill>
                <a:srgbClr val="00B050"/>
              </a:solidFill>
              <a:latin typeface="Eras Light ITC" pitchFamily="34" charset="0"/>
              <a:cs typeface="Andalus" pitchFamily="18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3571876"/>
            <a:ext cx="257176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   2.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Deklarasi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variabel</a:t>
            </a:r>
            <a:endParaRPr lang="en-SG" b="1" dirty="0">
              <a:solidFill>
                <a:srgbClr val="00B050"/>
              </a:solidFill>
              <a:latin typeface="Eras Light ITC" pitchFamily="34" charset="0"/>
              <a:cs typeface="Andalus" pitchFamily="18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14612" y="4214818"/>
            <a:ext cx="285752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1"/>
          </p:cNvCxnSpPr>
          <p:nvPr/>
        </p:nvCxnSpPr>
        <p:spPr>
          <a:xfrm>
            <a:off x="3428992" y="4643446"/>
            <a:ext cx="2286016" cy="470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00496" y="5143512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5357818" y="535782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57554" y="2211165"/>
            <a:ext cx="528641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 4. “include”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untuk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menyertakan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fungsi-fungsi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dari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sebuah</a:t>
            </a:r>
            <a:r>
              <a:rPr lang="en-US" b="1" dirty="0" smtClean="0">
                <a:solidFill>
                  <a:srgbClr val="00B050"/>
                </a:solidFill>
                <a:latin typeface="Eras Light ITC" pitchFamily="34" charset="0"/>
                <a:cs typeface="Andalus" pitchFamily="18" charset="-78"/>
                <a:sym typeface="Wingdings" pitchFamily="2" charset="2"/>
              </a:rPr>
              <a:t> library</a:t>
            </a:r>
            <a:endParaRPr lang="en-SG" b="1" dirty="0">
              <a:solidFill>
                <a:srgbClr val="00B050"/>
              </a:solidFill>
              <a:latin typeface="Eras Light ITC" pitchFamily="34" charset="0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 animBg="1"/>
      <p:bldP spid="5" grpId="0" animBg="1"/>
      <p:bldP spid="6" grpId="0" animBg="1"/>
      <p:bldP spid="7" grpId="1" animBg="1"/>
      <p:bldP spid="8" grpId="0" animBg="1"/>
      <p:bldP spid="9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main() /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0063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list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dikerjakan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Isinya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sekumpulan</a:t>
            </a:r>
            <a:r>
              <a:rPr lang="en-US" sz="2400" dirty="0" smtClean="0"/>
              <a:t> </a:t>
            </a:r>
            <a:r>
              <a:rPr lang="en-US" sz="2400" dirty="0" err="1" smtClean="0"/>
              <a:t>perintah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dikerjakan</a:t>
            </a:r>
            <a:r>
              <a:rPr lang="en-US" sz="2400" dirty="0" smtClean="0"/>
              <a:t>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program, dalam program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segi</a:t>
            </a:r>
            <a:r>
              <a:rPr lang="en-US" sz="2400" dirty="0" smtClean="0"/>
              <a:t> </a:t>
            </a:r>
            <a:r>
              <a:rPr lang="en-US" sz="2400" dirty="0" err="1" smtClean="0"/>
              <a:t>empat</a:t>
            </a:r>
            <a:r>
              <a:rPr lang="en-US" sz="2400" dirty="0" smtClean="0"/>
              <a:t>.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Perintah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lebar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10 </a:t>
            </a:r>
            <a:r>
              <a:rPr lang="en-US" sz="2000" dirty="0" err="1" smtClean="0"/>
              <a:t>dan</a:t>
            </a:r>
            <a:r>
              <a:rPr lang="en-US" sz="2000" dirty="0" smtClean="0"/>
              <a:t> 5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Perintah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</a:t>
            </a:r>
            <a:r>
              <a:rPr lang="en-US" sz="2000" dirty="0" err="1" smtClean="0"/>
              <a:t>segi</a:t>
            </a:r>
            <a:r>
              <a:rPr lang="en-US" sz="2000" dirty="0" smtClean="0"/>
              <a:t> </a:t>
            </a:r>
            <a:r>
              <a:rPr lang="en-US" sz="2000" dirty="0" err="1" smtClean="0"/>
              <a:t>empat</a:t>
            </a:r>
            <a:endParaRPr lang="en-US" sz="2000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Perintah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menampilkan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dihitung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layar</a:t>
            </a:r>
            <a:endParaRPr lang="en-SG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Deklarasi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data.</a:t>
            </a:r>
          </a:p>
          <a:p>
            <a:pPr>
              <a:lnSpc>
                <a:spcPct val="160000"/>
              </a:lnSpc>
            </a:pPr>
            <a:r>
              <a:rPr lang="en-US" dirty="0" err="1" smtClean="0"/>
              <a:t>Deklarasi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agar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pakai</a:t>
            </a:r>
            <a:r>
              <a:rPr lang="en-US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memasukkan</a:t>
            </a:r>
            <a:r>
              <a:rPr lang="en-US" dirty="0" smtClean="0"/>
              <a:t> data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assignment statement,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pPr>
              <a:lnSpc>
                <a:spcPct val="160000"/>
              </a:lnSpc>
              <a:buNone/>
            </a:pPr>
            <a:endParaRPr lang="en-SG" dirty="0"/>
          </a:p>
        </p:txBody>
      </p:sp>
      <p:sp>
        <p:nvSpPr>
          <p:cNvPr id="4" name="Rectangle 3"/>
          <p:cNvSpPr/>
          <p:nvPr/>
        </p:nvSpPr>
        <p:spPr>
          <a:xfrm>
            <a:off x="928662" y="5143512"/>
            <a:ext cx="3643338" cy="50006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variabel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ekspresi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SG" sz="24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5786454"/>
            <a:ext cx="7572428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solidFill>
                  <a:schemeClr val="accent1"/>
                </a:solidFill>
                <a:latin typeface="Franklin Gothic Book" pitchFamily="34" charset="0"/>
              </a:rPr>
              <a:t>Ekspresi</a:t>
            </a:r>
            <a:r>
              <a:rPr lang="en-US" sz="2000" b="1" dirty="0" smtClean="0">
                <a:solidFill>
                  <a:schemeClr val="accent1"/>
                </a:solidFill>
                <a:latin typeface="Franklin Gothic Book" pitchFamily="34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Franklin Gothic Book" pitchFamily="34" charset="0"/>
              </a:rPr>
              <a:t>menyatakan</a:t>
            </a:r>
            <a:r>
              <a:rPr lang="en-US" sz="2000" b="1" dirty="0" smtClean="0">
                <a:solidFill>
                  <a:schemeClr val="accent1"/>
                </a:solidFill>
                <a:latin typeface="Franklin Gothic Book" pitchFamily="34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Franklin Gothic Book" pitchFamily="34" charset="0"/>
              </a:rPr>
              <a:t>apapun</a:t>
            </a:r>
            <a:r>
              <a:rPr lang="en-US" sz="2000" b="1" dirty="0" smtClean="0">
                <a:solidFill>
                  <a:schemeClr val="accent1"/>
                </a:solidFill>
                <a:latin typeface="Franklin Gothic Book" pitchFamily="34" charset="0"/>
              </a:rPr>
              <a:t> yang </a:t>
            </a:r>
            <a:r>
              <a:rPr lang="en-US" sz="2000" b="1" dirty="0" err="1" smtClean="0">
                <a:solidFill>
                  <a:schemeClr val="accent1"/>
                </a:solidFill>
                <a:latin typeface="Franklin Gothic Book" pitchFamily="34" charset="0"/>
              </a:rPr>
              <a:t>berhubungan</a:t>
            </a:r>
            <a:r>
              <a:rPr lang="en-US" sz="2000" b="1" dirty="0" smtClean="0">
                <a:solidFill>
                  <a:schemeClr val="accent1"/>
                </a:solidFill>
                <a:latin typeface="Franklin Gothic Book" pitchFamily="34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Franklin Gothic Book" pitchFamily="34" charset="0"/>
              </a:rPr>
              <a:t>dengan</a:t>
            </a:r>
            <a:r>
              <a:rPr lang="en-US" sz="2000" b="1" dirty="0" smtClean="0">
                <a:solidFill>
                  <a:schemeClr val="accent1"/>
                </a:solidFill>
                <a:latin typeface="Franklin Gothic Book" pitchFamily="34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Franklin Gothic Book" pitchFamily="34" charset="0"/>
              </a:rPr>
              <a:t>nilai</a:t>
            </a:r>
            <a:r>
              <a:rPr lang="en-US" sz="2000" b="1" dirty="0" smtClean="0">
                <a:solidFill>
                  <a:schemeClr val="accent1"/>
                </a:solidFill>
                <a:latin typeface="Franklin Gothic Book" pitchFamily="34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Franklin Gothic Book" pitchFamily="34" charset="0"/>
              </a:rPr>
              <a:t>suatu</a:t>
            </a:r>
            <a:r>
              <a:rPr lang="en-US" sz="2000" b="1" dirty="0" smtClean="0">
                <a:solidFill>
                  <a:schemeClr val="accent1"/>
                </a:solidFill>
                <a:latin typeface="Franklin Gothic Book" pitchFamily="34" charset="0"/>
              </a:rPr>
              <a:t> data;</a:t>
            </a:r>
            <a:endParaRPr lang="en-SG" sz="2000" b="1" dirty="0">
              <a:solidFill>
                <a:schemeClr val="accent1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Deklarasi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(2)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penamaan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: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,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(_)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endParaRPr lang="en-US" dirty="0" smtClean="0"/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(Case Sensitive)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(keyword )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bahasa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Deklarasi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(3)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mendeklarasikan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menuliskan</a:t>
            </a:r>
            <a:r>
              <a:rPr lang="en-US" sz="2400" dirty="0" smtClean="0"/>
              <a:t> </a:t>
            </a:r>
            <a:r>
              <a:rPr lang="en-US" sz="2400" dirty="0" err="1" smtClean="0"/>
              <a:t>tipenya</a:t>
            </a: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Contoh</a:t>
            </a:r>
            <a:r>
              <a:rPr lang="en-US" sz="2400" dirty="0" smtClean="0"/>
              <a:t>: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koma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pendeklarasian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pemberian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nilainya</a:t>
            </a:r>
            <a:endParaRPr lang="en-SG" sz="2400" dirty="0"/>
          </a:p>
        </p:txBody>
      </p:sp>
      <p:sp>
        <p:nvSpPr>
          <p:cNvPr id="5" name="Rectangle 4"/>
          <p:cNvSpPr/>
          <p:nvPr/>
        </p:nvSpPr>
        <p:spPr>
          <a:xfrm>
            <a:off x="928662" y="2571744"/>
            <a:ext cx="5572164" cy="50006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tipe_variabel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Nama_variabel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SG" sz="24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3571876"/>
            <a:ext cx="5572164" cy="50006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panjang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lebar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luas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SG" sz="24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8662" y="6072206"/>
            <a:ext cx="2786082" cy="50006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panjang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=10;</a:t>
            </a:r>
            <a:endParaRPr lang="en-SG" sz="24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Tipe</a:t>
            </a:r>
            <a:r>
              <a:rPr lang="en-US" dirty="0" smtClean="0"/>
              <a:t> data </a:t>
            </a:r>
            <a:r>
              <a:rPr lang="en-US" dirty="0" err="1" smtClean="0"/>
              <a:t>pada</a:t>
            </a:r>
            <a:r>
              <a:rPr lang="en-US" dirty="0" smtClean="0"/>
              <a:t> C++</a:t>
            </a:r>
            <a:endParaRPr lang="en-S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58" y="1571612"/>
          <a:ext cx="8501122" cy="4988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234"/>
                <a:gridCol w="1977674"/>
                <a:gridCol w="1000132"/>
                <a:gridCol w="2786082"/>
              </a:tblGrid>
              <a:tr h="601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Jenis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Data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Deskripsi</a:t>
                      </a:r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Ukuran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(bits)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Range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756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unsigned char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Karakter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Unicode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0 s/d 255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56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char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signed char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-128 s/d 127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485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unsigned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int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unsigned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Bilangan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Bulat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s/d 65,535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21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signed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signed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-32,768 s/d 32,767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157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unsigned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long </a:t>
                      </a:r>
                    </a:p>
                    <a:p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unsigned long </a:t>
                      </a:r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int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0 s/d 4,294,967,295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157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long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long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int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signed long </a:t>
                      </a:r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atau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signed long </a:t>
                      </a:r>
                      <a:r>
                        <a:rPr lang="en-US" sz="1600" baseline="0" dirty="0" err="1" smtClean="0">
                          <a:solidFill>
                            <a:sysClr val="windowText" lastClr="000000"/>
                          </a:solidFill>
                        </a:rPr>
                        <a:t>int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-2,147,483,648 s/d 2,147,483,647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961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Float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Bilangan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Riil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3.4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E-38 s/d 3.4 E38</a:t>
                      </a:r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021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double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Bilangan</a:t>
                      </a: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ysClr val="windowText" lastClr="000000"/>
                          </a:solidFill>
                        </a:rPr>
                        <a:t>Riil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64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1.7E-308 s/d 1.7E308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56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long double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2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80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3.4E-4932 s/d 1.1E4932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 smtClean="0"/>
              <a:t>Keyword </a:t>
            </a:r>
            <a:r>
              <a:rPr lang="en-US" dirty="0" err="1" smtClean="0"/>
              <a:t>dalam</a:t>
            </a:r>
            <a:r>
              <a:rPr lang="en-US" dirty="0" smtClean="0"/>
              <a:t> bahasa 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42928" y="1689119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err="1" smtClean="0"/>
              <a:t>Kata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(</a:t>
            </a:r>
            <a:r>
              <a:rPr lang="en-US" sz="2400" i="1" dirty="0" smtClean="0"/>
              <a:t>keyword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pengenal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kompiler</a:t>
            </a:r>
            <a:r>
              <a:rPr lang="en-US" sz="2400" dirty="0" smtClean="0"/>
              <a:t>. </a:t>
            </a:r>
          </a:p>
          <a:p>
            <a:pPr eaLnBrk="1" hangingPunct="1"/>
            <a:r>
              <a:rPr lang="en-US" sz="2400" dirty="0" err="1" smtClean="0"/>
              <a:t>Kegunaan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diubah</a:t>
            </a:r>
            <a:r>
              <a:rPr lang="en-US" sz="2400" dirty="0" smtClean="0"/>
              <a:t>. 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42844" y="3071811"/>
            <a:ext cx="8786842" cy="35004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auto		do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goto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short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typedef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break		double		if		signed		union</a:t>
            </a: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case		else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sizeof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unsigned</a:t>
            </a: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char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enum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long		static		void</a:t>
            </a: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const		extern		register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struct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volatile</a:t>
            </a: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continue	float		return		switch		while</a:t>
            </a: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default		for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interupt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cdecl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near		far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pascal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huge</a:t>
            </a:r>
          </a:p>
          <a:p>
            <a:pPr>
              <a:lnSpc>
                <a:spcPts val="2500"/>
              </a:lnSpc>
              <a:defRPr/>
            </a:pP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Program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Membuat</a:t>
            </a:r>
            <a:r>
              <a:rPr lang="en-US" sz="2400" dirty="0"/>
              <a:t> program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menampilkan</a:t>
            </a:r>
            <a:r>
              <a:rPr lang="en-US" sz="2400" dirty="0"/>
              <a:t> </a:t>
            </a:r>
            <a:r>
              <a:rPr lang="en-US" sz="2400" dirty="0" err="1"/>
              <a:t>tulisan</a:t>
            </a:r>
            <a:r>
              <a:rPr lang="en-US" sz="2400" dirty="0"/>
              <a:t> “Hello World”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bahasa </a:t>
            </a:r>
            <a:r>
              <a:rPr lang="en-US" sz="2400" dirty="0" smtClean="0"/>
              <a:t>C</a:t>
            </a:r>
            <a:endParaRPr lang="en-SG" sz="2400" dirty="0"/>
          </a:p>
        </p:txBody>
      </p:sp>
      <p:sp>
        <p:nvSpPr>
          <p:cNvPr id="6" name="Rectangle 5"/>
          <p:cNvSpPr/>
          <p:nvPr/>
        </p:nvSpPr>
        <p:spPr>
          <a:xfrm>
            <a:off x="1357290" y="3643314"/>
            <a:ext cx="6572296" cy="150019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/>
              <a:t>Hello World</a:t>
            </a:r>
            <a:endParaRPr lang="en-SG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</a:t>
            </a:r>
            <a:r>
              <a:rPr lang="en-US" dirty="0" err="1" smtClean="0"/>
              <a:t>HelloWorld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C</a:t>
            </a:r>
            <a:r>
              <a:rPr lang="en-US" sz="2800" dirty="0" err="1" smtClean="0"/>
              <a:t>ontoh</a:t>
            </a:r>
            <a:r>
              <a:rPr lang="en-US" sz="2800" dirty="0" smtClean="0"/>
              <a:t> program C yang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sederhana</a:t>
            </a:r>
            <a:r>
              <a:rPr lang="en-US" sz="2800" dirty="0" smtClean="0"/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	</a:t>
            </a:r>
            <a:endParaRPr lang="en-SG" sz="3600" dirty="0"/>
          </a:p>
        </p:txBody>
      </p:sp>
      <p:sp>
        <p:nvSpPr>
          <p:cNvPr id="4" name="Rectangle 3"/>
          <p:cNvSpPr/>
          <p:nvPr/>
        </p:nvSpPr>
        <p:spPr>
          <a:xfrm>
            <a:off x="928662" y="2500306"/>
            <a:ext cx="7500990" cy="342902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//Program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pertama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ku</a:t>
            </a:r>
            <a:endParaRPr lang="en-US" sz="2400" b="1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#include&lt;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</a:rPr>
              <a:t>stdio.h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&gt;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void main()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{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	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</a:rPr>
              <a:t>printf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(“Hello World”);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Fungsi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8628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  <a:spcBef>
                <a:spcPts val="600"/>
              </a:spcBef>
            </a:pP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lepas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b="1" u="sng" dirty="0" err="1" smtClean="0"/>
              <a:t>fungsi</a:t>
            </a:r>
            <a:r>
              <a:rPr lang="en-US" sz="2400" dirty="0" smtClean="0"/>
              <a:t>.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penyusun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blok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C. 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</a:pPr>
            <a:r>
              <a:rPr lang="en-US" sz="2400" dirty="0" err="1" smtClean="0"/>
              <a:t>Sebuah</a:t>
            </a:r>
            <a:r>
              <a:rPr lang="en-US" sz="2400" dirty="0" smtClean="0"/>
              <a:t> program  minimal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b="1" dirty="0" smtClean="0"/>
              <a:t>main ( )</a:t>
            </a:r>
          </a:p>
          <a:p>
            <a:pPr>
              <a:lnSpc>
                <a:spcPct val="160000"/>
              </a:lnSpc>
            </a:pPr>
            <a:r>
              <a:rPr lang="en-US" sz="2400" dirty="0" err="1" smtClean="0"/>
              <a:t>Tanda</a:t>
            </a:r>
            <a:r>
              <a:rPr lang="en-US" sz="2400" dirty="0" smtClean="0"/>
              <a:t> ()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mengapit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dilewatkan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.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b="1" dirty="0" smtClean="0"/>
              <a:t>main ( )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entri</a:t>
            </a:r>
            <a:r>
              <a:rPr lang="en-US" sz="2400" dirty="0" smtClean="0"/>
              <a:t> </a:t>
            </a:r>
            <a:r>
              <a:rPr lang="en-US" sz="2400" dirty="0" err="1" smtClean="0"/>
              <a:t>didalam</a:t>
            </a:r>
            <a:r>
              <a:rPr lang="en-US" sz="2400" dirty="0" smtClean="0"/>
              <a:t> ().</a:t>
            </a:r>
          </a:p>
          <a:p>
            <a:pPr>
              <a:lnSpc>
                <a:spcPct val="160000"/>
              </a:lnSpc>
            </a:pPr>
            <a:r>
              <a:rPr lang="en-US" sz="2400" dirty="0" err="1" smtClean="0"/>
              <a:t>Kata</a:t>
            </a:r>
            <a:r>
              <a:rPr lang="en-US" sz="2400" dirty="0" smtClean="0"/>
              <a:t> </a:t>
            </a:r>
            <a:r>
              <a:rPr lang="en-US" sz="2400" b="1" dirty="0" smtClean="0"/>
              <a:t>void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mendahului</a:t>
            </a:r>
            <a:r>
              <a:rPr lang="en-US" sz="2400" dirty="0" smtClean="0"/>
              <a:t> </a:t>
            </a:r>
            <a:r>
              <a:rPr lang="en-US" sz="2400" b="1" dirty="0" smtClean="0"/>
              <a:t>main ( )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balik</a:t>
            </a:r>
            <a:r>
              <a:rPr lang="en-US" sz="2400" dirty="0" smtClean="0"/>
              <a:t> (</a:t>
            </a:r>
            <a:r>
              <a:rPr lang="en-US" sz="2400" i="1" dirty="0" smtClean="0"/>
              <a:t>return value</a:t>
            </a:r>
            <a:r>
              <a:rPr lang="en-US" sz="2400" dirty="0" smtClean="0"/>
              <a:t>)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</a:pPr>
            <a:endParaRPr lang="en-US" sz="2400" b="1" dirty="0" smtClean="0"/>
          </a:p>
          <a:p>
            <a:pPr>
              <a:lnSpc>
                <a:spcPct val="160000"/>
              </a:lnSpc>
            </a:pPr>
            <a:endParaRPr lang="en-SG" sz="2400" dirty="0"/>
          </a:p>
        </p:txBody>
      </p:sp>
      <p:sp>
        <p:nvSpPr>
          <p:cNvPr id="4" name="Rectangle 3"/>
          <p:cNvSpPr/>
          <p:nvPr/>
        </p:nvSpPr>
        <p:spPr>
          <a:xfrm>
            <a:off x="500034" y="1714488"/>
            <a:ext cx="5929354" cy="5715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void main()</a:t>
            </a:r>
            <a:endParaRPr lang="en-SG" sz="2400" b="1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329642" cy="43576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Dalam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file-file yang </a:t>
            </a:r>
            <a:r>
              <a:rPr lang="en-US" sz="2400" dirty="0" err="1" smtClean="0"/>
              <a:t>berakhiran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b="1" dirty="0" smtClean="0"/>
              <a:t>.h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file </a:t>
            </a:r>
            <a:r>
              <a:rPr lang="en-US" sz="2400" i="1" dirty="0" smtClean="0"/>
              <a:t>header,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file-file yang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deklarasi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,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/>
              <a:t>Contoh</a:t>
            </a:r>
            <a:r>
              <a:rPr lang="en-US" sz="2400" dirty="0" smtClean="0"/>
              <a:t> header yang lain: </a:t>
            </a:r>
            <a:r>
              <a:rPr lang="en-US" sz="2400" dirty="0" err="1" smtClean="0"/>
              <a:t>math.h</a:t>
            </a:r>
            <a:r>
              <a:rPr lang="en-US" sz="2400" dirty="0" smtClean="0"/>
              <a:t>, </a:t>
            </a:r>
            <a:r>
              <a:rPr lang="en-US" sz="2400" dirty="0" err="1" smtClean="0"/>
              <a:t>stdlib.h</a:t>
            </a:r>
            <a:r>
              <a:rPr lang="en-US" sz="2400" dirty="0" smtClean="0"/>
              <a:t>, </a:t>
            </a:r>
            <a:r>
              <a:rPr lang="en-US" sz="2400" dirty="0" err="1" smtClean="0"/>
              <a:t>string.h</a:t>
            </a:r>
            <a:r>
              <a:rPr lang="en-US" sz="2400" dirty="0" smtClean="0"/>
              <a:t>, </a:t>
            </a:r>
            <a:r>
              <a:rPr lang="en-US" sz="2400" dirty="0" err="1" smtClean="0"/>
              <a:t>ctype.h</a:t>
            </a:r>
            <a:endParaRPr 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Header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stdio.h</a:t>
            </a:r>
            <a:r>
              <a:rPr lang="en-US" sz="2400" b="1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disertakan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program yang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printf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kehadiran</a:t>
            </a:r>
            <a:r>
              <a:rPr lang="en-US" sz="2400" dirty="0" smtClean="0"/>
              <a:t>  </a:t>
            </a:r>
            <a:r>
              <a:rPr lang="en-US" sz="2400" dirty="0" err="1" smtClean="0"/>
              <a:t>baris</a:t>
            </a:r>
            <a:r>
              <a:rPr lang="en-US" sz="2400" dirty="0" smtClean="0"/>
              <a:t> tersebut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kesalahan</a:t>
            </a:r>
            <a:r>
              <a:rPr lang="en-US" sz="2400" dirty="0" smtClean="0"/>
              <a:t> </a:t>
            </a:r>
            <a:r>
              <a:rPr lang="en-US" sz="2400" dirty="0" err="1" smtClean="0"/>
              <a:t>sewaktu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dikompilasi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en-SG" sz="2400" dirty="0"/>
          </a:p>
        </p:txBody>
      </p:sp>
      <p:sp>
        <p:nvSpPr>
          <p:cNvPr id="4" name="Rectangle 3"/>
          <p:cNvSpPr/>
          <p:nvPr/>
        </p:nvSpPr>
        <p:spPr>
          <a:xfrm>
            <a:off x="500034" y="1714488"/>
            <a:ext cx="5929354" cy="5715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#include&lt;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</a:rPr>
              <a:t>stdio.h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&gt;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Komentar</a:t>
            </a:r>
            <a:r>
              <a:rPr lang="en-US" dirty="0" smtClean="0"/>
              <a:t> (Comment)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686800" cy="41434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700" dirty="0" err="1" smtClean="0"/>
              <a:t>Komentar</a:t>
            </a:r>
            <a:r>
              <a:rPr lang="en-US" sz="1700" dirty="0" smtClean="0"/>
              <a:t> </a:t>
            </a:r>
            <a:r>
              <a:rPr lang="en-US" sz="1700" dirty="0" err="1" smtClean="0"/>
              <a:t>merupakan</a:t>
            </a:r>
            <a:r>
              <a:rPr lang="en-US" sz="1700" dirty="0" smtClean="0"/>
              <a:t> </a:t>
            </a:r>
            <a:r>
              <a:rPr lang="en-US" sz="1700" dirty="0" err="1" smtClean="0"/>
              <a:t>bagian</a:t>
            </a:r>
            <a:r>
              <a:rPr lang="en-US" sz="1700" dirty="0" smtClean="0"/>
              <a:t> yang </a:t>
            </a:r>
            <a:r>
              <a:rPr lang="en-US" sz="1700" dirty="0" err="1" smtClean="0"/>
              <a:t>penting</a:t>
            </a:r>
            <a:r>
              <a:rPr lang="en-US" sz="1700" dirty="0" smtClean="0"/>
              <a:t> dalam program. </a:t>
            </a:r>
            <a:r>
              <a:rPr lang="en-US" sz="1700" dirty="0" err="1" smtClean="0"/>
              <a:t>Kehadirannya</a:t>
            </a:r>
            <a:r>
              <a:rPr lang="en-US" sz="1700" dirty="0" smtClean="0"/>
              <a:t> </a:t>
            </a:r>
            <a:r>
              <a:rPr lang="en-US" sz="1700" dirty="0" err="1" smtClean="0"/>
              <a:t>sangat</a:t>
            </a:r>
            <a:r>
              <a:rPr lang="en-US" sz="1700" dirty="0" smtClean="0"/>
              <a:t> </a:t>
            </a:r>
            <a:r>
              <a:rPr lang="en-US" sz="1700" dirty="0" err="1" smtClean="0"/>
              <a:t>membantu</a:t>
            </a:r>
            <a:r>
              <a:rPr lang="en-US" sz="1700" dirty="0" smtClean="0"/>
              <a:t> </a:t>
            </a:r>
            <a:r>
              <a:rPr lang="en-US" sz="1700" dirty="0" err="1" smtClean="0"/>
              <a:t>pemogram</a:t>
            </a:r>
            <a:r>
              <a:rPr lang="en-US" sz="1700" dirty="0" smtClean="0"/>
              <a:t> </a:t>
            </a:r>
            <a:r>
              <a:rPr lang="en-US" sz="1700" dirty="0" err="1" smtClean="0"/>
              <a:t>ataupun</a:t>
            </a:r>
            <a:r>
              <a:rPr lang="en-US" sz="1700" dirty="0" smtClean="0"/>
              <a:t> </a:t>
            </a:r>
            <a:r>
              <a:rPr lang="en-US" sz="1700" dirty="0" err="1" smtClean="0"/>
              <a:t>orang</a:t>
            </a:r>
            <a:r>
              <a:rPr lang="en-US" sz="1700" dirty="0" smtClean="0"/>
              <a:t> lain dalam </a:t>
            </a:r>
            <a:r>
              <a:rPr lang="en-US" sz="1700" dirty="0" err="1" smtClean="0"/>
              <a:t>memahami</a:t>
            </a:r>
            <a:r>
              <a:rPr lang="en-US" sz="1700" dirty="0" smtClean="0"/>
              <a:t> program. </a:t>
            </a:r>
          </a:p>
          <a:p>
            <a:pPr>
              <a:lnSpc>
                <a:spcPct val="120000"/>
              </a:lnSpc>
            </a:pPr>
            <a:r>
              <a:rPr lang="en-US" sz="1700" dirty="0" smtClean="0"/>
              <a:t>Dalam </a:t>
            </a:r>
            <a:r>
              <a:rPr lang="en-US" sz="1700" dirty="0" err="1" smtClean="0"/>
              <a:t>hal</a:t>
            </a:r>
            <a:r>
              <a:rPr lang="en-US" sz="1700" dirty="0" smtClean="0"/>
              <a:t> </a:t>
            </a:r>
            <a:r>
              <a:rPr lang="en-US" sz="1700" dirty="0" err="1" smtClean="0"/>
              <a:t>ini</a:t>
            </a:r>
            <a:r>
              <a:rPr lang="en-US" sz="1700" dirty="0" smtClean="0"/>
              <a:t> </a:t>
            </a:r>
            <a:r>
              <a:rPr lang="en-US" sz="1700" dirty="0" err="1" smtClean="0"/>
              <a:t>penjelasannya</a:t>
            </a:r>
            <a:r>
              <a:rPr lang="en-US" sz="1700" dirty="0" smtClean="0"/>
              <a:t> </a:t>
            </a:r>
            <a:r>
              <a:rPr lang="en-US" sz="1700" dirty="0" err="1" smtClean="0"/>
              <a:t>bisa</a:t>
            </a:r>
            <a:r>
              <a:rPr lang="en-US" sz="1700" dirty="0" smtClean="0"/>
              <a:t> </a:t>
            </a:r>
            <a:r>
              <a:rPr lang="en-US" sz="1700" dirty="0" err="1" smtClean="0"/>
              <a:t>berupa</a:t>
            </a:r>
            <a:r>
              <a:rPr lang="en-US" sz="1700" dirty="0" smtClean="0"/>
              <a:t>:</a:t>
            </a:r>
          </a:p>
          <a:p>
            <a:pPr lvl="1">
              <a:lnSpc>
                <a:spcPct val="120000"/>
              </a:lnSpc>
              <a:buSzPct val="80000"/>
              <a:buFont typeface="Wingdings" pitchFamily="2" charset="2"/>
              <a:buChar char="Ø"/>
            </a:pPr>
            <a:r>
              <a:rPr lang="en-US" sz="1700" dirty="0" err="1" smtClean="0"/>
              <a:t>tujuan</a:t>
            </a:r>
            <a:r>
              <a:rPr lang="en-US" sz="1700" dirty="0" smtClean="0"/>
              <a:t>/</a:t>
            </a:r>
            <a:r>
              <a:rPr lang="en-US" sz="1700" dirty="0" err="1" smtClean="0"/>
              <a:t>fungsi</a:t>
            </a:r>
            <a:r>
              <a:rPr lang="en-US" sz="1700" dirty="0" smtClean="0"/>
              <a:t> program</a:t>
            </a:r>
          </a:p>
          <a:p>
            <a:pPr lvl="1">
              <a:lnSpc>
                <a:spcPct val="120000"/>
              </a:lnSpc>
              <a:buSzPct val="80000"/>
              <a:buFont typeface="Wingdings" pitchFamily="2" charset="2"/>
              <a:buChar char="Ø"/>
            </a:pPr>
            <a:r>
              <a:rPr lang="en-US" sz="1700" dirty="0" err="1" smtClean="0"/>
              <a:t>saat</a:t>
            </a:r>
            <a:r>
              <a:rPr lang="en-US" sz="1700" dirty="0" smtClean="0"/>
              <a:t> program </a:t>
            </a:r>
            <a:r>
              <a:rPr lang="en-US" sz="1700" dirty="0" err="1" smtClean="0"/>
              <a:t>dibuat</a:t>
            </a:r>
            <a:r>
              <a:rPr lang="en-US" sz="1700" dirty="0" smtClean="0"/>
              <a:t> </a:t>
            </a:r>
            <a:r>
              <a:rPr lang="en-US" sz="1700" dirty="0" err="1" smtClean="0"/>
              <a:t>atau</a:t>
            </a:r>
            <a:r>
              <a:rPr lang="en-US" sz="1700" dirty="0" smtClean="0"/>
              <a:t> </a:t>
            </a:r>
            <a:r>
              <a:rPr lang="en-US" sz="1700" dirty="0" err="1" smtClean="0"/>
              <a:t>direvisi</a:t>
            </a:r>
            <a:endParaRPr lang="en-US" sz="1700" dirty="0" smtClean="0"/>
          </a:p>
          <a:p>
            <a:pPr lvl="1">
              <a:lnSpc>
                <a:spcPct val="120000"/>
              </a:lnSpc>
              <a:buSzPct val="80000"/>
              <a:buFont typeface="Wingdings" pitchFamily="2" charset="2"/>
              <a:buChar char="Ø"/>
            </a:pPr>
            <a:r>
              <a:rPr lang="en-US" sz="1700" dirty="0" err="1" smtClean="0"/>
              <a:t>keterangan-keterangan</a:t>
            </a:r>
            <a:r>
              <a:rPr lang="en-US" sz="1700" dirty="0" smtClean="0"/>
              <a:t> lain </a:t>
            </a:r>
            <a:r>
              <a:rPr lang="en-US" sz="1700" dirty="0" err="1" smtClean="0"/>
              <a:t>tentang</a:t>
            </a:r>
            <a:r>
              <a:rPr lang="en-US" sz="1700" dirty="0" smtClean="0"/>
              <a:t> </a:t>
            </a:r>
            <a:r>
              <a:rPr lang="en-US" sz="1700" dirty="0" err="1" smtClean="0"/>
              <a:t>kegunaan</a:t>
            </a:r>
            <a:r>
              <a:rPr lang="en-US" sz="1700" dirty="0" smtClean="0"/>
              <a:t> </a:t>
            </a:r>
            <a:r>
              <a:rPr lang="en-US" sz="1700" dirty="0" err="1" smtClean="0"/>
              <a:t>sejumlah</a:t>
            </a:r>
            <a:r>
              <a:rPr lang="en-US" sz="1700" dirty="0" smtClean="0"/>
              <a:t> </a:t>
            </a:r>
            <a:r>
              <a:rPr lang="en-US" sz="1700" dirty="0" err="1" smtClean="0"/>
              <a:t>pernyataan</a:t>
            </a:r>
            <a:r>
              <a:rPr lang="en-US" sz="1700" dirty="0" smtClean="0"/>
              <a:t> dalam program</a:t>
            </a:r>
          </a:p>
          <a:p>
            <a:pPr>
              <a:lnSpc>
                <a:spcPct val="120000"/>
              </a:lnSpc>
            </a:pPr>
            <a:r>
              <a:rPr lang="en-US" sz="1700" dirty="0" err="1" smtClean="0"/>
              <a:t>Pada</a:t>
            </a:r>
            <a:r>
              <a:rPr lang="en-US" sz="1700" dirty="0" smtClean="0"/>
              <a:t> C </a:t>
            </a:r>
            <a:r>
              <a:rPr lang="en-US" sz="1700" dirty="0" err="1" smtClean="0"/>
              <a:t>suatu</a:t>
            </a:r>
            <a:r>
              <a:rPr lang="en-US" sz="1700" dirty="0" smtClean="0"/>
              <a:t> </a:t>
            </a:r>
            <a:r>
              <a:rPr lang="en-US" sz="1700" dirty="0" err="1" smtClean="0"/>
              <a:t>komentar</a:t>
            </a:r>
            <a:r>
              <a:rPr lang="en-US" sz="1700" dirty="0" smtClean="0"/>
              <a:t> </a:t>
            </a:r>
            <a:r>
              <a:rPr lang="en-US" sz="1700" dirty="0" err="1" smtClean="0"/>
              <a:t>diawali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dua</a:t>
            </a:r>
            <a:r>
              <a:rPr lang="en-US" sz="1700" dirty="0" smtClean="0"/>
              <a:t> </a:t>
            </a:r>
            <a:r>
              <a:rPr lang="en-US" sz="1700" dirty="0" err="1" smtClean="0"/>
              <a:t>tanda</a:t>
            </a:r>
            <a:r>
              <a:rPr lang="en-US" sz="1700" dirty="0" smtClean="0"/>
              <a:t> </a:t>
            </a:r>
            <a:r>
              <a:rPr lang="en-US" sz="1700" dirty="0" err="1" smtClean="0"/>
              <a:t>garis</a:t>
            </a:r>
            <a:r>
              <a:rPr lang="en-US" sz="1700" dirty="0" smtClean="0"/>
              <a:t> miring (//). </a:t>
            </a:r>
            <a:r>
              <a:rPr lang="en-US" sz="1700" dirty="0" err="1" smtClean="0"/>
              <a:t>Bagi</a:t>
            </a:r>
            <a:r>
              <a:rPr lang="en-US" sz="1700" dirty="0" smtClean="0"/>
              <a:t> </a:t>
            </a:r>
            <a:r>
              <a:rPr lang="en-US" sz="1700" dirty="0" err="1" smtClean="0"/>
              <a:t>kompiler</a:t>
            </a:r>
            <a:r>
              <a:rPr lang="en-US" sz="1700" dirty="0" smtClean="0"/>
              <a:t> </a:t>
            </a:r>
            <a:r>
              <a:rPr lang="en-US" sz="1700" dirty="0" err="1" smtClean="0"/>
              <a:t>hal</a:t>
            </a:r>
            <a:r>
              <a:rPr lang="en-US" sz="1700" dirty="0" smtClean="0"/>
              <a:t> </a:t>
            </a:r>
            <a:r>
              <a:rPr lang="en-US" sz="1700" dirty="0" err="1" smtClean="0"/>
              <a:t>ini</a:t>
            </a:r>
            <a:r>
              <a:rPr lang="en-US" sz="1700" dirty="0" smtClean="0"/>
              <a:t> </a:t>
            </a:r>
            <a:r>
              <a:rPr lang="en-US" sz="1700" dirty="0" err="1" smtClean="0"/>
              <a:t>tidak</a:t>
            </a:r>
            <a:r>
              <a:rPr lang="en-US" sz="1700" dirty="0" smtClean="0"/>
              <a:t> </a:t>
            </a:r>
            <a:r>
              <a:rPr lang="en-US" sz="1700" dirty="0" err="1" smtClean="0"/>
              <a:t>berguna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akan</a:t>
            </a:r>
            <a:r>
              <a:rPr lang="en-US" sz="1700" dirty="0" smtClean="0"/>
              <a:t> </a:t>
            </a:r>
            <a:r>
              <a:rPr lang="en-US" sz="1700" dirty="0" err="1" smtClean="0"/>
              <a:t>diabaikan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saat</a:t>
            </a:r>
            <a:r>
              <a:rPr lang="en-US" sz="1700" dirty="0" smtClean="0"/>
              <a:t> </a:t>
            </a:r>
            <a:r>
              <a:rPr lang="en-US" sz="1700" dirty="0" err="1" smtClean="0"/>
              <a:t>kompilasi</a:t>
            </a:r>
            <a:endParaRPr lang="en-US" sz="1700" dirty="0" smtClean="0"/>
          </a:p>
          <a:p>
            <a:pPr>
              <a:lnSpc>
                <a:spcPct val="120000"/>
              </a:lnSpc>
            </a:pPr>
            <a:r>
              <a:rPr lang="en-US" sz="1700" dirty="0" err="1" smtClean="0"/>
              <a:t>Selain</a:t>
            </a:r>
            <a:r>
              <a:rPr lang="en-US" sz="1700" dirty="0" smtClean="0"/>
              <a:t> </a:t>
            </a:r>
            <a:r>
              <a:rPr lang="en-US" sz="1700" dirty="0" err="1" smtClean="0"/>
              <a:t>menggunakan</a:t>
            </a:r>
            <a:r>
              <a:rPr lang="en-US" sz="1700" dirty="0" smtClean="0"/>
              <a:t> //, </a:t>
            </a:r>
            <a:r>
              <a:rPr lang="en-US" sz="1700" dirty="0" err="1" smtClean="0"/>
              <a:t>komentar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C </a:t>
            </a:r>
            <a:r>
              <a:rPr lang="en-US" sz="1700" dirty="0" err="1" smtClean="0"/>
              <a:t>juga</a:t>
            </a:r>
            <a:r>
              <a:rPr lang="en-US" sz="1700" dirty="0" smtClean="0"/>
              <a:t> </a:t>
            </a:r>
            <a:r>
              <a:rPr lang="en-US" sz="1700" dirty="0" err="1" smtClean="0"/>
              <a:t>dapat</a:t>
            </a:r>
            <a:r>
              <a:rPr lang="en-US" sz="1700" dirty="0" smtClean="0"/>
              <a:t> ditulis dalam </a:t>
            </a:r>
            <a:r>
              <a:rPr lang="en-US" sz="1700" dirty="0" err="1" smtClean="0"/>
              <a:t>bentuk</a:t>
            </a:r>
            <a:r>
              <a:rPr lang="en-US" sz="1700" dirty="0" smtClean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en-US" sz="1700" dirty="0" smtClean="0"/>
              <a:t>	</a:t>
            </a:r>
            <a:r>
              <a:rPr lang="en-US" sz="1700" dirty="0" smtClean="0">
                <a:solidFill>
                  <a:schemeClr val="accent1"/>
                </a:solidFill>
              </a:rPr>
              <a:t>/* </a:t>
            </a:r>
            <a:r>
              <a:rPr lang="en-US" sz="1700" dirty="0" err="1" smtClean="0">
                <a:solidFill>
                  <a:schemeClr val="accent1"/>
                </a:solidFill>
              </a:rPr>
              <a:t>komentar</a:t>
            </a:r>
            <a:r>
              <a:rPr lang="en-US" sz="1700" dirty="0" smtClean="0">
                <a:solidFill>
                  <a:schemeClr val="accent1"/>
                </a:solidFill>
              </a:rPr>
              <a:t> */</a:t>
            </a:r>
            <a:endParaRPr lang="en-US" sz="1700" dirty="0" smtClean="0"/>
          </a:p>
          <a:p>
            <a:pPr>
              <a:lnSpc>
                <a:spcPct val="120000"/>
              </a:lnSpc>
              <a:buNone/>
            </a:pPr>
            <a:r>
              <a:rPr lang="en-US" sz="1700" dirty="0" smtClean="0"/>
              <a:t>	</a:t>
            </a:r>
            <a:r>
              <a:rPr lang="en-US" sz="1700" dirty="0" err="1" smtClean="0"/>
              <a:t>Biasanya</a:t>
            </a:r>
            <a:r>
              <a:rPr lang="en-US" sz="1700" dirty="0" smtClean="0"/>
              <a:t> </a:t>
            </a:r>
            <a:r>
              <a:rPr lang="en-US" sz="1700" dirty="0" err="1" smtClean="0"/>
              <a:t>cara</a:t>
            </a:r>
            <a:r>
              <a:rPr lang="en-US" sz="1700" dirty="0" smtClean="0"/>
              <a:t> </a:t>
            </a:r>
            <a:r>
              <a:rPr lang="en-US" sz="1700" dirty="0" err="1" smtClean="0"/>
              <a:t>penulisan</a:t>
            </a:r>
            <a:r>
              <a:rPr lang="en-US" sz="1700" dirty="0" smtClean="0"/>
              <a:t> </a:t>
            </a:r>
            <a:r>
              <a:rPr lang="en-US" sz="1700" dirty="0" err="1" smtClean="0"/>
              <a:t>diatas</a:t>
            </a:r>
            <a:r>
              <a:rPr lang="en-US" sz="1700" dirty="0" smtClean="0"/>
              <a:t> </a:t>
            </a:r>
            <a:r>
              <a:rPr lang="en-US" sz="1700" dirty="0" err="1" smtClean="0"/>
              <a:t>digunakan</a:t>
            </a:r>
            <a:r>
              <a:rPr lang="en-US" sz="1700" dirty="0" smtClean="0"/>
              <a:t> </a:t>
            </a:r>
            <a:r>
              <a:rPr lang="en-US" sz="1700" dirty="0" err="1" smtClean="0"/>
              <a:t>jika</a:t>
            </a:r>
            <a:r>
              <a:rPr lang="en-US" sz="1700" dirty="0" smtClean="0"/>
              <a:t> </a:t>
            </a:r>
            <a:r>
              <a:rPr lang="en-US" sz="1700" dirty="0" err="1" smtClean="0"/>
              <a:t>komentar</a:t>
            </a:r>
            <a:r>
              <a:rPr lang="en-US" sz="1700" dirty="0" smtClean="0"/>
              <a:t> </a:t>
            </a:r>
            <a:r>
              <a:rPr lang="en-US" sz="1700" dirty="0" err="1" smtClean="0"/>
              <a:t>melebihi</a:t>
            </a:r>
            <a:r>
              <a:rPr lang="en-US" sz="1700" dirty="0" smtClean="0"/>
              <a:t> </a:t>
            </a:r>
            <a:r>
              <a:rPr lang="en-US" sz="1700" dirty="0" err="1" smtClean="0"/>
              <a:t>satu</a:t>
            </a:r>
            <a:r>
              <a:rPr lang="en-US" sz="1700" dirty="0" smtClean="0"/>
              <a:t> </a:t>
            </a:r>
            <a:r>
              <a:rPr lang="en-US" sz="1700" dirty="0" err="1" smtClean="0"/>
              <a:t>baris</a:t>
            </a:r>
            <a:r>
              <a:rPr lang="en-US" sz="1700" dirty="0" smtClean="0"/>
              <a:t> dalam </a:t>
            </a:r>
            <a:r>
              <a:rPr lang="en-US" sz="1700" dirty="0" err="1" smtClean="0"/>
              <a:t>penulisan</a:t>
            </a:r>
            <a:r>
              <a:rPr lang="en-US" sz="1700" dirty="0" smtClean="0"/>
              <a:t>.</a:t>
            </a:r>
            <a:endParaRPr lang="en-SG" sz="1700" dirty="0"/>
          </a:p>
        </p:txBody>
      </p:sp>
      <p:sp>
        <p:nvSpPr>
          <p:cNvPr id="4" name="Rectangle 3"/>
          <p:cNvSpPr/>
          <p:nvPr/>
        </p:nvSpPr>
        <p:spPr>
          <a:xfrm>
            <a:off x="500034" y="1714488"/>
            <a:ext cx="5929354" cy="5715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//program </a:t>
            </a: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</a:rPr>
              <a:t>pertamaku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Function/ </a:t>
            </a:r>
            <a:r>
              <a:rPr lang="en-US" dirty="0" err="1" smtClean="0"/>
              <a:t>Pustaka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143404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dirty="0" err="1" smtClean="0"/>
              <a:t>Pengenal</a:t>
            </a:r>
            <a:r>
              <a:rPr lang="en-US" dirty="0" smtClean="0"/>
              <a:t> </a:t>
            </a:r>
            <a:r>
              <a:rPr lang="en-US" b="1" dirty="0" err="1" smtClean="0"/>
              <a:t>printf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C, </a:t>
            </a:r>
            <a:r>
              <a:rPr lang="en-US" dirty="0" err="1" smtClean="0"/>
              <a:t>disediakan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data </a:t>
            </a:r>
            <a:r>
              <a:rPr lang="en-US" dirty="0" err="1" smtClean="0"/>
              <a:t>ke</a:t>
            </a:r>
            <a:r>
              <a:rPr lang="en-US" dirty="0" smtClean="0"/>
              <a:t> standard output (</a:t>
            </a:r>
            <a:r>
              <a:rPr lang="en-US" dirty="0" err="1" smtClean="0"/>
              <a:t>normalnya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)</a:t>
            </a:r>
            <a:endParaRPr lang="en-US" b="1" dirty="0" smtClean="0">
              <a:solidFill>
                <a:srgbClr val="FF0000"/>
              </a:solidFill>
              <a:latin typeface="Consolas" pitchFamily="49" charset="0"/>
            </a:endParaRPr>
          </a:p>
          <a:p>
            <a:pPr>
              <a:lnSpc>
                <a:spcPct val="170000"/>
              </a:lnSpc>
            </a:pPr>
            <a:endParaRPr lang="en-SG" dirty="0"/>
          </a:p>
        </p:txBody>
      </p:sp>
      <p:sp>
        <p:nvSpPr>
          <p:cNvPr id="4" name="Rectangle 3"/>
          <p:cNvSpPr/>
          <p:nvPr/>
        </p:nvSpPr>
        <p:spPr>
          <a:xfrm>
            <a:off x="500034" y="1714488"/>
            <a:ext cx="5929354" cy="57150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err="1" smtClean="0">
                <a:solidFill>
                  <a:schemeClr val="bg1"/>
                </a:solidFill>
                <a:latin typeface="Consolas" pitchFamily="49" charset="0"/>
              </a:rPr>
              <a:t>printf</a:t>
            </a:r>
            <a:r>
              <a:rPr lang="en-US" sz="2400" b="1" dirty="0" smtClean="0">
                <a:solidFill>
                  <a:schemeClr val="bg1"/>
                </a:solidFill>
                <a:latin typeface="Consolas" pitchFamily="49" charset="0"/>
              </a:rPr>
              <a:t>(“Hello World”);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52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 function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stdio.h</a:t>
            </a:r>
            <a:endParaRPr lang="en-US" sz="2400" dirty="0" smtClean="0"/>
          </a:p>
          <a:p>
            <a:pPr>
              <a:buNone/>
            </a:pPr>
            <a:endParaRPr lang="en-SG" sz="2400" dirty="0"/>
          </a:p>
        </p:txBody>
      </p:sp>
      <p:sp>
        <p:nvSpPr>
          <p:cNvPr id="4" name="Rectangle 3"/>
          <p:cNvSpPr/>
          <p:nvPr/>
        </p:nvSpPr>
        <p:spPr>
          <a:xfrm>
            <a:off x="214282" y="2285992"/>
            <a:ext cx="8786842" cy="35004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clearr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flushall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fscan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puts()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feof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flose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fopen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fseek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putw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ferror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fccloseall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fsetpos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rename()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fileno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fdopen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fputc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ftell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rewind()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getch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fflush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fputchar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fwrite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scanf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getchar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fgetchar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fread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gets()		unlink()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putchar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fgetchar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fread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remove(path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fgetpos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free()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perror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fgets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freopen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SG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Library function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math.h</a:t>
            </a:r>
            <a:endParaRPr lang="en-US" sz="2400" dirty="0" smtClean="0"/>
          </a:p>
          <a:p>
            <a:pPr>
              <a:buNone/>
            </a:pPr>
            <a:endParaRPr lang="en-SG" sz="2400" dirty="0"/>
          </a:p>
        </p:txBody>
      </p:sp>
      <p:sp>
        <p:nvSpPr>
          <p:cNvPr id="6" name="Rectangle 5"/>
          <p:cNvSpPr/>
          <p:nvPr/>
        </p:nvSpPr>
        <p:spPr>
          <a:xfrm>
            <a:off x="928662" y="2285992"/>
            <a:ext cx="7072362" cy="35004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8" tIns="45714" rIns="91428" bIns="45714" anchor="ctr"/>
          <a:lstStyle/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abs()		ceil()		labs()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sqrt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acosh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ldexp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tan()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asin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cosh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log()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tanh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atan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exp()		log10()</a:t>
            </a: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atan2()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fabs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lnSpc>
                <a:spcPts val="2500"/>
              </a:lnSpc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atof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floor()		sin()</a:t>
            </a:r>
          </a:p>
          <a:p>
            <a:pPr>
              <a:lnSpc>
                <a:spcPts val="2500"/>
              </a:lnSpc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fmod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	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sinh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796</Words>
  <Application>Microsoft Office PowerPoint</Application>
  <PresentationFormat>On-screen Show (4:3)</PresentationFormat>
  <Paragraphs>167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Pemograman Terstruktur</vt:lpstr>
      <vt:lpstr>First Program</vt:lpstr>
      <vt:lpstr>Program HelloWorld</vt:lpstr>
      <vt:lpstr>Fungsi</vt:lpstr>
      <vt:lpstr>Header</vt:lpstr>
      <vt:lpstr>Komentar (Comment)</vt:lpstr>
      <vt:lpstr>Library Function/ Pustaka</vt:lpstr>
      <vt:lpstr>Slide 8</vt:lpstr>
      <vt:lpstr>Slide 9</vt:lpstr>
      <vt:lpstr>Struktur Dasar Program</vt:lpstr>
      <vt:lpstr>Program Menghitung Luas Segi Empat</vt:lpstr>
      <vt:lpstr>Fungsi main() / Fungsi Utama</vt:lpstr>
      <vt:lpstr>Deklarasi Variabel</vt:lpstr>
      <vt:lpstr>Deklarasi Variabel (2)</vt:lpstr>
      <vt:lpstr>Deklarasi Variabel (3)</vt:lpstr>
      <vt:lpstr>Tipe data pada C++</vt:lpstr>
      <vt:lpstr>Keyword dalam bahasa C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Mini</dc:creator>
  <cp:lastModifiedBy>HP Mini</cp:lastModifiedBy>
  <cp:revision>39</cp:revision>
  <dcterms:created xsi:type="dcterms:W3CDTF">2011-09-10T02:27:09Z</dcterms:created>
  <dcterms:modified xsi:type="dcterms:W3CDTF">2011-09-26T09:26:15Z</dcterms:modified>
</cp:coreProperties>
</file>