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69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72" r:id="rId18"/>
    <p:sldId id="273" r:id="rId19"/>
    <p:sldId id="274" r:id="rId20"/>
  </p:sldIdLst>
  <p:sldSz cx="10150475" cy="7589838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46" y="-102"/>
      </p:cViewPr>
      <p:guideLst>
        <p:guide orient="horz" pos="2390"/>
        <p:guide pos="31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ECA9A-C4D8-4455-A6E8-0C25D9485543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996BA-6308-4C08-90C3-A04E027E44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D8697-823F-4624-9E72-49B570923067}" type="datetimeFigureOut">
              <a:rPr lang="en-US" smtClean="0"/>
              <a:t>9/20/2011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6650" y="685800"/>
            <a:ext cx="4584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5B8C1-4B08-4DAC-8411-13814F77D5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5B8C1-4B08-4DAC-8411-13814F77D5B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5486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953000"/>
            <a:ext cx="6172200" cy="685800"/>
          </a:xfrm>
        </p:spPr>
        <p:txBody>
          <a:bodyPr/>
          <a:lstStyle>
            <a:lvl1pPr marL="0" indent="0" algn="ctr">
              <a:buFontTx/>
              <a:buNone/>
              <a:defRPr sz="32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629400"/>
            <a:ext cx="2133600" cy="5334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733800" y="6629400"/>
            <a:ext cx="3124200" cy="5334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467600" y="6629400"/>
            <a:ext cx="2133600" cy="533400"/>
          </a:xfrm>
        </p:spPr>
        <p:txBody>
          <a:bodyPr/>
          <a:lstStyle>
            <a:lvl1pPr>
              <a:defRPr/>
            </a:lvl1pPr>
          </a:lstStyle>
          <a:p>
            <a:fld id="{53E2BEDF-981A-4FD5-9CC5-5C91E24A2C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8EE0D-E27A-4008-A93D-4314C44B6E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800" y="533400"/>
            <a:ext cx="2438400" cy="6307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533400"/>
            <a:ext cx="7162800" cy="6307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5CB13-1B3B-4DEF-9597-29735CDBFE6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9FF5C-35B9-46CE-B860-DC890C316A6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688" y="4876800"/>
            <a:ext cx="8628062" cy="1508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1688" y="3216275"/>
            <a:ext cx="8628062" cy="166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443BC-4031-43CE-9A08-08C5D4584E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2286000"/>
            <a:ext cx="4800600" cy="4554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286000"/>
            <a:ext cx="4800600" cy="4554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F4398-CB90-4CDA-8728-99A33825B2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3213"/>
            <a:ext cx="9134475" cy="12652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98625"/>
            <a:ext cx="4484688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406650"/>
            <a:ext cx="4484688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6200" y="1698625"/>
            <a:ext cx="4486275" cy="7080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6200" y="2406650"/>
            <a:ext cx="4486275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FCD8F-E671-4EF8-8AAB-D37EFD0401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904DB-2E15-4DF8-A000-93707D0D898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1F3FA-6B29-4F92-83CA-B2A1D9D3D2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01625"/>
            <a:ext cx="3338513" cy="1285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0" y="301625"/>
            <a:ext cx="5673725" cy="6478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1587500"/>
            <a:ext cx="3338513" cy="51927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4F5390-23FF-46AF-B402-9530F3350E4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9138" y="5313363"/>
            <a:ext cx="6091237" cy="6270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89138" y="677863"/>
            <a:ext cx="6091237" cy="45545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9138" y="5940425"/>
            <a:ext cx="6091237" cy="890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789C6-244E-49E6-BBC4-355D2AAED6C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533400"/>
            <a:ext cx="7086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2286000"/>
            <a:ext cx="9753600" cy="455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7010400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defTabSz="1014413">
              <a:defRPr sz="16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44888" y="7010400"/>
            <a:ext cx="32131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ctr" defTabSz="1014413">
              <a:defRPr sz="16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50125" y="7010400"/>
            <a:ext cx="21145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>
            <a:lvl1pPr algn="r" defTabSz="1014413">
              <a:defRPr sz="1600">
                <a:latin typeface="+mn-lt"/>
              </a:defRPr>
            </a:lvl1pPr>
          </a:lstStyle>
          <a:p>
            <a:fld id="{0857EA1A-3745-48C0-B6DE-07EA4CF9E5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ctr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ctr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ctr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ctr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ctr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ctr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ctr" defTabSz="1014413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79413" indent="-379413" algn="l" defTabSz="1014413" rtl="0" eaLnBrk="1" fontAlgn="base" hangingPunct="1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11213" indent="-317500" algn="l" defTabSz="1014413" rtl="0" eaLnBrk="1" fontAlgn="base" hangingPunct="1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177925" indent="-252413" algn="l" defTabSz="1014413" rtl="0" eaLnBrk="1" fontAlgn="base" hangingPunct="1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544638" indent="-252413" algn="l" defTabSz="1014413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19129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3701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28273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2845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3741738" indent="-254000" algn="l" defTabSz="1014413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7834" y="1866093"/>
            <a:ext cx="10112641" cy="3124200"/>
          </a:xfrm>
          <a:prstGeom prst="rect">
            <a:avLst/>
          </a:prstGeom>
          <a:solidFill>
            <a:schemeClr val="tx1">
              <a:alpha val="52000"/>
            </a:schemeClr>
          </a:solidFill>
          <a:ln w="2857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 APLIKASI IT </a:t>
            </a:r>
            <a:br>
              <a:rPr kumimoji="0" lang="en-US" sz="40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en-US" sz="40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HTML</a:t>
            </a:r>
            <a:r>
              <a:rPr kumimoji="0" lang="en-US" sz="40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- INTERNET</a:t>
            </a:r>
            <a:r>
              <a:rPr kumimoji="0" lang="en-US" sz="48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/>
            </a:r>
            <a:br>
              <a:rPr kumimoji="0" lang="en-US" sz="48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</a:br>
            <a:r>
              <a:rPr kumimoji="0" lang="en-US" sz="40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MODUL 01</a:t>
            </a:r>
            <a:endParaRPr kumimoji="0" lang="en-US" sz="4000" i="0" u="none" strike="noStrike" kern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APA ITU BROWSER… ?</a:t>
            </a:r>
            <a:endParaRPr lang="en-US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00076" y="2575735"/>
            <a:ext cx="897575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Software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untuk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mengakses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Website.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Bertugas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untuk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mentranslate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(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interpretasi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)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kode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HTML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menjadi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tampilan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yang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dapat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akses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oleh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pengguna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( surfer ). 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Merupakan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perantara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antara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Server Web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Pengguna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Web.</a:t>
            </a:r>
            <a:endParaRPr kumimoji="0" lang="en-US" sz="3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77" y="533400"/>
            <a:ext cx="7346967" cy="838200"/>
          </a:xfrm>
        </p:spPr>
        <p:txBody>
          <a:bodyPr/>
          <a:lstStyle/>
          <a:p>
            <a:r>
              <a:rPr lang="en-US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CIRI – CIRI UMUM BROWSER</a:t>
            </a:r>
            <a:endParaRPr lang="en-US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15482" y="2233490"/>
            <a:ext cx="850112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Memiliki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Address Bar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untuk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memasukan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alamat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website.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Biasanya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memiliki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tombol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Back, Forward, Refresh, Home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Sebagainya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  <a:endParaRPr kumimoji="0" lang="en-US" sz="35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Area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terbesar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dalam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aplikasi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adalah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Tampilan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Web.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Browser Modern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dewasa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ini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dilengkapi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oleh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Tab,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Pencarian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Bookmark.</a:t>
            </a:r>
            <a:endParaRPr kumimoji="0" lang="en-US" sz="3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35" y="582387"/>
            <a:ext cx="7346967" cy="838200"/>
          </a:xfrm>
        </p:spPr>
        <p:txBody>
          <a:bodyPr/>
          <a:lstStyle/>
          <a:p>
            <a:r>
              <a:rPr lang="en-US" sz="3200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BROWSER YANG UMUM DIPAKAI</a:t>
            </a:r>
            <a:endParaRPr lang="en-US" sz="3200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74643" y="1866093"/>
            <a:ext cx="8229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Internet Explorer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dari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Microsoft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Firefox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dari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Mozilla.</a:t>
            </a: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Chrome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dari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Google.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Safari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dari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Apple.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Opera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dari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Opera Inc.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7" name="Picture 6" descr="browser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5362470"/>
            <a:ext cx="10150475" cy="1284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35" y="582387"/>
            <a:ext cx="7346967" cy="838200"/>
          </a:xfrm>
        </p:spPr>
        <p:txBody>
          <a:bodyPr/>
          <a:lstStyle/>
          <a:p>
            <a:r>
              <a:rPr lang="en-US" sz="3600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BROWSER LAINNYA</a:t>
            </a:r>
            <a:endParaRPr lang="en-US" sz="3600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09316" y="2117859"/>
            <a:ext cx="900118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ctr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Selain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pada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PC, Browser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juga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terdapat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pada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device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seperti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HandPhone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, Tablet,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Basis Text (Terminal).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Opera Mini &amp; Mobile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dari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Opera Inc.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Android Browser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pada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Android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iOS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Safari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pada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iPhone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IE Mobile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-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Pada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Windows Mobile/Phone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Lynx, Links,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wget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- 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Pada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Terminal ( LINUX )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35" y="582387"/>
            <a:ext cx="7346967" cy="838200"/>
          </a:xfrm>
        </p:spPr>
        <p:txBody>
          <a:bodyPr/>
          <a:lstStyle/>
          <a:p>
            <a:r>
              <a:rPr lang="en-US" sz="3600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APA ITU HTML… ?</a:t>
            </a:r>
            <a:endParaRPr lang="en-US" sz="3600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74643" y="2313801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Bahasa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Markup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untuk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sebuah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Website.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Semua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tampilan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website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pada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dasarnya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merupakan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dokumen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dengan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format HTML. 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Merupakan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File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Teks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Biasa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dapat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edit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dengan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text editor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seperti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Notepad,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UltraEdit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, Notepad+,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Gedit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, VIM,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sebagainya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Terdapat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juga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aplikasi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khusus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untuk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mendesign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sebuah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web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seperti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: Adobe Dreamweaver.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35" y="582387"/>
            <a:ext cx="7346967" cy="838200"/>
          </a:xfrm>
        </p:spPr>
        <p:txBody>
          <a:bodyPr/>
          <a:lstStyle/>
          <a:p>
            <a:r>
              <a:rPr lang="en-US" sz="3600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CIRI – CIRI HTML</a:t>
            </a:r>
            <a:endParaRPr lang="en-US" sz="3600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03205" y="2223283"/>
            <a:ext cx="864399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Berisi Tag-tag 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  <a:sym typeface="Wingdings" pitchFamily="2" charset="2"/>
              </a:rPr>
              <a:t> &lt;html&gt;&lt;/html&gt;</a:t>
            </a: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Bila dibuka dengan Browser akan memiliki tampilan dan format baik pada tulisan atau layout. 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Biasanya memiliki nama extensi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.html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pada nama filenya.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Memiliki 2 Bagian, yaitu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HEAD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dan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BODY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Pada Browser Source Code dapat dilihat </a:t>
            </a:r>
            <a:r>
              <a:rPr kumimoji="0" lang="en-US" sz="2800" b="0" i="1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biasanya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dengan mengakses menu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View Source.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35" y="582387"/>
            <a:ext cx="7346967" cy="838200"/>
          </a:xfrm>
        </p:spPr>
        <p:txBody>
          <a:bodyPr/>
          <a:lstStyle/>
          <a:p>
            <a:r>
              <a:rPr lang="en-US" sz="3600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LATIHAN 1</a:t>
            </a:r>
            <a:endParaRPr lang="en-US" sz="3600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74643" y="2223283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Buka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Text Editor –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UltraEdit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Ketik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Kode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Berikut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:</a:t>
            </a:r>
            <a:b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&lt;html&gt;</a:t>
            </a:r>
            <a:b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&lt;head&gt;</a:t>
            </a:r>
            <a:b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 	&lt;title&gt;LATIHAN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1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&lt;/title&gt;</a:t>
            </a:r>
            <a:b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&lt;/head&gt;</a:t>
            </a:r>
            <a:b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&lt;body&gt;</a:t>
            </a:r>
            <a:b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	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Selamat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Datang</a:t>
            </a:r>
            <a:r>
              <a:rPr lang="en-US" kern="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US" kern="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Di Web </a:t>
            </a:r>
            <a:r>
              <a:rPr lang="en-US" kern="0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Pertama</a:t>
            </a:r>
            <a:r>
              <a:rPr lang="en-US" kern="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US" kern="0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Saya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/>
            </a:r>
            <a:b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&lt;/body&gt;</a:t>
            </a:r>
            <a:b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&lt;/html&gt;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Lalu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simpan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dengan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nama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file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latihan1.html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Kemudian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buka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dengan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menggunakan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Browser.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35" y="582387"/>
            <a:ext cx="7346967" cy="838200"/>
          </a:xfrm>
        </p:spPr>
        <p:txBody>
          <a:bodyPr/>
          <a:lstStyle/>
          <a:p>
            <a:r>
              <a:rPr lang="en-US" sz="3600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STRUKTUR HTML</a:t>
            </a:r>
            <a:endParaRPr lang="en-US" sz="3600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07312" y="2015091"/>
            <a:ext cx="822960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l" defTabSz="1014413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Dimulai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dengan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&lt;html&gt;</a:t>
            </a:r>
          </a:p>
          <a:p>
            <a:pPr marL="379413" marR="0" lvl="0" indent="-379413" algn="l" defTabSz="1014413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Diikuti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oleh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&lt;head&gt;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sebagai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area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untuk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tag-tag non display.</a:t>
            </a:r>
          </a:p>
          <a:p>
            <a:pPr marL="379413" marR="0" lvl="0" indent="-379413" algn="l" defTabSz="1014413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Diikuti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oleh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&lt;body&gt;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sebagai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area </a:t>
            </a:r>
            <a:r>
              <a:rPr kumimoji="0" lang="en-US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untuk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tag-tag display.</a:t>
            </a:r>
          </a:p>
          <a:p>
            <a:pPr marL="379413" marR="0" lvl="0" indent="-379413" algn="l" defTabSz="1014413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79413" marR="0" lvl="0" indent="-379413" algn="l" defTabSz="1014413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Strukturnya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Sebagai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Berikut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:</a:t>
            </a:r>
          </a:p>
          <a:p>
            <a:pPr marL="379413" marR="0" lvl="0" indent="-379413" algn="l" defTabSz="1014413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&lt;html&gt;</a:t>
            </a:r>
          </a:p>
          <a:p>
            <a:pPr marL="379413" marR="0" lvl="0" indent="-379413" algn="l" defTabSz="1014413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  &lt;head&gt;</a:t>
            </a:r>
          </a:p>
          <a:p>
            <a:pPr marL="379413" marR="0" lvl="0" indent="-379413" algn="l" defTabSz="1014413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     …. TAG-TAG HEAD …</a:t>
            </a:r>
          </a:p>
          <a:p>
            <a:pPr marL="379413" marR="0" lvl="0" indent="-379413" algn="l" defTabSz="1014413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  &lt;/head&gt;</a:t>
            </a:r>
          </a:p>
          <a:p>
            <a:pPr marL="379413" marR="0" lvl="0" indent="-379413" algn="l" defTabSz="1014413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  &lt;body&gt;</a:t>
            </a:r>
          </a:p>
          <a:p>
            <a:pPr marL="379413" marR="0" lvl="0" indent="-379413" algn="l" defTabSz="1014413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     ….. TAG-TAG TAMPILAN ----</a:t>
            </a:r>
          </a:p>
          <a:p>
            <a:pPr marL="379413" marR="0" lvl="0" indent="-379413" algn="l" defTabSz="1014413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  &lt;/body&gt;</a:t>
            </a:r>
          </a:p>
          <a:p>
            <a:pPr marL="379413" marR="0" lvl="0" indent="-379413" algn="l" defTabSz="1014413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&lt;/html&gt;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35" y="582387"/>
            <a:ext cx="7346967" cy="838200"/>
          </a:xfrm>
        </p:spPr>
        <p:txBody>
          <a:bodyPr/>
          <a:lstStyle/>
          <a:p>
            <a:r>
              <a:rPr lang="en-US" sz="3600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TAG DASAR HTML</a:t>
            </a:r>
            <a:endParaRPr lang="en-US" sz="3600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17519" y="2008969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&lt;title&gt;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-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Untuk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Menentukan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Judul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&lt;b&gt;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Bold, 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</a:t>
            </a:r>
            <a:r>
              <a:rPr kumimoji="0" 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em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&gt;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Italic, 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&lt;u&gt;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Underline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&lt;p&gt;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Paragraf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&lt;h1&gt;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sampai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&lt;h6&gt;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untuk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Heading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</a:t>
            </a:r>
            <a:r>
              <a:rPr kumimoji="0" 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br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/&gt;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Ganti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Baris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&lt;hr /&gt;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Garis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Pembatas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35" y="582387"/>
            <a:ext cx="7346967" cy="838200"/>
          </a:xfrm>
        </p:spPr>
        <p:txBody>
          <a:bodyPr/>
          <a:lstStyle/>
          <a:p>
            <a:r>
              <a:rPr lang="en-US" sz="3600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JENIS – JENIS TAG</a:t>
            </a:r>
            <a:endParaRPr lang="en-US" sz="3600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860395" y="3080539"/>
            <a:ext cx="8229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4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&lt;tag /&gt;</a:t>
            </a:r>
            <a:r>
              <a:rPr kumimoji="0" lang="en-US" sz="4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Tag yang berdiri sendiri.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4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&lt;tag&gt;&lt;/tag&gt;</a:t>
            </a:r>
            <a:r>
              <a:rPr kumimoji="0" lang="en-US" sz="4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Tag yang berpasangan.</a:t>
            </a:r>
            <a:endParaRPr kumimoji="0" lang="en-US" sz="4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PERKENALAN</a:t>
            </a:r>
            <a:endParaRPr lang="en-US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88957" y="2731519"/>
            <a:ext cx="89297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Nama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		: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Adi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Rachmanto</a:t>
            </a: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baseline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NIP			: 4127.34.03.016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baseline="0" dirty="0" err="1" smtClean="0">
                <a:latin typeface="Calibri" pitchFamily="34" charset="0"/>
              </a:rPr>
              <a:t>Telepon</a:t>
            </a:r>
            <a:r>
              <a:rPr lang="en-US" sz="2800" kern="0" baseline="0" dirty="0" smtClean="0">
                <a:latin typeface="Calibri" pitchFamily="34" charset="0"/>
              </a:rPr>
              <a:t>		:</a:t>
            </a:r>
            <a:r>
              <a:rPr lang="en-US" sz="2800" kern="0" dirty="0" smtClean="0">
                <a:latin typeface="Calibri" pitchFamily="34" charset="0"/>
              </a:rPr>
              <a:t> 085624941708</a:t>
            </a:r>
            <a:endParaRPr kumimoji="0" lang="en-US" sz="28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Email		: adirachmanto@yahoo.com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Kuliah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Online 	: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adixp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Kampus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Online	: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adixp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SILABUS KAIT - I</a:t>
            </a:r>
            <a:endParaRPr lang="en-US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23641" y="2021213"/>
            <a:ext cx="8929750" cy="44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Pengertian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HTML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Dasar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–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dasar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HTML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Format </a:t>
            </a:r>
            <a:r>
              <a:rPr kumimoji="0" lang="en-US" sz="2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Teks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HTML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baseline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Link</a:t>
            </a:r>
            <a:r>
              <a:rPr lang="en-US" sz="28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HTML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List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HTML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baseline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Tabel</a:t>
            </a:r>
            <a:r>
              <a:rPr lang="en-US" sz="28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HTML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Frame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HTML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baseline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Pengaturan</a:t>
            </a:r>
            <a:r>
              <a:rPr lang="en-US" sz="28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US" sz="28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Tampilan</a:t>
            </a:r>
            <a:r>
              <a:rPr lang="en-US" sz="28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US" sz="28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Dokumen</a:t>
            </a:r>
            <a:endParaRPr lang="en-US" sz="2800" kern="0" dirty="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8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Menempatkan</a:t>
            </a:r>
            <a:r>
              <a:rPr lang="en-US" sz="28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</a:t>
            </a:r>
            <a:r>
              <a:rPr lang="en-US" sz="2800" kern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Objek</a:t>
            </a:r>
            <a:r>
              <a:rPr lang="en-US" sz="2800" kern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Multimedia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Form HTML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SISTEMATIKA PENILAIAN</a:t>
            </a:r>
            <a:endParaRPr lang="en-US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03205" y="1866093"/>
            <a:ext cx="8067708" cy="4777593"/>
          </a:xfrm>
        </p:spPr>
        <p:txBody>
          <a:bodyPr/>
          <a:lstStyle/>
          <a:p>
            <a:pPr marL="1608138" indent="-1608138">
              <a:buNone/>
            </a:pPr>
            <a:r>
              <a:rPr lang="en-US" dirty="0" err="1" smtClean="0">
                <a:solidFill>
                  <a:srgbClr val="FF0000"/>
                </a:solidFill>
                <a:latin typeface="Agency FB" pitchFamily="34" charset="0"/>
              </a:rPr>
              <a:t>Bobot</a:t>
            </a:r>
            <a:r>
              <a:rPr lang="en-US" dirty="0" smtClean="0">
                <a:solidFill>
                  <a:srgbClr val="FF0000"/>
                </a:solidFill>
                <a:latin typeface="Agency FB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gency FB" pitchFamily="34" charset="0"/>
              </a:rPr>
              <a:t>Penilaian</a:t>
            </a:r>
            <a:r>
              <a:rPr lang="en-US" dirty="0" smtClean="0">
                <a:solidFill>
                  <a:srgbClr val="FF0000"/>
                </a:solidFill>
                <a:latin typeface="Agency FB" pitchFamily="34" charset="0"/>
              </a:rPr>
              <a:t> </a:t>
            </a:r>
            <a:r>
              <a:rPr lang="en-US" dirty="0" smtClean="0">
                <a:latin typeface="Agency FB" pitchFamily="34" charset="0"/>
              </a:rPr>
              <a:t>= 10 % </a:t>
            </a:r>
            <a:r>
              <a:rPr lang="en-US" dirty="0" err="1" smtClean="0">
                <a:latin typeface="Agency FB" pitchFamily="34" charset="0"/>
              </a:rPr>
              <a:t>Kehadiran</a:t>
            </a:r>
            <a:r>
              <a:rPr lang="en-US" dirty="0" smtClean="0">
                <a:latin typeface="Agency FB" pitchFamily="34" charset="0"/>
              </a:rPr>
              <a:t> + 20 % </a:t>
            </a:r>
            <a:r>
              <a:rPr lang="en-US" dirty="0" err="1" smtClean="0">
                <a:latin typeface="Agency FB" pitchFamily="34" charset="0"/>
              </a:rPr>
              <a:t>Tugas</a:t>
            </a:r>
            <a:r>
              <a:rPr lang="en-US" dirty="0" smtClean="0">
                <a:latin typeface="Agency FB" pitchFamily="34" charset="0"/>
              </a:rPr>
              <a:t> + </a:t>
            </a:r>
          </a:p>
          <a:p>
            <a:pPr marL="1608138" indent="-1608138">
              <a:buNone/>
            </a:pPr>
            <a:r>
              <a:rPr lang="en-US" dirty="0">
                <a:latin typeface="Agency FB" pitchFamily="34" charset="0"/>
              </a:rPr>
              <a:t>	</a:t>
            </a:r>
            <a:r>
              <a:rPr lang="en-US" dirty="0" smtClean="0">
                <a:latin typeface="Agency FB" pitchFamily="34" charset="0"/>
              </a:rPr>
              <a:t>        </a:t>
            </a:r>
            <a:r>
              <a:rPr lang="en-US" dirty="0" smtClean="0">
                <a:latin typeface="Agency FB" pitchFamily="34" charset="0"/>
              </a:rPr>
              <a:t>  30 </a:t>
            </a:r>
            <a:r>
              <a:rPr lang="en-US" dirty="0" smtClean="0">
                <a:latin typeface="Agency FB" pitchFamily="34" charset="0"/>
              </a:rPr>
              <a:t>% UTS +    40 % UAS</a:t>
            </a:r>
          </a:p>
          <a:p>
            <a:pPr marL="1608138" indent="-1608138">
              <a:buNone/>
            </a:pPr>
            <a:r>
              <a:rPr lang="en-US" dirty="0" err="1" smtClean="0">
                <a:solidFill>
                  <a:srgbClr val="FF0000"/>
                </a:solidFill>
                <a:latin typeface="Agency FB" pitchFamily="34" charset="0"/>
              </a:rPr>
              <a:t>Nilai</a:t>
            </a:r>
            <a:r>
              <a:rPr lang="en-US" dirty="0" smtClean="0">
                <a:solidFill>
                  <a:srgbClr val="FF0000"/>
                </a:solidFill>
                <a:latin typeface="Agency FB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gency FB" pitchFamily="34" charset="0"/>
              </a:rPr>
              <a:t>Akhir</a:t>
            </a:r>
            <a:endParaRPr lang="en-US" dirty="0" smtClean="0">
              <a:solidFill>
                <a:srgbClr val="FF0000"/>
              </a:solidFill>
              <a:latin typeface="Agency FB" pitchFamily="34" charset="0"/>
            </a:endParaRPr>
          </a:p>
          <a:p>
            <a:pPr marL="1608138" indent="-1608138">
              <a:buNone/>
            </a:pPr>
            <a:endParaRPr lang="en-US" dirty="0">
              <a:latin typeface="Agency FB" pitchFamily="34" charset="0"/>
            </a:endParaRPr>
          </a:p>
          <a:p>
            <a:pPr marL="1608138" indent="-1608138">
              <a:buNone/>
            </a:pPr>
            <a:endParaRPr lang="en-US" dirty="0" smtClean="0">
              <a:latin typeface="Agency FB" pitchFamily="34" charset="0"/>
            </a:endParaRPr>
          </a:p>
          <a:p>
            <a:pPr marL="1608138" indent="-1608138">
              <a:buNone/>
            </a:pPr>
            <a:endParaRPr lang="en-US" dirty="0">
              <a:latin typeface="Agency FB" pitchFamily="34" charset="0"/>
            </a:endParaRPr>
          </a:p>
          <a:p>
            <a:pPr marL="1608138" indent="-1608138">
              <a:lnSpc>
                <a:spcPct val="200000"/>
              </a:lnSpc>
              <a:buNone/>
            </a:pPr>
            <a:r>
              <a:rPr lang="en-US" dirty="0" err="1" smtClean="0">
                <a:solidFill>
                  <a:srgbClr val="FF0000"/>
                </a:solidFill>
                <a:latin typeface="Agency FB" pitchFamily="34" charset="0"/>
              </a:rPr>
              <a:t>Kehadiran</a:t>
            </a:r>
            <a:r>
              <a:rPr lang="en-US" dirty="0" smtClean="0">
                <a:solidFill>
                  <a:srgbClr val="FF0000"/>
                </a:solidFill>
                <a:latin typeface="Agency FB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gency FB" pitchFamily="34" charset="0"/>
              </a:rPr>
              <a:t>Minimal 80 % ( </a:t>
            </a:r>
            <a:r>
              <a:rPr lang="en-US" dirty="0" err="1" smtClean="0">
                <a:solidFill>
                  <a:srgbClr val="FF0000"/>
                </a:solidFill>
                <a:latin typeface="Agency FB" pitchFamily="34" charset="0"/>
              </a:rPr>
              <a:t>Maksimal</a:t>
            </a:r>
            <a:r>
              <a:rPr lang="en-US" dirty="0" smtClean="0">
                <a:solidFill>
                  <a:srgbClr val="FF0000"/>
                </a:solidFill>
                <a:latin typeface="Agency FB" pitchFamily="34" charset="0"/>
              </a:rPr>
              <a:t> 3 x </a:t>
            </a:r>
            <a:r>
              <a:rPr lang="en-US" dirty="0" err="1" smtClean="0">
                <a:solidFill>
                  <a:srgbClr val="FF0000"/>
                </a:solidFill>
                <a:latin typeface="Agency FB" pitchFamily="34" charset="0"/>
              </a:rPr>
              <a:t>Tidak</a:t>
            </a:r>
            <a:r>
              <a:rPr lang="en-US" dirty="0" smtClean="0">
                <a:solidFill>
                  <a:srgbClr val="FF0000"/>
                </a:solidFill>
                <a:latin typeface="Agency FB" pitchFamily="34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gency FB" pitchFamily="34" charset="0"/>
              </a:rPr>
              <a:t>Masuk</a:t>
            </a:r>
            <a:r>
              <a:rPr lang="en-US" dirty="0" smtClean="0">
                <a:solidFill>
                  <a:srgbClr val="FF0000"/>
                </a:solidFill>
                <a:latin typeface="Agency FB" pitchFamily="34" charset="0"/>
              </a:rPr>
              <a:t>)</a:t>
            </a:r>
            <a:endParaRPr lang="en-US" dirty="0">
              <a:solidFill>
                <a:srgbClr val="FF0000"/>
              </a:solidFill>
              <a:latin typeface="Agency FB" pitchFamily="34" charset="0"/>
            </a:endParaRPr>
          </a:p>
          <a:p>
            <a:pPr marL="1608138" indent="-1608138">
              <a:buNone/>
            </a:pPr>
            <a:endParaRPr lang="en-US" dirty="0" smtClean="0">
              <a:latin typeface="Agency FB" pitchFamily="34" charset="0"/>
            </a:endParaRPr>
          </a:p>
          <a:p>
            <a:pPr marL="1608138" indent="-1608138">
              <a:buNone/>
            </a:pPr>
            <a:endParaRPr lang="en-US" dirty="0" smtClean="0">
              <a:latin typeface="Agency FB" pitchFamily="34" charset="0"/>
            </a:endParaRPr>
          </a:p>
          <a:p>
            <a:pPr marL="1608138" indent="-1608138">
              <a:buNone/>
            </a:pPr>
            <a:endParaRPr lang="en-US" dirty="0">
              <a:latin typeface="Agency FB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360725" y="3223415"/>
          <a:ext cx="3500462" cy="263858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57322"/>
                <a:gridCol w="2143140"/>
              </a:tblGrid>
              <a:tr h="4160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INDEKS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NILAI</a:t>
                      </a:r>
                      <a:r>
                        <a:rPr lang="en-US" baseline="0" dirty="0" smtClean="0"/>
                        <a:t>  AKHIR</a:t>
                      </a:r>
                      <a:endParaRPr lang="en-US" dirty="0"/>
                    </a:p>
                  </a:txBody>
                  <a:tcPr/>
                </a:tc>
              </a:tr>
              <a:tr h="44451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</a:t>
                      </a:r>
                      <a:endParaRPr lang="en-US" sz="2000" dirty="0" smtClean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Nilai</a:t>
                      </a:r>
                      <a:r>
                        <a:rPr lang="en-US" sz="2000" baseline="0" dirty="0" smtClean="0"/>
                        <a:t> &gt;= 80</a:t>
                      </a:r>
                      <a:endParaRPr lang="en-US" sz="2000" dirty="0">
                        <a:latin typeface="Constantia" pitchFamily="18" charset="0"/>
                      </a:endParaRPr>
                    </a:p>
                  </a:txBody>
                  <a:tcPr/>
                </a:tc>
              </a:tr>
              <a:tr h="44451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</a:t>
                      </a:r>
                      <a:endParaRPr lang="en-US" sz="2000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Nilai</a:t>
                      </a:r>
                      <a:r>
                        <a:rPr lang="en-US" sz="2000" baseline="0" dirty="0" smtClean="0"/>
                        <a:t> &gt;= 68</a:t>
                      </a:r>
                      <a:endParaRPr lang="en-US" sz="2000" dirty="0">
                        <a:latin typeface="Constantia" pitchFamily="18" charset="0"/>
                      </a:endParaRPr>
                    </a:p>
                  </a:txBody>
                  <a:tcPr/>
                </a:tc>
              </a:tr>
              <a:tr h="44451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</a:t>
                      </a:r>
                      <a:endParaRPr lang="en-US" sz="2000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Nilai</a:t>
                      </a:r>
                      <a:r>
                        <a:rPr lang="en-US" sz="2000" dirty="0" smtClean="0"/>
                        <a:t> &gt;= 56</a:t>
                      </a:r>
                      <a:endParaRPr lang="en-US" sz="2000" dirty="0">
                        <a:latin typeface="Constantia" pitchFamily="18" charset="0"/>
                      </a:endParaRPr>
                    </a:p>
                  </a:txBody>
                  <a:tcPr/>
                </a:tc>
              </a:tr>
              <a:tr h="44451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</a:t>
                      </a:r>
                      <a:endParaRPr lang="en-US" sz="2000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Nilai</a:t>
                      </a:r>
                      <a:r>
                        <a:rPr lang="en-US" sz="2000" dirty="0" smtClean="0"/>
                        <a:t> &gt;= 45</a:t>
                      </a:r>
                      <a:endParaRPr lang="en-US" sz="2000" dirty="0" smtClean="0">
                        <a:latin typeface="Constantia" pitchFamily="18" charset="0"/>
                      </a:endParaRPr>
                    </a:p>
                  </a:txBody>
                  <a:tcPr/>
                </a:tc>
              </a:tr>
              <a:tr h="44451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</a:t>
                      </a:r>
                      <a:endParaRPr lang="en-US" sz="2000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Nilai</a:t>
                      </a:r>
                      <a:r>
                        <a:rPr lang="en-US" sz="2000" dirty="0" smtClean="0"/>
                        <a:t> &lt; 45</a:t>
                      </a:r>
                      <a:endParaRPr lang="en-US" sz="2000" dirty="0">
                        <a:latin typeface="Constant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APA ITU INTERNET…. ?</a:t>
            </a:r>
            <a:endParaRPr lang="en-US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46081" y="2276355"/>
            <a:ext cx="9001188" cy="4304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Kependekan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dari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Interconnected Networking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Jaringan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Komputer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Dunia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yang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terhubung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dengan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TCP/IP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Memiliki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Beragam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Layanan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Diantaranya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Website, Email, FTP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Sebagainya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Internet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adalah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Infrastruktur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untuk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melakukan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koneksi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dari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satu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komputer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ke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komputer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lainnya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  <a:endParaRPr kumimoji="0" lang="en-US" sz="3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APA ITU WEBSITE…. ?</a:t>
            </a:r>
            <a:endParaRPr lang="en-US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03205" y="2294721"/>
            <a:ext cx="921550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Salah-satu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Layanan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Internet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Memerlukan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Browser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Untuk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Mengaksesnya</a:t>
            </a:r>
            <a:endParaRPr kumimoji="0" lang="en-US" sz="3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Berupa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Halaman-halaman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situs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yang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didesign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sedemikian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rupa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Memiliki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beragam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kegunaan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dari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mulai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sarana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Berita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Pencarian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,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Jejaring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Sosial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, Streaming Video </a:t>
            </a:r>
            <a:r>
              <a:rPr kumimoji="0" lang="en-US" sz="35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sampai</a:t>
            </a:r>
            <a:r>
              <a:rPr kumimoji="0" lang="en-US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File Sharing.</a:t>
            </a:r>
            <a:endParaRPr kumimoji="0" lang="en-US" sz="3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CIRI – CIRI WEBSITE</a:t>
            </a:r>
            <a:endParaRPr lang="en-US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03205" y="2223283"/>
            <a:ext cx="9144064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Memiliki </a:t>
            </a:r>
            <a:r>
              <a:rPr kumimoji="0" lang="en-US" sz="3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Link</a:t>
            </a:r>
            <a:r>
              <a:rPr kumimoji="0" lang="en-US" sz="35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yang dapat di klik pada halamannya untuk melakukan Navigasi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Memiliki Alamat yang biasanya dimulai dengan </a:t>
            </a:r>
            <a:r>
              <a:rPr kumimoji="0" lang="en-US" sz="35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http://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Memiliki design unik di tiap-tiap website.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5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Biasanya memiliki gambar dan teks baik itu berupa artikel, dan sebagainya.</a:t>
            </a:r>
            <a:endParaRPr kumimoji="0" lang="en-US" sz="3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JENIS &amp; CONTOH WEBSITE</a:t>
            </a:r>
            <a:endParaRPr lang="en-US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31767" y="2366159"/>
            <a:ext cx="921550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Jejaring Sosial : Facebook, Twitter, Kampus Online Unikom, Google+, Koprol, MySpace.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Search Engine : Google Search, Bing, Yahoo! Search.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Content/News : Blog, Detik, CNN, Oke Zone.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Webmail : Gmail, Yahoo! Mail, Hotmail.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File Sharing/Video : YouTUBE, 4Shared, RapidShare.</a:t>
            </a:r>
          </a:p>
          <a:p>
            <a:pPr marL="379413" marR="0" lvl="0" indent="-379413" algn="l" defTabSz="101441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Lain-lain : Profil Perusahaan, Portofolio, Web Pribadi, Jual-Beli (eBay, Amazon), dan sebagainya.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0541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SEJARAH WEBSITE</a:t>
            </a:r>
            <a:endParaRPr lang="en-US" b="1" dirty="0">
              <a:ln w="10541" cmpd="sng">
                <a:solidFill>
                  <a:srgbClr val="C00000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176" y="6795315"/>
            <a:ext cx="10112641" cy="778193"/>
          </a:xfrm>
          <a:prstGeom prst="rect">
            <a:avLst/>
          </a:prstGeom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274320" tIns="50685" rIns="101370" bIns="50685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KOMPUTER</a:t>
            </a:r>
            <a:r>
              <a:rPr kumimoji="0" lang="en-US" sz="1600" i="0" u="none" strike="noStrike" kern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APLIKASI IT – I 					</a:t>
            </a:r>
            <a:r>
              <a:rPr kumimoji="0" lang="en-US" sz="1600" i="0" u="none" strike="noStrike" kern="0" normalizeH="0" baseline="0" noProof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Oleh</a:t>
            </a:r>
            <a:r>
              <a:rPr kumimoji="0" lang="en-US" sz="1600" i="0" u="none" strike="noStrike" kern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 :</a:t>
            </a:r>
          </a:p>
          <a:p>
            <a:pPr marL="0" marR="0" lvl="0" indent="0" defTabSz="10144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MODUL – I							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Adi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Rachmanto</a:t>
            </a:r>
            <a:r>
              <a:rPr lang="en-US" sz="1600" kern="0" dirty="0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, </a:t>
            </a:r>
            <a:r>
              <a:rPr lang="en-US" sz="1600" kern="0" dirty="0" err="1" smtClean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entury Gothic" pitchFamily="34" charset="0"/>
                <a:ea typeface="+mj-ea"/>
                <a:cs typeface="+mj-cs"/>
              </a:rPr>
              <a:t>S.Kom</a:t>
            </a:r>
            <a:endParaRPr kumimoji="0" lang="en-US" sz="1600" i="0" u="none" strike="noStrike" kern="0" normalizeH="0" baseline="0" noProof="0" dirty="0">
              <a:ln w="18415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6114" y="2398817"/>
            <a:ext cx="821537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370" tIns="50685" rIns="101370" bIns="50685" numCol="1" anchor="t" anchorCtr="0" compatLnSpc="1">
            <a:prstTxWarp prst="textNoShape">
              <a:avLst/>
            </a:prstTxWarp>
          </a:bodyPr>
          <a:lstStyle/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Penemu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: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Tim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Berners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Lee ( CERN ) - 1989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Dari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Ide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Implementasi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yang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sederhana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agar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dapat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menghubungkan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Informasi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antar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komputer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CERN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Meluncurkan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web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pada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tahun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1991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Data yang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dikirim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berupa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File yang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berisi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Tag-tag yang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selanjutnya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disebut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HTML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</a:p>
          <a:p>
            <a:pPr marL="379413" marR="0" lvl="0" indent="-379413" algn="l" defTabSz="1014413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Standarisasi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Web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sekarang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dipegang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oleh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W3C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(World Wide Web Consortium),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dan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Tim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ikut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serta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di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dalamnya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n-ea"/>
                <a:cs typeface="+mn-cs"/>
              </a:rPr>
              <a:t>.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p_glo_luminance_prnt">
  <a:themeElements>
    <a:clrScheme name="">
      <a:dk1>
        <a:srgbClr val="000000"/>
      </a:dk1>
      <a:lt1>
        <a:srgbClr val="B2B2B2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5D5D5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ppp_glo_luminance_prnt</Template>
  <TotalTime>109</TotalTime>
  <Words>882</Words>
  <Application>Microsoft PowerPoint</Application>
  <PresentationFormat>Custom</PresentationFormat>
  <Paragraphs>184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Times New Roman</vt:lpstr>
      <vt:lpstr>Arial</vt:lpstr>
      <vt:lpstr>Times</vt:lpstr>
      <vt:lpstr>ppp_glo_luminance_prnt</vt:lpstr>
      <vt:lpstr>Slide 1</vt:lpstr>
      <vt:lpstr>PERKENALAN</vt:lpstr>
      <vt:lpstr>SILABUS KAIT - I</vt:lpstr>
      <vt:lpstr>SISTEMATIKA PENILAIAN</vt:lpstr>
      <vt:lpstr>APA ITU INTERNET…. ?</vt:lpstr>
      <vt:lpstr>APA ITU WEBSITE…. ?</vt:lpstr>
      <vt:lpstr>CIRI – CIRI WEBSITE</vt:lpstr>
      <vt:lpstr>JENIS &amp; CONTOH WEBSITE</vt:lpstr>
      <vt:lpstr>SEJARAH WEBSITE</vt:lpstr>
      <vt:lpstr>APA ITU BROWSER… ?</vt:lpstr>
      <vt:lpstr>CIRI – CIRI UMUM BROWSER</vt:lpstr>
      <vt:lpstr>BROWSER YANG UMUM DIPAKAI</vt:lpstr>
      <vt:lpstr>BROWSER LAINNYA</vt:lpstr>
      <vt:lpstr>APA ITU HTML… ?</vt:lpstr>
      <vt:lpstr>CIRI – CIRI HTML</vt:lpstr>
      <vt:lpstr>LATIHAN 1</vt:lpstr>
      <vt:lpstr>STRUKTUR HTML</vt:lpstr>
      <vt:lpstr>TAG DASAR HTML</vt:lpstr>
      <vt:lpstr>JENIS – JENIS TAG</vt:lpstr>
    </vt:vector>
  </TitlesOfParts>
  <Company>Student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20</cp:revision>
  <dcterms:created xsi:type="dcterms:W3CDTF">2011-09-20T13:27:11Z</dcterms:created>
  <dcterms:modified xsi:type="dcterms:W3CDTF">2011-09-20T15:16:46Z</dcterms:modified>
</cp:coreProperties>
</file>