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C87ED-50BF-4E9A-B6BC-D166B291E4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83663-9922-4CCC-8744-B8592EC614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Pemograman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4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Pernyataan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Kondisi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dirty="0" smtClean="0"/>
              <a:t>b. </a:t>
            </a:r>
            <a:r>
              <a:rPr lang="en-US" sz="3200" b="1" dirty="0" err="1" smtClean="0"/>
              <a:t>switch_case</a:t>
            </a:r>
            <a:endParaRPr lang="en-US" sz="3200" b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/>
              <a:t>Kaidah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switch:</a:t>
            </a:r>
          </a:p>
          <a:p>
            <a:pPr>
              <a:lnSpc>
                <a:spcPct val="120000"/>
              </a:lnSpc>
              <a:buNone/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i="1" dirty="0" smtClean="0"/>
              <a:t>	</a:t>
            </a:r>
            <a:r>
              <a:rPr lang="en-US" sz="2000" dirty="0" smtClean="0">
                <a:latin typeface="Consolas" pitchFamily="49" charset="0"/>
              </a:rPr>
              <a:t>switch (</a:t>
            </a:r>
            <a:r>
              <a:rPr lang="en-US" sz="2000" dirty="0" err="1" smtClean="0">
                <a:latin typeface="Consolas" pitchFamily="49" charset="0"/>
              </a:rPr>
              <a:t>ungkapan</a:t>
            </a:r>
            <a:r>
              <a:rPr lang="en-US" sz="2000" dirty="0" smtClean="0">
                <a:latin typeface="Consolas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case ungkapan_1;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pernyataan_1;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break;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case ungkapan_2;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pernyataan_2;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break;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…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 	default:		/*</a:t>
            </a:r>
            <a:r>
              <a:rPr lang="en-US" sz="2000" dirty="0" err="1" smtClean="0">
                <a:latin typeface="Consolas" pitchFamily="49" charset="0"/>
              </a:rPr>
              <a:t>opsional</a:t>
            </a:r>
            <a:r>
              <a:rPr lang="en-US" sz="2000" dirty="0" smtClean="0">
                <a:latin typeface="Consolas" pitchFamily="49" charset="0"/>
              </a:rPr>
              <a:t>*/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</a:t>
            </a:r>
            <a:r>
              <a:rPr lang="en-US" sz="2000" dirty="0" err="1" smtClean="0">
                <a:latin typeface="Consolas" pitchFamily="49" charset="0"/>
              </a:rPr>
              <a:t>pernyataan_x</a:t>
            </a:r>
            <a:r>
              <a:rPr lang="en-US" sz="2000" dirty="0" smtClean="0">
                <a:latin typeface="Consolas" pitchFamily="49" charset="0"/>
              </a:rPr>
              <a:t>;	/*</a:t>
            </a:r>
            <a:r>
              <a:rPr lang="en-US" sz="2000" dirty="0" err="1" smtClean="0">
                <a:latin typeface="Consolas" pitchFamily="49" charset="0"/>
              </a:rPr>
              <a:t>opsional</a:t>
            </a:r>
            <a:r>
              <a:rPr lang="en-US" sz="2000" dirty="0" smtClean="0">
                <a:latin typeface="Consolas" pitchFamily="49" charset="0"/>
              </a:rPr>
              <a:t>*/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120000"/>
              </a:lnSpc>
            </a:pP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47848" y="2353236"/>
            <a:ext cx="2515152" cy="313931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Perlu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diketahui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>
              <a:defRPr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Bagian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default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hanya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akan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dijalankan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kalau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ungkapan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pada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bagian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tidak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ada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cocok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ungkapan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switch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14612" y="4572001"/>
            <a:ext cx="3457312" cy="1357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14414" y="571480"/>
            <a:ext cx="6987761" cy="5920908"/>
            <a:chOff x="1489710" y="604520"/>
            <a:chExt cx="7448550" cy="6217920"/>
          </a:xfrm>
        </p:grpSpPr>
        <p:sp>
          <p:nvSpPr>
            <p:cNvPr id="4" name="Flowchart: Decision 3"/>
            <p:cNvSpPr/>
            <p:nvPr/>
          </p:nvSpPr>
          <p:spPr>
            <a:xfrm>
              <a:off x="1580198" y="124266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6" name="Flowchart: Decision 5"/>
            <p:cNvSpPr/>
            <p:nvPr/>
          </p:nvSpPr>
          <p:spPr>
            <a:xfrm>
              <a:off x="1580198" y="325392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5487035" y="1517285"/>
              <a:ext cx="2452688" cy="822283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14" name="Elbow Connector 13"/>
            <p:cNvCxnSpPr>
              <a:stCxn id="4" idx="3"/>
              <a:endCxn id="7" idx="1"/>
            </p:cNvCxnSpPr>
            <p:nvPr/>
          </p:nvCxnSpPr>
          <p:spPr>
            <a:xfrm>
              <a:off x="4305935" y="1928428"/>
              <a:ext cx="1181100" cy="3175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Process 21"/>
            <p:cNvSpPr/>
            <p:nvPr/>
          </p:nvSpPr>
          <p:spPr>
            <a:xfrm>
              <a:off x="5487035" y="3528546"/>
              <a:ext cx="2452688" cy="82387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24" name="Elbow Connector 23"/>
            <p:cNvCxnSpPr>
              <a:stCxn id="6" idx="3"/>
              <a:endCxn id="22" idx="1"/>
            </p:cNvCxnSpPr>
            <p:nvPr/>
          </p:nvCxnSpPr>
          <p:spPr>
            <a:xfrm>
              <a:off x="4305935" y="3939687"/>
              <a:ext cx="118110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4" idx="2"/>
              <a:endCxn id="6" idx="0"/>
            </p:cNvCxnSpPr>
            <p:nvPr/>
          </p:nvCxnSpPr>
          <p:spPr>
            <a:xfrm rot="5400000">
              <a:off x="2623201" y="2933263"/>
              <a:ext cx="63973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26"/>
            <p:cNvSpPr/>
            <p:nvPr/>
          </p:nvSpPr>
          <p:spPr>
            <a:xfrm>
              <a:off x="1489710" y="5357253"/>
              <a:ext cx="2906713" cy="7318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pernyataan_x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</a:p>
          </p:txBody>
        </p:sp>
        <p:cxnSp>
          <p:nvCxnSpPr>
            <p:cNvPr id="29" name="Elbow Connector 28"/>
            <p:cNvCxnSpPr>
              <a:stCxn id="6" idx="2"/>
              <a:endCxn id="27" idx="0"/>
            </p:cNvCxnSpPr>
            <p:nvPr/>
          </p:nvCxnSpPr>
          <p:spPr>
            <a:xfrm rot="5400000">
              <a:off x="2577961" y="4991351"/>
              <a:ext cx="730213" cy="4763"/>
            </a:xfrm>
            <a:prstGeom prst="bentConnector3">
              <a:avLst>
                <a:gd name="adj1" fmla="val 50000"/>
              </a:avLst>
            </a:prstGeom>
            <a:noFill/>
            <a:ln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7" idx="3"/>
              <a:endCxn id="27" idx="3"/>
            </p:cNvCxnSpPr>
            <p:nvPr/>
          </p:nvCxnSpPr>
          <p:spPr>
            <a:xfrm flipH="1">
              <a:off x="4396423" y="1928428"/>
              <a:ext cx="3543300" cy="3795518"/>
            </a:xfrm>
            <a:prstGeom prst="bentConnector3">
              <a:avLst>
                <a:gd name="adj1" fmla="val -2936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39723" y="3895239"/>
              <a:ext cx="998537" cy="3175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7" idx="2"/>
            </p:cNvCxnSpPr>
            <p:nvPr/>
          </p:nvCxnSpPr>
          <p:spPr>
            <a:xfrm rot="5400000">
              <a:off x="2577167" y="6454159"/>
              <a:ext cx="731800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" idx="0"/>
            </p:cNvCxnSpPr>
            <p:nvPr/>
          </p:nvCxnSpPr>
          <p:spPr>
            <a:xfrm rot="5400000">
              <a:off x="2623202" y="922003"/>
              <a:ext cx="639729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8" name="TextBox 49"/>
            <p:cNvSpPr txBox="1">
              <a:spLocks noChangeArrowheads="1"/>
            </p:cNvSpPr>
            <p:nvPr/>
          </p:nvSpPr>
          <p:spPr bwMode="auto">
            <a:xfrm>
              <a:off x="4305625" y="147891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9" name="TextBox 50"/>
            <p:cNvSpPr txBox="1">
              <a:spLocks noChangeArrowheads="1"/>
            </p:cNvSpPr>
            <p:nvPr/>
          </p:nvSpPr>
          <p:spPr bwMode="auto">
            <a:xfrm>
              <a:off x="4396461" y="349059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0" name="TextBox 51"/>
            <p:cNvSpPr txBox="1">
              <a:spLocks noChangeArrowheads="1"/>
            </p:cNvSpPr>
            <p:nvPr/>
          </p:nvSpPr>
          <p:spPr bwMode="auto">
            <a:xfrm>
              <a:off x="3033922" y="275907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1" name="TextBox 52"/>
            <p:cNvSpPr txBox="1">
              <a:spLocks noChangeArrowheads="1"/>
            </p:cNvSpPr>
            <p:nvPr/>
          </p:nvSpPr>
          <p:spPr bwMode="auto">
            <a:xfrm>
              <a:off x="3033922" y="4719320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//</a:t>
            </a:r>
            <a:r>
              <a:rPr lang="en-US" sz="1600" b="1" dirty="0" err="1" smtClean="0">
                <a:latin typeface="Consolas" pitchFamily="49" charset="0"/>
              </a:rPr>
              <a:t>contoh</a:t>
            </a:r>
            <a:r>
              <a:rPr lang="en-US" sz="1600" b="1" dirty="0" smtClean="0">
                <a:latin typeface="Consolas" pitchFamily="49" charset="0"/>
              </a:rPr>
              <a:t> program </a:t>
            </a:r>
            <a:r>
              <a:rPr lang="en-US" sz="1600" b="1" dirty="0" err="1" smtClean="0">
                <a:latin typeface="Consolas" pitchFamily="49" charset="0"/>
              </a:rPr>
              <a:t>switch_case</a:t>
            </a: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stdio.h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conio.h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x;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clrscr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angka</a:t>
            </a:r>
            <a:r>
              <a:rPr lang="en-US" sz="1600" b="1" dirty="0" smtClean="0">
                <a:latin typeface="Consolas" pitchFamily="49" charset="0"/>
              </a:rPr>
              <a:t>:");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scanf</a:t>
            </a:r>
            <a:r>
              <a:rPr lang="en-US" sz="1600" b="1" dirty="0" smtClean="0">
                <a:latin typeface="Consolas" pitchFamily="49" charset="0"/>
              </a:rPr>
              <a:t>("%</a:t>
            </a:r>
            <a:r>
              <a:rPr lang="en-US" sz="1600" b="1" dirty="0" err="1" smtClean="0">
                <a:latin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</a:rPr>
              <a:t>", &amp;x);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switch (x)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case 1: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("x </a:t>
            </a:r>
            <a:r>
              <a:rPr lang="en-US" sz="1600" b="1" dirty="0" err="1" smtClean="0">
                <a:latin typeface="Consolas" pitchFamily="49" charset="0"/>
              </a:rPr>
              <a:t>adalah</a:t>
            </a:r>
            <a:r>
              <a:rPr lang="en-US" sz="1600" b="1" dirty="0" smtClean="0">
                <a:latin typeface="Consolas" pitchFamily="49" charset="0"/>
              </a:rPr>
              <a:t> 1");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case 2: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("x </a:t>
            </a:r>
            <a:r>
              <a:rPr lang="en-US" sz="1600" b="1" dirty="0" err="1" smtClean="0">
                <a:latin typeface="Consolas" pitchFamily="49" charset="0"/>
              </a:rPr>
              <a:t>adalah</a:t>
            </a:r>
            <a:r>
              <a:rPr lang="en-US" sz="1600" b="1" dirty="0" smtClean="0">
                <a:latin typeface="Consolas" pitchFamily="49" charset="0"/>
              </a:rPr>
              <a:t> 2");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default: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tidak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terindentifikasi</a:t>
            </a:r>
            <a:r>
              <a:rPr lang="en-US" sz="1600" b="1" dirty="0" smtClean="0">
                <a:latin typeface="Consolas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b="1" dirty="0" smtClean="0">
                <a:latin typeface="Consolas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268941"/>
            <a:ext cx="7773229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79176"/>
            <a:ext cx="8613913" cy="537882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err="1" smtClean="0"/>
              <a:t>Susun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menginput</a:t>
            </a:r>
            <a:r>
              <a:rPr lang="en-US" sz="2800" dirty="0" smtClean="0"/>
              <a:t> 3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b="1" dirty="0" smtClean="0"/>
              <a:t>SEGI TIGA</a:t>
            </a:r>
            <a:r>
              <a:rPr lang="en-US" sz="2800" dirty="0" smtClean="0"/>
              <a:t>”,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: “</a:t>
            </a:r>
            <a:r>
              <a:rPr lang="en-US" sz="2800" b="1" dirty="0" smtClean="0"/>
              <a:t>BUKAN SEGITIGA</a:t>
            </a:r>
            <a:r>
              <a:rPr lang="en-US" sz="2800" dirty="0" smtClean="0"/>
              <a:t>”</a:t>
            </a:r>
            <a:endParaRPr lang="en-SG" sz="2800" dirty="0" smtClean="0"/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Catatan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,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pasti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lain. </a:t>
            </a:r>
            <a:r>
              <a:rPr lang="en-US" sz="2800" dirty="0" err="1" smtClean="0"/>
              <a:t>Atau</a:t>
            </a:r>
            <a:r>
              <a:rPr lang="en-US" sz="2800" dirty="0" smtClean="0"/>
              <a:t>,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yang lain</a:t>
            </a:r>
            <a:endParaRPr lang="en-SG" sz="2800" dirty="0" smtClean="0"/>
          </a:p>
          <a:p>
            <a:pPr marL="914400" lvl="1" indent="-514350">
              <a:lnSpc>
                <a:spcPct val="120000"/>
              </a:lnSpc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logical operator AND </a:t>
            </a:r>
            <a:r>
              <a:rPr lang="en-US" sz="2400" dirty="0" err="1" smtClean="0"/>
              <a:t>atau</a:t>
            </a:r>
            <a:r>
              <a:rPr lang="en-US" sz="2400" dirty="0" smtClean="0"/>
              <a:t> OR</a:t>
            </a:r>
            <a:endParaRPr lang="en-SG" sz="2400" dirty="0" smtClean="0"/>
          </a:p>
          <a:p>
            <a:pPr marL="914400" lvl="1" indent="-514350">
              <a:lnSpc>
                <a:spcPct val="12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logical operator AND </a:t>
            </a:r>
            <a:r>
              <a:rPr lang="en-US" sz="2400" dirty="0" err="1" smtClean="0"/>
              <a:t>dan</a:t>
            </a:r>
            <a:r>
              <a:rPr lang="en-US" sz="2400" dirty="0" smtClean="0"/>
              <a:t> OR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268941"/>
            <a:ext cx="7773229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087" y="1479176"/>
            <a:ext cx="8083826" cy="4572000"/>
          </a:xfrm>
        </p:spPr>
        <p:txBody>
          <a:bodyPr>
            <a:normAutofit fontScale="92500"/>
          </a:bodyPr>
          <a:lstStyle/>
          <a:p>
            <a:pPr marL="514350" lvl="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sz="2800" dirty="0" err="1" smtClean="0"/>
              <a:t>Susun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menginput</a:t>
            </a:r>
            <a:r>
              <a:rPr lang="en-US" sz="2800" dirty="0" smtClean="0"/>
              <a:t> 3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(</a:t>
            </a:r>
            <a:r>
              <a:rPr lang="en-US" sz="2800" dirty="0" err="1" smtClean="0"/>
              <a:t>sisi</a:t>
            </a:r>
            <a:r>
              <a:rPr lang="en-US" sz="2800" dirty="0" smtClean="0"/>
              <a:t>)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panjangnya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b="1" dirty="0" smtClean="0"/>
              <a:t>SAMA SISI</a:t>
            </a:r>
            <a:r>
              <a:rPr lang="en-US" sz="2800" dirty="0" smtClean="0"/>
              <a:t>”.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b="1" dirty="0" smtClean="0"/>
              <a:t>SAMA KAKI</a:t>
            </a:r>
            <a:r>
              <a:rPr lang="en-US" sz="2800" dirty="0" smtClean="0"/>
              <a:t>”.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tiganya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b="1" dirty="0" smtClean="0"/>
              <a:t>SEMBARANG</a:t>
            </a:r>
            <a:r>
              <a:rPr lang="en-US" sz="2800" dirty="0" smtClean="0"/>
              <a:t>”</a:t>
            </a:r>
            <a:endParaRPr lang="en-SG" sz="2800" dirty="0" smtClean="0"/>
          </a:p>
          <a:p>
            <a:pPr lvl="1">
              <a:lnSpc>
                <a:spcPct val="110000"/>
              </a:lnSpc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logical operator AND </a:t>
            </a:r>
            <a:r>
              <a:rPr lang="en-US" sz="2400" dirty="0" err="1" smtClean="0"/>
              <a:t>atau</a:t>
            </a:r>
            <a:r>
              <a:rPr lang="en-US" sz="2400" dirty="0" smtClean="0"/>
              <a:t> OR</a:t>
            </a:r>
            <a:endParaRPr lang="en-SG" sz="2400" dirty="0" smtClean="0"/>
          </a:p>
          <a:p>
            <a:pPr lvl="1">
              <a:lnSpc>
                <a:spcPct val="11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logical operator AND </a:t>
            </a:r>
            <a:r>
              <a:rPr lang="en-US" sz="2400" dirty="0" err="1" smtClean="0"/>
              <a:t>dan</a:t>
            </a:r>
            <a:r>
              <a:rPr lang="en-US" sz="2400" dirty="0" smtClean="0"/>
              <a:t> OR</a:t>
            </a:r>
            <a:endParaRPr lang="en-SG" sz="2400" dirty="0" smtClean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dirty="0" err="1" smtClean="0"/>
              <a:t>Susun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menginput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). </a:t>
            </a:r>
            <a:r>
              <a:rPr lang="en-US" sz="2400" dirty="0" err="1" smtClean="0"/>
              <a:t>Periksa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tadi</a:t>
            </a:r>
            <a:r>
              <a:rPr lang="en-US" sz="2400" dirty="0" smtClean="0"/>
              <a:t>. </a:t>
            </a:r>
            <a:r>
              <a:rPr lang="en-US" sz="2400" dirty="0" err="1" smtClean="0"/>
              <a:t>Bila</a:t>
            </a:r>
            <a:r>
              <a:rPr lang="en-US" sz="2400" dirty="0" smtClean="0"/>
              <a:t> total </a:t>
            </a:r>
            <a:r>
              <a:rPr lang="en-US" sz="2400" dirty="0" err="1" smtClean="0"/>
              <a:t>ketiganya</a:t>
            </a:r>
            <a:r>
              <a:rPr lang="en-US" sz="2400" dirty="0" smtClean="0"/>
              <a:t> =180,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“</a:t>
            </a:r>
            <a:r>
              <a:rPr lang="en-US" sz="2400" b="1" dirty="0" smtClean="0"/>
              <a:t>SEGITIGA</a:t>
            </a:r>
            <a:r>
              <a:rPr lang="en-US" sz="2400" dirty="0" smtClean="0"/>
              <a:t>”,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totalnya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180,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“</a:t>
            </a:r>
            <a:r>
              <a:rPr lang="en-US" sz="2400" b="1" dirty="0" smtClean="0"/>
              <a:t>BUKAN SEGITIGA</a:t>
            </a:r>
            <a:r>
              <a:rPr lang="en-US" sz="2400" dirty="0" smtClean="0"/>
              <a:t>”</a:t>
            </a:r>
            <a:endParaRPr lang="en-SG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endParaRPr lang="en-SG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err="1" smtClean="0"/>
              <a:t>Susun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menginputkan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interger</a:t>
            </a:r>
            <a:r>
              <a:rPr lang="en-US" sz="2400" dirty="0" smtClean="0"/>
              <a:t> (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Anggap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diinput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(0-100),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100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850106" lvl="1" indent="-450056">
              <a:buNone/>
            </a:pPr>
            <a:endParaRPr lang="en-US" sz="2400" dirty="0" smtClean="0"/>
          </a:p>
          <a:p>
            <a:pPr marL="850106" lvl="1" indent="-450056">
              <a:buNone/>
            </a:pPr>
            <a:r>
              <a:rPr lang="en-US" sz="2400" dirty="0" err="1" smtClean="0"/>
              <a:t>B</a:t>
            </a:r>
            <a:r>
              <a:rPr lang="en-US" sz="2000" dirty="0" err="1" smtClean="0"/>
              <a:t>uatlah</a:t>
            </a:r>
            <a:r>
              <a:rPr lang="en-US" sz="2000" dirty="0" smtClean="0"/>
              <a:t> flowchart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soal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!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26435" y="3143248"/>
          <a:ext cx="7089913" cy="314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522"/>
                <a:gridCol w="3909391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Cetak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huruf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Bila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berada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batas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80-100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70-79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60-69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40-59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0-39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141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anda</a:t>
                      </a:r>
                      <a:r>
                        <a:rPr lang="en-US" sz="21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baseline="0" dirty="0" err="1" smtClean="0">
                          <a:solidFill>
                            <a:sysClr val="windowText" lastClr="000000"/>
                          </a:solidFill>
                        </a:rPr>
                        <a:t>masukkan</a:t>
                      </a:r>
                      <a:r>
                        <a:rPr lang="en-US" sz="21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baseline="0" dirty="0" err="1" smtClean="0">
                          <a:solidFill>
                            <a:sysClr val="windowText" lastClr="000000"/>
                          </a:solidFill>
                        </a:rPr>
                        <a:t>salah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&gt;100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6924" y="533681"/>
            <a:ext cx="7773228" cy="65554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u="sng" dirty="0" err="1" smtClean="0"/>
              <a:t>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Pernyataan</a:t>
            </a:r>
            <a:endParaRPr lang="en-US" b="1" u="sng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530087" y="1564622"/>
            <a:ext cx="7773229" cy="5293378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n-US" b="1" u="sng" dirty="0" err="1" smtClean="0"/>
              <a:t>Pernyataan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berkondisi</a:t>
            </a:r>
            <a:endParaRPr lang="en-US" b="1" u="sng" dirty="0" smtClean="0"/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if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single </a:t>
            </a:r>
            <a:r>
              <a:rPr lang="en-US" i="1" dirty="0" smtClean="0">
                <a:sym typeface="Wingdings" pitchFamily="2" charset="2"/>
              </a:rPr>
              <a:t>selection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structure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err="1" smtClean="0">
                <a:sym typeface="Wingdings" pitchFamily="2" charset="2"/>
              </a:rPr>
              <a:t>if_else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i="1" dirty="0" smtClean="0">
                <a:sym typeface="Wingdings" pitchFamily="2" charset="2"/>
              </a:rPr>
              <a:t>double </a:t>
            </a:r>
            <a:r>
              <a:rPr lang="en-US" i="1" dirty="0" smtClean="0">
                <a:sym typeface="Wingdings" pitchFamily="2" charset="2"/>
              </a:rPr>
              <a:t>selection </a:t>
            </a:r>
            <a:r>
              <a:rPr lang="en-US" i="1" dirty="0" smtClean="0">
                <a:sym typeface="Wingdings" pitchFamily="2" charset="2"/>
              </a:rPr>
              <a:t>structure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nested if, </a:t>
            </a:r>
            <a:r>
              <a:rPr lang="en-US" dirty="0" err="1" smtClean="0">
                <a:sym typeface="Wingdings" pitchFamily="2" charset="2"/>
              </a:rPr>
              <a:t>switch_case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i="1" dirty="0" smtClean="0">
                <a:sym typeface="Wingdings" pitchFamily="2" charset="2"/>
              </a:rPr>
              <a:t>multiple selection structure </a:t>
            </a:r>
          </a:p>
          <a:p>
            <a:pPr eaLnBrk="1" hangingPunct="1">
              <a:lnSpc>
                <a:spcPct val="170000"/>
              </a:lnSpc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500" b="1" u="sng" dirty="0" smtClean="0"/>
              <a:t>1. If (Single </a:t>
            </a:r>
            <a:r>
              <a:rPr lang="en-US" sz="3500" b="1" u="sng" dirty="0" smtClean="0"/>
              <a:t>Selection</a:t>
            </a:r>
            <a:r>
              <a:rPr lang="en-US" sz="3500" b="1" u="sng" dirty="0" smtClean="0"/>
              <a:t> </a:t>
            </a:r>
            <a:r>
              <a:rPr lang="en-US" sz="3500" b="1" u="sng" dirty="0" smtClean="0"/>
              <a:t>Structure</a:t>
            </a:r>
            <a:r>
              <a:rPr lang="en-US" sz="3500" b="1" u="sng" dirty="0" smtClean="0">
                <a:sym typeface="Wingdings" pitchFamily="2" charset="2"/>
              </a:rPr>
              <a:t>)</a:t>
            </a:r>
            <a:endParaRPr lang="en-US" sz="3200" b="1" u="sng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5972188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i="1" dirty="0" smtClean="0"/>
              <a:t>if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mengambil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kondisi</a:t>
            </a:r>
            <a:r>
              <a:rPr lang="en-US" sz="3000" dirty="0" smtClean="0"/>
              <a:t>.</a:t>
            </a:r>
          </a:p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i="1" dirty="0" smtClean="0"/>
              <a:t>if </a:t>
            </a:r>
            <a:r>
              <a:rPr lang="en-US" sz="3000" dirty="0" smtClean="0"/>
              <a:t>yang paling </a:t>
            </a:r>
            <a:r>
              <a:rPr lang="en-US" sz="3000" dirty="0" err="1" smtClean="0"/>
              <a:t>sederhana</a:t>
            </a:r>
            <a:r>
              <a:rPr lang="en-US" sz="3000" dirty="0" smtClean="0"/>
              <a:t> </a:t>
            </a:r>
            <a:r>
              <a:rPr lang="en-US" sz="3000" dirty="0" err="1" smtClean="0"/>
              <a:t>berbentuk</a:t>
            </a:r>
            <a:r>
              <a:rPr lang="en-US" sz="3000" dirty="0" smtClean="0"/>
              <a:t>: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dirty="0" smtClean="0"/>
              <a:t>	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dirty="0" smtClean="0"/>
              <a:t>	</a:t>
            </a:r>
            <a:r>
              <a:rPr lang="en-US" sz="3000" b="1" dirty="0" smtClean="0">
                <a:latin typeface="Consolas" pitchFamily="49" charset="0"/>
              </a:rPr>
              <a:t> if (</a:t>
            </a:r>
            <a:r>
              <a:rPr lang="en-US" sz="3000" b="1" dirty="0" err="1" smtClean="0">
                <a:latin typeface="Consolas" pitchFamily="49" charset="0"/>
              </a:rPr>
              <a:t>kondisi</a:t>
            </a:r>
            <a:r>
              <a:rPr lang="en-US" sz="30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b="1" dirty="0" smtClean="0">
                <a:latin typeface="Consolas" pitchFamily="49" charset="0"/>
              </a:rPr>
              <a:t>			</a:t>
            </a:r>
            <a:r>
              <a:rPr lang="en-US" sz="3000" b="1" dirty="0" err="1" smtClean="0">
                <a:latin typeface="Consolas" pitchFamily="49" charset="0"/>
              </a:rPr>
              <a:t>pernyataan</a:t>
            </a:r>
            <a:r>
              <a:rPr lang="en-US" sz="3000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3063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500" i="1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pengambilan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endParaRPr lang="en-US" sz="2500" dirty="0" smtClean="0"/>
          </a:p>
          <a:p>
            <a:pPr lvl="1">
              <a:lnSpc>
                <a:spcPts val="3063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500" i="1" dirty="0" err="1" smtClean="0"/>
              <a:t>Pernyataan</a:t>
            </a:r>
            <a:r>
              <a:rPr lang="en-US" sz="2500" i="1" dirty="0" smtClean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berupa</a:t>
            </a:r>
            <a:r>
              <a:rPr lang="en-US" sz="2500" dirty="0" smtClean="0"/>
              <a:t> </a:t>
            </a:r>
            <a:r>
              <a:rPr lang="en-US" sz="2500" dirty="0" err="1" smtClean="0"/>
              <a:t>sebuah</a:t>
            </a:r>
            <a:r>
              <a:rPr lang="en-US" sz="2500" dirty="0" smtClean="0"/>
              <a:t>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</a:t>
            </a:r>
            <a:r>
              <a:rPr lang="en-US" sz="2500" dirty="0" err="1" smtClean="0"/>
              <a:t>ataupun</a:t>
            </a:r>
            <a:r>
              <a:rPr lang="en-US" sz="2500" dirty="0" smtClean="0"/>
              <a:t>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</a:t>
            </a:r>
            <a:r>
              <a:rPr lang="en-US" sz="2500" dirty="0" err="1" smtClean="0"/>
              <a:t>majemuk</a:t>
            </a:r>
            <a:r>
              <a:rPr lang="en-US" sz="2500" dirty="0" smtClean="0"/>
              <a:t>. </a:t>
            </a:r>
          </a:p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Bagian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dijalankan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kondisi</a:t>
            </a:r>
            <a:r>
              <a:rPr lang="en-US" sz="3000" dirty="0" smtClean="0"/>
              <a:t> </a:t>
            </a:r>
            <a:r>
              <a:rPr lang="en-US" sz="3000" dirty="0" err="1" smtClean="0"/>
              <a:t>bernilai</a:t>
            </a:r>
            <a:r>
              <a:rPr lang="en-US" sz="3000" dirty="0" smtClean="0"/>
              <a:t> </a:t>
            </a:r>
            <a:r>
              <a:rPr lang="en-US" sz="3000" dirty="0" err="1" smtClean="0"/>
              <a:t>benar</a:t>
            </a:r>
            <a:r>
              <a:rPr lang="en-US" sz="3000" dirty="0" smtClean="0"/>
              <a:t>.</a:t>
            </a:r>
            <a:endParaRPr lang="en-US" sz="3000" i="1" dirty="0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354865" y="1928802"/>
            <a:ext cx="2932043" cy="3765176"/>
            <a:chOff x="6705600" y="1828800"/>
            <a:chExt cx="3371850" cy="4267200"/>
          </a:xfrm>
        </p:grpSpPr>
        <p:sp>
          <p:nvSpPr>
            <p:cNvPr id="9" name="Flowchart: Decision 8"/>
            <p:cNvSpPr/>
            <p:nvPr/>
          </p:nvSpPr>
          <p:spPr bwMode="auto">
            <a:xfrm>
              <a:off x="6705600" y="2386013"/>
              <a:ext cx="2452688" cy="14605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</a:t>
              </a: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6908800" y="4183063"/>
              <a:ext cx="2044700" cy="7874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Elbow Connector 14"/>
            <p:cNvCxnSpPr>
              <a:stCxn id="9" idx="2"/>
              <a:endCxn id="10" idx="0"/>
            </p:cNvCxnSpPr>
            <p:nvPr/>
          </p:nvCxnSpPr>
          <p:spPr bwMode="auto">
            <a:xfrm rot="5400000">
              <a:off x="7762875" y="4016375"/>
              <a:ext cx="33813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Terminator 25"/>
            <p:cNvSpPr/>
            <p:nvPr/>
          </p:nvSpPr>
          <p:spPr bwMode="auto">
            <a:xfrm>
              <a:off x="7523163" y="5421313"/>
              <a:ext cx="815975" cy="447675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Elbow Connector 27"/>
            <p:cNvCxnSpPr>
              <a:stCxn id="10" idx="2"/>
              <a:endCxn id="26" idx="0"/>
            </p:cNvCxnSpPr>
            <p:nvPr/>
          </p:nvCxnSpPr>
          <p:spPr bwMode="auto">
            <a:xfrm rot="5400000">
              <a:off x="7706519" y="5195094"/>
              <a:ext cx="450850" cy="476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9" idx="3"/>
              <a:endCxn id="26" idx="3"/>
            </p:cNvCxnSpPr>
            <p:nvPr/>
          </p:nvCxnSpPr>
          <p:spPr bwMode="auto">
            <a:xfrm flipH="1">
              <a:off x="8339138" y="3117850"/>
              <a:ext cx="819150" cy="2525713"/>
            </a:xfrm>
            <a:prstGeom prst="bentConnector3">
              <a:avLst>
                <a:gd name="adj1" fmla="val -375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9" idx="0"/>
            </p:cNvCxnSpPr>
            <p:nvPr/>
          </p:nvCxnSpPr>
          <p:spPr bwMode="auto">
            <a:xfrm rot="5400000">
              <a:off x="7651750" y="2108200"/>
              <a:ext cx="560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6" idx="2"/>
            </p:cNvCxnSpPr>
            <p:nvPr/>
          </p:nvCxnSpPr>
          <p:spPr bwMode="auto">
            <a:xfrm rot="5400000">
              <a:off x="7819231" y="5980907"/>
              <a:ext cx="225425" cy="4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TextBox 34"/>
            <p:cNvSpPr txBox="1">
              <a:spLocks noChangeArrowheads="1"/>
            </p:cNvSpPr>
            <p:nvPr/>
          </p:nvSpPr>
          <p:spPr bwMode="auto">
            <a:xfrm>
              <a:off x="8136082" y="3734821"/>
              <a:ext cx="1328305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0" name="TextBox 35"/>
            <p:cNvSpPr txBox="1">
              <a:spLocks noChangeArrowheads="1"/>
            </p:cNvSpPr>
            <p:nvPr/>
          </p:nvSpPr>
          <p:spPr bwMode="auto">
            <a:xfrm>
              <a:off x="9055677" y="2611565"/>
              <a:ext cx="1021773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 smtClean="0"/>
              <a:t>Penerapan</a:t>
            </a:r>
            <a:r>
              <a:rPr lang="en-US" sz="3200" b="1" u="sng" dirty="0" smtClean="0"/>
              <a:t>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pPr marL="274306" indent="-274306">
              <a:lnSpc>
                <a:spcPct val="120000"/>
              </a:lnSpc>
              <a:buFont typeface="Wingdings 2"/>
              <a:buChar char=""/>
              <a:defRPr/>
            </a:pPr>
            <a:r>
              <a:rPr lang="en-US" sz="3600" i="1" dirty="0" err="1" smtClean="0">
                <a:solidFill>
                  <a:srgbClr val="FF0000"/>
                </a:solidFill>
              </a:rPr>
              <a:t>Penerapan</a:t>
            </a:r>
            <a:r>
              <a:rPr lang="en-US" sz="3600" i="1" dirty="0" smtClean="0">
                <a:solidFill>
                  <a:srgbClr val="FF0000"/>
                </a:solidFill>
              </a:rPr>
              <a:t> if </a:t>
            </a:r>
            <a:r>
              <a:rPr lang="en-US" sz="3600" i="1" dirty="0" err="1" smtClean="0">
                <a:solidFill>
                  <a:srgbClr val="FF0000"/>
                </a:solidFill>
              </a:rPr>
              <a:t>misalnya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untuk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menentukan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seseorang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boleh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menonton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pertunjukan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bioskop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atau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tidak</a:t>
            </a:r>
            <a:r>
              <a:rPr lang="en-US" sz="3600" i="1" dirty="0" smtClean="0">
                <a:solidFill>
                  <a:srgbClr val="FF0000"/>
                </a:solidFill>
              </a:rPr>
              <a:t>. </a:t>
            </a:r>
            <a:r>
              <a:rPr lang="en-US" sz="3600" i="1" dirty="0" err="1" smtClean="0">
                <a:solidFill>
                  <a:srgbClr val="FF0000"/>
                </a:solidFill>
              </a:rPr>
              <a:t>Kondisi</a:t>
            </a:r>
            <a:r>
              <a:rPr lang="en-US" sz="3600" i="1" dirty="0" smtClean="0">
                <a:solidFill>
                  <a:srgbClr val="FF0000"/>
                </a:solidFill>
              </a:rPr>
              <a:t> yang </a:t>
            </a:r>
            <a:r>
              <a:rPr lang="en-US" sz="3600" i="1" dirty="0" err="1" smtClean="0">
                <a:solidFill>
                  <a:srgbClr val="FF0000"/>
                </a:solidFill>
              </a:rPr>
              <a:t>dipergunakan</a:t>
            </a:r>
            <a:r>
              <a:rPr lang="en-US" sz="3600" i="1" dirty="0" smtClean="0">
                <a:solidFill>
                  <a:srgbClr val="FF0000"/>
                </a:solidFill>
              </a:rPr>
              <a:t>, </a:t>
            </a:r>
            <a:r>
              <a:rPr lang="en-US" sz="3600" i="1" dirty="0" err="1" smtClean="0">
                <a:solidFill>
                  <a:srgbClr val="FF0000"/>
                </a:solidFill>
              </a:rPr>
              <a:t>seseorang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boleh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menonton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jika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sudah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berusia</a:t>
            </a:r>
            <a:r>
              <a:rPr lang="en-US" sz="3600" i="1" dirty="0" smtClean="0">
                <a:solidFill>
                  <a:srgbClr val="FF0000"/>
                </a:solidFill>
              </a:rPr>
              <a:t> 17 </a:t>
            </a:r>
            <a:r>
              <a:rPr lang="en-US" sz="3600" i="1" dirty="0" err="1" smtClean="0">
                <a:solidFill>
                  <a:srgbClr val="FF0000"/>
                </a:solidFill>
              </a:rPr>
              <a:t>tahun</a:t>
            </a:r>
            <a:r>
              <a:rPr lang="en-US" sz="3600" i="1" dirty="0" smtClean="0">
                <a:solidFill>
                  <a:srgbClr val="FF0000"/>
                </a:solidFill>
              </a:rPr>
              <a:t>.</a:t>
            </a:r>
          </a:p>
          <a:p>
            <a:pPr marL="274306" indent="-274306">
              <a:buFont typeface="Wingdings 2"/>
              <a:buChar char=""/>
              <a:defRPr/>
            </a:pPr>
            <a:r>
              <a:rPr lang="en-US" sz="3600" dirty="0" err="1" smtClean="0"/>
              <a:t>Penulisan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programnya</a:t>
            </a:r>
            <a:r>
              <a:rPr lang="en-US" sz="3600" dirty="0" smtClean="0"/>
              <a:t>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274306" indent="-274306">
              <a:buNone/>
              <a:defRPr/>
            </a:pPr>
            <a:endParaRPr lang="en-US" sz="2400" dirty="0" smtClean="0"/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2400" dirty="0" smtClean="0"/>
              <a:t>	</a:t>
            </a:r>
            <a:r>
              <a:rPr lang="en-US" sz="3300" b="1" dirty="0" smtClean="0">
                <a:latin typeface="Consolas" pitchFamily="49" charset="0"/>
              </a:rPr>
              <a:t>#include&lt;</a:t>
            </a:r>
            <a:r>
              <a:rPr lang="en-US" sz="3300" b="1" dirty="0" err="1" smtClean="0">
                <a:latin typeface="Consolas" pitchFamily="49" charset="0"/>
              </a:rPr>
              <a:t>stdio.h</a:t>
            </a:r>
            <a:r>
              <a:rPr lang="en-US" sz="33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#include&lt;</a:t>
            </a:r>
            <a:r>
              <a:rPr lang="en-US" sz="3300" b="1" dirty="0" err="1" smtClean="0">
                <a:latin typeface="Consolas" pitchFamily="49" charset="0"/>
              </a:rPr>
              <a:t>conio.h</a:t>
            </a:r>
            <a:r>
              <a:rPr lang="en-US" sz="33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void main()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{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int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clrscr</a:t>
            </a:r>
            <a:r>
              <a:rPr lang="en-US" sz="3300" b="1" dirty="0" smtClean="0">
                <a:latin typeface="Consolas" pitchFamily="49" charset="0"/>
              </a:rPr>
              <a:t>();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printf</a:t>
            </a:r>
            <a:r>
              <a:rPr lang="en-US" sz="3300" b="1" dirty="0" smtClean="0">
                <a:latin typeface="Consolas" pitchFamily="49" charset="0"/>
              </a:rPr>
              <a:t>("</a:t>
            </a:r>
            <a:r>
              <a:rPr lang="en-US" sz="3300" b="1" dirty="0" err="1" smtClean="0">
                <a:latin typeface="Consolas" pitchFamily="49" charset="0"/>
              </a:rPr>
              <a:t>Berapa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Anda</a:t>
            </a:r>
            <a:r>
              <a:rPr lang="en-US" sz="3300" b="1" dirty="0" smtClean="0">
                <a:latin typeface="Consolas" pitchFamily="49" charset="0"/>
              </a:rPr>
              <a:t> =");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scanf</a:t>
            </a:r>
            <a:r>
              <a:rPr lang="en-US" sz="3300" b="1" dirty="0" smtClean="0">
                <a:latin typeface="Consolas" pitchFamily="49" charset="0"/>
              </a:rPr>
              <a:t>("%</a:t>
            </a:r>
            <a:r>
              <a:rPr lang="en-US" sz="3300" b="1" dirty="0" err="1" smtClean="0">
                <a:latin typeface="Consolas" pitchFamily="49" charset="0"/>
              </a:rPr>
              <a:t>i</a:t>
            </a:r>
            <a:r>
              <a:rPr lang="en-US" sz="3300" b="1" dirty="0" smtClean="0">
                <a:latin typeface="Consolas" pitchFamily="49" charset="0"/>
              </a:rPr>
              <a:t>", &amp;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);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if (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&lt;17)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	</a:t>
            </a:r>
            <a:r>
              <a:rPr lang="en-US" sz="3300" b="1" dirty="0" err="1" smtClean="0">
                <a:latin typeface="Consolas" pitchFamily="49" charset="0"/>
              </a:rPr>
              <a:t>printf</a:t>
            </a:r>
            <a:r>
              <a:rPr lang="en-US" sz="3300" b="1" dirty="0" smtClean="0">
                <a:latin typeface="Consolas" pitchFamily="49" charset="0"/>
              </a:rPr>
              <a:t>("</a:t>
            </a:r>
            <a:r>
              <a:rPr lang="en-US" sz="3300" b="1" dirty="0" err="1" smtClean="0">
                <a:latin typeface="Consolas" pitchFamily="49" charset="0"/>
              </a:rPr>
              <a:t>Anda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tidak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diperkenankan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menonton</a:t>
            </a:r>
            <a:r>
              <a:rPr lang="en-US" sz="3300" b="1" dirty="0" smtClean="0">
                <a:latin typeface="Consolas" pitchFamily="49" charset="0"/>
              </a:rPr>
              <a:t>");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u="sng" dirty="0" smtClean="0"/>
              <a:t>2. </a:t>
            </a:r>
            <a:r>
              <a:rPr lang="en-US" sz="3600" b="1" u="sng" dirty="0" err="1" smtClean="0">
                <a:sym typeface="Wingdings" pitchFamily="2" charset="2"/>
              </a:rPr>
              <a:t>i</a:t>
            </a:r>
            <a:r>
              <a:rPr lang="en-US" sz="3600" b="1" u="sng" dirty="0" err="1" smtClean="0">
                <a:sym typeface="Wingdings" pitchFamily="2" charset="2"/>
              </a:rPr>
              <a:t>f_else</a:t>
            </a:r>
            <a:r>
              <a:rPr lang="en-US" sz="3600" b="1" u="sng" dirty="0" smtClean="0">
                <a:sym typeface="Wingdings" pitchFamily="2" charset="2"/>
              </a:rPr>
              <a:t> </a:t>
            </a:r>
            <a:r>
              <a:rPr lang="en-US" sz="3600" b="1" u="sng" dirty="0" smtClean="0">
                <a:sym typeface="Wingdings" pitchFamily="2" charset="2"/>
              </a:rPr>
              <a:t>(</a:t>
            </a:r>
            <a:r>
              <a:rPr lang="en-US" sz="3600" b="1" u="sng" dirty="0" smtClean="0"/>
              <a:t>Double </a:t>
            </a:r>
            <a:r>
              <a:rPr lang="en-US" sz="3600" b="1" u="sng" dirty="0" smtClean="0"/>
              <a:t>Selection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Sructure</a:t>
            </a:r>
            <a:r>
              <a:rPr lang="en-US" sz="3600" b="1" u="sng" dirty="0" smtClean="0">
                <a:sym typeface="Wingdings" pitchFamily="2" charset="2"/>
              </a:rPr>
              <a:t>)</a:t>
            </a:r>
            <a:endParaRPr lang="en-US" sz="3600" b="1" u="sng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i="1" dirty="0" smtClean="0"/>
              <a:t>else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</a:t>
            </a:r>
            <a:r>
              <a:rPr lang="en-US" sz="2400" dirty="0" smtClean="0"/>
              <a:t> </a:t>
            </a:r>
            <a:r>
              <a:rPr lang="en-US" sz="2400" i="1" dirty="0" smtClean="0"/>
              <a:t>if</a:t>
            </a:r>
            <a:r>
              <a:rPr lang="en-US" sz="2400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dirty="0" smtClean="0"/>
              <a:t>	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onsolas" pitchFamily="49" charset="0"/>
              </a:rPr>
              <a:t>if (</a:t>
            </a:r>
            <a:r>
              <a:rPr lang="en-US" sz="2800" b="1" dirty="0" err="1" smtClean="0">
                <a:latin typeface="Consolas" pitchFamily="49" charset="0"/>
              </a:rPr>
              <a:t>kondisi</a:t>
            </a:r>
            <a:r>
              <a:rPr lang="en-US" sz="2800" b="1" dirty="0" smtClean="0">
                <a:latin typeface="Consolas" pitchFamily="49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	pernyataan_1;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else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	pernyataan_2;</a:t>
            </a:r>
          </a:p>
          <a:p>
            <a:pPr eaLnBrk="1" hangingPunct="1"/>
            <a:endParaRPr lang="en-US" sz="28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8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214942" y="2343448"/>
            <a:ext cx="3584989" cy="3514444"/>
            <a:chOff x="5783263" y="2417763"/>
            <a:chExt cx="4122737" cy="3983037"/>
          </a:xfrm>
        </p:grpSpPr>
        <p:sp>
          <p:nvSpPr>
            <p:cNvPr id="4" name="Flowchart: Decision 3"/>
            <p:cNvSpPr/>
            <p:nvPr/>
          </p:nvSpPr>
          <p:spPr bwMode="auto">
            <a:xfrm>
              <a:off x="5783263" y="2794000"/>
              <a:ext cx="2062162" cy="1235075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 bwMode="auto">
            <a:xfrm>
              <a:off x="5876925" y="4449763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</a:t>
              </a:r>
            </a:p>
          </p:txBody>
        </p:sp>
        <p:cxnSp>
          <p:nvCxnSpPr>
            <p:cNvPr id="6" name="Elbow Connector 5"/>
            <p:cNvCxnSpPr>
              <a:stCxn id="4" idx="2"/>
              <a:endCxn id="5" idx="0"/>
            </p:cNvCxnSpPr>
            <p:nvPr/>
          </p:nvCxnSpPr>
          <p:spPr bwMode="auto">
            <a:xfrm rot="5400000">
              <a:off x="6604000" y="4238625"/>
              <a:ext cx="42068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Terminator 6"/>
            <p:cNvSpPr/>
            <p:nvPr/>
          </p:nvSpPr>
          <p:spPr bwMode="auto">
            <a:xfrm>
              <a:off x="6438900" y="5829300"/>
              <a:ext cx="749300" cy="379413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Elbow Connector 7"/>
            <p:cNvCxnSpPr>
              <a:stCxn id="5" idx="2"/>
              <a:endCxn id="7" idx="0"/>
            </p:cNvCxnSpPr>
            <p:nvPr/>
          </p:nvCxnSpPr>
          <p:spPr bwMode="auto">
            <a:xfrm rot="16200000" flipH="1">
              <a:off x="6456362" y="5472113"/>
              <a:ext cx="714375" cy="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4" idx="0"/>
            </p:cNvCxnSpPr>
            <p:nvPr/>
          </p:nvCxnSpPr>
          <p:spPr bwMode="auto">
            <a:xfrm rot="5400000">
              <a:off x="6623051" y="2606675"/>
              <a:ext cx="3810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2"/>
            </p:cNvCxnSpPr>
            <p:nvPr/>
          </p:nvCxnSpPr>
          <p:spPr bwMode="auto">
            <a:xfrm rot="5400000">
              <a:off x="6718301" y="6303962"/>
              <a:ext cx="1905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7001345" y="3934479"/>
              <a:ext cx="1218082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7" name="TextBox 12"/>
            <p:cNvSpPr txBox="1">
              <a:spLocks noChangeArrowheads="1"/>
            </p:cNvSpPr>
            <p:nvPr/>
          </p:nvSpPr>
          <p:spPr bwMode="auto">
            <a:xfrm>
              <a:off x="7844632" y="2985296"/>
              <a:ext cx="936987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8032750" y="4440238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Pernyataan_2</a:t>
              </a:r>
            </a:p>
          </p:txBody>
        </p:sp>
        <p:cxnSp>
          <p:nvCxnSpPr>
            <p:cNvPr id="21" name="Shape 20"/>
            <p:cNvCxnSpPr>
              <a:stCxn id="14" idx="2"/>
              <a:endCxn id="7" idx="3"/>
            </p:cNvCxnSpPr>
            <p:nvPr/>
          </p:nvCxnSpPr>
          <p:spPr>
            <a:xfrm rot="5400000">
              <a:off x="7622381" y="4671219"/>
              <a:ext cx="912813" cy="17811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endCxn id="14" idx="0"/>
            </p:cNvCxnSpPr>
            <p:nvPr/>
          </p:nvCxnSpPr>
          <p:spPr>
            <a:xfrm>
              <a:off x="7848600" y="3429000"/>
              <a:ext cx="1120775" cy="101123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 smtClean="0"/>
              <a:t>Penerapan</a:t>
            </a:r>
            <a:r>
              <a:rPr lang="en-US" sz="3200" b="1" u="sng" dirty="0" smtClean="0"/>
              <a:t> </a:t>
            </a:r>
            <a:r>
              <a:rPr lang="en-US" sz="3200" b="1" i="1" u="sng" dirty="0" smtClean="0"/>
              <a:t>If-else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273646" indent="-273646">
              <a:lnSpc>
                <a:spcPct val="120000"/>
              </a:lnSpc>
            </a:pP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programnya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#include&lt;</a:t>
            </a:r>
            <a:r>
              <a:rPr lang="en-US" sz="2300" b="1" dirty="0" err="1" smtClean="0">
                <a:latin typeface="Consolas" pitchFamily="49" charset="0"/>
              </a:rPr>
              <a:t>stdio.h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#include&lt;</a:t>
            </a:r>
            <a:r>
              <a:rPr lang="en-US" sz="2300" b="1" dirty="0" err="1" smtClean="0">
                <a:latin typeface="Consolas" pitchFamily="49" charset="0"/>
              </a:rPr>
              <a:t>conio.h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void main()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{	</a:t>
            </a:r>
            <a:r>
              <a:rPr lang="en-US" sz="2300" b="1" dirty="0" err="1" smtClean="0">
                <a:latin typeface="Consolas" pitchFamily="49" charset="0"/>
              </a:rPr>
              <a:t>int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usia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</a:t>
            </a:r>
            <a:r>
              <a:rPr lang="en-US" sz="2300" b="1" dirty="0" err="1" smtClean="0">
                <a:latin typeface="Consolas" pitchFamily="49" charset="0"/>
              </a:rPr>
              <a:t>clrscr</a:t>
            </a:r>
            <a:r>
              <a:rPr lang="en-US" sz="2300" b="1" dirty="0" smtClean="0">
                <a:latin typeface="Consolas" pitchFamily="49" charset="0"/>
              </a:rPr>
              <a:t>();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</a:t>
            </a:r>
            <a:r>
              <a:rPr lang="en-US" sz="2300" b="1" dirty="0" err="1" smtClean="0">
                <a:latin typeface="Consolas" pitchFamily="49" charset="0"/>
              </a:rPr>
              <a:t>printf</a:t>
            </a:r>
            <a:r>
              <a:rPr lang="en-US" sz="2300" b="1" dirty="0" smtClean="0">
                <a:latin typeface="Consolas" pitchFamily="49" charset="0"/>
              </a:rPr>
              <a:t>("</a:t>
            </a:r>
            <a:r>
              <a:rPr lang="en-US" sz="2300" b="1" dirty="0" err="1" smtClean="0">
                <a:latin typeface="Consolas" pitchFamily="49" charset="0"/>
              </a:rPr>
              <a:t>Berapa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Usia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Anda</a:t>
            </a:r>
            <a:r>
              <a:rPr lang="en-US" sz="2300" b="1" dirty="0" smtClean="0">
                <a:latin typeface="Consolas" pitchFamily="49" charset="0"/>
              </a:rPr>
              <a:t> =");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</a:t>
            </a:r>
            <a:r>
              <a:rPr lang="en-US" sz="2300" b="1" dirty="0" err="1" smtClean="0">
                <a:latin typeface="Consolas" pitchFamily="49" charset="0"/>
              </a:rPr>
              <a:t>scanf</a:t>
            </a:r>
            <a:r>
              <a:rPr lang="en-US" sz="2300" b="1" dirty="0" smtClean="0">
                <a:latin typeface="Consolas" pitchFamily="49" charset="0"/>
              </a:rPr>
              <a:t>("%</a:t>
            </a:r>
            <a:r>
              <a:rPr lang="en-US" sz="2300" b="1" dirty="0" err="1" smtClean="0">
                <a:latin typeface="Consolas" pitchFamily="49" charset="0"/>
              </a:rPr>
              <a:t>i</a:t>
            </a:r>
            <a:r>
              <a:rPr lang="en-US" sz="2300" b="1" dirty="0" smtClean="0">
                <a:latin typeface="Consolas" pitchFamily="49" charset="0"/>
              </a:rPr>
              <a:t>", &amp;</a:t>
            </a:r>
            <a:r>
              <a:rPr lang="en-US" sz="2300" b="1" dirty="0" err="1" smtClean="0">
                <a:latin typeface="Consolas" pitchFamily="49" charset="0"/>
              </a:rPr>
              <a:t>usia</a:t>
            </a:r>
            <a:r>
              <a:rPr lang="en-US" sz="2300" b="1" dirty="0" smtClean="0">
                <a:latin typeface="Consolas" pitchFamily="49" charset="0"/>
              </a:rPr>
              <a:t>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if (</a:t>
            </a:r>
            <a:r>
              <a:rPr lang="en-US" sz="2300" b="1" dirty="0" err="1" smtClean="0">
                <a:latin typeface="Consolas" pitchFamily="49" charset="0"/>
              </a:rPr>
              <a:t>usia</a:t>
            </a:r>
            <a:r>
              <a:rPr lang="en-US" sz="2300" b="1" dirty="0" smtClean="0">
                <a:latin typeface="Consolas" pitchFamily="49" charset="0"/>
              </a:rPr>
              <a:t>&lt;17)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	</a:t>
            </a:r>
            <a:r>
              <a:rPr lang="en-US" sz="2300" b="1" dirty="0" err="1" smtClean="0">
                <a:latin typeface="Consolas" pitchFamily="49" charset="0"/>
              </a:rPr>
              <a:t>printf</a:t>
            </a:r>
            <a:r>
              <a:rPr lang="en-US" sz="2300" b="1" dirty="0" smtClean="0">
                <a:latin typeface="Consolas" pitchFamily="49" charset="0"/>
              </a:rPr>
              <a:t>("</a:t>
            </a:r>
            <a:r>
              <a:rPr lang="en-US" sz="2300" b="1" dirty="0" err="1" smtClean="0">
                <a:latin typeface="Consolas" pitchFamily="49" charset="0"/>
              </a:rPr>
              <a:t>Anda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tidak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diperkenankan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menonton</a:t>
            </a:r>
            <a:r>
              <a:rPr lang="en-US" sz="2300" b="1" dirty="0" smtClean="0">
                <a:latin typeface="Consolas" pitchFamily="49" charset="0"/>
              </a:rPr>
              <a:t>");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else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		</a:t>
            </a:r>
            <a:r>
              <a:rPr lang="en-US" sz="2300" b="1" dirty="0" err="1" smtClean="0">
                <a:latin typeface="Consolas" pitchFamily="49" charset="0"/>
              </a:rPr>
              <a:t>printf</a:t>
            </a:r>
            <a:r>
              <a:rPr lang="en-US" sz="2300" b="1" dirty="0" smtClean="0">
                <a:latin typeface="Consolas" pitchFamily="49" charset="0"/>
              </a:rPr>
              <a:t>("</a:t>
            </a:r>
            <a:r>
              <a:rPr lang="en-US" sz="2300" b="1" dirty="0" err="1" smtClean="0">
                <a:latin typeface="Consolas" pitchFamily="49" charset="0"/>
              </a:rPr>
              <a:t>Selamat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menonton</a:t>
            </a:r>
            <a:r>
              <a:rPr lang="en-US" sz="2300" b="1" dirty="0" smtClean="0">
                <a:latin typeface="Consolas" pitchFamily="49" charset="0"/>
              </a:rPr>
              <a:t>");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300" b="1" dirty="0" smtClean="0">
                <a:latin typeface="Consolas" pitchFamily="49" charset="0"/>
              </a:rPr>
              <a:t>	}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b="1" u="sng" dirty="0" smtClean="0"/>
              <a:t>3. If-else if, switch-case (Multiple </a:t>
            </a:r>
            <a:r>
              <a:rPr lang="en-US" sz="3200" b="1" u="sng" dirty="0" err="1" smtClean="0"/>
              <a:t>repetion</a:t>
            </a:r>
            <a:r>
              <a:rPr lang="en-US" sz="3200" b="1" u="sng" dirty="0" smtClean="0"/>
              <a:t> structure)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274306" indent="-274306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if yang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if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nested if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if </a:t>
            </a:r>
            <a:r>
              <a:rPr lang="en-US" sz="2800" b="1" i="1" u="sng" dirty="0" err="1" smtClean="0"/>
              <a:t>bersarang</a:t>
            </a:r>
            <a:r>
              <a:rPr lang="en-US" sz="2800" dirty="0" smtClean="0"/>
              <a:t>: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000" dirty="0" smtClean="0"/>
              <a:t>	</a:t>
            </a:r>
            <a:r>
              <a:rPr lang="en-US" sz="2800" dirty="0" smtClean="0"/>
              <a:t> </a:t>
            </a:r>
            <a:r>
              <a:rPr lang="en-US" sz="2500" dirty="0" smtClean="0">
                <a:latin typeface="Consolas" pitchFamily="49" charset="0"/>
              </a:rPr>
              <a:t>if (kondisi_1</a:t>
            </a:r>
            <a:r>
              <a:rPr lang="en-US" sz="2500" b="1" dirty="0" smtClean="0">
                <a:latin typeface="Consolas" pitchFamily="49" charset="0"/>
              </a:rPr>
              <a:t>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b="1" dirty="0" smtClean="0">
                <a:latin typeface="Consolas" pitchFamily="49" charset="0"/>
              </a:rPr>
              <a:t>			</a:t>
            </a:r>
            <a:r>
              <a:rPr lang="en-US" sz="2500" dirty="0" smtClean="0">
                <a:latin typeface="Consolas" pitchFamily="49" charset="0"/>
              </a:rPr>
              <a:t>pernyataan_1;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(kondisi_2)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pernyataan_2;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(kondisi_3)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pernyataan_3;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</a:t>
            </a:r>
            <a:r>
              <a:rPr lang="en-US" sz="2500" dirty="0" err="1" smtClean="0">
                <a:latin typeface="Consolas" pitchFamily="49" charset="0"/>
              </a:rPr>
              <a:t>kondisi_M</a:t>
            </a:r>
            <a:r>
              <a:rPr lang="en-US" sz="2500" dirty="0" smtClean="0">
                <a:latin typeface="Consolas" pitchFamily="49" charset="0"/>
              </a:rPr>
              <a:t>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</a:t>
            </a:r>
            <a:r>
              <a:rPr lang="en-US" sz="2500" dirty="0" err="1" smtClean="0">
                <a:latin typeface="Consolas" pitchFamily="49" charset="0"/>
              </a:rPr>
              <a:t>pernyataan_M</a:t>
            </a:r>
            <a:r>
              <a:rPr lang="en-US" sz="25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			 		/*</a:t>
            </a:r>
            <a:r>
              <a:rPr lang="en-US" sz="2500" dirty="0" err="1" smtClean="0">
                <a:latin typeface="Consolas" pitchFamily="49" charset="0"/>
              </a:rPr>
              <a:t>opsional</a:t>
            </a:r>
            <a:r>
              <a:rPr lang="en-US" sz="2500" dirty="0" smtClean="0">
                <a:latin typeface="Consolas" pitchFamily="49" charset="0"/>
              </a:rPr>
              <a:t>*/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</a:t>
            </a:r>
            <a:r>
              <a:rPr lang="en-US" sz="2500" dirty="0" err="1" smtClean="0">
                <a:latin typeface="Consolas" pitchFamily="49" charset="0"/>
              </a:rPr>
              <a:t>pernyataan_N</a:t>
            </a:r>
            <a:r>
              <a:rPr lang="en-US" sz="2500" dirty="0" smtClean="0">
                <a:latin typeface="Consolas" pitchFamily="49" charset="0"/>
              </a:rPr>
              <a:t>; 	/*</a:t>
            </a:r>
            <a:r>
              <a:rPr lang="en-US" sz="2500" dirty="0" err="1" smtClean="0">
                <a:latin typeface="Consolas" pitchFamily="49" charset="0"/>
              </a:rPr>
              <a:t>opsional</a:t>
            </a:r>
            <a:r>
              <a:rPr lang="en-US" sz="2500" dirty="0" smtClean="0">
                <a:latin typeface="Consolas" pitchFamily="49" charset="0"/>
              </a:rPr>
              <a:t>*/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596" y="1643050"/>
            <a:ext cx="2286000" cy="596713"/>
          </a:xfrm>
          <a:prstGeom prst="rect">
            <a:avLst/>
          </a:prstGeom>
          <a:noFill/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  <a:sym typeface="Wingdings" pitchFamily="2" charset="2"/>
              </a:rPr>
              <a:t>a. if-else if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58" y="2214554"/>
            <a:ext cx="8533848" cy="3200679"/>
            <a:chOff x="381000" y="4191000"/>
            <a:chExt cx="8050213" cy="2514599"/>
          </a:xfrm>
          <a:noFill/>
        </p:grpSpPr>
        <p:sp>
          <p:nvSpPr>
            <p:cNvPr id="5" name="Flowchart: Decision 4"/>
            <p:cNvSpPr/>
            <p:nvPr/>
          </p:nvSpPr>
          <p:spPr>
            <a:xfrm>
              <a:off x="381000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kondisi1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457830" y="5499472"/>
              <a:ext cx="1446746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cxnSp>
          <p:nvCxnSpPr>
            <p:cNvPr id="7" name="Elbow Connector 6"/>
            <p:cNvCxnSpPr>
              <a:stCxn id="5" idx="2"/>
              <a:endCxn id="6" idx="0"/>
            </p:cNvCxnSpPr>
            <p:nvPr/>
          </p:nvCxnSpPr>
          <p:spPr>
            <a:xfrm rot="16200000" flipH="1">
              <a:off x="982465" y="5301386"/>
              <a:ext cx="396173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Terminator 7"/>
            <p:cNvSpPr/>
            <p:nvPr/>
          </p:nvSpPr>
          <p:spPr>
            <a:xfrm>
              <a:off x="838073" y="6171867"/>
              <a:ext cx="686260" cy="303733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Elbow Connector 8"/>
            <p:cNvCxnSpPr>
              <a:stCxn id="6" idx="2"/>
              <a:endCxn id="8" idx="0"/>
            </p:cNvCxnSpPr>
            <p:nvPr/>
          </p:nvCxnSpPr>
          <p:spPr>
            <a:xfrm rot="5400000">
              <a:off x="1028135" y="6019450"/>
              <a:ext cx="304834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8" name="TextBox 11"/>
            <p:cNvSpPr txBox="1">
              <a:spLocks noChangeArrowheads="1"/>
            </p:cNvSpPr>
            <p:nvPr/>
          </p:nvSpPr>
          <p:spPr bwMode="auto">
            <a:xfrm>
              <a:off x="1295400" y="5105400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9" name="TextBox 12"/>
            <p:cNvSpPr txBox="1">
              <a:spLocks noChangeArrowheads="1"/>
            </p:cNvSpPr>
            <p:nvPr/>
          </p:nvSpPr>
          <p:spPr bwMode="auto">
            <a:xfrm>
              <a:off x="1905000" y="4379913"/>
              <a:ext cx="623888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2514007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4648316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858153" y="5499472"/>
              <a:ext cx="1448049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2438479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kondisi2</a:t>
              </a:r>
            </a:p>
          </p:txBody>
        </p:sp>
        <p:sp>
          <p:nvSpPr>
            <p:cNvPr id="16" name="Flowchart: Decision 15"/>
            <p:cNvSpPr/>
            <p:nvPr/>
          </p:nvSpPr>
          <p:spPr>
            <a:xfrm>
              <a:off x="4571486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M</a:t>
              </a:r>
            </a:p>
          </p:txBody>
        </p:sp>
        <p:cxnSp>
          <p:nvCxnSpPr>
            <p:cNvPr id="17" name="Elbow Connector 16"/>
            <p:cNvCxnSpPr>
              <a:stCxn id="5" idx="3"/>
              <a:endCxn id="15" idx="1"/>
            </p:cNvCxnSpPr>
            <p:nvPr/>
          </p:nvCxnSpPr>
          <p:spPr>
            <a:xfrm>
              <a:off x="1981407" y="4762150"/>
              <a:ext cx="457073" cy="2201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15" idx="3"/>
              <a:endCxn id="16" idx="1"/>
            </p:cNvCxnSpPr>
            <p:nvPr/>
          </p:nvCxnSpPr>
          <p:spPr>
            <a:xfrm>
              <a:off x="4038886" y="4762150"/>
              <a:ext cx="532600" cy="2201"/>
            </a:xfrm>
            <a:prstGeom prst="bentConnector3">
              <a:avLst>
                <a:gd name="adj1" fmla="val 50000"/>
              </a:avLst>
            </a:prstGeom>
            <a:grpFill/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18"/>
            <p:cNvCxnSpPr>
              <a:stCxn id="16" idx="3"/>
              <a:endCxn id="14" idx="0"/>
            </p:cNvCxnSpPr>
            <p:nvPr/>
          </p:nvCxnSpPr>
          <p:spPr>
            <a:xfrm>
              <a:off x="6171893" y="4762150"/>
              <a:ext cx="1410284" cy="737323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4" idx="2"/>
              <a:endCxn id="8" idx="3"/>
            </p:cNvCxnSpPr>
            <p:nvPr/>
          </p:nvCxnSpPr>
          <p:spPr>
            <a:xfrm rot="5400000">
              <a:off x="4324355" y="3067011"/>
              <a:ext cx="457800" cy="6057844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6" idx="2"/>
              <a:endCxn id="13" idx="0"/>
            </p:cNvCxnSpPr>
            <p:nvPr/>
          </p:nvCxnSpPr>
          <p:spPr>
            <a:xfrm rot="5400000">
              <a:off x="5180857" y="5295681"/>
              <a:ext cx="382968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5" idx="2"/>
              <a:endCxn id="12" idx="0"/>
            </p:cNvCxnSpPr>
            <p:nvPr/>
          </p:nvCxnSpPr>
          <p:spPr>
            <a:xfrm rot="5400000">
              <a:off x="3047199" y="5295031"/>
              <a:ext cx="382968" cy="3906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61"/>
            <p:cNvSpPr txBox="1">
              <a:spLocks noChangeArrowheads="1"/>
            </p:cNvSpPr>
            <p:nvPr/>
          </p:nvSpPr>
          <p:spPr bwMode="auto">
            <a:xfrm>
              <a:off x="3962400" y="4343400"/>
              <a:ext cx="623888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2" name="TextBox 62"/>
            <p:cNvSpPr txBox="1">
              <a:spLocks noChangeArrowheads="1"/>
            </p:cNvSpPr>
            <p:nvPr/>
          </p:nvSpPr>
          <p:spPr bwMode="auto">
            <a:xfrm>
              <a:off x="6538913" y="4419599"/>
              <a:ext cx="623887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3" name="TextBox 63"/>
            <p:cNvSpPr txBox="1">
              <a:spLocks noChangeArrowheads="1"/>
            </p:cNvSpPr>
            <p:nvPr/>
          </p:nvSpPr>
          <p:spPr bwMode="auto">
            <a:xfrm>
              <a:off x="55626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4" name="TextBox 64"/>
            <p:cNvSpPr txBox="1">
              <a:spLocks noChangeArrowheads="1"/>
            </p:cNvSpPr>
            <p:nvPr/>
          </p:nvSpPr>
          <p:spPr bwMode="auto">
            <a:xfrm>
              <a:off x="33528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5" name="TextBox 65"/>
            <p:cNvSpPr txBox="1">
              <a:spLocks noChangeArrowheads="1"/>
            </p:cNvSpPr>
            <p:nvPr/>
          </p:nvSpPr>
          <p:spPr bwMode="auto">
            <a:xfrm>
              <a:off x="76200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5106877" y="6096933"/>
              <a:ext cx="456700" cy="1303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2972569" y="6096933"/>
              <a:ext cx="456700" cy="130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rot="5400000">
              <a:off x="1103866" y="4304148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5400000">
              <a:off x="1103866" y="6589847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6286512" y="357166"/>
            <a:ext cx="2571768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program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85728"/>
            <a:ext cx="86868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stdio.h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char 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nilaiUTS</a:t>
            </a:r>
            <a:r>
              <a:rPr lang="en-US" sz="1600" b="1" dirty="0" smtClean="0">
                <a:latin typeface="Consolas" pitchFamily="49" charset="0"/>
              </a:rPr>
              <a:t>, </a:t>
            </a:r>
            <a:r>
              <a:rPr lang="en-US" sz="1600" b="1" dirty="0" err="1" smtClean="0">
                <a:latin typeface="Consolas" pitchFamily="49" charset="0"/>
              </a:rPr>
              <a:t>nilaiUAS</a:t>
            </a:r>
            <a:r>
              <a:rPr lang="en-US" sz="1600" b="1" dirty="0" smtClean="0">
                <a:latin typeface="Consolas" pitchFamily="49" charset="0"/>
              </a:rPr>
              <a:t>, 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// </a:t>
            </a:r>
            <a:r>
              <a:rPr lang="en-US" sz="1600" b="1" dirty="0" err="1" smtClean="0">
                <a:latin typeface="Consolas" pitchFamily="49" charset="0"/>
              </a:rPr>
              <a:t>contoh</a:t>
            </a:r>
            <a:r>
              <a:rPr lang="en-US" sz="1600" b="1" dirty="0" smtClean="0">
                <a:latin typeface="Consolas" pitchFamily="49" charset="0"/>
              </a:rPr>
              <a:t> data yang </a:t>
            </a:r>
            <a:r>
              <a:rPr lang="en-US" sz="1600" b="1" dirty="0" err="1" smtClean="0">
                <a:latin typeface="Consolas" pitchFamily="49" charset="0"/>
              </a:rPr>
              <a:t>dimasukkan</a:t>
            </a: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nilai</a:t>
            </a:r>
            <a:r>
              <a:rPr lang="en-US" sz="1600" b="1" dirty="0" smtClean="0">
                <a:latin typeface="Consolas" pitchFamily="49" charset="0"/>
              </a:rPr>
              <a:t> UTS: \n");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scanf</a:t>
            </a:r>
            <a:r>
              <a:rPr lang="en-US" sz="1600" b="1" dirty="0" smtClean="0">
                <a:latin typeface="Consolas" pitchFamily="49" charset="0"/>
              </a:rPr>
              <a:t>("%</a:t>
            </a:r>
            <a:r>
              <a:rPr lang="en-US" sz="1600" b="1" dirty="0" err="1" smtClean="0">
                <a:latin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</a:rPr>
              <a:t>", &amp;</a:t>
            </a:r>
            <a:r>
              <a:rPr lang="en-US" sz="1600" b="1" dirty="0" err="1" smtClean="0">
                <a:latin typeface="Consolas" pitchFamily="49" charset="0"/>
              </a:rPr>
              <a:t>nilaiUTS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nilai</a:t>
            </a:r>
            <a:r>
              <a:rPr lang="en-US" sz="1600" b="1" dirty="0" smtClean="0">
                <a:latin typeface="Consolas" pitchFamily="49" charset="0"/>
              </a:rPr>
              <a:t> UAS:\n");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scanf</a:t>
            </a:r>
            <a:r>
              <a:rPr lang="en-US" sz="1600" b="1" dirty="0" smtClean="0">
                <a:latin typeface="Consolas" pitchFamily="49" charset="0"/>
              </a:rPr>
              <a:t>("%</a:t>
            </a:r>
            <a:r>
              <a:rPr lang="en-US" sz="1600" b="1" dirty="0" err="1" smtClean="0">
                <a:latin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</a:rPr>
              <a:t>", &amp;</a:t>
            </a:r>
            <a:r>
              <a:rPr lang="en-US" sz="1600" b="1" dirty="0" err="1" smtClean="0">
                <a:latin typeface="Consolas" pitchFamily="49" charset="0"/>
              </a:rPr>
              <a:t>nilaiUAS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// </a:t>
            </a:r>
            <a:r>
              <a:rPr lang="en-US" sz="1600" b="1" dirty="0" err="1" smtClean="0">
                <a:latin typeface="Consolas" pitchFamily="49" charset="0"/>
              </a:rPr>
              <a:t>menghitung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nilai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akhir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menggunakan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rumus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di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atas</a:t>
            </a: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= (0.4 * </a:t>
            </a:r>
            <a:r>
              <a:rPr lang="en-US" sz="1600" b="1" dirty="0" err="1" smtClean="0">
                <a:latin typeface="Consolas" pitchFamily="49" charset="0"/>
              </a:rPr>
              <a:t>nilaiUTS</a:t>
            </a:r>
            <a:r>
              <a:rPr lang="en-US" sz="1600" b="1" dirty="0" smtClean="0">
                <a:latin typeface="Consolas" pitchFamily="49" charset="0"/>
              </a:rPr>
              <a:t>) + (0.6 * </a:t>
            </a:r>
            <a:r>
              <a:rPr lang="en-US" sz="1600" b="1" dirty="0" err="1" smtClean="0">
                <a:latin typeface="Consolas" pitchFamily="49" charset="0"/>
              </a:rPr>
              <a:t>nilaiUAS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if (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&gt;= 80)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='A';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else if (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&gt;= 70)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='B';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else if (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&gt;= 50)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='C';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else if (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&gt;= 30)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='D';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else				// (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 &lt; 30)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='E';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Nilai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Akhir</a:t>
            </a:r>
            <a:r>
              <a:rPr lang="en-US" sz="1600" b="1" dirty="0" smtClean="0">
                <a:latin typeface="Consolas" pitchFamily="49" charset="0"/>
              </a:rPr>
              <a:t>\t: %</a:t>
            </a:r>
            <a:r>
              <a:rPr lang="en-US" sz="1600" b="1" dirty="0" err="1" smtClean="0">
                <a:latin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</a:rPr>
              <a:t> \n", </a:t>
            </a:r>
            <a:r>
              <a:rPr lang="en-US" sz="1600" b="1" dirty="0" err="1" smtClean="0">
                <a:latin typeface="Consolas" pitchFamily="49" charset="0"/>
              </a:rPr>
              <a:t>nilaiAkhir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printf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Nilai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Indeks</a:t>
            </a:r>
            <a:r>
              <a:rPr lang="en-US" sz="1600" b="1" dirty="0" smtClean="0">
                <a:latin typeface="Consolas" pitchFamily="49" charset="0"/>
              </a:rPr>
              <a:t>\t: %c", </a:t>
            </a:r>
            <a:r>
              <a:rPr lang="en-US" sz="1600" b="1" dirty="0" err="1" smtClean="0">
                <a:latin typeface="Consolas" pitchFamily="49" charset="0"/>
              </a:rPr>
              <a:t>nilaiIndeks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478</Words>
  <Application>Microsoft Office PowerPoint</Application>
  <PresentationFormat>On-screen Show (4:3)</PresentationFormat>
  <Paragraphs>212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Pemograman Terstruktur</vt:lpstr>
      <vt:lpstr>Jenis Pernyataan</vt:lpstr>
      <vt:lpstr>1. If (Single Selection Structure)</vt:lpstr>
      <vt:lpstr>Penerapan if</vt:lpstr>
      <vt:lpstr>2. if_else (Double Selection Sructure)</vt:lpstr>
      <vt:lpstr>Penerapan If-else</vt:lpstr>
      <vt:lpstr>3. If-else if, switch-case (Multiple repetion structure)</vt:lpstr>
      <vt:lpstr>Slide 8</vt:lpstr>
      <vt:lpstr>Contoh program</vt:lpstr>
      <vt:lpstr>b. switch_case</vt:lpstr>
      <vt:lpstr>Slide 11</vt:lpstr>
      <vt:lpstr>Slide 12</vt:lpstr>
      <vt:lpstr>Latihan</vt:lpstr>
      <vt:lpstr>Latihan</vt:lpstr>
      <vt:lpstr>Latihan</vt:lpstr>
      <vt:lpstr>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56</cp:revision>
  <dcterms:created xsi:type="dcterms:W3CDTF">2011-09-10T02:27:09Z</dcterms:created>
  <dcterms:modified xsi:type="dcterms:W3CDTF">2011-10-09T02:06:59Z</dcterms:modified>
</cp:coreProperties>
</file>