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3" r:id="rId14"/>
    <p:sldId id="271" r:id="rId15"/>
    <p:sldId id="274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5DB62-6B36-4773-8D6A-98960556D5E2}" type="datetimeFigureOut">
              <a:rPr lang="en-US" smtClean="0"/>
              <a:pPr/>
              <a:t>10/9/2011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1BA58-3DD7-4525-8B4D-5B77F71D9AB8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8C87ED-50BF-4E9A-B6BC-D166B291E4A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4. Pernyataan Dasar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683663-9922-4CCC-8744-B8592EC6144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4. Pernyataan Dasar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10/9/2011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10/9/2011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10/9/2011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285720" y="285728"/>
            <a:ext cx="857256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latin typeface="Franklin Gothic Book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10/9/2011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10/9/2011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285720" y="285728"/>
            <a:ext cx="857256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latin typeface="Franklin Gothic Book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10/9/2011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>
            <a:off x="285720" y="285728"/>
            <a:ext cx="857256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latin typeface="Franklin Gothic Book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10/9/2011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10/9/2011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10/9/2011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10/9/2011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3-BE8A-4443-A184-FD28E032B309}" type="datetimeFigureOut">
              <a:rPr lang="en-US" smtClean="0"/>
              <a:pPr/>
              <a:t>10/9/2011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ranklin Gothic Book" pitchFamily="34" charset="0"/>
              </a:defRPr>
            </a:lvl1pPr>
          </a:lstStyle>
          <a:p>
            <a:fld id="{67CF8763-BE8A-4443-A184-FD28E032B309}" type="datetimeFigureOut">
              <a:rPr lang="en-US" smtClean="0"/>
              <a:pPr/>
              <a:t>10/9/2011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ranklin Gothic Book" pitchFamily="34" charset="0"/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ranklin Gothic Book" pitchFamily="34" charset="0"/>
              </a:defRPr>
            </a:lvl1pPr>
          </a:lstStyle>
          <a:p>
            <a:fld id="{5F003435-4DD9-47FE-9880-5470C1E37858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Franklin Gothic Boo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Pemograman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Terstruktur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28882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S. </a:t>
            </a:r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</a:rPr>
              <a:t>Indriani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</a:rPr>
              <a:t>Lestariningati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, M.T</a:t>
            </a:r>
          </a:p>
          <a:p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Indonesia Computer University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Bandung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2011</a:t>
            </a:r>
            <a:endParaRPr lang="en-SG" dirty="0"/>
          </a:p>
        </p:txBody>
      </p:sp>
      <p:sp>
        <p:nvSpPr>
          <p:cNvPr id="4" name="TextBox 3"/>
          <p:cNvSpPr txBox="1"/>
          <p:nvPr/>
        </p:nvSpPr>
        <p:spPr>
          <a:xfrm>
            <a:off x="2857488" y="1142984"/>
            <a:ext cx="3500462" cy="497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Franklin Gothic Book" pitchFamily="34" charset="0"/>
              </a:rPr>
              <a:t>Modul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Franklin Gothic Book" pitchFamily="34" charset="0"/>
              </a:rPr>
              <a:t> 4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Franklin Gothic Book" pitchFamily="34" charset="0"/>
              </a:rPr>
              <a:t>Pernyataan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Franklin Gothic Book" pitchFamily="34" charset="0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Franklin Gothic Book" pitchFamily="34" charset="0"/>
              </a:rPr>
              <a:t>Kondisi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200" b="1" dirty="0" smtClean="0"/>
              <a:t>b. </a:t>
            </a:r>
            <a:r>
              <a:rPr lang="en-US" sz="3200" b="1" dirty="0" err="1" smtClean="0"/>
              <a:t>switch_case</a:t>
            </a:r>
            <a:endParaRPr lang="en-US" sz="3200" b="1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 smtClean="0"/>
              <a:t>Kaidah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pernyataan</a:t>
            </a:r>
            <a:r>
              <a:rPr lang="en-US" sz="2400" dirty="0" smtClean="0"/>
              <a:t> switch:</a:t>
            </a:r>
          </a:p>
          <a:p>
            <a:pPr>
              <a:lnSpc>
                <a:spcPct val="120000"/>
              </a:lnSpc>
              <a:buNone/>
            </a:pPr>
            <a:endParaRPr lang="en-US" sz="2000" dirty="0" smtClean="0"/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1600" i="1" dirty="0" smtClean="0"/>
              <a:t>	</a:t>
            </a:r>
            <a:r>
              <a:rPr lang="en-US" sz="2000" dirty="0" smtClean="0">
                <a:latin typeface="Consolas" pitchFamily="49" charset="0"/>
              </a:rPr>
              <a:t>switch (</a:t>
            </a:r>
            <a:r>
              <a:rPr lang="en-US" sz="2000" dirty="0" err="1" smtClean="0">
                <a:latin typeface="Consolas" pitchFamily="49" charset="0"/>
              </a:rPr>
              <a:t>ungkapan</a:t>
            </a:r>
            <a:r>
              <a:rPr lang="en-US" sz="2000" dirty="0" smtClean="0">
                <a:latin typeface="Consolas" pitchFamily="49" charset="0"/>
              </a:rPr>
              <a:t>)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Consolas" pitchFamily="49" charset="0"/>
              </a:rPr>
              <a:t>	{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Consolas" pitchFamily="49" charset="0"/>
              </a:rPr>
              <a:t>		case ungkapan_1;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Consolas" pitchFamily="49" charset="0"/>
              </a:rPr>
              <a:t>		       pernyataan_1;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Consolas" pitchFamily="49" charset="0"/>
              </a:rPr>
              <a:t>		       break;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Consolas" pitchFamily="49" charset="0"/>
              </a:rPr>
              <a:t>		case ungkapan_2;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Consolas" pitchFamily="49" charset="0"/>
              </a:rPr>
              <a:t>		       pernyataan_2;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Consolas" pitchFamily="49" charset="0"/>
              </a:rPr>
              <a:t>		       break;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Consolas" pitchFamily="49" charset="0"/>
              </a:rPr>
              <a:t>		…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Consolas" pitchFamily="49" charset="0"/>
              </a:rPr>
              <a:t>	 	default:		/*</a:t>
            </a:r>
            <a:r>
              <a:rPr lang="en-US" sz="2000" dirty="0" err="1" smtClean="0">
                <a:latin typeface="Consolas" pitchFamily="49" charset="0"/>
              </a:rPr>
              <a:t>opsional</a:t>
            </a:r>
            <a:r>
              <a:rPr lang="en-US" sz="2000" dirty="0" smtClean="0">
                <a:latin typeface="Consolas" pitchFamily="49" charset="0"/>
              </a:rPr>
              <a:t>*/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Consolas" pitchFamily="49" charset="0"/>
              </a:rPr>
              <a:t>		      </a:t>
            </a:r>
            <a:r>
              <a:rPr lang="en-US" sz="2000" dirty="0" err="1" smtClean="0">
                <a:latin typeface="Consolas" pitchFamily="49" charset="0"/>
              </a:rPr>
              <a:t>pernyataan_x</a:t>
            </a:r>
            <a:r>
              <a:rPr lang="en-US" sz="2000" dirty="0" smtClean="0">
                <a:latin typeface="Consolas" pitchFamily="49" charset="0"/>
              </a:rPr>
              <a:t>;	/*</a:t>
            </a:r>
            <a:r>
              <a:rPr lang="en-US" sz="2000" dirty="0" err="1" smtClean="0">
                <a:latin typeface="Consolas" pitchFamily="49" charset="0"/>
              </a:rPr>
              <a:t>opsional</a:t>
            </a:r>
            <a:r>
              <a:rPr lang="en-US" sz="2000" dirty="0" smtClean="0">
                <a:latin typeface="Consolas" pitchFamily="49" charset="0"/>
              </a:rPr>
              <a:t>*/</a:t>
            </a:r>
          </a:p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Consolas" pitchFamily="49" charset="0"/>
              </a:rPr>
              <a:t>}</a:t>
            </a:r>
          </a:p>
          <a:p>
            <a:pPr>
              <a:lnSpc>
                <a:spcPct val="120000"/>
              </a:lnSpc>
            </a:pPr>
            <a:endParaRPr lang="en-US" sz="1400" i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247848" y="2353236"/>
            <a:ext cx="2515152" cy="313931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lIns="91436" tIns="45718" rIns="91436" bIns="45718">
            <a:spAutoFit/>
          </a:bodyPr>
          <a:lstStyle/>
          <a:p>
            <a:pPr>
              <a:defRPr/>
            </a:pP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Perlu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diketahui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!</a:t>
            </a:r>
          </a:p>
          <a:p>
            <a:pPr>
              <a:defRPr/>
            </a:pP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Bagian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default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hanya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akan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dijalankan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kalau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ungkapan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pada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bagian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case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tidak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ada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yang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cocok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dengan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ungkapan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switch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714612" y="4572001"/>
            <a:ext cx="3457312" cy="13573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214414" y="571480"/>
            <a:ext cx="6987761" cy="5920908"/>
            <a:chOff x="1489710" y="604520"/>
            <a:chExt cx="7448550" cy="6217920"/>
          </a:xfrm>
        </p:grpSpPr>
        <p:sp>
          <p:nvSpPr>
            <p:cNvPr id="4" name="Flowchart: Decision 3"/>
            <p:cNvSpPr/>
            <p:nvPr/>
          </p:nvSpPr>
          <p:spPr>
            <a:xfrm>
              <a:off x="1580198" y="1242662"/>
              <a:ext cx="2725737" cy="1371530"/>
            </a:xfrm>
            <a:prstGeom prst="flowChartDecis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ungkapan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= ungkapan1</a:t>
              </a:r>
            </a:p>
          </p:txBody>
        </p:sp>
        <p:sp>
          <p:nvSpPr>
            <p:cNvPr id="6" name="Flowchart: Decision 5"/>
            <p:cNvSpPr/>
            <p:nvPr/>
          </p:nvSpPr>
          <p:spPr>
            <a:xfrm>
              <a:off x="1580198" y="3253922"/>
              <a:ext cx="2725737" cy="1371530"/>
            </a:xfrm>
            <a:prstGeom prst="flowChartDecis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ungkapan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= ungkapan1</a:t>
              </a: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5487035" y="1517285"/>
              <a:ext cx="2452688" cy="822283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pernyataan_1;</a:t>
              </a:r>
            </a:p>
            <a:p>
              <a:pPr algn="just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break;</a:t>
              </a:r>
            </a:p>
          </p:txBody>
        </p:sp>
        <p:cxnSp>
          <p:nvCxnSpPr>
            <p:cNvPr id="14" name="Elbow Connector 13"/>
            <p:cNvCxnSpPr>
              <a:stCxn id="4" idx="3"/>
              <a:endCxn id="7" idx="1"/>
            </p:cNvCxnSpPr>
            <p:nvPr/>
          </p:nvCxnSpPr>
          <p:spPr>
            <a:xfrm>
              <a:off x="4305935" y="1928428"/>
              <a:ext cx="1181100" cy="3175"/>
            </a:xfrm>
            <a:prstGeom prst="bentConnector3">
              <a:avLst>
                <a:gd name="adj1" fmla="val 50000"/>
              </a:avLst>
            </a:prstGeom>
            <a:no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lowchart: Process 21"/>
            <p:cNvSpPr/>
            <p:nvPr/>
          </p:nvSpPr>
          <p:spPr>
            <a:xfrm>
              <a:off x="5487035" y="3528546"/>
              <a:ext cx="2452688" cy="823870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pernyataan_1;</a:t>
              </a:r>
            </a:p>
            <a:p>
              <a:pPr algn="just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break;</a:t>
              </a:r>
            </a:p>
          </p:txBody>
        </p:sp>
        <p:cxnSp>
          <p:nvCxnSpPr>
            <p:cNvPr id="24" name="Elbow Connector 23"/>
            <p:cNvCxnSpPr>
              <a:stCxn id="6" idx="3"/>
              <a:endCxn id="22" idx="1"/>
            </p:cNvCxnSpPr>
            <p:nvPr/>
          </p:nvCxnSpPr>
          <p:spPr>
            <a:xfrm>
              <a:off x="4305935" y="3939687"/>
              <a:ext cx="1181100" cy="4763"/>
            </a:xfrm>
            <a:prstGeom prst="bentConnector3">
              <a:avLst>
                <a:gd name="adj1" fmla="val 50000"/>
              </a:avLst>
            </a:prstGeom>
            <a:no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4" idx="2"/>
              <a:endCxn id="6" idx="0"/>
            </p:cNvCxnSpPr>
            <p:nvPr/>
          </p:nvCxnSpPr>
          <p:spPr>
            <a:xfrm rot="5400000">
              <a:off x="2623201" y="2933263"/>
              <a:ext cx="639730" cy="4763"/>
            </a:xfrm>
            <a:prstGeom prst="bentConnector3">
              <a:avLst>
                <a:gd name="adj1" fmla="val 50000"/>
              </a:avLst>
            </a:prstGeom>
            <a:no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lowchart: Process 26"/>
            <p:cNvSpPr/>
            <p:nvPr/>
          </p:nvSpPr>
          <p:spPr>
            <a:xfrm>
              <a:off x="1489710" y="5357253"/>
              <a:ext cx="2906713" cy="731800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pernyataan_x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;</a:t>
              </a:r>
            </a:p>
          </p:txBody>
        </p:sp>
        <p:cxnSp>
          <p:nvCxnSpPr>
            <p:cNvPr id="29" name="Elbow Connector 28"/>
            <p:cNvCxnSpPr>
              <a:stCxn id="6" idx="2"/>
              <a:endCxn id="27" idx="0"/>
            </p:cNvCxnSpPr>
            <p:nvPr/>
          </p:nvCxnSpPr>
          <p:spPr>
            <a:xfrm rot="5400000">
              <a:off x="2577961" y="4991351"/>
              <a:ext cx="730213" cy="4763"/>
            </a:xfrm>
            <a:prstGeom prst="bentConnector3">
              <a:avLst>
                <a:gd name="adj1" fmla="val 50000"/>
              </a:avLst>
            </a:prstGeom>
            <a:noFill/>
            <a:ln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7" idx="3"/>
              <a:endCxn id="27" idx="3"/>
            </p:cNvCxnSpPr>
            <p:nvPr/>
          </p:nvCxnSpPr>
          <p:spPr>
            <a:xfrm flipH="1">
              <a:off x="4396423" y="1928428"/>
              <a:ext cx="3543300" cy="3795518"/>
            </a:xfrm>
            <a:prstGeom prst="bentConnector3">
              <a:avLst>
                <a:gd name="adj1" fmla="val -29360"/>
              </a:avLst>
            </a:prstGeom>
            <a:no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939723" y="3895239"/>
              <a:ext cx="998537" cy="3175"/>
            </a:xfrm>
            <a:prstGeom prst="line">
              <a:avLst/>
            </a:prstGeom>
            <a:noFill/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27" idx="2"/>
            </p:cNvCxnSpPr>
            <p:nvPr/>
          </p:nvCxnSpPr>
          <p:spPr>
            <a:xfrm rot="5400000">
              <a:off x="2577167" y="6454159"/>
              <a:ext cx="731800" cy="4763"/>
            </a:xfrm>
            <a:prstGeom prst="line">
              <a:avLst/>
            </a:prstGeom>
            <a:noFill/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endCxn id="4" idx="0"/>
            </p:cNvCxnSpPr>
            <p:nvPr/>
          </p:nvCxnSpPr>
          <p:spPr>
            <a:xfrm rot="5400000">
              <a:off x="2623202" y="922003"/>
              <a:ext cx="639729" cy="4763"/>
            </a:xfrm>
            <a:prstGeom prst="line">
              <a:avLst/>
            </a:prstGeom>
            <a:noFill/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48" name="TextBox 49"/>
            <p:cNvSpPr txBox="1">
              <a:spLocks noChangeArrowheads="1"/>
            </p:cNvSpPr>
            <p:nvPr/>
          </p:nvSpPr>
          <p:spPr bwMode="auto">
            <a:xfrm>
              <a:off x="4305625" y="1478916"/>
              <a:ext cx="10900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benar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49" name="TextBox 50"/>
            <p:cNvSpPr txBox="1">
              <a:spLocks noChangeArrowheads="1"/>
            </p:cNvSpPr>
            <p:nvPr/>
          </p:nvSpPr>
          <p:spPr bwMode="auto">
            <a:xfrm>
              <a:off x="4396461" y="3490596"/>
              <a:ext cx="10900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benar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50" name="TextBox 51"/>
            <p:cNvSpPr txBox="1">
              <a:spLocks noChangeArrowheads="1"/>
            </p:cNvSpPr>
            <p:nvPr/>
          </p:nvSpPr>
          <p:spPr bwMode="auto">
            <a:xfrm>
              <a:off x="3033922" y="2759076"/>
              <a:ext cx="10900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salah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451" name="TextBox 52"/>
            <p:cNvSpPr txBox="1">
              <a:spLocks noChangeArrowheads="1"/>
            </p:cNvSpPr>
            <p:nvPr/>
          </p:nvSpPr>
          <p:spPr bwMode="auto">
            <a:xfrm>
              <a:off x="3033922" y="4719320"/>
              <a:ext cx="10900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salah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//</a:t>
            </a:r>
            <a:r>
              <a:rPr lang="en-US" sz="1600" b="1" dirty="0" err="1" smtClean="0">
                <a:latin typeface="Consolas" pitchFamily="49" charset="0"/>
              </a:rPr>
              <a:t>contoh</a:t>
            </a:r>
            <a:r>
              <a:rPr lang="en-US" sz="1600" b="1" dirty="0" smtClean="0">
                <a:latin typeface="Consolas" pitchFamily="49" charset="0"/>
              </a:rPr>
              <a:t> program </a:t>
            </a:r>
            <a:r>
              <a:rPr lang="en-US" sz="1600" b="1" dirty="0" err="1" smtClean="0">
                <a:latin typeface="Consolas" pitchFamily="49" charset="0"/>
              </a:rPr>
              <a:t>switch_case</a:t>
            </a:r>
            <a:endParaRPr lang="en-US" sz="1600" b="1" dirty="0" smtClean="0">
              <a:latin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endParaRPr lang="en-US" sz="1600" b="1" dirty="0" smtClean="0">
              <a:latin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#include&lt;</a:t>
            </a:r>
            <a:r>
              <a:rPr lang="en-US" sz="1600" b="1" dirty="0" err="1" smtClean="0">
                <a:latin typeface="Consolas" pitchFamily="49" charset="0"/>
              </a:rPr>
              <a:t>stdio.h</a:t>
            </a:r>
            <a:r>
              <a:rPr lang="en-US" sz="1600" b="1" dirty="0" smtClean="0">
                <a:latin typeface="Consolas" pitchFamily="49" charset="0"/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#include&lt;</a:t>
            </a:r>
            <a:r>
              <a:rPr lang="en-US" sz="1600" b="1" dirty="0" err="1" smtClean="0">
                <a:latin typeface="Consolas" pitchFamily="49" charset="0"/>
              </a:rPr>
              <a:t>conio.h</a:t>
            </a:r>
            <a:r>
              <a:rPr lang="en-US" sz="1600" b="1" dirty="0" smtClean="0">
                <a:latin typeface="Consolas" pitchFamily="49" charset="0"/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void main()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{	</a:t>
            </a:r>
            <a:r>
              <a:rPr lang="en-US" sz="1600" b="1" dirty="0" err="1" smtClean="0">
                <a:latin typeface="Consolas" pitchFamily="49" charset="0"/>
              </a:rPr>
              <a:t>int</a:t>
            </a:r>
            <a:r>
              <a:rPr lang="en-US" sz="1600" b="1" dirty="0" smtClean="0">
                <a:latin typeface="Consolas" pitchFamily="49" charset="0"/>
              </a:rPr>
              <a:t> x;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</a:t>
            </a:r>
            <a:r>
              <a:rPr lang="en-US" sz="1600" b="1" dirty="0" err="1" smtClean="0">
                <a:latin typeface="Consolas" pitchFamily="49" charset="0"/>
              </a:rPr>
              <a:t>clrscr</a:t>
            </a:r>
            <a:r>
              <a:rPr lang="en-US" sz="1600" b="1" dirty="0" smtClean="0">
                <a:latin typeface="Consolas" pitchFamily="49" charset="0"/>
              </a:rPr>
              <a:t>();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</a:t>
            </a:r>
            <a:r>
              <a:rPr lang="en-US" sz="1600" b="1" dirty="0" err="1" smtClean="0">
                <a:latin typeface="Consolas" pitchFamily="49" charset="0"/>
              </a:rPr>
              <a:t>printf</a:t>
            </a:r>
            <a:r>
              <a:rPr lang="en-US" sz="1600" b="1" dirty="0" smtClean="0">
                <a:latin typeface="Consolas" pitchFamily="49" charset="0"/>
              </a:rPr>
              <a:t>("</a:t>
            </a:r>
            <a:r>
              <a:rPr lang="en-US" sz="1600" b="1" dirty="0" err="1" smtClean="0">
                <a:latin typeface="Consolas" pitchFamily="49" charset="0"/>
              </a:rPr>
              <a:t>masukkan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b="1" dirty="0" err="1" smtClean="0">
                <a:latin typeface="Consolas" pitchFamily="49" charset="0"/>
              </a:rPr>
              <a:t>angka</a:t>
            </a:r>
            <a:r>
              <a:rPr lang="en-US" sz="1600" b="1" dirty="0" smtClean="0">
                <a:latin typeface="Consolas" pitchFamily="49" charset="0"/>
              </a:rPr>
              <a:t>:");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</a:t>
            </a:r>
            <a:r>
              <a:rPr lang="en-US" sz="1600" b="1" dirty="0" err="1" smtClean="0">
                <a:latin typeface="Consolas" pitchFamily="49" charset="0"/>
              </a:rPr>
              <a:t>scanf</a:t>
            </a:r>
            <a:r>
              <a:rPr lang="en-US" sz="1600" b="1" dirty="0" smtClean="0">
                <a:latin typeface="Consolas" pitchFamily="49" charset="0"/>
              </a:rPr>
              <a:t>("%</a:t>
            </a:r>
            <a:r>
              <a:rPr lang="en-US" sz="1600" b="1" dirty="0" err="1" smtClean="0">
                <a:latin typeface="Consolas" pitchFamily="49" charset="0"/>
              </a:rPr>
              <a:t>i</a:t>
            </a:r>
            <a:r>
              <a:rPr lang="en-US" sz="1600" b="1" dirty="0" smtClean="0">
                <a:latin typeface="Consolas" pitchFamily="49" charset="0"/>
              </a:rPr>
              <a:t>", &amp;x);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switch (x)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{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	case 1: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		</a:t>
            </a:r>
            <a:r>
              <a:rPr lang="en-US" sz="1600" b="1" dirty="0" err="1" smtClean="0">
                <a:latin typeface="Consolas" pitchFamily="49" charset="0"/>
              </a:rPr>
              <a:t>printf</a:t>
            </a:r>
            <a:r>
              <a:rPr lang="en-US" sz="1600" b="1" dirty="0" smtClean="0">
                <a:latin typeface="Consolas" pitchFamily="49" charset="0"/>
              </a:rPr>
              <a:t>("x </a:t>
            </a:r>
            <a:r>
              <a:rPr lang="en-US" sz="1600" b="1" dirty="0" err="1" smtClean="0">
                <a:latin typeface="Consolas" pitchFamily="49" charset="0"/>
              </a:rPr>
              <a:t>adalah</a:t>
            </a:r>
            <a:r>
              <a:rPr lang="en-US" sz="1600" b="1" dirty="0" smtClean="0">
                <a:latin typeface="Consolas" pitchFamily="49" charset="0"/>
              </a:rPr>
              <a:t> 1");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		break;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	case 2: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		</a:t>
            </a:r>
            <a:r>
              <a:rPr lang="en-US" sz="1600" b="1" dirty="0" err="1" smtClean="0">
                <a:latin typeface="Consolas" pitchFamily="49" charset="0"/>
              </a:rPr>
              <a:t>printf</a:t>
            </a:r>
            <a:r>
              <a:rPr lang="en-US" sz="1600" b="1" dirty="0" smtClean="0">
                <a:latin typeface="Consolas" pitchFamily="49" charset="0"/>
              </a:rPr>
              <a:t>("x </a:t>
            </a:r>
            <a:r>
              <a:rPr lang="en-US" sz="1600" b="1" dirty="0" err="1" smtClean="0">
                <a:latin typeface="Consolas" pitchFamily="49" charset="0"/>
              </a:rPr>
              <a:t>adalah</a:t>
            </a:r>
            <a:r>
              <a:rPr lang="en-US" sz="1600" b="1" dirty="0" smtClean="0">
                <a:latin typeface="Consolas" pitchFamily="49" charset="0"/>
              </a:rPr>
              <a:t> 2");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		break;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	default: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	</a:t>
            </a:r>
            <a:r>
              <a:rPr lang="en-US" sz="1600" b="1" dirty="0" err="1" smtClean="0">
                <a:latin typeface="Consolas" pitchFamily="49" charset="0"/>
              </a:rPr>
              <a:t>printf</a:t>
            </a:r>
            <a:r>
              <a:rPr lang="en-US" sz="1600" b="1" dirty="0" smtClean="0">
                <a:latin typeface="Consolas" pitchFamily="49" charset="0"/>
              </a:rPr>
              <a:t>("</a:t>
            </a:r>
            <a:r>
              <a:rPr lang="en-US" sz="1600" b="1" dirty="0" err="1" smtClean="0">
                <a:latin typeface="Consolas" pitchFamily="49" charset="0"/>
              </a:rPr>
              <a:t>tidak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b="1" dirty="0" err="1" smtClean="0">
                <a:latin typeface="Consolas" pitchFamily="49" charset="0"/>
              </a:rPr>
              <a:t>terindentifikasi</a:t>
            </a:r>
            <a:r>
              <a:rPr lang="en-US" sz="1600" b="1" dirty="0" smtClean="0">
                <a:latin typeface="Consolas" pitchFamily="49" charset="0"/>
              </a:rPr>
              <a:t>");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}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}</a:t>
            </a:r>
          </a:p>
          <a:p>
            <a:pPr>
              <a:spcBef>
                <a:spcPts val="0"/>
              </a:spcBef>
              <a:buNone/>
            </a:pPr>
            <a:endParaRPr lang="en-US" sz="1600" b="1" dirty="0" smtClean="0">
              <a:latin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b="1" dirty="0" smtClean="0">
                <a:latin typeface="Consolas" pitchFamily="49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087" y="268941"/>
            <a:ext cx="7773229" cy="1143000"/>
          </a:xfrm>
        </p:spPr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479176"/>
            <a:ext cx="8613913" cy="537882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800" dirty="0" err="1" smtClean="0"/>
              <a:t>Susun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menginput</a:t>
            </a:r>
            <a:r>
              <a:rPr lang="en-US" sz="2800" dirty="0" smtClean="0"/>
              <a:t> 3 </a:t>
            </a:r>
            <a:r>
              <a:rPr lang="en-US" sz="2800" dirty="0" err="1" smtClean="0"/>
              <a:t>buah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menyatakan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garis</a:t>
            </a:r>
            <a:r>
              <a:rPr lang="en-US" sz="2800" dirty="0" smtClean="0"/>
              <a:t>.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 </a:t>
            </a:r>
            <a:r>
              <a:rPr lang="en-US" sz="2800" dirty="0" err="1" smtClean="0"/>
              <a:t>periksa</a:t>
            </a:r>
            <a:r>
              <a:rPr lang="en-US" sz="2800" dirty="0" smtClean="0"/>
              <a:t> </a:t>
            </a:r>
            <a:r>
              <a:rPr lang="en-US" sz="2800" dirty="0" err="1" smtClean="0"/>
              <a:t>ketiga</a:t>
            </a:r>
            <a:r>
              <a:rPr lang="en-US" sz="2800" dirty="0" smtClean="0"/>
              <a:t> </a:t>
            </a:r>
            <a:r>
              <a:rPr lang="en-US" sz="2800" dirty="0" err="1" smtClean="0"/>
              <a:t>buah</a:t>
            </a:r>
            <a:r>
              <a:rPr lang="en-US" sz="2800" dirty="0" smtClean="0"/>
              <a:t> </a:t>
            </a:r>
            <a:r>
              <a:rPr lang="en-US" sz="2800" dirty="0" err="1" smtClean="0"/>
              <a:t>garis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membentuk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segitiga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. </a:t>
            </a:r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ketiga</a:t>
            </a:r>
            <a:r>
              <a:rPr lang="en-US" sz="2800" dirty="0" smtClean="0"/>
              <a:t> </a:t>
            </a:r>
            <a:r>
              <a:rPr lang="en-US" sz="2800" dirty="0" err="1" smtClean="0"/>
              <a:t>buah</a:t>
            </a:r>
            <a:r>
              <a:rPr lang="en-US" sz="2800" dirty="0" smtClean="0"/>
              <a:t> </a:t>
            </a:r>
            <a:r>
              <a:rPr lang="en-US" sz="2800" dirty="0" err="1" smtClean="0"/>
              <a:t>garis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membentuk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segitiga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cetak</a:t>
            </a:r>
            <a:r>
              <a:rPr lang="en-US" sz="2800" dirty="0" smtClean="0"/>
              <a:t> </a:t>
            </a:r>
            <a:r>
              <a:rPr lang="en-US" sz="2800" dirty="0" err="1" smtClean="0"/>
              <a:t>perkataan</a:t>
            </a:r>
            <a:r>
              <a:rPr lang="en-US" sz="2800" dirty="0" smtClean="0"/>
              <a:t> “</a:t>
            </a:r>
            <a:r>
              <a:rPr lang="en-US" sz="2800" b="1" dirty="0" smtClean="0"/>
              <a:t>SEGI TIGA</a:t>
            </a:r>
            <a:r>
              <a:rPr lang="en-US" sz="2800" dirty="0" smtClean="0"/>
              <a:t>”, </a:t>
            </a:r>
            <a:r>
              <a:rPr lang="en-US" sz="2800" dirty="0" err="1" smtClean="0"/>
              <a:t>sebaliknya</a:t>
            </a:r>
            <a:r>
              <a:rPr lang="en-US" sz="2800" dirty="0" smtClean="0"/>
              <a:t> </a:t>
            </a:r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ketiga</a:t>
            </a:r>
            <a:r>
              <a:rPr lang="en-US" sz="2800" dirty="0" smtClean="0"/>
              <a:t> </a:t>
            </a:r>
            <a:r>
              <a:rPr lang="en-US" sz="2800" dirty="0" err="1" smtClean="0"/>
              <a:t>garis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mungkin</a:t>
            </a:r>
            <a:r>
              <a:rPr lang="en-US" sz="2800" dirty="0" smtClean="0"/>
              <a:t> </a:t>
            </a:r>
            <a:r>
              <a:rPr lang="en-US" sz="2800" dirty="0" err="1" smtClean="0"/>
              <a:t>membentuk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segitiga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cetak</a:t>
            </a:r>
            <a:r>
              <a:rPr lang="en-US" sz="2800" dirty="0" smtClean="0"/>
              <a:t> </a:t>
            </a:r>
            <a:r>
              <a:rPr lang="en-US" sz="2800" dirty="0" err="1" smtClean="0"/>
              <a:t>perkataan</a:t>
            </a:r>
            <a:r>
              <a:rPr lang="en-US" sz="2800" dirty="0" smtClean="0"/>
              <a:t>: “</a:t>
            </a:r>
            <a:r>
              <a:rPr lang="en-US" sz="2800" b="1" dirty="0" smtClean="0"/>
              <a:t>BUKAN SEGITIGA</a:t>
            </a:r>
            <a:r>
              <a:rPr lang="en-US" sz="2800" dirty="0" smtClean="0"/>
              <a:t>”</a:t>
            </a:r>
            <a:endParaRPr lang="en-SG" sz="2800" dirty="0" smtClean="0"/>
          </a:p>
          <a:p>
            <a:pPr marL="514350" indent="-514350">
              <a:lnSpc>
                <a:spcPct val="120000"/>
              </a:lnSpc>
              <a:buNone/>
            </a:pPr>
            <a:r>
              <a:rPr lang="en-US" sz="2800" b="1" dirty="0" smtClean="0"/>
              <a:t>	</a:t>
            </a:r>
            <a:r>
              <a:rPr lang="en-US" sz="2800" b="1" dirty="0" err="1" smtClean="0"/>
              <a:t>Catatan</a:t>
            </a:r>
            <a:r>
              <a:rPr lang="en-US" sz="2800" b="1" dirty="0" smtClean="0"/>
              <a:t>: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segitiga</a:t>
            </a:r>
            <a:r>
              <a:rPr lang="en-US" sz="2800" dirty="0" smtClean="0"/>
              <a:t>, </a:t>
            </a:r>
            <a:r>
              <a:rPr lang="en-US" sz="2800" dirty="0" err="1" smtClean="0"/>
              <a:t>berlaku</a:t>
            </a:r>
            <a:r>
              <a:rPr lang="en-US" sz="2800" dirty="0" smtClean="0"/>
              <a:t> </a:t>
            </a:r>
            <a:r>
              <a:rPr lang="en-US" sz="2800" dirty="0" err="1" smtClean="0"/>
              <a:t>ketentuan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pasti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sisi</a:t>
            </a:r>
            <a:r>
              <a:rPr lang="en-US" sz="2800" dirty="0" smtClean="0"/>
              <a:t> </a:t>
            </a:r>
            <a:r>
              <a:rPr lang="en-US" sz="2800" dirty="0" err="1" smtClean="0"/>
              <a:t>selalu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kecil</a:t>
            </a:r>
            <a:r>
              <a:rPr lang="en-US" sz="2800" dirty="0" smtClean="0"/>
              <a:t> </a:t>
            </a:r>
            <a:r>
              <a:rPr lang="en-US" sz="2800" dirty="0" err="1" smtClean="0"/>
              <a:t>dibandinkan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</a:t>
            </a:r>
            <a:r>
              <a:rPr lang="en-US" sz="2800" dirty="0" err="1" smtClean="0"/>
              <a:t>kedua</a:t>
            </a:r>
            <a:r>
              <a:rPr lang="en-US" sz="2800" dirty="0" smtClean="0"/>
              <a:t> </a:t>
            </a:r>
            <a:r>
              <a:rPr lang="en-US" sz="2800" dirty="0" err="1" smtClean="0"/>
              <a:t>buah</a:t>
            </a:r>
            <a:r>
              <a:rPr lang="en-US" sz="2800" dirty="0" smtClean="0"/>
              <a:t> </a:t>
            </a:r>
            <a:r>
              <a:rPr lang="en-US" sz="2800" dirty="0" err="1" smtClean="0"/>
              <a:t>sisi</a:t>
            </a:r>
            <a:r>
              <a:rPr lang="en-US" sz="2800" dirty="0" smtClean="0"/>
              <a:t> yang lain. </a:t>
            </a:r>
            <a:r>
              <a:rPr lang="en-US" sz="2800" dirty="0" err="1" smtClean="0"/>
              <a:t>Atau</a:t>
            </a:r>
            <a:r>
              <a:rPr lang="en-US" sz="2800" dirty="0" smtClean="0"/>
              <a:t>,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buah</a:t>
            </a:r>
            <a:r>
              <a:rPr lang="en-US" sz="2800" dirty="0" smtClean="0"/>
              <a:t> </a:t>
            </a:r>
            <a:r>
              <a:rPr lang="en-US" sz="2800" dirty="0" err="1" smtClean="0"/>
              <a:t>sisi</a:t>
            </a:r>
            <a:r>
              <a:rPr lang="en-US" sz="2800" dirty="0" smtClean="0"/>
              <a:t> </a:t>
            </a:r>
            <a:r>
              <a:rPr lang="en-US" sz="2800" dirty="0" err="1" smtClean="0"/>
              <a:t>selalu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yang lain</a:t>
            </a:r>
            <a:endParaRPr lang="en-SG" sz="2800" dirty="0" smtClean="0"/>
          </a:p>
          <a:p>
            <a:pPr marL="914400" lvl="1" indent="-514350">
              <a:lnSpc>
                <a:spcPct val="120000"/>
              </a:lnSpc>
            </a:pPr>
            <a:r>
              <a:rPr lang="en-US" sz="2400" dirty="0" err="1" smtClean="0"/>
              <a:t>Menggunakan</a:t>
            </a:r>
            <a:r>
              <a:rPr lang="en-US" sz="2400" dirty="0" smtClean="0"/>
              <a:t> logical operator AND </a:t>
            </a:r>
            <a:r>
              <a:rPr lang="en-US" sz="2400" dirty="0" err="1" smtClean="0"/>
              <a:t>atau</a:t>
            </a:r>
            <a:r>
              <a:rPr lang="en-US" sz="2400" dirty="0" smtClean="0"/>
              <a:t> OR</a:t>
            </a:r>
            <a:endParaRPr lang="en-SG" sz="2400" dirty="0" smtClean="0"/>
          </a:p>
          <a:p>
            <a:pPr marL="914400" lvl="1" indent="-514350">
              <a:lnSpc>
                <a:spcPct val="120000"/>
              </a:lnSpc>
            </a:pP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logical operator AND </a:t>
            </a:r>
            <a:r>
              <a:rPr lang="en-US" sz="2400" dirty="0" err="1" smtClean="0"/>
              <a:t>dan</a:t>
            </a:r>
            <a:r>
              <a:rPr lang="en-US" sz="2400" dirty="0" smtClean="0"/>
              <a:t> OR</a:t>
            </a:r>
            <a:endParaRPr lang="en-S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087" y="268941"/>
            <a:ext cx="7773229" cy="1143000"/>
          </a:xfrm>
        </p:spPr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0087" y="1479176"/>
            <a:ext cx="8083826" cy="4572000"/>
          </a:xfrm>
        </p:spPr>
        <p:txBody>
          <a:bodyPr>
            <a:normAutofit fontScale="92500"/>
          </a:bodyPr>
          <a:lstStyle/>
          <a:p>
            <a:pPr marL="514350" lvl="0" indent="-514350">
              <a:lnSpc>
                <a:spcPct val="110000"/>
              </a:lnSpc>
              <a:buFont typeface="+mj-lt"/>
              <a:buAutoNum type="arabicPeriod" startAt="2"/>
            </a:pPr>
            <a:r>
              <a:rPr lang="en-US" sz="2800" dirty="0" err="1" smtClean="0"/>
              <a:t>Susun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menginput</a:t>
            </a:r>
            <a:r>
              <a:rPr lang="en-US" sz="2800" dirty="0" smtClean="0"/>
              <a:t> 3 </a:t>
            </a:r>
            <a:r>
              <a:rPr lang="en-US" sz="2800" dirty="0" err="1" smtClean="0"/>
              <a:t>buah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menyatakan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</a:t>
            </a:r>
            <a:r>
              <a:rPr lang="en-US" sz="2800" dirty="0" err="1" smtClean="0"/>
              <a:t>sisi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segitiga</a:t>
            </a:r>
            <a:r>
              <a:rPr lang="en-US" sz="2800" dirty="0" smtClean="0"/>
              <a:t>.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 </a:t>
            </a:r>
            <a:r>
              <a:rPr lang="en-US" sz="2800" dirty="0" err="1" smtClean="0"/>
              <a:t>periksa</a:t>
            </a:r>
            <a:r>
              <a:rPr lang="en-US" sz="2800" dirty="0" smtClean="0"/>
              <a:t> </a:t>
            </a:r>
            <a:r>
              <a:rPr lang="en-US" sz="2800" dirty="0" err="1" smtClean="0"/>
              <a:t>ketiga</a:t>
            </a:r>
            <a:r>
              <a:rPr lang="en-US" sz="2800" dirty="0" smtClean="0"/>
              <a:t> </a:t>
            </a:r>
            <a:r>
              <a:rPr lang="en-US" sz="2800" dirty="0" err="1" smtClean="0"/>
              <a:t>buah</a:t>
            </a:r>
            <a:r>
              <a:rPr lang="en-US" sz="2800" dirty="0" smtClean="0"/>
              <a:t> </a:t>
            </a:r>
            <a:r>
              <a:rPr lang="en-US" sz="2800" dirty="0" err="1" smtClean="0"/>
              <a:t>garus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. </a:t>
            </a:r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ketiga</a:t>
            </a:r>
            <a:r>
              <a:rPr lang="en-US" sz="2800" dirty="0" smtClean="0"/>
              <a:t> </a:t>
            </a:r>
            <a:r>
              <a:rPr lang="en-US" sz="2800" dirty="0" err="1" smtClean="0"/>
              <a:t>buah</a:t>
            </a:r>
            <a:r>
              <a:rPr lang="en-US" sz="2800" dirty="0" smtClean="0"/>
              <a:t> </a:t>
            </a:r>
            <a:r>
              <a:rPr lang="en-US" sz="2800" dirty="0" err="1" smtClean="0"/>
              <a:t>garis</a:t>
            </a:r>
            <a:r>
              <a:rPr lang="en-US" sz="2800" dirty="0" smtClean="0"/>
              <a:t> (</a:t>
            </a:r>
            <a:r>
              <a:rPr lang="en-US" sz="2800" dirty="0" err="1" smtClean="0"/>
              <a:t>sisi</a:t>
            </a:r>
            <a:r>
              <a:rPr lang="en-US" sz="2800" dirty="0" smtClean="0"/>
              <a:t>)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panjangnya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cetak</a:t>
            </a:r>
            <a:r>
              <a:rPr lang="en-US" sz="2800" dirty="0" smtClean="0"/>
              <a:t> </a:t>
            </a:r>
            <a:r>
              <a:rPr lang="en-US" sz="2800" dirty="0" err="1" smtClean="0"/>
              <a:t>perkataan</a:t>
            </a:r>
            <a:r>
              <a:rPr lang="en-US" sz="2800" dirty="0" smtClean="0"/>
              <a:t> “</a:t>
            </a:r>
            <a:r>
              <a:rPr lang="en-US" sz="2800" b="1" dirty="0" smtClean="0"/>
              <a:t>SAMA SISI</a:t>
            </a:r>
            <a:r>
              <a:rPr lang="en-US" sz="2800" dirty="0" smtClean="0"/>
              <a:t>”. </a:t>
            </a:r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sisi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cetak</a:t>
            </a:r>
            <a:r>
              <a:rPr lang="en-US" sz="2800" dirty="0" smtClean="0"/>
              <a:t> </a:t>
            </a:r>
            <a:r>
              <a:rPr lang="en-US" sz="2800" dirty="0" err="1" smtClean="0"/>
              <a:t>perkataan</a:t>
            </a:r>
            <a:r>
              <a:rPr lang="en-US" sz="2800" dirty="0" smtClean="0"/>
              <a:t> “</a:t>
            </a:r>
            <a:r>
              <a:rPr lang="en-US" sz="2800" b="1" dirty="0" smtClean="0"/>
              <a:t>SAMA KAKI</a:t>
            </a:r>
            <a:r>
              <a:rPr lang="en-US" sz="2800" dirty="0" smtClean="0"/>
              <a:t>”. </a:t>
            </a:r>
            <a:r>
              <a:rPr lang="en-US" sz="2800" dirty="0" err="1" smtClean="0"/>
              <a:t>Tetapi</a:t>
            </a:r>
            <a:r>
              <a:rPr lang="en-US" sz="2800" dirty="0" smtClean="0"/>
              <a:t> </a:t>
            </a:r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ketiga</a:t>
            </a:r>
            <a:r>
              <a:rPr lang="en-US" sz="2800" dirty="0" smtClean="0"/>
              <a:t> </a:t>
            </a:r>
            <a:r>
              <a:rPr lang="en-US" sz="2800" dirty="0" err="1" smtClean="0"/>
              <a:t>tiganya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cetak</a:t>
            </a:r>
            <a:r>
              <a:rPr lang="en-US" sz="2800" dirty="0" smtClean="0"/>
              <a:t> </a:t>
            </a:r>
            <a:r>
              <a:rPr lang="en-US" sz="2800" dirty="0" err="1" smtClean="0"/>
              <a:t>perkataan</a:t>
            </a:r>
            <a:r>
              <a:rPr lang="en-US" sz="2800" dirty="0" smtClean="0"/>
              <a:t> “</a:t>
            </a:r>
            <a:r>
              <a:rPr lang="en-US" sz="2800" b="1" dirty="0" smtClean="0"/>
              <a:t>SEMBARANG</a:t>
            </a:r>
            <a:r>
              <a:rPr lang="en-US" sz="2800" dirty="0" smtClean="0"/>
              <a:t>”</a:t>
            </a:r>
            <a:endParaRPr lang="en-SG" sz="2800" dirty="0" smtClean="0"/>
          </a:p>
          <a:p>
            <a:pPr lvl="1">
              <a:lnSpc>
                <a:spcPct val="110000"/>
              </a:lnSpc>
            </a:pPr>
            <a:r>
              <a:rPr lang="en-US" sz="2400" dirty="0" err="1" smtClean="0"/>
              <a:t>Menggunakan</a:t>
            </a:r>
            <a:r>
              <a:rPr lang="en-US" sz="2400" dirty="0" smtClean="0"/>
              <a:t> logical operator AND </a:t>
            </a:r>
            <a:r>
              <a:rPr lang="en-US" sz="2400" dirty="0" err="1" smtClean="0"/>
              <a:t>atau</a:t>
            </a:r>
            <a:r>
              <a:rPr lang="en-US" sz="2400" dirty="0" smtClean="0"/>
              <a:t> OR</a:t>
            </a:r>
            <a:endParaRPr lang="en-SG" sz="2400" dirty="0" smtClean="0"/>
          </a:p>
          <a:p>
            <a:pPr lvl="1">
              <a:lnSpc>
                <a:spcPct val="110000"/>
              </a:lnSpc>
            </a:pP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logical operator AND </a:t>
            </a:r>
            <a:r>
              <a:rPr lang="en-US" sz="2400" dirty="0" err="1" smtClean="0"/>
              <a:t>dan</a:t>
            </a:r>
            <a:r>
              <a:rPr lang="en-US" sz="2400" dirty="0" smtClean="0"/>
              <a:t> OR</a:t>
            </a:r>
            <a:endParaRPr lang="en-SG" sz="2400" dirty="0" smtClean="0"/>
          </a:p>
          <a:p>
            <a:pPr>
              <a:lnSpc>
                <a:spcPct val="11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 startAt="3"/>
            </a:pPr>
            <a:r>
              <a:rPr lang="en-US" sz="2400" dirty="0" err="1" smtClean="0"/>
              <a:t>Susun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menginput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sudut</a:t>
            </a:r>
            <a:r>
              <a:rPr lang="en-US" sz="2400" dirty="0" smtClean="0"/>
              <a:t> (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derajat</a:t>
            </a:r>
            <a:r>
              <a:rPr lang="en-US" sz="2400" dirty="0" smtClean="0"/>
              <a:t>). </a:t>
            </a:r>
            <a:r>
              <a:rPr lang="en-US" sz="2400" dirty="0" err="1" smtClean="0"/>
              <a:t>Periksa</a:t>
            </a:r>
            <a:r>
              <a:rPr lang="en-US" sz="2400" dirty="0" smtClean="0"/>
              <a:t> </a:t>
            </a:r>
            <a:r>
              <a:rPr lang="en-US" sz="2400" dirty="0" err="1" smtClean="0"/>
              <a:t>ketiga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tadi</a:t>
            </a:r>
            <a:r>
              <a:rPr lang="en-US" sz="2400" dirty="0" smtClean="0"/>
              <a:t>. </a:t>
            </a:r>
            <a:r>
              <a:rPr lang="en-US" sz="2400" dirty="0" err="1" smtClean="0"/>
              <a:t>Bila</a:t>
            </a:r>
            <a:r>
              <a:rPr lang="en-US" sz="2400" dirty="0" smtClean="0"/>
              <a:t> total </a:t>
            </a:r>
            <a:r>
              <a:rPr lang="en-US" sz="2400" dirty="0" err="1" smtClean="0"/>
              <a:t>ketiganya</a:t>
            </a:r>
            <a:r>
              <a:rPr lang="en-US" sz="2400" dirty="0" smtClean="0"/>
              <a:t> =180,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cetak</a:t>
            </a:r>
            <a:r>
              <a:rPr lang="en-US" sz="2400" dirty="0" smtClean="0"/>
              <a:t> </a:t>
            </a:r>
            <a:r>
              <a:rPr lang="en-US" sz="2400" dirty="0" err="1" smtClean="0"/>
              <a:t>perkataan</a:t>
            </a:r>
            <a:r>
              <a:rPr lang="en-US" sz="2400" dirty="0" smtClean="0"/>
              <a:t> “</a:t>
            </a:r>
            <a:r>
              <a:rPr lang="en-US" sz="2400" b="1" dirty="0" smtClean="0"/>
              <a:t>SEGITIGA</a:t>
            </a:r>
            <a:r>
              <a:rPr lang="en-US" sz="2400" dirty="0" smtClean="0"/>
              <a:t>”, </a:t>
            </a:r>
            <a:r>
              <a:rPr lang="en-US" sz="2400" dirty="0" err="1" smtClean="0"/>
              <a:t>tapi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totalnya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180,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cetak</a:t>
            </a:r>
            <a:r>
              <a:rPr lang="en-US" sz="2400" dirty="0" smtClean="0"/>
              <a:t> </a:t>
            </a:r>
            <a:r>
              <a:rPr lang="en-US" sz="2400" dirty="0" err="1" smtClean="0"/>
              <a:t>perkataan</a:t>
            </a:r>
            <a:r>
              <a:rPr lang="en-US" sz="2400" dirty="0" smtClean="0"/>
              <a:t> “</a:t>
            </a:r>
            <a:r>
              <a:rPr lang="en-US" sz="2400" b="1" dirty="0" smtClean="0"/>
              <a:t>BUKAN SEGITIGA</a:t>
            </a:r>
            <a:r>
              <a:rPr lang="en-US" sz="2400" dirty="0" smtClean="0"/>
              <a:t>”</a:t>
            </a:r>
            <a:endParaRPr lang="en-SG" sz="24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 startAt="3"/>
            </a:pPr>
            <a:endParaRPr lang="en-SG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2578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 err="1" smtClean="0"/>
              <a:t>Susun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menginputkan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interger</a:t>
            </a:r>
            <a:r>
              <a:rPr lang="en-US" sz="2400" dirty="0" smtClean="0"/>
              <a:t> (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ujian</a:t>
            </a:r>
            <a:r>
              <a:rPr lang="en-US" sz="2400" dirty="0" smtClean="0"/>
              <a:t> </a:t>
            </a:r>
            <a:r>
              <a:rPr lang="en-US" sz="2400" dirty="0" err="1" smtClean="0"/>
              <a:t>mahasiswa</a:t>
            </a:r>
            <a:r>
              <a:rPr lang="en-US" sz="2400" dirty="0" smtClean="0"/>
              <a:t>)</a:t>
            </a:r>
          </a:p>
          <a:p>
            <a:pPr lvl="1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Anggap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diinput</a:t>
            </a:r>
            <a:r>
              <a:rPr lang="en-US" sz="2000" dirty="0" smtClean="0"/>
              <a:t> </a:t>
            </a:r>
            <a:r>
              <a:rPr lang="en-US" sz="2000" dirty="0" err="1" smtClean="0"/>
              <a:t>berada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batas</a:t>
            </a:r>
            <a:r>
              <a:rPr lang="en-US" sz="2000" dirty="0" smtClean="0"/>
              <a:t> (0-100), </a:t>
            </a:r>
            <a:r>
              <a:rPr lang="en-US" sz="2000" dirty="0" err="1" smtClean="0"/>
              <a:t>artinya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dibawah</a:t>
            </a:r>
            <a:r>
              <a:rPr lang="en-US" sz="2000" dirty="0" smtClean="0"/>
              <a:t> 0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diatas</a:t>
            </a:r>
            <a:r>
              <a:rPr lang="en-US" sz="2000" dirty="0" smtClean="0"/>
              <a:t> 100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 marL="850106" lvl="1" indent="-450056">
              <a:buNone/>
            </a:pPr>
            <a:endParaRPr lang="en-US" sz="2400" dirty="0" smtClean="0"/>
          </a:p>
          <a:p>
            <a:pPr marL="850106" lvl="1" indent="-450056">
              <a:buNone/>
            </a:pPr>
            <a:r>
              <a:rPr lang="en-US" sz="2400" dirty="0" err="1" smtClean="0"/>
              <a:t>B</a:t>
            </a:r>
            <a:r>
              <a:rPr lang="en-US" sz="2000" dirty="0" err="1" smtClean="0"/>
              <a:t>uatlah</a:t>
            </a:r>
            <a:r>
              <a:rPr lang="en-US" sz="2000" dirty="0" smtClean="0"/>
              <a:t> flowchart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soal</a:t>
            </a:r>
            <a:r>
              <a:rPr lang="en-US" sz="2000" dirty="0" smtClean="0"/>
              <a:t> </a:t>
            </a:r>
            <a:r>
              <a:rPr lang="en-US" sz="2000" dirty="0" err="1" smtClean="0"/>
              <a:t>diatas</a:t>
            </a:r>
            <a:r>
              <a:rPr lang="en-US" sz="2000" dirty="0" smtClean="0"/>
              <a:t>!</a:t>
            </a: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26435" y="3143248"/>
          <a:ext cx="7089913" cy="3146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0522"/>
                <a:gridCol w="3909391"/>
              </a:tblGrid>
              <a:tr h="403412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 smtClean="0">
                          <a:solidFill>
                            <a:sysClr val="windowText" lastClr="000000"/>
                          </a:solidFill>
                        </a:rPr>
                        <a:t>Cetak</a:t>
                      </a:r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100" dirty="0" err="1" smtClean="0">
                          <a:solidFill>
                            <a:sysClr val="windowText" lastClr="000000"/>
                          </a:solidFill>
                        </a:rPr>
                        <a:t>huruf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 smtClean="0">
                          <a:solidFill>
                            <a:sysClr val="windowText" lastClr="000000"/>
                          </a:solidFill>
                        </a:rPr>
                        <a:t>Bila</a:t>
                      </a:r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100" dirty="0" err="1" smtClean="0">
                          <a:solidFill>
                            <a:sysClr val="windowText" lastClr="000000"/>
                          </a:solidFill>
                        </a:rPr>
                        <a:t>nilai</a:t>
                      </a:r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100" dirty="0" err="1" smtClean="0">
                          <a:solidFill>
                            <a:sysClr val="windowText" lastClr="000000"/>
                          </a:solidFill>
                        </a:rPr>
                        <a:t>berada</a:t>
                      </a:r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100" dirty="0" err="1" smtClean="0">
                          <a:solidFill>
                            <a:sysClr val="windowText" lastClr="000000"/>
                          </a:solidFill>
                        </a:rPr>
                        <a:t>dalam</a:t>
                      </a:r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100" dirty="0" err="1" smtClean="0">
                          <a:solidFill>
                            <a:sysClr val="windowText" lastClr="000000"/>
                          </a:solidFill>
                        </a:rPr>
                        <a:t>batas</a:t>
                      </a:r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: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3412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80-100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412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B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70-79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412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C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60-69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412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D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40-59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3412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E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0-39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6141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 smtClean="0">
                          <a:solidFill>
                            <a:sysClr val="windowText" lastClr="000000"/>
                          </a:solidFill>
                        </a:rPr>
                        <a:t>Nilai</a:t>
                      </a:r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 yang </a:t>
                      </a:r>
                      <a:r>
                        <a:rPr lang="en-US" sz="2100" dirty="0" err="1" smtClean="0">
                          <a:solidFill>
                            <a:sysClr val="windowText" lastClr="000000"/>
                          </a:solidFill>
                        </a:rPr>
                        <a:t>anda</a:t>
                      </a:r>
                      <a:r>
                        <a:rPr lang="en-US" sz="21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100" baseline="0" dirty="0" err="1" smtClean="0">
                          <a:solidFill>
                            <a:sysClr val="windowText" lastClr="000000"/>
                          </a:solidFill>
                        </a:rPr>
                        <a:t>masukkan</a:t>
                      </a:r>
                      <a:r>
                        <a:rPr lang="en-US" sz="21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100" baseline="0" dirty="0" err="1" smtClean="0">
                          <a:solidFill>
                            <a:sysClr val="windowText" lastClr="000000"/>
                          </a:solidFill>
                        </a:rPr>
                        <a:t>salah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solidFill>
                            <a:sysClr val="windowText" lastClr="000000"/>
                          </a:solidFill>
                        </a:rPr>
                        <a:t>&gt;100</a:t>
                      </a:r>
                      <a:endParaRPr lang="en-US" sz="2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9513" marR="79513" marT="40341" marB="403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6924" y="533681"/>
            <a:ext cx="7773228" cy="65554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b="1" u="sng" dirty="0" err="1" smtClean="0"/>
              <a:t>Jenis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Pernyataan</a:t>
            </a:r>
            <a:endParaRPr lang="en-US" b="1" u="sng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530087" y="1564622"/>
            <a:ext cx="7773229" cy="5293378"/>
          </a:xfrm>
        </p:spPr>
        <p:txBody>
          <a:bodyPr>
            <a:normAutofit/>
          </a:bodyPr>
          <a:lstStyle/>
          <a:p>
            <a:pPr eaLnBrk="1" hangingPunct="1">
              <a:lnSpc>
                <a:spcPct val="170000"/>
              </a:lnSpc>
              <a:buFont typeface="Wingdings 2" pitchFamily="18" charset="2"/>
              <a:buNone/>
            </a:pPr>
            <a:r>
              <a:rPr lang="en-US" b="1" u="sng" dirty="0" err="1" smtClean="0"/>
              <a:t>Pernyataan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berkondisi</a:t>
            </a:r>
            <a:endParaRPr lang="en-US" b="1" u="sng" dirty="0" smtClean="0"/>
          </a:p>
          <a:p>
            <a:pPr eaLnBrk="1" hangingPunct="1">
              <a:lnSpc>
                <a:spcPct val="170000"/>
              </a:lnSpc>
            </a:pPr>
            <a:r>
              <a:rPr lang="en-US" dirty="0" smtClean="0"/>
              <a:t>if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single </a:t>
            </a:r>
            <a:r>
              <a:rPr lang="en-US" i="1" dirty="0" smtClean="0">
                <a:sym typeface="Wingdings" pitchFamily="2" charset="2"/>
              </a:rPr>
              <a:t>selection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structure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err="1" smtClean="0">
                <a:sym typeface="Wingdings" pitchFamily="2" charset="2"/>
              </a:rPr>
              <a:t>if_else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i="1" dirty="0" smtClean="0">
                <a:sym typeface="Wingdings" pitchFamily="2" charset="2"/>
              </a:rPr>
              <a:t>double </a:t>
            </a:r>
            <a:r>
              <a:rPr lang="en-US" i="1" dirty="0" smtClean="0">
                <a:sym typeface="Wingdings" pitchFamily="2" charset="2"/>
              </a:rPr>
              <a:t>selection </a:t>
            </a:r>
            <a:r>
              <a:rPr lang="en-US" i="1" dirty="0" smtClean="0">
                <a:sym typeface="Wingdings" pitchFamily="2" charset="2"/>
              </a:rPr>
              <a:t>structure</a:t>
            </a:r>
          </a:p>
          <a:p>
            <a:pPr eaLnBrk="1" hangingPunct="1">
              <a:lnSpc>
                <a:spcPct val="170000"/>
              </a:lnSpc>
            </a:pPr>
            <a:r>
              <a:rPr lang="en-US" dirty="0" smtClean="0">
                <a:sym typeface="Wingdings" pitchFamily="2" charset="2"/>
              </a:rPr>
              <a:t>nested if, </a:t>
            </a:r>
            <a:r>
              <a:rPr lang="en-US" dirty="0" err="1" smtClean="0">
                <a:sym typeface="Wingdings" pitchFamily="2" charset="2"/>
              </a:rPr>
              <a:t>switch_case</a:t>
            </a:r>
            <a:r>
              <a:rPr lang="en-US" dirty="0" smtClean="0">
                <a:sym typeface="Wingdings" pitchFamily="2" charset="2"/>
              </a:rPr>
              <a:t>  </a:t>
            </a:r>
            <a:r>
              <a:rPr lang="en-US" i="1" dirty="0" smtClean="0">
                <a:sym typeface="Wingdings" pitchFamily="2" charset="2"/>
              </a:rPr>
              <a:t>multiple selection structure </a:t>
            </a:r>
          </a:p>
          <a:p>
            <a:pPr eaLnBrk="1" hangingPunct="1">
              <a:lnSpc>
                <a:spcPct val="170000"/>
              </a:lnSpc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500" b="1" u="sng" dirty="0" smtClean="0"/>
              <a:t>1. If (Single </a:t>
            </a:r>
            <a:r>
              <a:rPr lang="en-US" sz="3500" b="1" u="sng" dirty="0" smtClean="0"/>
              <a:t>Selection</a:t>
            </a:r>
            <a:r>
              <a:rPr lang="en-US" sz="3500" b="1" u="sng" dirty="0" smtClean="0"/>
              <a:t> </a:t>
            </a:r>
            <a:r>
              <a:rPr lang="en-US" sz="3500" b="1" u="sng" dirty="0" smtClean="0"/>
              <a:t>Structure</a:t>
            </a:r>
            <a:r>
              <a:rPr lang="en-US" sz="3500" b="1" u="sng" dirty="0" smtClean="0">
                <a:sym typeface="Wingdings" pitchFamily="2" charset="2"/>
              </a:rPr>
              <a:t>)</a:t>
            </a:r>
            <a:endParaRPr lang="en-US" sz="3200" b="1" u="sng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5972188" cy="5257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ts val="3063"/>
              </a:lnSpc>
              <a:spcBef>
                <a:spcPct val="0"/>
              </a:spcBef>
            </a:pPr>
            <a:r>
              <a:rPr lang="en-US" sz="3000" dirty="0" err="1" smtClean="0"/>
              <a:t>Pernyataan</a:t>
            </a:r>
            <a:r>
              <a:rPr lang="en-US" sz="3000" dirty="0" smtClean="0"/>
              <a:t> </a:t>
            </a:r>
            <a:r>
              <a:rPr lang="en-US" sz="3000" i="1" dirty="0" smtClean="0"/>
              <a:t>if</a:t>
            </a:r>
            <a:r>
              <a:rPr lang="en-US" sz="3000" dirty="0" smtClean="0"/>
              <a:t> </a:t>
            </a:r>
            <a:r>
              <a:rPr lang="en-US" sz="3000" dirty="0" err="1" smtClean="0"/>
              <a:t>dapat</a:t>
            </a:r>
            <a:r>
              <a:rPr lang="en-US" sz="3000" dirty="0" smtClean="0"/>
              <a:t> </a:t>
            </a:r>
            <a:r>
              <a:rPr lang="en-US" sz="3000" dirty="0" err="1" smtClean="0"/>
              <a:t>dipakai</a:t>
            </a:r>
            <a:r>
              <a:rPr lang="en-US" sz="3000" dirty="0" smtClean="0"/>
              <a:t> </a:t>
            </a:r>
            <a:r>
              <a:rPr lang="en-US" sz="3000" dirty="0" err="1" smtClean="0"/>
              <a:t>untuk</a:t>
            </a:r>
            <a:r>
              <a:rPr lang="en-US" sz="3000" dirty="0" smtClean="0"/>
              <a:t> </a:t>
            </a:r>
            <a:r>
              <a:rPr lang="en-US" sz="3000" dirty="0" err="1" smtClean="0"/>
              <a:t>mengambil</a:t>
            </a:r>
            <a:r>
              <a:rPr lang="en-US" sz="3000" dirty="0" smtClean="0"/>
              <a:t> </a:t>
            </a:r>
            <a:r>
              <a:rPr lang="en-US" sz="3000" dirty="0" err="1" smtClean="0"/>
              <a:t>keputusan</a:t>
            </a:r>
            <a:r>
              <a:rPr lang="en-US" sz="3000" dirty="0" smtClean="0"/>
              <a:t> </a:t>
            </a:r>
            <a:r>
              <a:rPr lang="en-US" sz="3000" dirty="0" err="1" smtClean="0"/>
              <a:t>berdasarkan</a:t>
            </a:r>
            <a:r>
              <a:rPr lang="en-US" sz="3000" dirty="0" smtClean="0"/>
              <a:t> </a:t>
            </a:r>
            <a:r>
              <a:rPr lang="en-US" sz="3000" dirty="0" err="1" smtClean="0"/>
              <a:t>suatu</a:t>
            </a:r>
            <a:r>
              <a:rPr lang="en-US" sz="3000" dirty="0" smtClean="0"/>
              <a:t> </a:t>
            </a:r>
            <a:r>
              <a:rPr lang="en-US" sz="3000" dirty="0" err="1" smtClean="0"/>
              <a:t>kondisi</a:t>
            </a:r>
            <a:r>
              <a:rPr lang="en-US" sz="3000" dirty="0" smtClean="0"/>
              <a:t>.</a:t>
            </a:r>
          </a:p>
          <a:p>
            <a:pPr>
              <a:lnSpc>
                <a:spcPts val="3063"/>
              </a:lnSpc>
              <a:spcBef>
                <a:spcPct val="0"/>
              </a:spcBef>
            </a:pPr>
            <a:r>
              <a:rPr lang="en-US" sz="3000" dirty="0" err="1" smtClean="0"/>
              <a:t>Pernyataan</a:t>
            </a:r>
            <a:r>
              <a:rPr lang="en-US" sz="3000" dirty="0" smtClean="0"/>
              <a:t> </a:t>
            </a:r>
            <a:r>
              <a:rPr lang="en-US" sz="3000" i="1" dirty="0" smtClean="0"/>
              <a:t>if </a:t>
            </a:r>
            <a:r>
              <a:rPr lang="en-US" sz="3000" dirty="0" smtClean="0"/>
              <a:t>yang paling </a:t>
            </a:r>
            <a:r>
              <a:rPr lang="en-US" sz="3000" dirty="0" err="1" smtClean="0"/>
              <a:t>sederhana</a:t>
            </a:r>
            <a:r>
              <a:rPr lang="en-US" sz="3000" dirty="0" smtClean="0"/>
              <a:t> </a:t>
            </a:r>
            <a:r>
              <a:rPr lang="en-US" sz="3000" dirty="0" err="1" smtClean="0"/>
              <a:t>berbentuk</a:t>
            </a:r>
            <a:r>
              <a:rPr lang="en-US" sz="3000" dirty="0" smtClean="0"/>
              <a:t>:</a:t>
            </a:r>
          </a:p>
          <a:p>
            <a:pPr>
              <a:lnSpc>
                <a:spcPts val="3063"/>
              </a:lnSpc>
              <a:spcBef>
                <a:spcPct val="0"/>
              </a:spcBef>
              <a:buNone/>
            </a:pPr>
            <a:r>
              <a:rPr lang="en-US" sz="3000" dirty="0" smtClean="0"/>
              <a:t>	</a:t>
            </a:r>
          </a:p>
          <a:p>
            <a:pPr>
              <a:lnSpc>
                <a:spcPts val="3063"/>
              </a:lnSpc>
              <a:spcBef>
                <a:spcPct val="0"/>
              </a:spcBef>
              <a:buNone/>
            </a:pPr>
            <a:r>
              <a:rPr lang="en-US" sz="3000" dirty="0" smtClean="0"/>
              <a:t>	</a:t>
            </a:r>
            <a:r>
              <a:rPr lang="en-US" sz="3000" b="1" dirty="0" smtClean="0">
                <a:latin typeface="Consolas" pitchFamily="49" charset="0"/>
              </a:rPr>
              <a:t> if (</a:t>
            </a:r>
            <a:r>
              <a:rPr lang="en-US" sz="3000" b="1" dirty="0" err="1" smtClean="0">
                <a:latin typeface="Consolas" pitchFamily="49" charset="0"/>
              </a:rPr>
              <a:t>kondisi</a:t>
            </a:r>
            <a:r>
              <a:rPr lang="en-US" sz="3000" b="1" dirty="0" smtClean="0">
                <a:latin typeface="Consolas" pitchFamily="49" charset="0"/>
              </a:rPr>
              <a:t>)</a:t>
            </a:r>
          </a:p>
          <a:p>
            <a:pPr>
              <a:lnSpc>
                <a:spcPts val="3063"/>
              </a:lnSpc>
              <a:spcBef>
                <a:spcPct val="0"/>
              </a:spcBef>
              <a:buNone/>
            </a:pPr>
            <a:r>
              <a:rPr lang="en-US" sz="3000" b="1" dirty="0" smtClean="0">
                <a:latin typeface="Consolas" pitchFamily="49" charset="0"/>
              </a:rPr>
              <a:t>			</a:t>
            </a:r>
            <a:r>
              <a:rPr lang="en-US" sz="3000" b="1" dirty="0" err="1" smtClean="0">
                <a:latin typeface="Consolas" pitchFamily="49" charset="0"/>
              </a:rPr>
              <a:t>pernyataan</a:t>
            </a:r>
            <a:r>
              <a:rPr lang="en-US" sz="3000" b="1" dirty="0" smtClean="0">
                <a:latin typeface="Consolas" pitchFamily="49" charset="0"/>
              </a:rPr>
              <a:t>;</a:t>
            </a:r>
          </a:p>
          <a:p>
            <a:pPr lvl="1">
              <a:lnSpc>
                <a:spcPts val="3063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sz="2500" i="1" dirty="0" err="1" smtClean="0"/>
              <a:t>Kondisi</a:t>
            </a:r>
            <a:r>
              <a:rPr lang="en-US" sz="2500" dirty="0" smtClean="0"/>
              <a:t> </a:t>
            </a:r>
            <a:r>
              <a:rPr lang="en-US" sz="2500" dirty="0" err="1" smtClean="0"/>
              <a:t>digunakan</a:t>
            </a:r>
            <a:r>
              <a:rPr lang="en-US" sz="2500" dirty="0" smtClean="0"/>
              <a:t> </a:t>
            </a:r>
            <a:r>
              <a:rPr lang="en-US" sz="2500" dirty="0" err="1" smtClean="0"/>
              <a:t>untuk</a:t>
            </a:r>
            <a:r>
              <a:rPr lang="en-US" sz="2500" dirty="0" smtClean="0"/>
              <a:t> </a:t>
            </a:r>
            <a:r>
              <a:rPr lang="en-US" sz="2500" dirty="0" err="1" smtClean="0"/>
              <a:t>menentukan</a:t>
            </a:r>
            <a:r>
              <a:rPr lang="en-US" sz="2500" dirty="0" smtClean="0"/>
              <a:t> </a:t>
            </a:r>
            <a:r>
              <a:rPr lang="en-US" sz="2500" dirty="0" err="1" smtClean="0"/>
              <a:t>pengambilan</a:t>
            </a:r>
            <a:r>
              <a:rPr lang="en-US" sz="2500" dirty="0" smtClean="0"/>
              <a:t> </a:t>
            </a:r>
            <a:r>
              <a:rPr lang="en-US" sz="2500" dirty="0" err="1" smtClean="0"/>
              <a:t>keputusan</a:t>
            </a:r>
            <a:endParaRPr lang="en-US" sz="2500" dirty="0" smtClean="0"/>
          </a:p>
          <a:p>
            <a:pPr lvl="1">
              <a:lnSpc>
                <a:spcPts val="3063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sz="2500" i="1" dirty="0" err="1" smtClean="0"/>
              <a:t>Pernyataan</a:t>
            </a:r>
            <a:r>
              <a:rPr lang="en-US" sz="2500" i="1" dirty="0" smtClean="0"/>
              <a:t> </a:t>
            </a:r>
            <a:r>
              <a:rPr lang="en-US" sz="2500" dirty="0" smtClean="0"/>
              <a:t> </a:t>
            </a:r>
            <a:r>
              <a:rPr lang="en-US" sz="2500" dirty="0" err="1" smtClean="0"/>
              <a:t>dapat</a:t>
            </a:r>
            <a:r>
              <a:rPr lang="en-US" sz="2500" dirty="0" smtClean="0"/>
              <a:t> </a:t>
            </a:r>
            <a:r>
              <a:rPr lang="en-US" sz="2500" dirty="0" err="1" smtClean="0"/>
              <a:t>berupa</a:t>
            </a:r>
            <a:r>
              <a:rPr lang="en-US" sz="2500" dirty="0" smtClean="0"/>
              <a:t> </a:t>
            </a:r>
            <a:r>
              <a:rPr lang="en-US" sz="2500" dirty="0" err="1" smtClean="0"/>
              <a:t>sebuah</a:t>
            </a:r>
            <a:r>
              <a:rPr lang="en-US" sz="2500" dirty="0" smtClean="0"/>
              <a:t> </a:t>
            </a:r>
            <a:r>
              <a:rPr lang="en-US" sz="2500" dirty="0" err="1" smtClean="0"/>
              <a:t>pernyataan</a:t>
            </a:r>
            <a:r>
              <a:rPr lang="en-US" sz="2500" dirty="0" smtClean="0"/>
              <a:t> </a:t>
            </a:r>
            <a:r>
              <a:rPr lang="en-US" sz="2500" dirty="0" err="1" smtClean="0"/>
              <a:t>ataupun</a:t>
            </a:r>
            <a:r>
              <a:rPr lang="en-US" sz="2500" dirty="0" smtClean="0"/>
              <a:t> </a:t>
            </a:r>
            <a:r>
              <a:rPr lang="en-US" sz="2500" dirty="0" err="1" smtClean="0"/>
              <a:t>pernyataan</a:t>
            </a:r>
            <a:r>
              <a:rPr lang="en-US" sz="2500" dirty="0" smtClean="0"/>
              <a:t> </a:t>
            </a:r>
            <a:r>
              <a:rPr lang="en-US" sz="2500" dirty="0" err="1" smtClean="0"/>
              <a:t>majemuk</a:t>
            </a:r>
            <a:r>
              <a:rPr lang="en-US" sz="2500" dirty="0" smtClean="0"/>
              <a:t>. </a:t>
            </a:r>
          </a:p>
          <a:p>
            <a:pPr>
              <a:lnSpc>
                <a:spcPts val="3063"/>
              </a:lnSpc>
              <a:spcBef>
                <a:spcPct val="0"/>
              </a:spcBef>
            </a:pPr>
            <a:r>
              <a:rPr lang="en-US" sz="3000" dirty="0" err="1" smtClean="0"/>
              <a:t>Bagian</a:t>
            </a:r>
            <a:r>
              <a:rPr lang="en-US" sz="3000" dirty="0" smtClean="0"/>
              <a:t> </a:t>
            </a:r>
            <a:r>
              <a:rPr lang="en-US" sz="3000" dirty="0" err="1" smtClean="0"/>
              <a:t>ini</a:t>
            </a:r>
            <a:r>
              <a:rPr lang="en-US" sz="3000" dirty="0" smtClean="0"/>
              <a:t> </a:t>
            </a:r>
            <a:r>
              <a:rPr lang="en-US" sz="3000" dirty="0" err="1" smtClean="0"/>
              <a:t>dijalankan</a:t>
            </a:r>
            <a:r>
              <a:rPr lang="en-US" sz="3000" dirty="0" smtClean="0"/>
              <a:t> </a:t>
            </a:r>
            <a:r>
              <a:rPr lang="en-US" sz="3000" dirty="0" err="1" smtClean="0"/>
              <a:t>hanya</a:t>
            </a:r>
            <a:r>
              <a:rPr lang="en-US" sz="3000" dirty="0" smtClean="0"/>
              <a:t> </a:t>
            </a:r>
            <a:r>
              <a:rPr lang="en-US" sz="3000" dirty="0" err="1" smtClean="0"/>
              <a:t>kalau</a:t>
            </a:r>
            <a:r>
              <a:rPr lang="en-US" sz="3000" dirty="0" smtClean="0"/>
              <a:t> </a:t>
            </a:r>
            <a:r>
              <a:rPr lang="en-US" sz="3000" dirty="0" err="1" smtClean="0"/>
              <a:t>kondisi</a:t>
            </a:r>
            <a:r>
              <a:rPr lang="en-US" sz="3000" dirty="0" smtClean="0"/>
              <a:t> </a:t>
            </a:r>
            <a:r>
              <a:rPr lang="en-US" sz="3000" dirty="0" err="1" smtClean="0"/>
              <a:t>bernilai</a:t>
            </a:r>
            <a:r>
              <a:rPr lang="en-US" sz="3000" dirty="0" smtClean="0"/>
              <a:t> </a:t>
            </a:r>
            <a:r>
              <a:rPr lang="en-US" sz="3000" dirty="0" err="1" smtClean="0"/>
              <a:t>benar</a:t>
            </a:r>
            <a:r>
              <a:rPr lang="en-US" sz="3000" dirty="0" smtClean="0"/>
              <a:t>.</a:t>
            </a:r>
            <a:endParaRPr lang="en-US" sz="3000" i="1" dirty="0" smtClean="0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354865" y="1928802"/>
            <a:ext cx="2932043" cy="3765176"/>
            <a:chOff x="6705600" y="1828800"/>
            <a:chExt cx="3371850" cy="4267200"/>
          </a:xfrm>
        </p:grpSpPr>
        <p:sp>
          <p:nvSpPr>
            <p:cNvPr id="9" name="Flowchart: Decision 8"/>
            <p:cNvSpPr/>
            <p:nvPr/>
          </p:nvSpPr>
          <p:spPr bwMode="auto">
            <a:xfrm>
              <a:off x="6705600" y="2386013"/>
              <a:ext cx="2452688" cy="1460500"/>
            </a:xfrm>
            <a:prstGeom prst="flowChartDecis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if (</a:t>
              </a:r>
              <a:r>
                <a:rPr lang="en-US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kondisi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0" name="Flowchart: Process 9"/>
            <p:cNvSpPr/>
            <p:nvPr/>
          </p:nvSpPr>
          <p:spPr bwMode="auto">
            <a:xfrm>
              <a:off x="6908800" y="4183063"/>
              <a:ext cx="2044700" cy="787400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pernyataan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Elbow Connector 14"/>
            <p:cNvCxnSpPr>
              <a:stCxn id="9" idx="2"/>
              <a:endCxn id="10" idx="0"/>
            </p:cNvCxnSpPr>
            <p:nvPr/>
          </p:nvCxnSpPr>
          <p:spPr bwMode="auto">
            <a:xfrm rot="5400000">
              <a:off x="7762875" y="4016375"/>
              <a:ext cx="338138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lowchart: Terminator 25"/>
            <p:cNvSpPr/>
            <p:nvPr/>
          </p:nvSpPr>
          <p:spPr bwMode="auto">
            <a:xfrm>
              <a:off x="7523163" y="5421313"/>
              <a:ext cx="815975" cy="447675"/>
            </a:xfrm>
            <a:prstGeom prst="flowChartTermina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" name="Elbow Connector 27"/>
            <p:cNvCxnSpPr>
              <a:stCxn id="10" idx="2"/>
              <a:endCxn id="26" idx="0"/>
            </p:cNvCxnSpPr>
            <p:nvPr/>
          </p:nvCxnSpPr>
          <p:spPr bwMode="auto">
            <a:xfrm rot="5400000">
              <a:off x="7706519" y="5195094"/>
              <a:ext cx="450850" cy="476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>
              <a:stCxn id="9" idx="3"/>
              <a:endCxn id="26" idx="3"/>
            </p:cNvCxnSpPr>
            <p:nvPr/>
          </p:nvCxnSpPr>
          <p:spPr bwMode="auto">
            <a:xfrm flipH="1">
              <a:off x="8339138" y="3117850"/>
              <a:ext cx="819150" cy="2525713"/>
            </a:xfrm>
            <a:prstGeom prst="bentConnector3">
              <a:avLst>
                <a:gd name="adj1" fmla="val -375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endCxn id="9" idx="0"/>
            </p:cNvCxnSpPr>
            <p:nvPr/>
          </p:nvCxnSpPr>
          <p:spPr bwMode="auto">
            <a:xfrm rot="5400000">
              <a:off x="7651750" y="2108200"/>
              <a:ext cx="5603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26" idx="2"/>
            </p:cNvCxnSpPr>
            <p:nvPr/>
          </p:nvCxnSpPr>
          <p:spPr bwMode="auto">
            <a:xfrm rot="5400000">
              <a:off x="7819231" y="5980907"/>
              <a:ext cx="225425" cy="47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9" name="TextBox 34"/>
            <p:cNvSpPr txBox="1">
              <a:spLocks noChangeArrowheads="1"/>
            </p:cNvSpPr>
            <p:nvPr/>
          </p:nvSpPr>
          <p:spPr bwMode="auto">
            <a:xfrm>
              <a:off x="8136082" y="3734821"/>
              <a:ext cx="1328305" cy="418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benar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230" name="TextBox 35"/>
            <p:cNvSpPr txBox="1">
              <a:spLocks noChangeArrowheads="1"/>
            </p:cNvSpPr>
            <p:nvPr/>
          </p:nvSpPr>
          <p:spPr bwMode="auto">
            <a:xfrm>
              <a:off x="9055677" y="2611565"/>
              <a:ext cx="1021773" cy="418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salah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u="sng" dirty="0" err="1" smtClean="0"/>
              <a:t>Penerapan</a:t>
            </a:r>
            <a:r>
              <a:rPr lang="en-US" sz="3200" b="1" u="sng" dirty="0" smtClean="0"/>
              <a:t> 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55000" lnSpcReduction="20000"/>
          </a:bodyPr>
          <a:lstStyle/>
          <a:p>
            <a:pPr marL="274306" indent="-274306">
              <a:lnSpc>
                <a:spcPct val="120000"/>
              </a:lnSpc>
              <a:buFont typeface="Wingdings 2"/>
              <a:buChar char=""/>
              <a:defRPr/>
            </a:pPr>
            <a:r>
              <a:rPr lang="en-US" sz="3600" i="1" dirty="0" err="1" smtClean="0">
                <a:solidFill>
                  <a:srgbClr val="FF0000"/>
                </a:solidFill>
              </a:rPr>
              <a:t>Penerapan</a:t>
            </a:r>
            <a:r>
              <a:rPr lang="en-US" sz="3600" i="1" dirty="0" smtClean="0">
                <a:solidFill>
                  <a:srgbClr val="FF0000"/>
                </a:solidFill>
              </a:rPr>
              <a:t> if </a:t>
            </a:r>
            <a:r>
              <a:rPr lang="en-US" sz="3600" i="1" dirty="0" err="1" smtClean="0">
                <a:solidFill>
                  <a:srgbClr val="FF0000"/>
                </a:solidFill>
              </a:rPr>
              <a:t>misalnya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untuk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menentukan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seseorang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boleh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menonton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pertunjukan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bioskop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atau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tidak</a:t>
            </a:r>
            <a:r>
              <a:rPr lang="en-US" sz="3600" i="1" dirty="0" smtClean="0">
                <a:solidFill>
                  <a:srgbClr val="FF0000"/>
                </a:solidFill>
              </a:rPr>
              <a:t>. </a:t>
            </a:r>
            <a:r>
              <a:rPr lang="en-US" sz="3600" i="1" dirty="0" err="1" smtClean="0">
                <a:solidFill>
                  <a:srgbClr val="FF0000"/>
                </a:solidFill>
              </a:rPr>
              <a:t>Kondisi</a:t>
            </a:r>
            <a:r>
              <a:rPr lang="en-US" sz="3600" i="1" dirty="0" smtClean="0">
                <a:solidFill>
                  <a:srgbClr val="FF0000"/>
                </a:solidFill>
              </a:rPr>
              <a:t> yang </a:t>
            </a:r>
            <a:r>
              <a:rPr lang="en-US" sz="3600" i="1" dirty="0" err="1" smtClean="0">
                <a:solidFill>
                  <a:srgbClr val="FF0000"/>
                </a:solidFill>
              </a:rPr>
              <a:t>dipergunakan</a:t>
            </a:r>
            <a:r>
              <a:rPr lang="en-US" sz="3600" i="1" dirty="0" smtClean="0">
                <a:solidFill>
                  <a:srgbClr val="FF0000"/>
                </a:solidFill>
              </a:rPr>
              <a:t>, </a:t>
            </a:r>
            <a:r>
              <a:rPr lang="en-US" sz="3600" i="1" dirty="0" err="1" smtClean="0">
                <a:solidFill>
                  <a:srgbClr val="FF0000"/>
                </a:solidFill>
              </a:rPr>
              <a:t>seseorang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boleh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menonton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jika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sudah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berusia</a:t>
            </a:r>
            <a:r>
              <a:rPr lang="en-US" sz="3600" i="1" dirty="0" smtClean="0">
                <a:solidFill>
                  <a:srgbClr val="FF0000"/>
                </a:solidFill>
              </a:rPr>
              <a:t> 17 </a:t>
            </a:r>
            <a:r>
              <a:rPr lang="en-US" sz="3600" i="1" dirty="0" err="1" smtClean="0">
                <a:solidFill>
                  <a:srgbClr val="FF0000"/>
                </a:solidFill>
              </a:rPr>
              <a:t>tahun</a:t>
            </a:r>
            <a:r>
              <a:rPr lang="en-US" sz="3600" i="1" dirty="0" smtClean="0">
                <a:solidFill>
                  <a:srgbClr val="FF0000"/>
                </a:solidFill>
              </a:rPr>
              <a:t>.</a:t>
            </a:r>
          </a:p>
          <a:p>
            <a:pPr marL="274306" indent="-274306">
              <a:buFont typeface="Wingdings 2"/>
              <a:buChar char=""/>
              <a:defRPr/>
            </a:pPr>
            <a:r>
              <a:rPr lang="en-US" sz="3600" dirty="0" err="1" smtClean="0"/>
              <a:t>Penulisan</a:t>
            </a:r>
            <a:r>
              <a:rPr lang="en-US" sz="3600" dirty="0" smtClean="0"/>
              <a:t> </a:t>
            </a:r>
            <a:r>
              <a:rPr lang="en-US" sz="3600" dirty="0" err="1" smtClean="0"/>
              <a:t>programnya</a:t>
            </a:r>
            <a:r>
              <a:rPr lang="en-US" sz="3600" dirty="0" smtClean="0"/>
              <a:t> </a:t>
            </a:r>
            <a:r>
              <a:rPr lang="en-US" sz="3600" dirty="0" err="1" smtClean="0"/>
              <a:t>sbb</a:t>
            </a:r>
            <a:r>
              <a:rPr lang="en-US" sz="3600" dirty="0" smtClean="0"/>
              <a:t>:</a:t>
            </a:r>
          </a:p>
          <a:p>
            <a:pPr marL="274306" indent="-274306">
              <a:buNone/>
              <a:defRPr/>
            </a:pPr>
            <a:endParaRPr lang="en-US" sz="2400" dirty="0" smtClean="0"/>
          </a:p>
          <a:p>
            <a:pPr marL="274306" indent="-274306">
              <a:lnSpc>
                <a:spcPct val="120000"/>
              </a:lnSpc>
              <a:buNone/>
              <a:defRPr/>
            </a:pPr>
            <a:r>
              <a:rPr lang="en-US" sz="2400" dirty="0" smtClean="0"/>
              <a:t>	</a:t>
            </a:r>
            <a:r>
              <a:rPr lang="en-US" sz="3300" b="1" dirty="0" smtClean="0">
                <a:latin typeface="Consolas" pitchFamily="49" charset="0"/>
              </a:rPr>
              <a:t>#include&lt;</a:t>
            </a:r>
            <a:r>
              <a:rPr lang="en-US" sz="3300" b="1" dirty="0" err="1" smtClean="0">
                <a:latin typeface="Consolas" pitchFamily="49" charset="0"/>
              </a:rPr>
              <a:t>stdio.h</a:t>
            </a:r>
            <a:r>
              <a:rPr lang="en-US" sz="3300" b="1" dirty="0" smtClean="0">
                <a:latin typeface="Consolas" pitchFamily="49" charset="0"/>
              </a:rPr>
              <a:t>&gt;</a:t>
            </a:r>
          </a:p>
          <a:p>
            <a:pPr marL="274306" indent="-274306">
              <a:lnSpc>
                <a:spcPct val="120000"/>
              </a:lnSpc>
              <a:buNone/>
              <a:defRPr/>
            </a:pPr>
            <a:r>
              <a:rPr lang="en-US" sz="3300" b="1" dirty="0" smtClean="0">
                <a:latin typeface="Consolas" pitchFamily="49" charset="0"/>
              </a:rPr>
              <a:t>	#include&lt;</a:t>
            </a:r>
            <a:r>
              <a:rPr lang="en-US" sz="3300" b="1" dirty="0" err="1" smtClean="0">
                <a:latin typeface="Consolas" pitchFamily="49" charset="0"/>
              </a:rPr>
              <a:t>conio.h</a:t>
            </a:r>
            <a:r>
              <a:rPr lang="en-US" sz="3300" b="1" dirty="0" smtClean="0">
                <a:latin typeface="Consolas" pitchFamily="49" charset="0"/>
              </a:rPr>
              <a:t>&gt;</a:t>
            </a:r>
          </a:p>
          <a:p>
            <a:pPr marL="274306" indent="-274306">
              <a:lnSpc>
                <a:spcPct val="120000"/>
              </a:lnSpc>
              <a:buNone/>
              <a:defRPr/>
            </a:pPr>
            <a:r>
              <a:rPr lang="en-US" sz="3300" b="1" dirty="0" smtClean="0">
                <a:latin typeface="Consolas" pitchFamily="49" charset="0"/>
              </a:rPr>
              <a:t>	void main()</a:t>
            </a:r>
          </a:p>
          <a:p>
            <a:pPr marL="274306" indent="-274306">
              <a:lnSpc>
                <a:spcPct val="120000"/>
              </a:lnSpc>
              <a:buNone/>
              <a:defRPr/>
            </a:pPr>
            <a:r>
              <a:rPr lang="en-US" sz="3300" b="1" dirty="0" smtClean="0">
                <a:latin typeface="Consolas" pitchFamily="49" charset="0"/>
              </a:rPr>
              <a:t>	{</a:t>
            </a:r>
          </a:p>
          <a:p>
            <a:pPr marL="274306" indent="-274306">
              <a:lnSpc>
                <a:spcPct val="120000"/>
              </a:lnSpc>
              <a:buNone/>
              <a:defRPr/>
            </a:pPr>
            <a:r>
              <a:rPr lang="en-US" sz="3300" b="1" dirty="0" smtClean="0">
                <a:latin typeface="Consolas" pitchFamily="49" charset="0"/>
              </a:rPr>
              <a:t>		</a:t>
            </a:r>
            <a:r>
              <a:rPr lang="en-US" sz="3300" b="1" dirty="0" err="1" smtClean="0">
                <a:latin typeface="Consolas" pitchFamily="49" charset="0"/>
              </a:rPr>
              <a:t>int</a:t>
            </a:r>
            <a:r>
              <a:rPr lang="en-US" sz="3300" b="1" dirty="0" smtClean="0">
                <a:latin typeface="Consolas" pitchFamily="49" charset="0"/>
              </a:rPr>
              <a:t> </a:t>
            </a:r>
            <a:r>
              <a:rPr lang="en-US" sz="3300" b="1" dirty="0" err="1" smtClean="0">
                <a:latin typeface="Consolas" pitchFamily="49" charset="0"/>
              </a:rPr>
              <a:t>usia</a:t>
            </a:r>
            <a:r>
              <a:rPr lang="en-US" sz="3300" b="1" dirty="0" smtClean="0">
                <a:latin typeface="Consolas" pitchFamily="49" charset="0"/>
              </a:rPr>
              <a:t>;</a:t>
            </a:r>
          </a:p>
          <a:p>
            <a:pPr marL="274306" indent="-274306">
              <a:lnSpc>
                <a:spcPct val="120000"/>
              </a:lnSpc>
              <a:buNone/>
              <a:defRPr/>
            </a:pPr>
            <a:r>
              <a:rPr lang="en-US" sz="3300" b="1" dirty="0" smtClean="0">
                <a:latin typeface="Consolas" pitchFamily="49" charset="0"/>
              </a:rPr>
              <a:t>		</a:t>
            </a:r>
            <a:r>
              <a:rPr lang="en-US" sz="3300" b="1" dirty="0" err="1" smtClean="0">
                <a:latin typeface="Consolas" pitchFamily="49" charset="0"/>
              </a:rPr>
              <a:t>clrscr</a:t>
            </a:r>
            <a:r>
              <a:rPr lang="en-US" sz="3300" b="1" dirty="0" smtClean="0">
                <a:latin typeface="Consolas" pitchFamily="49" charset="0"/>
              </a:rPr>
              <a:t>();</a:t>
            </a:r>
          </a:p>
          <a:p>
            <a:pPr marL="274306" indent="-274306">
              <a:lnSpc>
                <a:spcPct val="120000"/>
              </a:lnSpc>
              <a:buNone/>
              <a:defRPr/>
            </a:pPr>
            <a:r>
              <a:rPr lang="en-US" sz="3300" b="1" dirty="0" smtClean="0">
                <a:latin typeface="Consolas" pitchFamily="49" charset="0"/>
              </a:rPr>
              <a:t>		</a:t>
            </a:r>
            <a:r>
              <a:rPr lang="en-US" sz="3300" b="1" dirty="0" err="1" smtClean="0">
                <a:latin typeface="Consolas" pitchFamily="49" charset="0"/>
              </a:rPr>
              <a:t>printf</a:t>
            </a:r>
            <a:r>
              <a:rPr lang="en-US" sz="3300" b="1" dirty="0" smtClean="0">
                <a:latin typeface="Consolas" pitchFamily="49" charset="0"/>
              </a:rPr>
              <a:t>("</a:t>
            </a:r>
            <a:r>
              <a:rPr lang="en-US" sz="3300" b="1" dirty="0" err="1" smtClean="0">
                <a:latin typeface="Consolas" pitchFamily="49" charset="0"/>
              </a:rPr>
              <a:t>Berapa</a:t>
            </a:r>
            <a:r>
              <a:rPr lang="en-US" sz="3300" b="1" dirty="0" smtClean="0">
                <a:latin typeface="Consolas" pitchFamily="49" charset="0"/>
              </a:rPr>
              <a:t> </a:t>
            </a:r>
            <a:r>
              <a:rPr lang="en-US" sz="3300" b="1" dirty="0" err="1" smtClean="0">
                <a:latin typeface="Consolas" pitchFamily="49" charset="0"/>
              </a:rPr>
              <a:t>Usia</a:t>
            </a:r>
            <a:r>
              <a:rPr lang="en-US" sz="3300" b="1" dirty="0" smtClean="0">
                <a:latin typeface="Consolas" pitchFamily="49" charset="0"/>
              </a:rPr>
              <a:t> </a:t>
            </a:r>
            <a:r>
              <a:rPr lang="en-US" sz="3300" b="1" dirty="0" err="1" smtClean="0">
                <a:latin typeface="Consolas" pitchFamily="49" charset="0"/>
              </a:rPr>
              <a:t>Anda</a:t>
            </a:r>
            <a:r>
              <a:rPr lang="en-US" sz="3300" b="1" dirty="0" smtClean="0">
                <a:latin typeface="Consolas" pitchFamily="49" charset="0"/>
              </a:rPr>
              <a:t> =");</a:t>
            </a:r>
          </a:p>
          <a:p>
            <a:pPr marL="274306" indent="-274306">
              <a:lnSpc>
                <a:spcPct val="120000"/>
              </a:lnSpc>
              <a:buNone/>
              <a:defRPr/>
            </a:pPr>
            <a:r>
              <a:rPr lang="en-US" sz="3300" b="1" dirty="0" smtClean="0">
                <a:latin typeface="Consolas" pitchFamily="49" charset="0"/>
              </a:rPr>
              <a:t>		</a:t>
            </a:r>
            <a:r>
              <a:rPr lang="en-US" sz="3300" b="1" dirty="0" err="1" smtClean="0">
                <a:latin typeface="Consolas" pitchFamily="49" charset="0"/>
              </a:rPr>
              <a:t>scanf</a:t>
            </a:r>
            <a:r>
              <a:rPr lang="en-US" sz="3300" b="1" dirty="0" smtClean="0">
                <a:latin typeface="Consolas" pitchFamily="49" charset="0"/>
              </a:rPr>
              <a:t>("%</a:t>
            </a:r>
            <a:r>
              <a:rPr lang="en-US" sz="3300" b="1" dirty="0" err="1" smtClean="0">
                <a:latin typeface="Consolas" pitchFamily="49" charset="0"/>
              </a:rPr>
              <a:t>i</a:t>
            </a:r>
            <a:r>
              <a:rPr lang="en-US" sz="3300" b="1" dirty="0" smtClean="0">
                <a:latin typeface="Consolas" pitchFamily="49" charset="0"/>
              </a:rPr>
              <a:t>", &amp;</a:t>
            </a:r>
            <a:r>
              <a:rPr lang="en-US" sz="3300" b="1" dirty="0" err="1" smtClean="0">
                <a:latin typeface="Consolas" pitchFamily="49" charset="0"/>
              </a:rPr>
              <a:t>usia</a:t>
            </a:r>
            <a:r>
              <a:rPr lang="en-US" sz="3300" b="1" dirty="0" smtClean="0">
                <a:latin typeface="Consolas" pitchFamily="49" charset="0"/>
              </a:rPr>
              <a:t>);</a:t>
            </a:r>
          </a:p>
          <a:p>
            <a:pPr marL="274306" indent="-274306">
              <a:lnSpc>
                <a:spcPct val="120000"/>
              </a:lnSpc>
              <a:buNone/>
              <a:defRPr/>
            </a:pPr>
            <a:r>
              <a:rPr lang="en-US" sz="3300" b="1" dirty="0" smtClean="0">
                <a:latin typeface="Consolas" pitchFamily="49" charset="0"/>
              </a:rPr>
              <a:t>		if (</a:t>
            </a:r>
            <a:r>
              <a:rPr lang="en-US" sz="3300" b="1" dirty="0" err="1" smtClean="0">
                <a:latin typeface="Consolas" pitchFamily="49" charset="0"/>
              </a:rPr>
              <a:t>usia</a:t>
            </a:r>
            <a:r>
              <a:rPr lang="en-US" sz="3300" b="1" dirty="0" smtClean="0">
                <a:latin typeface="Consolas" pitchFamily="49" charset="0"/>
              </a:rPr>
              <a:t>&lt;17)</a:t>
            </a:r>
          </a:p>
          <a:p>
            <a:pPr marL="274306" indent="-274306">
              <a:lnSpc>
                <a:spcPct val="120000"/>
              </a:lnSpc>
              <a:buNone/>
              <a:defRPr/>
            </a:pPr>
            <a:r>
              <a:rPr lang="en-US" sz="3300" b="1" dirty="0" smtClean="0">
                <a:latin typeface="Consolas" pitchFamily="49" charset="0"/>
              </a:rPr>
              <a:t>			</a:t>
            </a:r>
            <a:r>
              <a:rPr lang="en-US" sz="3300" b="1" dirty="0" err="1" smtClean="0">
                <a:latin typeface="Consolas" pitchFamily="49" charset="0"/>
              </a:rPr>
              <a:t>printf</a:t>
            </a:r>
            <a:r>
              <a:rPr lang="en-US" sz="3300" b="1" dirty="0" smtClean="0">
                <a:latin typeface="Consolas" pitchFamily="49" charset="0"/>
              </a:rPr>
              <a:t>("</a:t>
            </a:r>
            <a:r>
              <a:rPr lang="en-US" sz="3300" b="1" dirty="0" err="1" smtClean="0">
                <a:latin typeface="Consolas" pitchFamily="49" charset="0"/>
              </a:rPr>
              <a:t>Anda</a:t>
            </a:r>
            <a:r>
              <a:rPr lang="en-US" sz="3300" b="1" dirty="0" smtClean="0">
                <a:latin typeface="Consolas" pitchFamily="49" charset="0"/>
              </a:rPr>
              <a:t> </a:t>
            </a:r>
            <a:r>
              <a:rPr lang="en-US" sz="3300" b="1" dirty="0" err="1" smtClean="0">
                <a:latin typeface="Consolas" pitchFamily="49" charset="0"/>
              </a:rPr>
              <a:t>tidak</a:t>
            </a:r>
            <a:r>
              <a:rPr lang="en-US" sz="3300" b="1" dirty="0" smtClean="0">
                <a:latin typeface="Consolas" pitchFamily="49" charset="0"/>
              </a:rPr>
              <a:t> </a:t>
            </a:r>
            <a:r>
              <a:rPr lang="en-US" sz="3300" b="1" dirty="0" err="1" smtClean="0">
                <a:latin typeface="Consolas" pitchFamily="49" charset="0"/>
              </a:rPr>
              <a:t>diperkenankan</a:t>
            </a:r>
            <a:r>
              <a:rPr lang="en-US" sz="3300" b="1" dirty="0" smtClean="0">
                <a:latin typeface="Consolas" pitchFamily="49" charset="0"/>
              </a:rPr>
              <a:t> </a:t>
            </a:r>
            <a:r>
              <a:rPr lang="en-US" sz="3300" b="1" dirty="0" err="1" smtClean="0">
                <a:latin typeface="Consolas" pitchFamily="49" charset="0"/>
              </a:rPr>
              <a:t>menonton</a:t>
            </a:r>
            <a:r>
              <a:rPr lang="en-US" sz="3300" b="1" dirty="0" smtClean="0">
                <a:latin typeface="Consolas" pitchFamily="49" charset="0"/>
              </a:rPr>
              <a:t>");</a:t>
            </a:r>
          </a:p>
          <a:p>
            <a:pPr marL="274306" indent="-274306">
              <a:lnSpc>
                <a:spcPct val="120000"/>
              </a:lnSpc>
              <a:buNone/>
              <a:defRPr/>
            </a:pPr>
            <a:r>
              <a:rPr lang="en-US" sz="3300" b="1" dirty="0" smtClean="0">
                <a:latin typeface="Consolas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b="1" u="sng" dirty="0" smtClean="0"/>
              <a:t>2. </a:t>
            </a:r>
            <a:r>
              <a:rPr lang="en-US" sz="3600" b="1" u="sng" dirty="0" err="1" smtClean="0">
                <a:sym typeface="Wingdings" pitchFamily="2" charset="2"/>
              </a:rPr>
              <a:t>i</a:t>
            </a:r>
            <a:r>
              <a:rPr lang="en-US" sz="3600" b="1" u="sng" dirty="0" err="1" smtClean="0">
                <a:sym typeface="Wingdings" pitchFamily="2" charset="2"/>
              </a:rPr>
              <a:t>f_else</a:t>
            </a:r>
            <a:r>
              <a:rPr lang="en-US" sz="3600" b="1" u="sng" dirty="0" smtClean="0">
                <a:sym typeface="Wingdings" pitchFamily="2" charset="2"/>
              </a:rPr>
              <a:t> </a:t>
            </a:r>
            <a:r>
              <a:rPr lang="en-US" sz="3600" b="1" u="sng" dirty="0" smtClean="0">
                <a:sym typeface="Wingdings" pitchFamily="2" charset="2"/>
              </a:rPr>
              <a:t>(</a:t>
            </a:r>
            <a:r>
              <a:rPr lang="en-US" sz="3600" b="1" u="sng" dirty="0" smtClean="0"/>
              <a:t>Double </a:t>
            </a:r>
            <a:r>
              <a:rPr lang="en-US" sz="3600" b="1" u="sng" dirty="0" smtClean="0"/>
              <a:t>Selection</a:t>
            </a:r>
            <a:r>
              <a:rPr lang="en-US" sz="3600" b="1" u="sng" dirty="0" smtClean="0"/>
              <a:t> </a:t>
            </a:r>
            <a:r>
              <a:rPr lang="en-US" sz="3600" b="1" u="sng" dirty="0" err="1" smtClean="0"/>
              <a:t>Sructure</a:t>
            </a:r>
            <a:r>
              <a:rPr lang="en-US" sz="3600" b="1" u="sng" dirty="0" smtClean="0">
                <a:sym typeface="Wingdings" pitchFamily="2" charset="2"/>
              </a:rPr>
              <a:t>)</a:t>
            </a:r>
            <a:endParaRPr lang="en-US" sz="3600" b="1" u="sng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dirty="0" err="1" smtClean="0"/>
              <a:t>Pernyataan</a:t>
            </a:r>
            <a:r>
              <a:rPr lang="en-US" sz="2400" dirty="0" smtClean="0"/>
              <a:t> </a:t>
            </a:r>
            <a:r>
              <a:rPr lang="en-US" sz="2400" i="1" dirty="0" smtClean="0"/>
              <a:t>else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pernah</a:t>
            </a:r>
            <a:r>
              <a:rPr lang="en-US" sz="2400" dirty="0" smtClean="0"/>
              <a:t> </a:t>
            </a:r>
            <a:r>
              <a:rPr lang="en-US" sz="2400" dirty="0" err="1" smtClean="0"/>
              <a:t>berdiri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kehadiran</a:t>
            </a:r>
            <a:r>
              <a:rPr lang="en-US" sz="2400" dirty="0" smtClean="0"/>
              <a:t> </a:t>
            </a:r>
            <a:r>
              <a:rPr lang="en-US" sz="2400" i="1" dirty="0" smtClean="0"/>
              <a:t>if</a:t>
            </a:r>
            <a:r>
              <a:rPr lang="en-US" sz="2400" dirty="0" smtClean="0"/>
              <a:t>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1800" dirty="0" smtClean="0"/>
              <a:t>	</a:t>
            </a:r>
            <a:r>
              <a:rPr lang="en-US" sz="2800" b="1" dirty="0" smtClean="0"/>
              <a:t> </a:t>
            </a:r>
            <a:r>
              <a:rPr lang="en-US" sz="2800" b="1" dirty="0" smtClean="0">
                <a:latin typeface="Consolas" pitchFamily="49" charset="0"/>
              </a:rPr>
              <a:t>if (</a:t>
            </a:r>
            <a:r>
              <a:rPr lang="en-US" sz="2800" b="1" dirty="0" err="1" smtClean="0">
                <a:latin typeface="Consolas" pitchFamily="49" charset="0"/>
              </a:rPr>
              <a:t>kondisi</a:t>
            </a:r>
            <a:r>
              <a:rPr lang="en-US" sz="2800" b="1" dirty="0" smtClean="0">
                <a:latin typeface="Consolas" pitchFamily="49" charset="0"/>
              </a:rPr>
              <a:t>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b="1" dirty="0" smtClean="0">
                <a:latin typeface="Consolas" pitchFamily="49" charset="0"/>
              </a:rPr>
              <a:t>			pernyataan_1;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b="1" dirty="0" smtClean="0">
                <a:latin typeface="Consolas" pitchFamily="49" charset="0"/>
              </a:rPr>
              <a:t>	else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b="1" dirty="0" smtClean="0">
                <a:latin typeface="Consolas" pitchFamily="49" charset="0"/>
              </a:rPr>
              <a:t>			pernyataan_2;</a:t>
            </a:r>
          </a:p>
          <a:p>
            <a:pPr eaLnBrk="1" hangingPunct="1"/>
            <a:endParaRPr lang="en-US" sz="2800" i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2800" i="1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5214942" y="2343448"/>
            <a:ext cx="3584989" cy="3514444"/>
            <a:chOff x="5783263" y="2417763"/>
            <a:chExt cx="4122737" cy="3983037"/>
          </a:xfrm>
        </p:grpSpPr>
        <p:sp>
          <p:nvSpPr>
            <p:cNvPr id="4" name="Flowchart: Decision 3"/>
            <p:cNvSpPr/>
            <p:nvPr/>
          </p:nvSpPr>
          <p:spPr bwMode="auto">
            <a:xfrm>
              <a:off x="5783263" y="2794000"/>
              <a:ext cx="2062162" cy="1235075"/>
            </a:xfrm>
            <a:prstGeom prst="flowChartDecis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kondisi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Flowchart: Process 4"/>
            <p:cNvSpPr/>
            <p:nvPr/>
          </p:nvSpPr>
          <p:spPr bwMode="auto">
            <a:xfrm>
              <a:off x="5876925" y="4449763"/>
              <a:ext cx="1873250" cy="665162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Pernyataan_1</a:t>
              </a:r>
            </a:p>
          </p:txBody>
        </p:sp>
        <p:cxnSp>
          <p:nvCxnSpPr>
            <p:cNvPr id="6" name="Elbow Connector 5"/>
            <p:cNvCxnSpPr>
              <a:stCxn id="4" idx="2"/>
              <a:endCxn id="5" idx="0"/>
            </p:cNvCxnSpPr>
            <p:nvPr/>
          </p:nvCxnSpPr>
          <p:spPr bwMode="auto">
            <a:xfrm rot="5400000">
              <a:off x="6604000" y="4238625"/>
              <a:ext cx="420688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lowchart: Terminator 6"/>
            <p:cNvSpPr/>
            <p:nvPr/>
          </p:nvSpPr>
          <p:spPr bwMode="auto">
            <a:xfrm>
              <a:off x="6438900" y="5829300"/>
              <a:ext cx="749300" cy="379413"/>
            </a:xfrm>
            <a:prstGeom prst="flowChartTerminator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Elbow Connector 7"/>
            <p:cNvCxnSpPr>
              <a:stCxn id="5" idx="2"/>
              <a:endCxn id="7" idx="0"/>
            </p:cNvCxnSpPr>
            <p:nvPr/>
          </p:nvCxnSpPr>
          <p:spPr bwMode="auto">
            <a:xfrm rot="16200000" flipH="1">
              <a:off x="6456362" y="5472113"/>
              <a:ext cx="714375" cy="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endCxn id="4" idx="0"/>
            </p:cNvCxnSpPr>
            <p:nvPr/>
          </p:nvCxnSpPr>
          <p:spPr bwMode="auto">
            <a:xfrm rot="5400000">
              <a:off x="6623051" y="2606675"/>
              <a:ext cx="381000" cy="31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7" idx="2"/>
            </p:cNvCxnSpPr>
            <p:nvPr/>
          </p:nvCxnSpPr>
          <p:spPr bwMode="auto">
            <a:xfrm rot="5400000">
              <a:off x="6718301" y="6303962"/>
              <a:ext cx="190500" cy="31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6" name="TextBox 11"/>
            <p:cNvSpPr txBox="1">
              <a:spLocks noChangeArrowheads="1"/>
            </p:cNvSpPr>
            <p:nvPr/>
          </p:nvSpPr>
          <p:spPr bwMode="auto">
            <a:xfrm>
              <a:off x="7001345" y="3934479"/>
              <a:ext cx="1218082" cy="418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benar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7" name="TextBox 12"/>
            <p:cNvSpPr txBox="1">
              <a:spLocks noChangeArrowheads="1"/>
            </p:cNvSpPr>
            <p:nvPr/>
          </p:nvSpPr>
          <p:spPr bwMode="auto">
            <a:xfrm>
              <a:off x="7844632" y="2985296"/>
              <a:ext cx="936987" cy="418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salah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8032750" y="4440238"/>
              <a:ext cx="1873250" cy="665162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Pernyataan_2</a:t>
              </a:r>
            </a:p>
          </p:txBody>
        </p:sp>
        <p:cxnSp>
          <p:nvCxnSpPr>
            <p:cNvPr id="21" name="Shape 20"/>
            <p:cNvCxnSpPr>
              <a:stCxn id="14" idx="2"/>
              <a:endCxn id="7" idx="3"/>
            </p:cNvCxnSpPr>
            <p:nvPr/>
          </p:nvCxnSpPr>
          <p:spPr>
            <a:xfrm rot="5400000">
              <a:off x="7622381" y="4671219"/>
              <a:ext cx="912813" cy="1781175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hape 30"/>
            <p:cNvCxnSpPr>
              <a:endCxn id="14" idx="0"/>
            </p:cNvCxnSpPr>
            <p:nvPr/>
          </p:nvCxnSpPr>
          <p:spPr>
            <a:xfrm>
              <a:off x="7848600" y="3429000"/>
              <a:ext cx="1120775" cy="1011238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u="sng" dirty="0" err="1" smtClean="0"/>
              <a:t>Penerapan</a:t>
            </a:r>
            <a:r>
              <a:rPr lang="en-US" sz="3200" b="1" u="sng" dirty="0" smtClean="0"/>
              <a:t> </a:t>
            </a:r>
            <a:r>
              <a:rPr lang="en-US" sz="3200" b="1" i="1" u="sng" dirty="0" smtClean="0"/>
              <a:t>If-else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marL="273646" indent="-273646">
              <a:lnSpc>
                <a:spcPct val="120000"/>
              </a:lnSpc>
            </a:pPr>
            <a:r>
              <a:rPr lang="en-US" sz="2800" dirty="0" err="1" smtClean="0"/>
              <a:t>Penulisan</a:t>
            </a:r>
            <a:r>
              <a:rPr lang="en-US" sz="2800" dirty="0" smtClean="0"/>
              <a:t> </a:t>
            </a:r>
            <a:r>
              <a:rPr lang="en-US" sz="2800" dirty="0" err="1" smtClean="0"/>
              <a:t>programnya</a:t>
            </a:r>
            <a:r>
              <a:rPr lang="en-US" sz="2800" dirty="0" smtClean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:</a:t>
            </a:r>
          </a:p>
          <a:p>
            <a:pPr marL="273646" indent="-273646">
              <a:lnSpc>
                <a:spcPct val="120000"/>
              </a:lnSpc>
              <a:spcBef>
                <a:spcPct val="0"/>
              </a:spcBef>
              <a:spcAft>
                <a:spcPts val="525"/>
              </a:spcAft>
              <a:buNone/>
            </a:pPr>
            <a:r>
              <a:rPr lang="en-US" sz="2300" b="1" dirty="0" smtClean="0">
                <a:latin typeface="Consolas" pitchFamily="49" charset="0"/>
              </a:rPr>
              <a:t>	#include&lt;</a:t>
            </a:r>
            <a:r>
              <a:rPr lang="en-US" sz="2300" b="1" dirty="0" err="1" smtClean="0">
                <a:latin typeface="Consolas" pitchFamily="49" charset="0"/>
              </a:rPr>
              <a:t>stdio.h</a:t>
            </a:r>
            <a:r>
              <a:rPr lang="en-US" sz="2300" b="1" dirty="0" smtClean="0">
                <a:latin typeface="Consolas" pitchFamily="49" charset="0"/>
              </a:rPr>
              <a:t>&gt;</a:t>
            </a:r>
          </a:p>
          <a:p>
            <a:pPr marL="273646" indent="-273646">
              <a:lnSpc>
                <a:spcPct val="120000"/>
              </a:lnSpc>
              <a:spcBef>
                <a:spcPct val="0"/>
              </a:spcBef>
              <a:spcAft>
                <a:spcPts val="525"/>
              </a:spcAft>
              <a:buNone/>
            </a:pPr>
            <a:r>
              <a:rPr lang="en-US" sz="2300" b="1" dirty="0" smtClean="0">
                <a:latin typeface="Consolas" pitchFamily="49" charset="0"/>
              </a:rPr>
              <a:t>	#include&lt;</a:t>
            </a:r>
            <a:r>
              <a:rPr lang="en-US" sz="2300" b="1" dirty="0" err="1" smtClean="0">
                <a:latin typeface="Consolas" pitchFamily="49" charset="0"/>
              </a:rPr>
              <a:t>conio.h</a:t>
            </a:r>
            <a:r>
              <a:rPr lang="en-US" sz="2300" b="1" dirty="0" smtClean="0">
                <a:latin typeface="Consolas" pitchFamily="49" charset="0"/>
              </a:rPr>
              <a:t>&gt;</a:t>
            </a:r>
          </a:p>
          <a:p>
            <a:pPr marL="273646" indent="-273646">
              <a:lnSpc>
                <a:spcPct val="120000"/>
              </a:lnSpc>
              <a:spcBef>
                <a:spcPct val="0"/>
              </a:spcBef>
              <a:spcAft>
                <a:spcPts val="525"/>
              </a:spcAft>
              <a:buNone/>
            </a:pPr>
            <a:r>
              <a:rPr lang="en-US" sz="2300" b="1" dirty="0" smtClean="0">
                <a:latin typeface="Consolas" pitchFamily="49" charset="0"/>
              </a:rPr>
              <a:t>	void main()</a:t>
            </a:r>
          </a:p>
          <a:p>
            <a:pPr marL="273646" indent="-273646">
              <a:lnSpc>
                <a:spcPct val="120000"/>
              </a:lnSpc>
              <a:spcBef>
                <a:spcPct val="0"/>
              </a:spcBef>
              <a:spcAft>
                <a:spcPts val="525"/>
              </a:spcAft>
              <a:buNone/>
            </a:pPr>
            <a:r>
              <a:rPr lang="en-US" sz="2300" b="1" dirty="0" smtClean="0">
                <a:latin typeface="Consolas" pitchFamily="49" charset="0"/>
              </a:rPr>
              <a:t>	{	</a:t>
            </a:r>
            <a:r>
              <a:rPr lang="en-US" sz="2300" b="1" dirty="0" err="1" smtClean="0">
                <a:latin typeface="Consolas" pitchFamily="49" charset="0"/>
              </a:rPr>
              <a:t>int</a:t>
            </a:r>
            <a:r>
              <a:rPr lang="en-US" sz="2300" b="1" dirty="0" smtClean="0">
                <a:latin typeface="Consolas" pitchFamily="49" charset="0"/>
              </a:rPr>
              <a:t> </a:t>
            </a:r>
            <a:r>
              <a:rPr lang="en-US" sz="2300" b="1" dirty="0" err="1" smtClean="0">
                <a:latin typeface="Consolas" pitchFamily="49" charset="0"/>
              </a:rPr>
              <a:t>usia</a:t>
            </a:r>
            <a:r>
              <a:rPr lang="en-US" sz="2300" b="1" dirty="0" smtClean="0">
                <a:latin typeface="Consolas" pitchFamily="49" charset="0"/>
              </a:rPr>
              <a:t>;</a:t>
            </a:r>
          </a:p>
          <a:p>
            <a:pPr marL="273646" indent="-273646">
              <a:lnSpc>
                <a:spcPct val="120000"/>
              </a:lnSpc>
              <a:spcBef>
                <a:spcPct val="0"/>
              </a:spcBef>
              <a:spcAft>
                <a:spcPts val="525"/>
              </a:spcAft>
              <a:buNone/>
            </a:pPr>
            <a:r>
              <a:rPr lang="en-US" sz="2300" b="1" dirty="0" smtClean="0">
                <a:latin typeface="Consolas" pitchFamily="49" charset="0"/>
              </a:rPr>
              <a:t>		</a:t>
            </a:r>
            <a:r>
              <a:rPr lang="en-US" sz="2300" b="1" dirty="0" err="1" smtClean="0">
                <a:latin typeface="Consolas" pitchFamily="49" charset="0"/>
              </a:rPr>
              <a:t>clrscr</a:t>
            </a:r>
            <a:r>
              <a:rPr lang="en-US" sz="2300" b="1" dirty="0" smtClean="0">
                <a:latin typeface="Consolas" pitchFamily="49" charset="0"/>
              </a:rPr>
              <a:t>();</a:t>
            </a:r>
          </a:p>
          <a:p>
            <a:pPr marL="273646" indent="-273646">
              <a:lnSpc>
                <a:spcPct val="120000"/>
              </a:lnSpc>
              <a:spcBef>
                <a:spcPct val="0"/>
              </a:spcBef>
              <a:spcAft>
                <a:spcPts val="525"/>
              </a:spcAft>
              <a:buNone/>
            </a:pPr>
            <a:r>
              <a:rPr lang="en-US" sz="2300" b="1" dirty="0" smtClean="0">
                <a:latin typeface="Consolas" pitchFamily="49" charset="0"/>
              </a:rPr>
              <a:t>		</a:t>
            </a:r>
            <a:r>
              <a:rPr lang="en-US" sz="2300" b="1" dirty="0" err="1" smtClean="0">
                <a:latin typeface="Consolas" pitchFamily="49" charset="0"/>
              </a:rPr>
              <a:t>printf</a:t>
            </a:r>
            <a:r>
              <a:rPr lang="en-US" sz="2300" b="1" dirty="0" smtClean="0">
                <a:latin typeface="Consolas" pitchFamily="49" charset="0"/>
              </a:rPr>
              <a:t>("</a:t>
            </a:r>
            <a:r>
              <a:rPr lang="en-US" sz="2300" b="1" dirty="0" err="1" smtClean="0">
                <a:latin typeface="Consolas" pitchFamily="49" charset="0"/>
              </a:rPr>
              <a:t>Berapa</a:t>
            </a:r>
            <a:r>
              <a:rPr lang="en-US" sz="2300" b="1" dirty="0" smtClean="0">
                <a:latin typeface="Consolas" pitchFamily="49" charset="0"/>
              </a:rPr>
              <a:t> </a:t>
            </a:r>
            <a:r>
              <a:rPr lang="en-US" sz="2300" b="1" dirty="0" err="1" smtClean="0">
                <a:latin typeface="Consolas" pitchFamily="49" charset="0"/>
              </a:rPr>
              <a:t>Usia</a:t>
            </a:r>
            <a:r>
              <a:rPr lang="en-US" sz="2300" b="1" dirty="0" smtClean="0">
                <a:latin typeface="Consolas" pitchFamily="49" charset="0"/>
              </a:rPr>
              <a:t> </a:t>
            </a:r>
            <a:r>
              <a:rPr lang="en-US" sz="2300" b="1" dirty="0" err="1" smtClean="0">
                <a:latin typeface="Consolas" pitchFamily="49" charset="0"/>
              </a:rPr>
              <a:t>Anda</a:t>
            </a:r>
            <a:r>
              <a:rPr lang="en-US" sz="2300" b="1" dirty="0" smtClean="0">
                <a:latin typeface="Consolas" pitchFamily="49" charset="0"/>
              </a:rPr>
              <a:t> =");</a:t>
            </a:r>
          </a:p>
          <a:p>
            <a:pPr marL="273646" indent="-273646">
              <a:lnSpc>
                <a:spcPct val="120000"/>
              </a:lnSpc>
              <a:spcBef>
                <a:spcPct val="0"/>
              </a:spcBef>
              <a:spcAft>
                <a:spcPts val="525"/>
              </a:spcAft>
              <a:buNone/>
            </a:pPr>
            <a:r>
              <a:rPr lang="en-US" sz="2300" b="1" dirty="0" smtClean="0">
                <a:latin typeface="Consolas" pitchFamily="49" charset="0"/>
              </a:rPr>
              <a:t>		</a:t>
            </a:r>
            <a:r>
              <a:rPr lang="en-US" sz="2300" b="1" dirty="0" err="1" smtClean="0">
                <a:latin typeface="Consolas" pitchFamily="49" charset="0"/>
              </a:rPr>
              <a:t>scanf</a:t>
            </a:r>
            <a:r>
              <a:rPr lang="en-US" sz="2300" b="1" dirty="0" smtClean="0">
                <a:latin typeface="Consolas" pitchFamily="49" charset="0"/>
              </a:rPr>
              <a:t>("%</a:t>
            </a:r>
            <a:r>
              <a:rPr lang="en-US" sz="2300" b="1" dirty="0" err="1" smtClean="0">
                <a:latin typeface="Consolas" pitchFamily="49" charset="0"/>
              </a:rPr>
              <a:t>i</a:t>
            </a:r>
            <a:r>
              <a:rPr lang="en-US" sz="2300" b="1" dirty="0" smtClean="0">
                <a:latin typeface="Consolas" pitchFamily="49" charset="0"/>
              </a:rPr>
              <a:t>", &amp;</a:t>
            </a:r>
            <a:r>
              <a:rPr lang="en-US" sz="2300" b="1" dirty="0" err="1" smtClean="0">
                <a:latin typeface="Consolas" pitchFamily="49" charset="0"/>
              </a:rPr>
              <a:t>usia</a:t>
            </a:r>
            <a:r>
              <a:rPr lang="en-US" sz="2300" b="1" dirty="0" smtClean="0">
                <a:latin typeface="Consolas" pitchFamily="49" charset="0"/>
              </a:rPr>
              <a:t>);</a:t>
            </a:r>
          </a:p>
          <a:p>
            <a:pPr marL="273646" indent="-273646">
              <a:lnSpc>
                <a:spcPct val="120000"/>
              </a:lnSpc>
              <a:spcBef>
                <a:spcPct val="0"/>
              </a:spcBef>
              <a:spcAft>
                <a:spcPts val="525"/>
              </a:spcAft>
              <a:buNone/>
            </a:pPr>
            <a:r>
              <a:rPr lang="en-US" sz="2300" b="1" dirty="0" smtClean="0">
                <a:latin typeface="Consolas" pitchFamily="49" charset="0"/>
              </a:rPr>
              <a:t>		if (</a:t>
            </a:r>
            <a:r>
              <a:rPr lang="en-US" sz="2300" b="1" dirty="0" err="1" smtClean="0">
                <a:latin typeface="Consolas" pitchFamily="49" charset="0"/>
              </a:rPr>
              <a:t>usia</a:t>
            </a:r>
            <a:r>
              <a:rPr lang="en-US" sz="2300" b="1" dirty="0" smtClean="0">
                <a:latin typeface="Consolas" pitchFamily="49" charset="0"/>
              </a:rPr>
              <a:t>&lt;17)</a:t>
            </a:r>
          </a:p>
          <a:p>
            <a:pPr marL="273646" indent="-273646">
              <a:lnSpc>
                <a:spcPct val="120000"/>
              </a:lnSpc>
              <a:spcBef>
                <a:spcPct val="0"/>
              </a:spcBef>
              <a:spcAft>
                <a:spcPts val="525"/>
              </a:spcAft>
              <a:buNone/>
            </a:pPr>
            <a:r>
              <a:rPr lang="en-US" sz="2300" b="1" dirty="0" smtClean="0">
                <a:latin typeface="Consolas" pitchFamily="49" charset="0"/>
              </a:rPr>
              <a:t>			</a:t>
            </a:r>
            <a:r>
              <a:rPr lang="en-US" sz="2300" b="1" dirty="0" err="1" smtClean="0">
                <a:latin typeface="Consolas" pitchFamily="49" charset="0"/>
              </a:rPr>
              <a:t>printf</a:t>
            </a:r>
            <a:r>
              <a:rPr lang="en-US" sz="2300" b="1" dirty="0" smtClean="0">
                <a:latin typeface="Consolas" pitchFamily="49" charset="0"/>
              </a:rPr>
              <a:t>("</a:t>
            </a:r>
            <a:r>
              <a:rPr lang="en-US" sz="2300" b="1" dirty="0" err="1" smtClean="0">
                <a:latin typeface="Consolas" pitchFamily="49" charset="0"/>
              </a:rPr>
              <a:t>Anda</a:t>
            </a:r>
            <a:r>
              <a:rPr lang="en-US" sz="2300" b="1" dirty="0" smtClean="0">
                <a:latin typeface="Consolas" pitchFamily="49" charset="0"/>
              </a:rPr>
              <a:t> </a:t>
            </a:r>
            <a:r>
              <a:rPr lang="en-US" sz="2300" b="1" dirty="0" err="1" smtClean="0">
                <a:latin typeface="Consolas" pitchFamily="49" charset="0"/>
              </a:rPr>
              <a:t>tidak</a:t>
            </a:r>
            <a:r>
              <a:rPr lang="en-US" sz="2300" b="1" dirty="0" smtClean="0">
                <a:latin typeface="Consolas" pitchFamily="49" charset="0"/>
              </a:rPr>
              <a:t> </a:t>
            </a:r>
            <a:r>
              <a:rPr lang="en-US" sz="2300" b="1" dirty="0" err="1" smtClean="0">
                <a:latin typeface="Consolas" pitchFamily="49" charset="0"/>
              </a:rPr>
              <a:t>diperkenankan</a:t>
            </a:r>
            <a:r>
              <a:rPr lang="en-US" sz="2300" b="1" dirty="0" smtClean="0">
                <a:latin typeface="Consolas" pitchFamily="49" charset="0"/>
              </a:rPr>
              <a:t> </a:t>
            </a:r>
            <a:r>
              <a:rPr lang="en-US" sz="2300" b="1" dirty="0" err="1" smtClean="0">
                <a:latin typeface="Consolas" pitchFamily="49" charset="0"/>
              </a:rPr>
              <a:t>menonton</a:t>
            </a:r>
            <a:r>
              <a:rPr lang="en-US" sz="2300" b="1" dirty="0" smtClean="0">
                <a:latin typeface="Consolas" pitchFamily="49" charset="0"/>
              </a:rPr>
              <a:t>");</a:t>
            </a:r>
          </a:p>
          <a:p>
            <a:pPr marL="273646" indent="-273646">
              <a:lnSpc>
                <a:spcPct val="120000"/>
              </a:lnSpc>
              <a:spcBef>
                <a:spcPct val="0"/>
              </a:spcBef>
              <a:spcAft>
                <a:spcPts val="525"/>
              </a:spcAft>
              <a:buNone/>
            </a:pPr>
            <a:r>
              <a:rPr lang="en-US" sz="2300" b="1" dirty="0" smtClean="0">
                <a:latin typeface="Consolas" pitchFamily="49" charset="0"/>
              </a:rPr>
              <a:t>		else</a:t>
            </a:r>
          </a:p>
          <a:p>
            <a:pPr marL="273646" indent="-273646">
              <a:lnSpc>
                <a:spcPct val="120000"/>
              </a:lnSpc>
              <a:spcBef>
                <a:spcPct val="0"/>
              </a:spcBef>
              <a:spcAft>
                <a:spcPts val="525"/>
              </a:spcAft>
              <a:buNone/>
            </a:pPr>
            <a:r>
              <a:rPr lang="en-US" sz="2300" b="1" dirty="0" smtClean="0">
                <a:latin typeface="Consolas" pitchFamily="49" charset="0"/>
              </a:rPr>
              <a:t>			</a:t>
            </a:r>
            <a:r>
              <a:rPr lang="en-US" sz="2300" b="1" dirty="0" err="1" smtClean="0">
                <a:latin typeface="Consolas" pitchFamily="49" charset="0"/>
              </a:rPr>
              <a:t>printf</a:t>
            </a:r>
            <a:r>
              <a:rPr lang="en-US" sz="2300" b="1" dirty="0" smtClean="0">
                <a:latin typeface="Consolas" pitchFamily="49" charset="0"/>
              </a:rPr>
              <a:t>("</a:t>
            </a:r>
            <a:r>
              <a:rPr lang="en-US" sz="2300" b="1" dirty="0" err="1" smtClean="0">
                <a:latin typeface="Consolas" pitchFamily="49" charset="0"/>
              </a:rPr>
              <a:t>Selamat</a:t>
            </a:r>
            <a:r>
              <a:rPr lang="en-US" sz="2300" b="1" dirty="0" smtClean="0">
                <a:latin typeface="Consolas" pitchFamily="49" charset="0"/>
              </a:rPr>
              <a:t> </a:t>
            </a:r>
            <a:r>
              <a:rPr lang="en-US" sz="2300" b="1" dirty="0" err="1" smtClean="0">
                <a:latin typeface="Consolas" pitchFamily="49" charset="0"/>
              </a:rPr>
              <a:t>menonton</a:t>
            </a:r>
            <a:r>
              <a:rPr lang="en-US" sz="2300" b="1" dirty="0" smtClean="0">
                <a:latin typeface="Consolas" pitchFamily="49" charset="0"/>
              </a:rPr>
              <a:t>");</a:t>
            </a:r>
          </a:p>
          <a:p>
            <a:pPr marL="273646" indent="-273646">
              <a:lnSpc>
                <a:spcPct val="120000"/>
              </a:lnSpc>
              <a:spcBef>
                <a:spcPct val="0"/>
              </a:spcBef>
              <a:spcAft>
                <a:spcPts val="525"/>
              </a:spcAft>
              <a:buNone/>
            </a:pPr>
            <a:r>
              <a:rPr lang="en-US" sz="2300" b="1" dirty="0" smtClean="0">
                <a:latin typeface="Consolas" pitchFamily="49" charset="0"/>
              </a:rPr>
              <a:t>	}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US" sz="3200" b="1" u="sng" dirty="0" smtClean="0"/>
              <a:t>3. If-else if, switch-case (Multiple </a:t>
            </a:r>
            <a:r>
              <a:rPr lang="en-US" sz="3200" b="1" u="sng" dirty="0" err="1" smtClean="0"/>
              <a:t>repetion</a:t>
            </a:r>
            <a:r>
              <a:rPr lang="en-US" sz="3200" b="1" u="sng" dirty="0" smtClean="0"/>
              <a:t> structure)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214311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274306" indent="-274306">
              <a:lnSpc>
                <a:spcPct val="170000"/>
              </a:lnSpc>
              <a:spcBef>
                <a:spcPts val="0"/>
              </a:spcBef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err="1" smtClean="0"/>
              <a:t>Pernyataan</a:t>
            </a:r>
            <a:r>
              <a:rPr lang="en-US" sz="2800" dirty="0" smtClean="0"/>
              <a:t> if yang </a:t>
            </a:r>
            <a:r>
              <a:rPr lang="en-US" sz="2800" dirty="0" err="1" smtClean="0"/>
              <a:t>terletak</a:t>
            </a:r>
            <a:r>
              <a:rPr lang="en-US" sz="2800" dirty="0" smtClean="0"/>
              <a:t> </a:t>
            </a:r>
            <a:r>
              <a:rPr lang="en-US" sz="2800" dirty="0" err="1" smtClean="0"/>
              <a:t>didalam</a:t>
            </a:r>
            <a:r>
              <a:rPr lang="en-US" sz="2800" dirty="0" smtClean="0"/>
              <a:t> if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disebut</a:t>
            </a:r>
            <a:r>
              <a:rPr lang="en-US" sz="2800" dirty="0" smtClean="0"/>
              <a:t> </a:t>
            </a:r>
            <a:r>
              <a:rPr lang="en-US" sz="2800" b="1" i="1" u="sng" dirty="0" smtClean="0"/>
              <a:t>nested if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b="1" i="1" u="sng" dirty="0" smtClean="0"/>
              <a:t>if </a:t>
            </a:r>
            <a:r>
              <a:rPr lang="en-US" sz="2800" b="1" i="1" u="sng" dirty="0" err="1" smtClean="0"/>
              <a:t>bersarang</a:t>
            </a:r>
            <a:r>
              <a:rPr lang="en-US" sz="2800" dirty="0" smtClean="0"/>
              <a:t>:</a:t>
            </a:r>
          </a:p>
          <a:p>
            <a:pPr marL="274306" indent="-274306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3000" dirty="0" smtClean="0"/>
              <a:t>	</a:t>
            </a:r>
            <a:r>
              <a:rPr lang="en-US" sz="2800" dirty="0" smtClean="0"/>
              <a:t> </a:t>
            </a:r>
            <a:r>
              <a:rPr lang="en-US" sz="2500" dirty="0" smtClean="0">
                <a:latin typeface="Consolas" pitchFamily="49" charset="0"/>
              </a:rPr>
              <a:t>if (kondisi_1</a:t>
            </a:r>
            <a:r>
              <a:rPr lang="en-US" sz="2500" b="1" dirty="0" smtClean="0">
                <a:latin typeface="Consolas" pitchFamily="49" charset="0"/>
              </a:rPr>
              <a:t>)</a:t>
            </a:r>
          </a:p>
          <a:p>
            <a:pPr marL="274306" indent="-274306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500" b="1" dirty="0" smtClean="0">
                <a:latin typeface="Consolas" pitchFamily="49" charset="0"/>
              </a:rPr>
              <a:t>			</a:t>
            </a:r>
            <a:r>
              <a:rPr lang="en-US" sz="2500" dirty="0" smtClean="0">
                <a:latin typeface="Consolas" pitchFamily="49" charset="0"/>
              </a:rPr>
              <a:t>pernyataan_1;</a:t>
            </a:r>
          </a:p>
          <a:p>
            <a:pPr marL="274306" indent="-274306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500" dirty="0" smtClean="0">
                <a:latin typeface="Consolas" pitchFamily="49" charset="0"/>
              </a:rPr>
              <a:t>	else if (kondisi_2)</a:t>
            </a:r>
          </a:p>
          <a:p>
            <a:pPr marL="274306" indent="-274306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500" dirty="0" smtClean="0">
                <a:latin typeface="Consolas" pitchFamily="49" charset="0"/>
              </a:rPr>
              <a:t>			pernyataan_2;</a:t>
            </a:r>
          </a:p>
          <a:p>
            <a:pPr marL="274306" indent="-274306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500" dirty="0" smtClean="0">
                <a:latin typeface="Consolas" pitchFamily="49" charset="0"/>
              </a:rPr>
              <a:t>	else if (kondisi_3)</a:t>
            </a:r>
          </a:p>
          <a:p>
            <a:pPr marL="274306" indent="-274306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500" dirty="0" smtClean="0">
                <a:latin typeface="Consolas" pitchFamily="49" charset="0"/>
              </a:rPr>
              <a:t>			pernyataan_3;</a:t>
            </a:r>
          </a:p>
          <a:p>
            <a:pPr marL="274306" indent="-274306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500" dirty="0" smtClean="0">
                <a:latin typeface="Consolas" pitchFamily="49" charset="0"/>
              </a:rPr>
              <a:t>	else if (</a:t>
            </a:r>
            <a:r>
              <a:rPr lang="en-US" sz="2500" dirty="0" err="1" smtClean="0">
                <a:latin typeface="Consolas" pitchFamily="49" charset="0"/>
              </a:rPr>
              <a:t>kondisi_M</a:t>
            </a:r>
            <a:r>
              <a:rPr lang="en-US" sz="2500" dirty="0" smtClean="0">
                <a:latin typeface="Consolas" pitchFamily="49" charset="0"/>
              </a:rPr>
              <a:t>)</a:t>
            </a:r>
          </a:p>
          <a:p>
            <a:pPr marL="274306" indent="-274306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500" dirty="0" smtClean="0">
                <a:latin typeface="Consolas" pitchFamily="49" charset="0"/>
              </a:rPr>
              <a:t>			</a:t>
            </a:r>
            <a:r>
              <a:rPr lang="en-US" sz="2500" dirty="0" err="1" smtClean="0">
                <a:latin typeface="Consolas" pitchFamily="49" charset="0"/>
              </a:rPr>
              <a:t>pernyataan_M</a:t>
            </a:r>
            <a:r>
              <a:rPr lang="en-US" sz="2500" dirty="0" smtClean="0">
                <a:latin typeface="Consolas" pitchFamily="49" charset="0"/>
              </a:rPr>
              <a:t>;</a:t>
            </a:r>
          </a:p>
          <a:p>
            <a:pPr marL="274306" indent="-274306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500" dirty="0" smtClean="0">
                <a:latin typeface="Consolas" pitchFamily="49" charset="0"/>
              </a:rPr>
              <a:t>	else			 		/*</a:t>
            </a:r>
            <a:r>
              <a:rPr lang="en-US" sz="2500" dirty="0" err="1" smtClean="0">
                <a:latin typeface="Consolas" pitchFamily="49" charset="0"/>
              </a:rPr>
              <a:t>opsional</a:t>
            </a:r>
            <a:r>
              <a:rPr lang="en-US" sz="2500" dirty="0" smtClean="0">
                <a:latin typeface="Consolas" pitchFamily="49" charset="0"/>
              </a:rPr>
              <a:t>*/</a:t>
            </a:r>
          </a:p>
          <a:p>
            <a:pPr marL="274306" indent="-274306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500" dirty="0" smtClean="0">
                <a:latin typeface="Consolas" pitchFamily="49" charset="0"/>
              </a:rPr>
              <a:t>			</a:t>
            </a:r>
            <a:r>
              <a:rPr lang="en-US" sz="2500" dirty="0" err="1" smtClean="0">
                <a:latin typeface="Consolas" pitchFamily="49" charset="0"/>
              </a:rPr>
              <a:t>pernyataan_N</a:t>
            </a:r>
            <a:r>
              <a:rPr lang="en-US" sz="2500" dirty="0" smtClean="0">
                <a:latin typeface="Consolas" pitchFamily="49" charset="0"/>
              </a:rPr>
              <a:t>; 	/*</a:t>
            </a:r>
            <a:r>
              <a:rPr lang="en-US" sz="2500" dirty="0" err="1" smtClean="0">
                <a:latin typeface="Consolas" pitchFamily="49" charset="0"/>
              </a:rPr>
              <a:t>opsional</a:t>
            </a:r>
            <a:r>
              <a:rPr lang="en-US" sz="2500" dirty="0" smtClean="0">
                <a:latin typeface="Consolas" pitchFamily="49" charset="0"/>
              </a:rPr>
              <a:t>*/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8596" y="1643050"/>
            <a:ext cx="2286000" cy="596713"/>
          </a:xfrm>
          <a:prstGeom prst="rect">
            <a:avLst/>
          </a:prstGeom>
          <a:noFill/>
        </p:spPr>
        <p:txBody>
          <a:bodyPr lIns="91436" tIns="45718" rIns="91436" bIns="45718">
            <a:spAutoFit/>
          </a:bodyPr>
          <a:lstStyle/>
          <a:p>
            <a:pPr>
              <a:defRPr/>
            </a:pPr>
            <a:r>
              <a:rPr lang="en-US" sz="3200" b="1" dirty="0">
                <a:latin typeface="+mj-lt"/>
                <a:sym typeface="Wingdings" pitchFamily="2" charset="2"/>
              </a:rPr>
              <a:t>a. if-else if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7158" y="2214554"/>
            <a:ext cx="8533848" cy="3200679"/>
            <a:chOff x="381000" y="4191000"/>
            <a:chExt cx="8050213" cy="2514599"/>
          </a:xfrm>
          <a:noFill/>
        </p:grpSpPr>
        <p:sp>
          <p:nvSpPr>
            <p:cNvPr id="5" name="Flowchart: Decision 4"/>
            <p:cNvSpPr/>
            <p:nvPr/>
          </p:nvSpPr>
          <p:spPr>
            <a:xfrm>
              <a:off x="381000" y="4419900"/>
              <a:ext cx="1600407" cy="683399"/>
            </a:xfrm>
            <a:prstGeom prst="flowChartDecis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kondisi1</a:t>
              </a: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457830" y="5499472"/>
              <a:ext cx="1446746" cy="367561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pernyataan1</a:t>
              </a:r>
            </a:p>
          </p:txBody>
        </p:sp>
        <p:cxnSp>
          <p:nvCxnSpPr>
            <p:cNvPr id="7" name="Elbow Connector 6"/>
            <p:cNvCxnSpPr>
              <a:stCxn id="5" idx="2"/>
              <a:endCxn id="6" idx="0"/>
            </p:cNvCxnSpPr>
            <p:nvPr/>
          </p:nvCxnSpPr>
          <p:spPr>
            <a:xfrm rot="16200000" flipH="1">
              <a:off x="982465" y="5301386"/>
              <a:ext cx="396173" cy="0"/>
            </a:xfrm>
            <a:prstGeom prst="bentConnector3">
              <a:avLst>
                <a:gd name="adj1" fmla="val 50000"/>
              </a:avLst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lowchart: Terminator 7"/>
            <p:cNvSpPr/>
            <p:nvPr/>
          </p:nvSpPr>
          <p:spPr>
            <a:xfrm>
              <a:off x="838073" y="6171867"/>
              <a:ext cx="686260" cy="303733"/>
            </a:xfrm>
            <a:prstGeom prst="flowChartTerminator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Elbow Connector 8"/>
            <p:cNvCxnSpPr>
              <a:stCxn id="6" idx="2"/>
              <a:endCxn id="8" idx="0"/>
            </p:cNvCxnSpPr>
            <p:nvPr/>
          </p:nvCxnSpPr>
          <p:spPr>
            <a:xfrm rot="5400000">
              <a:off x="1028135" y="6019450"/>
              <a:ext cx="304834" cy="0"/>
            </a:xfrm>
            <a:prstGeom prst="bentConnector3">
              <a:avLst>
                <a:gd name="adj1" fmla="val 50000"/>
              </a:avLst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68" name="TextBox 11"/>
            <p:cNvSpPr txBox="1">
              <a:spLocks noChangeArrowheads="1"/>
            </p:cNvSpPr>
            <p:nvPr/>
          </p:nvSpPr>
          <p:spPr bwMode="auto">
            <a:xfrm>
              <a:off x="1295400" y="5105400"/>
              <a:ext cx="811213" cy="2901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benar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69" name="TextBox 12"/>
            <p:cNvSpPr txBox="1">
              <a:spLocks noChangeArrowheads="1"/>
            </p:cNvSpPr>
            <p:nvPr/>
          </p:nvSpPr>
          <p:spPr bwMode="auto">
            <a:xfrm>
              <a:off x="1905000" y="4379913"/>
              <a:ext cx="623888" cy="2901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salah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Flowchart: Process 11"/>
            <p:cNvSpPr/>
            <p:nvPr/>
          </p:nvSpPr>
          <p:spPr>
            <a:xfrm>
              <a:off x="2514007" y="5486266"/>
              <a:ext cx="1448049" cy="368662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pernyataan1</a:t>
              </a:r>
            </a:p>
          </p:txBody>
        </p:sp>
        <p:sp>
          <p:nvSpPr>
            <p:cNvPr id="13" name="Flowchart: Process 12"/>
            <p:cNvSpPr/>
            <p:nvPr/>
          </p:nvSpPr>
          <p:spPr>
            <a:xfrm>
              <a:off x="4648316" y="5486266"/>
              <a:ext cx="1448049" cy="368662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pernyataan1</a:t>
              </a:r>
            </a:p>
          </p:txBody>
        </p:sp>
        <p:sp>
          <p:nvSpPr>
            <p:cNvPr id="14" name="Flowchart: Process 13"/>
            <p:cNvSpPr/>
            <p:nvPr/>
          </p:nvSpPr>
          <p:spPr>
            <a:xfrm>
              <a:off x="6858153" y="5499472"/>
              <a:ext cx="1448049" cy="367561"/>
            </a:xfrm>
            <a:prstGeom prst="flowChartProcess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pernyataan1</a:t>
              </a:r>
            </a:p>
          </p:txBody>
        </p:sp>
        <p:sp>
          <p:nvSpPr>
            <p:cNvPr id="15" name="Flowchart: Decision 14"/>
            <p:cNvSpPr/>
            <p:nvPr/>
          </p:nvSpPr>
          <p:spPr>
            <a:xfrm>
              <a:off x="2438479" y="4419900"/>
              <a:ext cx="1600407" cy="683399"/>
            </a:xfrm>
            <a:prstGeom prst="flowChartDecis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kondisi2</a:t>
              </a:r>
            </a:p>
          </p:txBody>
        </p:sp>
        <p:sp>
          <p:nvSpPr>
            <p:cNvPr id="16" name="Flowchart: Decision 15"/>
            <p:cNvSpPr/>
            <p:nvPr/>
          </p:nvSpPr>
          <p:spPr>
            <a:xfrm>
              <a:off x="4571486" y="4419900"/>
              <a:ext cx="1600407" cy="683399"/>
            </a:xfrm>
            <a:prstGeom prst="flowChartDecis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kondisi</a:t>
              </a: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M</a:t>
              </a:r>
            </a:p>
          </p:txBody>
        </p:sp>
        <p:cxnSp>
          <p:nvCxnSpPr>
            <p:cNvPr id="17" name="Elbow Connector 16"/>
            <p:cNvCxnSpPr>
              <a:stCxn id="5" idx="3"/>
              <a:endCxn id="15" idx="1"/>
            </p:cNvCxnSpPr>
            <p:nvPr/>
          </p:nvCxnSpPr>
          <p:spPr>
            <a:xfrm>
              <a:off x="1981407" y="4762150"/>
              <a:ext cx="457073" cy="2201"/>
            </a:xfrm>
            <a:prstGeom prst="bentConnector3">
              <a:avLst>
                <a:gd name="adj1" fmla="val 50000"/>
              </a:avLst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>
              <a:stCxn id="15" idx="3"/>
              <a:endCxn id="16" idx="1"/>
            </p:cNvCxnSpPr>
            <p:nvPr/>
          </p:nvCxnSpPr>
          <p:spPr>
            <a:xfrm>
              <a:off x="4038886" y="4762150"/>
              <a:ext cx="532600" cy="2201"/>
            </a:xfrm>
            <a:prstGeom prst="bentConnector3">
              <a:avLst>
                <a:gd name="adj1" fmla="val 50000"/>
              </a:avLst>
            </a:prstGeom>
            <a:grpFill/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hape 18"/>
            <p:cNvCxnSpPr>
              <a:stCxn id="16" idx="3"/>
              <a:endCxn id="14" idx="0"/>
            </p:cNvCxnSpPr>
            <p:nvPr/>
          </p:nvCxnSpPr>
          <p:spPr>
            <a:xfrm>
              <a:off x="6171893" y="4762150"/>
              <a:ext cx="1410284" cy="737323"/>
            </a:xfrm>
            <a:prstGeom prst="bentConnector2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hape 19"/>
            <p:cNvCxnSpPr>
              <a:stCxn id="14" idx="2"/>
              <a:endCxn id="8" idx="3"/>
            </p:cNvCxnSpPr>
            <p:nvPr/>
          </p:nvCxnSpPr>
          <p:spPr>
            <a:xfrm rot="5400000">
              <a:off x="4324355" y="3067011"/>
              <a:ext cx="457800" cy="6057844"/>
            </a:xfrm>
            <a:prstGeom prst="bentConnector2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6" idx="2"/>
              <a:endCxn id="13" idx="0"/>
            </p:cNvCxnSpPr>
            <p:nvPr/>
          </p:nvCxnSpPr>
          <p:spPr>
            <a:xfrm rot="5400000">
              <a:off x="5180857" y="5295681"/>
              <a:ext cx="382968" cy="2604"/>
            </a:xfrm>
            <a:prstGeom prst="bentConnector3">
              <a:avLst>
                <a:gd name="adj1" fmla="val 50000"/>
              </a:avLst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15" idx="2"/>
              <a:endCxn id="12" idx="0"/>
            </p:cNvCxnSpPr>
            <p:nvPr/>
          </p:nvCxnSpPr>
          <p:spPr>
            <a:xfrm rot="5400000">
              <a:off x="3047199" y="5295031"/>
              <a:ext cx="382968" cy="3906"/>
            </a:xfrm>
            <a:prstGeom prst="bentConnector3">
              <a:avLst>
                <a:gd name="adj1" fmla="val 50000"/>
              </a:avLst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1" name="TextBox 61"/>
            <p:cNvSpPr txBox="1">
              <a:spLocks noChangeArrowheads="1"/>
            </p:cNvSpPr>
            <p:nvPr/>
          </p:nvSpPr>
          <p:spPr bwMode="auto">
            <a:xfrm>
              <a:off x="3962400" y="4343400"/>
              <a:ext cx="623888" cy="2901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salah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82" name="TextBox 62"/>
            <p:cNvSpPr txBox="1">
              <a:spLocks noChangeArrowheads="1"/>
            </p:cNvSpPr>
            <p:nvPr/>
          </p:nvSpPr>
          <p:spPr bwMode="auto">
            <a:xfrm>
              <a:off x="6538913" y="4419599"/>
              <a:ext cx="623887" cy="2901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salah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83" name="TextBox 63"/>
            <p:cNvSpPr txBox="1">
              <a:spLocks noChangeArrowheads="1"/>
            </p:cNvSpPr>
            <p:nvPr/>
          </p:nvSpPr>
          <p:spPr bwMode="auto">
            <a:xfrm>
              <a:off x="5562600" y="5105399"/>
              <a:ext cx="811213" cy="2901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benar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84" name="TextBox 64"/>
            <p:cNvSpPr txBox="1">
              <a:spLocks noChangeArrowheads="1"/>
            </p:cNvSpPr>
            <p:nvPr/>
          </p:nvSpPr>
          <p:spPr bwMode="auto">
            <a:xfrm>
              <a:off x="3352800" y="5105399"/>
              <a:ext cx="811213" cy="2901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benar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85" name="TextBox 65"/>
            <p:cNvSpPr txBox="1">
              <a:spLocks noChangeArrowheads="1"/>
            </p:cNvSpPr>
            <p:nvPr/>
          </p:nvSpPr>
          <p:spPr bwMode="auto">
            <a:xfrm>
              <a:off x="7620000" y="5105399"/>
              <a:ext cx="811213" cy="2901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benar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rot="5400000">
              <a:off x="5106877" y="6096933"/>
              <a:ext cx="456700" cy="1303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5400000">
              <a:off x="2972569" y="6096933"/>
              <a:ext cx="456700" cy="1302"/>
            </a:xfrm>
            <a:prstGeom prst="straightConnector1">
              <a:avLst/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lbow Connector 29"/>
            <p:cNvCxnSpPr/>
            <p:nvPr/>
          </p:nvCxnSpPr>
          <p:spPr>
            <a:xfrm rot="5400000">
              <a:off x="1103866" y="4304148"/>
              <a:ext cx="228900" cy="2604"/>
            </a:xfrm>
            <a:prstGeom prst="bentConnector3">
              <a:avLst>
                <a:gd name="adj1" fmla="val 50000"/>
              </a:avLst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/>
            <p:nvPr/>
          </p:nvCxnSpPr>
          <p:spPr>
            <a:xfrm rot="5400000">
              <a:off x="1103866" y="6589847"/>
              <a:ext cx="228900" cy="2604"/>
            </a:xfrm>
            <a:prstGeom prst="bentConnector3">
              <a:avLst>
                <a:gd name="adj1" fmla="val 50000"/>
              </a:avLst>
            </a:prstGeom>
            <a:grpFill/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6286512" y="357166"/>
            <a:ext cx="2571768" cy="11430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 program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457200" y="285728"/>
            <a:ext cx="8686800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#include&lt;</a:t>
            </a:r>
            <a:r>
              <a:rPr lang="en-US" sz="1600" b="1" dirty="0" err="1" smtClean="0">
                <a:latin typeface="Consolas" pitchFamily="49" charset="0"/>
              </a:rPr>
              <a:t>stdio.h</a:t>
            </a:r>
            <a:r>
              <a:rPr lang="en-US" sz="1600" b="1" dirty="0" smtClean="0">
                <a:latin typeface="Consolas" pitchFamily="49" charset="0"/>
              </a:rPr>
              <a:t>&gt;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void main()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char </a:t>
            </a:r>
            <a:r>
              <a:rPr lang="en-US" sz="1600" b="1" dirty="0" err="1" smtClean="0">
                <a:latin typeface="Consolas" pitchFamily="49" charset="0"/>
              </a:rPr>
              <a:t>nilaiIndeks</a:t>
            </a:r>
            <a:r>
              <a:rPr lang="en-US" sz="1600" b="1" dirty="0" smtClean="0">
                <a:latin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</a:t>
            </a:r>
            <a:r>
              <a:rPr lang="en-US" sz="1600" b="1" dirty="0" err="1" smtClean="0">
                <a:latin typeface="Consolas" pitchFamily="49" charset="0"/>
              </a:rPr>
              <a:t>int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b="1" dirty="0" err="1" smtClean="0">
                <a:latin typeface="Consolas" pitchFamily="49" charset="0"/>
              </a:rPr>
              <a:t>nilaiUTS</a:t>
            </a:r>
            <a:r>
              <a:rPr lang="en-US" sz="1600" b="1" dirty="0" smtClean="0">
                <a:latin typeface="Consolas" pitchFamily="49" charset="0"/>
              </a:rPr>
              <a:t>, </a:t>
            </a:r>
            <a:r>
              <a:rPr lang="en-US" sz="1600" b="1" dirty="0" err="1" smtClean="0">
                <a:latin typeface="Consolas" pitchFamily="49" charset="0"/>
              </a:rPr>
              <a:t>nilaiUAS</a:t>
            </a:r>
            <a:r>
              <a:rPr lang="en-US" sz="1600" b="1" dirty="0" smtClean="0">
                <a:latin typeface="Consolas" pitchFamily="49" charset="0"/>
              </a:rPr>
              <a:t>, </a:t>
            </a:r>
            <a:r>
              <a:rPr lang="en-US" sz="1600" b="1" dirty="0" err="1" smtClean="0">
                <a:latin typeface="Consolas" pitchFamily="49" charset="0"/>
              </a:rPr>
              <a:t>nilaiAkhir</a:t>
            </a:r>
            <a:r>
              <a:rPr lang="en-US" sz="1600" b="1" dirty="0" smtClean="0">
                <a:latin typeface="Consolas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// </a:t>
            </a:r>
            <a:r>
              <a:rPr lang="en-US" sz="1600" b="1" dirty="0" err="1" smtClean="0">
                <a:latin typeface="Consolas" pitchFamily="49" charset="0"/>
              </a:rPr>
              <a:t>contoh</a:t>
            </a:r>
            <a:r>
              <a:rPr lang="en-US" sz="1600" b="1" dirty="0" smtClean="0">
                <a:latin typeface="Consolas" pitchFamily="49" charset="0"/>
              </a:rPr>
              <a:t> data yang </a:t>
            </a:r>
            <a:r>
              <a:rPr lang="en-US" sz="1600" b="1" dirty="0" err="1" smtClean="0">
                <a:latin typeface="Consolas" pitchFamily="49" charset="0"/>
              </a:rPr>
              <a:t>dimasukkan</a:t>
            </a:r>
            <a:endParaRPr lang="en-US" sz="1600" b="1" dirty="0" smtClean="0">
              <a:latin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</a:t>
            </a:r>
            <a:r>
              <a:rPr lang="en-US" sz="1600" b="1" dirty="0" err="1" smtClean="0">
                <a:latin typeface="Consolas" pitchFamily="49" charset="0"/>
              </a:rPr>
              <a:t>printf</a:t>
            </a:r>
            <a:r>
              <a:rPr lang="en-US" sz="1600" b="1" dirty="0" smtClean="0">
                <a:latin typeface="Consolas" pitchFamily="49" charset="0"/>
              </a:rPr>
              <a:t>("</a:t>
            </a:r>
            <a:r>
              <a:rPr lang="en-US" sz="1600" b="1" dirty="0" err="1" smtClean="0">
                <a:latin typeface="Consolas" pitchFamily="49" charset="0"/>
              </a:rPr>
              <a:t>Masukkan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b="1" dirty="0" err="1" smtClean="0">
                <a:latin typeface="Consolas" pitchFamily="49" charset="0"/>
              </a:rPr>
              <a:t>nilai</a:t>
            </a:r>
            <a:r>
              <a:rPr lang="en-US" sz="1600" b="1" dirty="0" smtClean="0">
                <a:latin typeface="Consolas" pitchFamily="49" charset="0"/>
              </a:rPr>
              <a:t> UTS: \n");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</a:t>
            </a:r>
            <a:r>
              <a:rPr lang="en-US" sz="1600" b="1" dirty="0" err="1" smtClean="0">
                <a:latin typeface="Consolas" pitchFamily="49" charset="0"/>
              </a:rPr>
              <a:t>scanf</a:t>
            </a:r>
            <a:r>
              <a:rPr lang="en-US" sz="1600" b="1" dirty="0" smtClean="0">
                <a:latin typeface="Consolas" pitchFamily="49" charset="0"/>
              </a:rPr>
              <a:t>("%</a:t>
            </a:r>
            <a:r>
              <a:rPr lang="en-US" sz="1600" b="1" dirty="0" err="1" smtClean="0">
                <a:latin typeface="Consolas" pitchFamily="49" charset="0"/>
              </a:rPr>
              <a:t>i</a:t>
            </a:r>
            <a:r>
              <a:rPr lang="en-US" sz="1600" b="1" dirty="0" smtClean="0">
                <a:latin typeface="Consolas" pitchFamily="49" charset="0"/>
              </a:rPr>
              <a:t>", &amp;</a:t>
            </a:r>
            <a:r>
              <a:rPr lang="en-US" sz="1600" b="1" dirty="0" err="1" smtClean="0">
                <a:latin typeface="Consolas" pitchFamily="49" charset="0"/>
              </a:rPr>
              <a:t>nilaiUTS</a:t>
            </a:r>
            <a:r>
              <a:rPr lang="en-US" sz="1600" b="1" dirty="0" smtClean="0">
                <a:latin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</a:t>
            </a:r>
            <a:r>
              <a:rPr lang="en-US" sz="1600" b="1" dirty="0" err="1" smtClean="0">
                <a:latin typeface="Consolas" pitchFamily="49" charset="0"/>
              </a:rPr>
              <a:t>printf</a:t>
            </a:r>
            <a:r>
              <a:rPr lang="en-US" sz="1600" b="1" dirty="0" smtClean="0">
                <a:latin typeface="Consolas" pitchFamily="49" charset="0"/>
              </a:rPr>
              <a:t>("</a:t>
            </a:r>
            <a:r>
              <a:rPr lang="en-US" sz="1600" b="1" dirty="0" err="1" smtClean="0">
                <a:latin typeface="Consolas" pitchFamily="49" charset="0"/>
              </a:rPr>
              <a:t>Masukkan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b="1" dirty="0" err="1" smtClean="0">
                <a:latin typeface="Consolas" pitchFamily="49" charset="0"/>
              </a:rPr>
              <a:t>nilai</a:t>
            </a:r>
            <a:r>
              <a:rPr lang="en-US" sz="1600" b="1" dirty="0" smtClean="0">
                <a:latin typeface="Consolas" pitchFamily="49" charset="0"/>
              </a:rPr>
              <a:t> UAS:\n");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</a:t>
            </a:r>
            <a:r>
              <a:rPr lang="en-US" sz="1600" b="1" dirty="0" err="1" smtClean="0">
                <a:latin typeface="Consolas" pitchFamily="49" charset="0"/>
              </a:rPr>
              <a:t>scanf</a:t>
            </a:r>
            <a:r>
              <a:rPr lang="en-US" sz="1600" b="1" dirty="0" smtClean="0">
                <a:latin typeface="Consolas" pitchFamily="49" charset="0"/>
              </a:rPr>
              <a:t>("%</a:t>
            </a:r>
            <a:r>
              <a:rPr lang="en-US" sz="1600" b="1" dirty="0" err="1" smtClean="0">
                <a:latin typeface="Consolas" pitchFamily="49" charset="0"/>
              </a:rPr>
              <a:t>i</a:t>
            </a:r>
            <a:r>
              <a:rPr lang="en-US" sz="1600" b="1" dirty="0" smtClean="0">
                <a:latin typeface="Consolas" pitchFamily="49" charset="0"/>
              </a:rPr>
              <a:t>", &amp;</a:t>
            </a:r>
            <a:r>
              <a:rPr lang="en-US" sz="1600" b="1" dirty="0" err="1" smtClean="0">
                <a:latin typeface="Consolas" pitchFamily="49" charset="0"/>
              </a:rPr>
              <a:t>nilaiUAS</a:t>
            </a:r>
            <a:r>
              <a:rPr lang="en-US" sz="1600" b="1" dirty="0" smtClean="0">
                <a:latin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// </a:t>
            </a:r>
            <a:r>
              <a:rPr lang="en-US" sz="1600" b="1" dirty="0" err="1" smtClean="0">
                <a:latin typeface="Consolas" pitchFamily="49" charset="0"/>
              </a:rPr>
              <a:t>menghitung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b="1" dirty="0" err="1" smtClean="0">
                <a:latin typeface="Consolas" pitchFamily="49" charset="0"/>
              </a:rPr>
              <a:t>nilai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b="1" dirty="0" err="1" smtClean="0">
                <a:latin typeface="Consolas" pitchFamily="49" charset="0"/>
              </a:rPr>
              <a:t>akhir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b="1" dirty="0" err="1" smtClean="0">
                <a:latin typeface="Consolas" pitchFamily="49" charset="0"/>
              </a:rPr>
              <a:t>menggunakan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b="1" dirty="0" err="1" smtClean="0">
                <a:latin typeface="Consolas" pitchFamily="49" charset="0"/>
              </a:rPr>
              <a:t>rumus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b="1" dirty="0" err="1" smtClean="0">
                <a:latin typeface="Consolas" pitchFamily="49" charset="0"/>
              </a:rPr>
              <a:t>di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b="1" dirty="0" err="1" smtClean="0">
                <a:latin typeface="Consolas" pitchFamily="49" charset="0"/>
              </a:rPr>
              <a:t>atas</a:t>
            </a:r>
            <a:endParaRPr lang="en-US" sz="1600" b="1" dirty="0" smtClean="0">
              <a:latin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</a:t>
            </a:r>
            <a:r>
              <a:rPr lang="en-US" sz="1600" b="1" dirty="0" err="1" smtClean="0">
                <a:latin typeface="Consolas" pitchFamily="49" charset="0"/>
              </a:rPr>
              <a:t>nilaiAkhir</a:t>
            </a:r>
            <a:r>
              <a:rPr lang="en-US" sz="1600" b="1" dirty="0" smtClean="0">
                <a:latin typeface="Consolas" pitchFamily="49" charset="0"/>
              </a:rPr>
              <a:t> = (0.4 * </a:t>
            </a:r>
            <a:r>
              <a:rPr lang="en-US" sz="1600" b="1" dirty="0" err="1" smtClean="0">
                <a:latin typeface="Consolas" pitchFamily="49" charset="0"/>
              </a:rPr>
              <a:t>nilaiUTS</a:t>
            </a:r>
            <a:r>
              <a:rPr lang="en-US" sz="1600" b="1" dirty="0" smtClean="0">
                <a:latin typeface="Consolas" pitchFamily="49" charset="0"/>
              </a:rPr>
              <a:t>) + (0.6 * </a:t>
            </a:r>
            <a:r>
              <a:rPr lang="en-US" sz="1600" b="1" dirty="0" err="1" smtClean="0">
                <a:latin typeface="Consolas" pitchFamily="49" charset="0"/>
              </a:rPr>
              <a:t>nilaiUAS</a:t>
            </a:r>
            <a:r>
              <a:rPr lang="en-US" sz="1600" b="1" dirty="0" smtClean="0">
                <a:latin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if (</a:t>
            </a:r>
            <a:r>
              <a:rPr lang="en-US" sz="1600" b="1" dirty="0" err="1" smtClean="0">
                <a:latin typeface="Consolas" pitchFamily="49" charset="0"/>
              </a:rPr>
              <a:t>nilaiAkhir</a:t>
            </a:r>
            <a:r>
              <a:rPr lang="en-US" sz="1600" b="1" dirty="0" smtClean="0">
                <a:latin typeface="Consolas" pitchFamily="49" charset="0"/>
              </a:rPr>
              <a:t> &gt;= 80)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	</a:t>
            </a:r>
            <a:r>
              <a:rPr lang="en-US" sz="1600" b="1" dirty="0" err="1" smtClean="0">
                <a:latin typeface="Consolas" pitchFamily="49" charset="0"/>
              </a:rPr>
              <a:t>nilaiIndeks</a:t>
            </a:r>
            <a:r>
              <a:rPr lang="en-US" sz="1600" b="1" dirty="0" smtClean="0">
                <a:latin typeface="Consolas" pitchFamily="49" charset="0"/>
              </a:rPr>
              <a:t>='A';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else if (</a:t>
            </a:r>
            <a:r>
              <a:rPr lang="en-US" sz="1600" b="1" dirty="0" err="1" smtClean="0">
                <a:latin typeface="Consolas" pitchFamily="49" charset="0"/>
              </a:rPr>
              <a:t>nilaiAkhir</a:t>
            </a:r>
            <a:r>
              <a:rPr lang="en-US" sz="1600" b="1" dirty="0" smtClean="0">
                <a:latin typeface="Consolas" pitchFamily="49" charset="0"/>
              </a:rPr>
              <a:t> &gt;= 70)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	</a:t>
            </a:r>
            <a:r>
              <a:rPr lang="en-US" sz="1600" b="1" dirty="0" err="1" smtClean="0">
                <a:latin typeface="Consolas" pitchFamily="49" charset="0"/>
              </a:rPr>
              <a:t>nilaiIndeks</a:t>
            </a:r>
            <a:r>
              <a:rPr lang="en-US" sz="1600" b="1" dirty="0" smtClean="0">
                <a:latin typeface="Consolas" pitchFamily="49" charset="0"/>
              </a:rPr>
              <a:t>='B';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else if (</a:t>
            </a:r>
            <a:r>
              <a:rPr lang="en-US" sz="1600" b="1" dirty="0" err="1" smtClean="0">
                <a:latin typeface="Consolas" pitchFamily="49" charset="0"/>
              </a:rPr>
              <a:t>nilaiAkhir</a:t>
            </a:r>
            <a:r>
              <a:rPr lang="en-US" sz="1600" b="1" dirty="0" smtClean="0">
                <a:latin typeface="Consolas" pitchFamily="49" charset="0"/>
              </a:rPr>
              <a:t> &gt;= 50)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	</a:t>
            </a:r>
            <a:r>
              <a:rPr lang="en-US" sz="1600" b="1" dirty="0" err="1" smtClean="0">
                <a:latin typeface="Consolas" pitchFamily="49" charset="0"/>
              </a:rPr>
              <a:t>nilaiIndeks</a:t>
            </a:r>
            <a:r>
              <a:rPr lang="en-US" sz="1600" b="1" dirty="0" smtClean="0">
                <a:latin typeface="Consolas" pitchFamily="49" charset="0"/>
              </a:rPr>
              <a:t>='C';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else if (</a:t>
            </a:r>
            <a:r>
              <a:rPr lang="en-US" sz="1600" b="1" dirty="0" err="1" smtClean="0">
                <a:latin typeface="Consolas" pitchFamily="49" charset="0"/>
              </a:rPr>
              <a:t>nilaiAkhir</a:t>
            </a:r>
            <a:r>
              <a:rPr lang="en-US" sz="1600" b="1" dirty="0" smtClean="0">
                <a:latin typeface="Consolas" pitchFamily="49" charset="0"/>
              </a:rPr>
              <a:t> &gt;= 30)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	</a:t>
            </a:r>
            <a:r>
              <a:rPr lang="en-US" sz="1600" b="1" dirty="0" err="1" smtClean="0">
                <a:latin typeface="Consolas" pitchFamily="49" charset="0"/>
              </a:rPr>
              <a:t>nilaiIndeks</a:t>
            </a:r>
            <a:r>
              <a:rPr lang="en-US" sz="1600" b="1" dirty="0" smtClean="0">
                <a:latin typeface="Consolas" pitchFamily="49" charset="0"/>
              </a:rPr>
              <a:t>='D';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else				// (</a:t>
            </a:r>
            <a:r>
              <a:rPr lang="en-US" sz="1600" b="1" dirty="0" err="1" smtClean="0">
                <a:latin typeface="Consolas" pitchFamily="49" charset="0"/>
              </a:rPr>
              <a:t>nilaiAkhir</a:t>
            </a:r>
            <a:r>
              <a:rPr lang="en-US" sz="1600" b="1" dirty="0" smtClean="0">
                <a:latin typeface="Consolas" pitchFamily="49" charset="0"/>
              </a:rPr>
              <a:t> &lt; 30)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</a:t>
            </a:r>
            <a:r>
              <a:rPr lang="en-US" sz="1600" b="1" dirty="0" err="1" smtClean="0">
                <a:latin typeface="Consolas" pitchFamily="49" charset="0"/>
              </a:rPr>
              <a:t>nilaiIndeks</a:t>
            </a:r>
            <a:r>
              <a:rPr lang="en-US" sz="1600" b="1" dirty="0" smtClean="0">
                <a:latin typeface="Consolas" pitchFamily="49" charset="0"/>
              </a:rPr>
              <a:t>='E';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</a:t>
            </a:r>
            <a:r>
              <a:rPr lang="en-US" sz="1600" b="1" dirty="0" err="1" smtClean="0">
                <a:latin typeface="Consolas" pitchFamily="49" charset="0"/>
              </a:rPr>
              <a:t>printf</a:t>
            </a:r>
            <a:r>
              <a:rPr lang="en-US" sz="1600" b="1" dirty="0" smtClean="0">
                <a:latin typeface="Consolas" pitchFamily="49" charset="0"/>
              </a:rPr>
              <a:t>("</a:t>
            </a:r>
            <a:r>
              <a:rPr lang="en-US" sz="1600" b="1" dirty="0" err="1" smtClean="0">
                <a:latin typeface="Consolas" pitchFamily="49" charset="0"/>
              </a:rPr>
              <a:t>Nilai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b="1" dirty="0" err="1" smtClean="0">
                <a:latin typeface="Consolas" pitchFamily="49" charset="0"/>
              </a:rPr>
              <a:t>Akhir</a:t>
            </a:r>
            <a:r>
              <a:rPr lang="en-US" sz="1600" b="1" dirty="0" smtClean="0">
                <a:latin typeface="Consolas" pitchFamily="49" charset="0"/>
              </a:rPr>
              <a:t>\t: %</a:t>
            </a:r>
            <a:r>
              <a:rPr lang="en-US" sz="1600" b="1" dirty="0" err="1" smtClean="0">
                <a:latin typeface="Consolas" pitchFamily="49" charset="0"/>
              </a:rPr>
              <a:t>i</a:t>
            </a:r>
            <a:r>
              <a:rPr lang="en-US" sz="1600" b="1" dirty="0" smtClean="0">
                <a:latin typeface="Consolas" pitchFamily="49" charset="0"/>
              </a:rPr>
              <a:t> \n", </a:t>
            </a:r>
            <a:r>
              <a:rPr lang="en-US" sz="1600" b="1" dirty="0" err="1" smtClean="0">
                <a:latin typeface="Consolas" pitchFamily="49" charset="0"/>
              </a:rPr>
              <a:t>nilaiAkhir</a:t>
            </a:r>
            <a:r>
              <a:rPr lang="en-US" sz="1600" b="1" dirty="0" smtClean="0">
                <a:latin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	</a:t>
            </a:r>
            <a:r>
              <a:rPr lang="en-US" sz="1600" b="1" dirty="0" err="1" smtClean="0">
                <a:latin typeface="Consolas" pitchFamily="49" charset="0"/>
              </a:rPr>
              <a:t>printf</a:t>
            </a:r>
            <a:r>
              <a:rPr lang="en-US" sz="1600" b="1" dirty="0" smtClean="0">
                <a:latin typeface="Consolas" pitchFamily="49" charset="0"/>
              </a:rPr>
              <a:t>("</a:t>
            </a:r>
            <a:r>
              <a:rPr lang="en-US" sz="1600" b="1" dirty="0" err="1" smtClean="0">
                <a:latin typeface="Consolas" pitchFamily="49" charset="0"/>
              </a:rPr>
              <a:t>Nilai</a:t>
            </a:r>
            <a:r>
              <a:rPr lang="en-US" sz="1600" b="1" dirty="0" smtClean="0">
                <a:latin typeface="Consolas" pitchFamily="49" charset="0"/>
              </a:rPr>
              <a:t> </a:t>
            </a:r>
            <a:r>
              <a:rPr lang="en-US" sz="1600" b="1" dirty="0" err="1" smtClean="0">
                <a:latin typeface="Consolas" pitchFamily="49" charset="0"/>
              </a:rPr>
              <a:t>Indeks</a:t>
            </a:r>
            <a:r>
              <a:rPr lang="en-US" sz="1600" b="1" dirty="0" smtClean="0">
                <a:latin typeface="Consolas" pitchFamily="49" charset="0"/>
              </a:rPr>
              <a:t>\t: %c", </a:t>
            </a:r>
            <a:r>
              <a:rPr lang="en-US" sz="1600" b="1" dirty="0" err="1" smtClean="0">
                <a:latin typeface="Consolas" pitchFamily="49" charset="0"/>
              </a:rPr>
              <a:t>nilaiIndeks</a:t>
            </a:r>
            <a:r>
              <a:rPr lang="en-US" sz="1600" b="1" dirty="0" smtClean="0">
                <a:latin typeface="Consolas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>
                <a:latin typeface="Consolas" pitchFamily="49" charset="0"/>
              </a:rPr>
              <a:t>}</a:t>
            </a:r>
          </a:p>
          <a:p>
            <a:pPr>
              <a:spcBef>
                <a:spcPts val="0"/>
              </a:spcBef>
              <a:buNone/>
            </a:pPr>
            <a:endParaRPr lang="en-US" sz="1600" b="1" dirty="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2168</TotalTime>
  <Words>478</Words>
  <Application>Microsoft Office PowerPoint</Application>
  <PresentationFormat>On-screen Show (4:3)</PresentationFormat>
  <Paragraphs>212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Pemograman Terstruktur</vt:lpstr>
      <vt:lpstr>Jenis Pernyataan</vt:lpstr>
      <vt:lpstr>1. If (Single Selection Structure)</vt:lpstr>
      <vt:lpstr>Penerapan if</vt:lpstr>
      <vt:lpstr>2. if_else (Double Selection Sructure)</vt:lpstr>
      <vt:lpstr>Penerapan If-else</vt:lpstr>
      <vt:lpstr>3. If-else if, switch-case (Multiple repetion structure)</vt:lpstr>
      <vt:lpstr>Slide 8</vt:lpstr>
      <vt:lpstr>Contoh program</vt:lpstr>
      <vt:lpstr>b. switch_case</vt:lpstr>
      <vt:lpstr>Slide 11</vt:lpstr>
      <vt:lpstr>Slide 12</vt:lpstr>
      <vt:lpstr>Latihan</vt:lpstr>
      <vt:lpstr>Latihan</vt:lpstr>
      <vt:lpstr>Latihan</vt:lpstr>
      <vt:lpstr>Latihan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Mini</dc:creator>
  <cp:lastModifiedBy>HP Mini</cp:lastModifiedBy>
  <cp:revision>56</cp:revision>
  <dcterms:created xsi:type="dcterms:W3CDTF">2011-09-10T02:27:09Z</dcterms:created>
  <dcterms:modified xsi:type="dcterms:W3CDTF">2011-10-09T02:06:59Z</dcterms:modified>
</cp:coreProperties>
</file>