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873068C-13C4-4A3B-B116-6E57E6C1B54C}" type="datetimeFigureOut">
              <a:rPr lang="en-US" smtClean="0"/>
              <a:pPr/>
              <a:t>10/11/2011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CE5CF81-54D3-4CCE-A5FA-0FE1951E33D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73068C-13C4-4A3B-B116-6E57E6C1B54C}"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E5CF81-54D3-4CCE-A5FA-0FE1951E33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873068C-13C4-4A3B-B116-6E57E6C1B54C}" type="datetimeFigureOut">
              <a:rPr lang="en-US" smtClean="0"/>
              <a:pPr/>
              <a:t>10/11/2011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CE5CF81-54D3-4CCE-A5FA-0FE1951E33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73068C-13C4-4A3B-B116-6E57E6C1B54C}"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CE5CF81-54D3-4CCE-A5FA-0FE1951E33D8}"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873068C-13C4-4A3B-B116-6E57E6C1B54C}" type="datetimeFigureOut">
              <a:rPr lang="en-US" smtClean="0"/>
              <a:pPr/>
              <a:t>10/11/2011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CE5CF81-54D3-4CCE-A5FA-0FE1951E33D8}"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873068C-13C4-4A3B-B116-6E57E6C1B54C}" type="datetimeFigureOut">
              <a:rPr lang="en-US" smtClean="0"/>
              <a:pPr/>
              <a:t>10/11/2011</a:t>
            </a:fld>
            <a:endParaRPr lang="en-US"/>
          </a:p>
        </p:txBody>
      </p:sp>
      <p:sp>
        <p:nvSpPr>
          <p:cNvPr id="10" name="Slide Number Placeholder 9"/>
          <p:cNvSpPr>
            <a:spLocks noGrp="1"/>
          </p:cNvSpPr>
          <p:nvPr>
            <p:ph type="sldNum" sz="quarter" idx="16"/>
          </p:nvPr>
        </p:nvSpPr>
        <p:spPr/>
        <p:txBody>
          <a:bodyPr rtlCol="0"/>
          <a:lstStyle/>
          <a:p>
            <a:fld id="{6CE5CF81-54D3-4CCE-A5FA-0FE1951E33D8}"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873068C-13C4-4A3B-B116-6E57E6C1B54C}" type="datetimeFigureOut">
              <a:rPr lang="en-US" smtClean="0"/>
              <a:pPr/>
              <a:t>10/11/2011</a:t>
            </a:fld>
            <a:endParaRPr lang="en-US"/>
          </a:p>
        </p:txBody>
      </p:sp>
      <p:sp>
        <p:nvSpPr>
          <p:cNvPr id="12" name="Slide Number Placeholder 11"/>
          <p:cNvSpPr>
            <a:spLocks noGrp="1"/>
          </p:cNvSpPr>
          <p:nvPr>
            <p:ph type="sldNum" sz="quarter" idx="16"/>
          </p:nvPr>
        </p:nvSpPr>
        <p:spPr/>
        <p:txBody>
          <a:bodyPr rtlCol="0"/>
          <a:lstStyle/>
          <a:p>
            <a:fld id="{6CE5CF81-54D3-4CCE-A5FA-0FE1951E33D8}"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73068C-13C4-4A3B-B116-6E57E6C1B54C}" type="datetimeFigureOut">
              <a:rPr lang="en-US" smtClean="0"/>
              <a:pPr/>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CE5CF81-54D3-4CCE-A5FA-0FE1951E33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3068C-13C4-4A3B-B116-6E57E6C1B54C}" type="datetimeFigureOut">
              <a:rPr lang="en-US" smtClean="0"/>
              <a:pPr/>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CE5CF81-54D3-4CCE-A5FA-0FE1951E33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73068C-13C4-4A3B-B116-6E57E6C1B54C}"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CE5CF81-54D3-4CCE-A5FA-0FE1951E33D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873068C-13C4-4A3B-B116-6E57E6C1B54C}" type="datetimeFigureOut">
              <a:rPr lang="en-US" smtClean="0"/>
              <a:pPr/>
              <a:t>10/11/2011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CE5CF81-54D3-4CCE-A5FA-0FE1951E33D8}"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873068C-13C4-4A3B-B116-6E57E6C1B54C}" type="datetimeFigureOut">
              <a:rPr lang="en-US" smtClean="0"/>
              <a:pPr/>
              <a:t>10/11/2011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CE5CF81-54D3-4CCE-A5FA-0FE1951E33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itle 1"/>
          <p:cNvSpPr txBox="1">
            <a:spLocks/>
          </p:cNvSpPr>
          <p:nvPr/>
        </p:nvSpPr>
        <p:spPr>
          <a:xfrm>
            <a:off x="714348" y="2000240"/>
            <a:ext cx="7772400" cy="1829761"/>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all" spc="0" normalizeH="0" baseline="0" noProof="0" dirty="0" smtClean="0">
                <a:ln>
                  <a:noFill/>
                </a:ln>
                <a:solidFill>
                  <a:schemeClr val="tx2"/>
                </a:solidFill>
                <a:effectLst/>
                <a:uLnTx/>
                <a:uFillTx/>
                <a:latin typeface="+mj-lt"/>
                <a:ea typeface="+mj-ea"/>
                <a:cs typeface="+mj-cs"/>
              </a:rPr>
              <a:t>Teknik multimedia</a:t>
            </a:r>
            <a:endParaRPr kumimoji="0" lang="en-US" sz="4400" b="0" i="0" u="none" strike="noStrike" kern="1200" cap="all" spc="0" normalizeH="0" baseline="0" noProof="0" dirty="0" smtClean="0">
              <a:ln>
                <a:noFill/>
              </a:ln>
              <a:solidFill>
                <a:schemeClr val="tx2"/>
              </a:solidFill>
              <a:effectLst/>
              <a:uLnTx/>
              <a:uFillTx/>
              <a:latin typeface="+mj-lt"/>
              <a:ea typeface="+mj-ea"/>
              <a:cs typeface="+mj-cs"/>
            </a:endParaRPr>
          </a:p>
        </p:txBody>
      </p:sp>
      <p:sp>
        <p:nvSpPr>
          <p:cNvPr id="5" name="Subtitle 2"/>
          <p:cNvSpPr txBox="1">
            <a:spLocks/>
          </p:cNvSpPr>
          <p:nvPr/>
        </p:nvSpPr>
        <p:spPr>
          <a:xfrm>
            <a:off x="714348" y="3714752"/>
            <a:ext cx="7772400" cy="1714512"/>
          </a:xfrm>
          <a:prstGeom prst="rect">
            <a:avLst/>
          </a:prstGeom>
        </p:spPr>
        <p:txBody>
          <a:bodyPr vert="horz" anchor="ctr">
            <a:normAutofit/>
          </a:body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600" b="0" i="0" u="none" strike="noStrike" kern="1200" cap="none" spc="0" normalizeH="0" baseline="0" noProof="0" dirty="0" smtClean="0">
                <a:ln>
                  <a:noFill/>
                </a:ln>
                <a:solidFill>
                  <a:srgbClr val="FFFFFF"/>
                </a:solidFill>
                <a:effectLst/>
                <a:uLnTx/>
                <a:uFillTx/>
                <a:latin typeface="+mn-lt"/>
                <a:ea typeface="+mn-ea"/>
                <a:cs typeface="+mn-cs"/>
              </a:rPr>
              <a:t>PERTEMUAN </a:t>
            </a:r>
            <a:r>
              <a:rPr kumimoji="0" lang="en-US" sz="2600" b="0" i="0" u="none" strike="noStrike" kern="1200" cap="none" spc="0" normalizeH="0" baseline="0" noProof="0" dirty="0" smtClean="0">
                <a:ln>
                  <a:noFill/>
                </a:ln>
                <a:solidFill>
                  <a:srgbClr val="FFFFFF"/>
                </a:solidFill>
                <a:effectLst/>
                <a:uLnTx/>
                <a:uFillTx/>
                <a:latin typeface="+mn-lt"/>
                <a:ea typeface="+mn-ea"/>
                <a:cs typeface="+mn-cs"/>
              </a:rPr>
              <a:t>3</a:t>
            </a:r>
            <a:endParaRPr kumimoji="0" lang="en-US" sz="2600" b="0" i="0" u="none" strike="noStrike" kern="1200" cap="none" spc="0" normalizeH="0" baseline="0" noProof="0" dirty="0" smtClean="0">
              <a:ln>
                <a:noFill/>
              </a:ln>
              <a:solidFill>
                <a:srgbClr val="FFFFFF"/>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600" b="0" i="0" u="none" strike="noStrike" kern="1200" cap="none" spc="0" normalizeH="0" baseline="0" noProof="0" dirty="0" err="1" smtClean="0">
                <a:ln>
                  <a:noFill/>
                </a:ln>
                <a:solidFill>
                  <a:srgbClr val="FFFFFF"/>
                </a:solidFill>
                <a:effectLst/>
                <a:uLnTx/>
                <a:uFillTx/>
                <a:latin typeface="+mn-lt"/>
                <a:ea typeface="+mn-ea"/>
                <a:cs typeface="+mn-cs"/>
              </a:rPr>
              <a:t>Dosen</a:t>
            </a:r>
            <a:r>
              <a:rPr kumimoji="0" lang="en-US" sz="2600" b="0" i="0" u="none" strike="noStrike" kern="1200" cap="none" spc="0" normalizeH="0" baseline="0" noProof="0" dirty="0" smtClean="0">
                <a:ln>
                  <a:noFill/>
                </a:ln>
                <a:solidFill>
                  <a:srgbClr val="FFFFFF"/>
                </a:solidFill>
                <a:effectLst/>
                <a:uLnTx/>
                <a:uFillTx/>
                <a:latin typeface="+mn-lt"/>
                <a:ea typeface="+mn-ea"/>
                <a:cs typeface="+mn-cs"/>
              </a:rPr>
              <a:t> : Bella </a:t>
            </a:r>
            <a:r>
              <a:rPr kumimoji="0" lang="en-US" sz="2600" b="0" i="0" u="none" strike="noStrike" kern="1200" cap="none" spc="0" normalizeH="0" baseline="0" noProof="0" dirty="0" err="1" smtClean="0">
                <a:ln>
                  <a:noFill/>
                </a:ln>
                <a:solidFill>
                  <a:srgbClr val="FFFFFF"/>
                </a:solidFill>
                <a:effectLst/>
                <a:uLnTx/>
                <a:uFillTx/>
                <a:latin typeface="+mn-lt"/>
                <a:ea typeface="+mn-ea"/>
                <a:cs typeface="+mn-cs"/>
              </a:rPr>
              <a:t>Hardiyana</a:t>
            </a:r>
            <a:r>
              <a:rPr kumimoji="0" lang="en-US" sz="2600" b="0" i="0" u="none" strike="noStrike" kern="1200" cap="none" spc="0" normalizeH="0" baseline="0" noProof="0" dirty="0" smtClean="0">
                <a:ln>
                  <a:noFill/>
                </a:ln>
                <a:solidFill>
                  <a:srgbClr val="FFFFFF"/>
                </a:solidFill>
                <a:effectLst/>
                <a:uLnTx/>
                <a:uFillTx/>
                <a:latin typeface="+mn-lt"/>
                <a:ea typeface="+mn-ea"/>
                <a:cs typeface="+mn-cs"/>
              </a:rPr>
              <a:t> S. </a:t>
            </a:r>
            <a:r>
              <a:rPr kumimoji="0" lang="en-US" sz="2600" b="0" i="0" u="none" strike="noStrike" kern="1200" cap="none" spc="0" normalizeH="0" baseline="0" noProof="0" dirty="0" err="1" smtClean="0">
                <a:ln>
                  <a:noFill/>
                </a:ln>
                <a:solidFill>
                  <a:srgbClr val="FFFFFF"/>
                </a:solidFill>
                <a:effectLst/>
                <a:uLnTx/>
                <a:uFillTx/>
                <a:latin typeface="+mn-lt"/>
                <a:ea typeface="+mn-ea"/>
                <a:cs typeface="+mn-cs"/>
              </a:rPr>
              <a:t>Kom</a:t>
            </a:r>
            <a:endParaRPr kumimoji="0" lang="en-US" sz="2600" b="0" i="0" u="none" strike="noStrike" kern="1200" cap="none" spc="0" normalizeH="0" baseline="0" noProof="0" dirty="0">
              <a:ln>
                <a:noFill/>
              </a:ln>
              <a:solidFill>
                <a:srgbClr val="FFFFFF"/>
              </a:solidFill>
              <a:effectLst/>
              <a:uLnTx/>
              <a:uFillTx/>
              <a:latin typeface="+mn-lt"/>
              <a:ea typeface="+mn-ea"/>
              <a:cs typeface="+mn-cs"/>
            </a:endParaRPr>
          </a:p>
        </p:txBody>
      </p:sp>
      <p:pic>
        <p:nvPicPr>
          <p:cNvPr id="6" name="Picture 2" descr="F:\IMAGE\LOGO\Lambang_UNIKOM.png"/>
          <p:cNvPicPr>
            <a:picLocks noChangeAspect="1" noChangeArrowheads="1"/>
          </p:cNvPicPr>
          <p:nvPr/>
        </p:nvPicPr>
        <p:blipFill>
          <a:blip r:embed="rId2"/>
          <a:srcRect/>
          <a:stretch>
            <a:fillRect/>
          </a:stretch>
        </p:blipFill>
        <p:spPr bwMode="auto">
          <a:xfrm>
            <a:off x="3714744" y="285728"/>
            <a:ext cx="1510267" cy="15001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GRAFIK</a:t>
            </a:r>
            <a:endParaRPr lang="en-US" dirty="0"/>
          </a:p>
        </p:txBody>
      </p:sp>
      <p:sp>
        <p:nvSpPr>
          <p:cNvPr id="5" name="TextBox 4"/>
          <p:cNvSpPr txBox="1"/>
          <p:nvPr/>
        </p:nvSpPr>
        <p:spPr>
          <a:xfrm>
            <a:off x="0" y="1535623"/>
            <a:ext cx="9170074" cy="2554545"/>
          </a:xfrm>
          <a:prstGeom prst="rect">
            <a:avLst/>
          </a:prstGeom>
          <a:noFill/>
        </p:spPr>
        <p:txBody>
          <a:bodyPr wrap="square" rtlCol="0">
            <a:spAutoFit/>
          </a:bodyPr>
          <a:lstStyle/>
          <a:p>
            <a:pPr marL="457200" indent="-457200">
              <a:buFont typeface="Wingdings" pitchFamily="2" charset="2"/>
              <a:buChar char="Ø"/>
            </a:pPr>
            <a:r>
              <a:rPr lang="en-US" sz="3200" dirty="0"/>
              <a:t>Grafis </a:t>
            </a:r>
            <a:r>
              <a:rPr lang="en-US" sz="3200" dirty="0" smtClean="0"/>
              <a:t>adalah presentasi </a:t>
            </a:r>
            <a:r>
              <a:rPr lang="en-US" sz="3200" dirty="0"/>
              <a:t>visual pada beberapa permukaan seperti kanvas, dinding, </a:t>
            </a:r>
            <a:br>
              <a:rPr lang="en-US" sz="3200" dirty="0"/>
            </a:br>
            <a:r>
              <a:rPr lang="en-US" sz="3200" dirty="0"/>
              <a:t>layar komputer, kertas atau batu untuk menginformasikan, menggambarkan atau </a:t>
            </a:r>
            <a:r>
              <a:rPr lang="en-US" sz="3200" dirty="0" smtClean="0"/>
              <a:t>sebagai hiburan.</a:t>
            </a:r>
            <a:endParaRPr lang="en-US" sz="3200" dirty="0"/>
          </a:p>
        </p:txBody>
      </p:sp>
    </p:spTree>
    <p:extLst>
      <p:ext uri="{BB962C8B-B14F-4D97-AF65-F5344CB8AC3E}">
        <p14:creationId xmlns:p14="http://schemas.microsoft.com/office/powerpoint/2010/main" val="767134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FORMAT FILE GAMBAR</a:t>
            </a:r>
            <a:endParaRPr lang="en-US" dirty="0"/>
          </a:p>
        </p:txBody>
      </p:sp>
      <p:sp>
        <p:nvSpPr>
          <p:cNvPr id="5" name="TextBox 4"/>
          <p:cNvSpPr txBox="1"/>
          <p:nvPr/>
        </p:nvSpPr>
        <p:spPr>
          <a:xfrm>
            <a:off x="0" y="1535623"/>
            <a:ext cx="9170074" cy="2062103"/>
          </a:xfrm>
          <a:prstGeom prst="rect">
            <a:avLst/>
          </a:prstGeom>
          <a:noFill/>
        </p:spPr>
        <p:txBody>
          <a:bodyPr wrap="square" rtlCol="0">
            <a:spAutoFit/>
          </a:bodyPr>
          <a:lstStyle/>
          <a:p>
            <a:pPr marL="457200" indent="-457200">
              <a:buFont typeface="Wingdings" pitchFamily="2" charset="2"/>
              <a:buChar char="Ø"/>
            </a:pPr>
            <a:r>
              <a:rPr lang="en-US" sz="3200" dirty="0"/>
              <a:t>Bitmap (.BMP</a:t>
            </a:r>
            <a:r>
              <a:rPr lang="en-US" sz="3200" dirty="0" smtClean="0"/>
              <a:t>)</a:t>
            </a:r>
          </a:p>
          <a:p>
            <a:pPr marL="457200" indent="-457200">
              <a:buFont typeface="Wingdings" pitchFamily="2" charset="2"/>
              <a:buChar char="Ø"/>
            </a:pPr>
            <a:r>
              <a:rPr lang="en-US" sz="3200" dirty="0"/>
              <a:t>Joint Photographic Expert Group (.JPEG/JPG</a:t>
            </a:r>
            <a:r>
              <a:rPr lang="en-US" sz="3200" dirty="0" smtClean="0"/>
              <a:t>)</a:t>
            </a:r>
          </a:p>
          <a:p>
            <a:pPr marL="457200" indent="-457200">
              <a:buFont typeface="Wingdings" pitchFamily="2" charset="2"/>
              <a:buChar char="Ø"/>
            </a:pPr>
            <a:r>
              <a:rPr lang="en-US" sz="3200" dirty="0"/>
              <a:t>Graphics Interchange Format (.GIF</a:t>
            </a:r>
            <a:r>
              <a:rPr lang="en-US" sz="3200" dirty="0" smtClean="0"/>
              <a:t>)</a:t>
            </a:r>
          </a:p>
          <a:p>
            <a:pPr marL="457200" indent="-457200">
              <a:buFont typeface="Wingdings" pitchFamily="2" charset="2"/>
              <a:buChar char="Ø"/>
            </a:pPr>
            <a:r>
              <a:rPr lang="en-US" sz="3200" dirty="0"/>
              <a:t>Portable Network Graphics (.PNG)</a:t>
            </a:r>
          </a:p>
        </p:txBody>
      </p:sp>
    </p:spTree>
    <p:extLst>
      <p:ext uri="{BB962C8B-B14F-4D97-AF65-F5344CB8AC3E}">
        <p14:creationId xmlns:p14="http://schemas.microsoft.com/office/powerpoint/2010/main" val="898711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indent="-457200"/>
            <a:r>
              <a:rPr lang="en-US" dirty="0"/>
              <a:t>Bitmap (.BMP)</a:t>
            </a:r>
          </a:p>
        </p:txBody>
      </p:sp>
      <p:sp>
        <p:nvSpPr>
          <p:cNvPr id="5" name="TextBox 4"/>
          <p:cNvSpPr txBox="1"/>
          <p:nvPr/>
        </p:nvSpPr>
        <p:spPr>
          <a:xfrm>
            <a:off x="0" y="1535623"/>
            <a:ext cx="9170074" cy="4893647"/>
          </a:xfrm>
          <a:prstGeom prst="rect">
            <a:avLst/>
          </a:prstGeom>
          <a:noFill/>
        </p:spPr>
        <p:txBody>
          <a:bodyPr wrap="square" rtlCol="0">
            <a:spAutoFit/>
          </a:bodyPr>
          <a:lstStyle/>
          <a:p>
            <a:pPr marL="457200" indent="-457200">
              <a:buFont typeface="Wingdings" pitchFamily="2" charset="2"/>
              <a:buChar char="Ø"/>
            </a:pPr>
            <a:r>
              <a:rPr lang="en-US" sz="2400" dirty="0"/>
              <a:t>Format gambar yang paling umum dan merupakan format </a:t>
            </a:r>
            <a:r>
              <a:rPr lang="en-US" sz="2400" dirty="0" smtClean="0"/>
              <a:t>standar Windows</a:t>
            </a:r>
            <a:r>
              <a:rPr lang="en-US" sz="2400" dirty="0"/>
              <a:t>.</a:t>
            </a:r>
          </a:p>
          <a:p>
            <a:pPr marL="457200" indent="-457200">
              <a:buFont typeface="Wingdings" pitchFamily="2" charset="2"/>
              <a:buChar char="Ø"/>
            </a:pPr>
            <a:r>
              <a:rPr lang="en-US" sz="2400" dirty="0" smtClean="0"/>
              <a:t>Ukuran </a:t>
            </a:r>
            <a:r>
              <a:rPr lang="en-US" sz="2400" dirty="0"/>
              <a:t>filenya sangat besar karena bisa mencapai ukuran Megabytes.</a:t>
            </a:r>
          </a:p>
          <a:p>
            <a:pPr marL="457200" indent="-457200">
              <a:buFont typeface="Wingdings" pitchFamily="2" charset="2"/>
              <a:buChar char="Ø"/>
            </a:pPr>
            <a:r>
              <a:rPr lang="en-US" sz="2400" dirty="0" smtClean="0"/>
              <a:t>File </a:t>
            </a:r>
            <a:r>
              <a:rPr lang="en-US" sz="2400" dirty="0"/>
              <a:t>ini merupakan format yang belum terkompresi dan </a:t>
            </a:r>
            <a:r>
              <a:rPr lang="en-US" sz="2400" dirty="0" smtClean="0"/>
              <a:t>menggunakan sistem </a:t>
            </a:r>
            <a:r>
              <a:rPr lang="en-US" sz="2400" dirty="0"/>
              <a:t>warna RGB (Red, Green, Blue) dimana masing-masing </a:t>
            </a:r>
            <a:r>
              <a:rPr lang="en-US" sz="2400" dirty="0" smtClean="0"/>
              <a:t>warna pixelnya </a:t>
            </a:r>
            <a:r>
              <a:rPr lang="en-US" sz="2400" dirty="0"/>
              <a:t>terdiri dari 3 komponen, R, G, dan B yang dicampur </a:t>
            </a:r>
            <a:r>
              <a:rPr lang="en-US" sz="2400" dirty="0" smtClean="0"/>
              <a:t>menjadi satu</a:t>
            </a:r>
            <a:r>
              <a:rPr lang="en-US" sz="2400" dirty="0"/>
              <a:t>.</a:t>
            </a:r>
          </a:p>
          <a:p>
            <a:pPr marL="457200" indent="-457200">
              <a:buFont typeface="Wingdings" pitchFamily="2" charset="2"/>
              <a:buChar char="Ø"/>
            </a:pPr>
            <a:r>
              <a:rPr lang="en-US" sz="2400" dirty="0" smtClean="0"/>
              <a:t>File </a:t>
            </a:r>
            <a:r>
              <a:rPr lang="en-US" sz="2400" dirty="0"/>
              <a:t>BMP dapat dibuka dengan berbagai macam software </a:t>
            </a:r>
            <a:r>
              <a:rPr lang="en-US" sz="2400" dirty="0" smtClean="0"/>
              <a:t>pembuka gambar </a:t>
            </a:r>
            <a:r>
              <a:rPr lang="en-US" sz="2400" dirty="0"/>
              <a:t>seperti ACDSee, Paint, IrvanView dan lain-lain.</a:t>
            </a:r>
          </a:p>
          <a:p>
            <a:pPr marL="457200" indent="-457200">
              <a:buFont typeface="Wingdings" pitchFamily="2" charset="2"/>
              <a:buChar char="Ø"/>
            </a:pPr>
            <a:r>
              <a:rPr lang="en-US" sz="2400" dirty="0" smtClean="0"/>
              <a:t>File </a:t>
            </a:r>
            <a:r>
              <a:rPr lang="en-US" sz="2400" dirty="0"/>
              <a:t>BMP tidak bisa (sangat jarang) digunakan di web (internet) </a:t>
            </a:r>
            <a:r>
              <a:rPr lang="en-US" sz="2400" dirty="0" smtClean="0"/>
              <a:t>karena ukurannya </a:t>
            </a:r>
            <a:r>
              <a:rPr lang="en-US" sz="2400" dirty="0"/>
              <a:t>yang besar.</a:t>
            </a:r>
          </a:p>
        </p:txBody>
      </p:sp>
    </p:spTree>
    <p:extLst>
      <p:ext uri="{BB962C8B-B14F-4D97-AF65-F5344CB8AC3E}">
        <p14:creationId xmlns:p14="http://schemas.microsoft.com/office/powerpoint/2010/main" val="2623239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indent="-457200"/>
            <a:r>
              <a:rPr lang="en-US" dirty="0"/>
              <a:t>Joint Photographic Expert Group (.JPEG/JPG)</a:t>
            </a:r>
          </a:p>
        </p:txBody>
      </p:sp>
      <p:sp>
        <p:nvSpPr>
          <p:cNvPr id="5" name="TextBox 4"/>
          <p:cNvSpPr txBox="1"/>
          <p:nvPr/>
        </p:nvSpPr>
        <p:spPr>
          <a:xfrm>
            <a:off x="0" y="1535623"/>
            <a:ext cx="9170074" cy="4031873"/>
          </a:xfrm>
          <a:prstGeom prst="rect">
            <a:avLst/>
          </a:prstGeom>
          <a:noFill/>
        </p:spPr>
        <p:txBody>
          <a:bodyPr wrap="square" rtlCol="0">
            <a:spAutoFit/>
          </a:bodyPr>
          <a:lstStyle/>
          <a:p>
            <a:pPr marL="457200" indent="-457200">
              <a:buFont typeface="Wingdings" pitchFamily="2" charset="2"/>
              <a:buChar char="Ø"/>
            </a:pPr>
            <a:r>
              <a:rPr lang="en-US" sz="3200" dirty="0"/>
              <a:t>Format JPG merupakan format yang paling terkenal sekarang ini.</a:t>
            </a:r>
          </a:p>
          <a:p>
            <a:pPr marL="457200" indent="-457200">
              <a:buFont typeface="Wingdings" pitchFamily="2" charset="2"/>
              <a:buChar char="Ø"/>
            </a:pPr>
            <a:r>
              <a:rPr lang="en-US" sz="3200" dirty="0" smtClean="0"/>
              <a:t>Hal </a:t>
            </a:r>
            <a:r>
              <a:rPr lang="en-US" sz="3200" dirty="0"/>
              <a:t>ini karena sifatnya yang berukuran kecil (hanya puluhan/ratusan </a:t>
            </a:r>
            <a:r>
              <a:rPr lang="en-US" sz="3200" dirty="0" smtClean="0"/>
              <a:t>KB saja</a:t>
            </a:r>
            <a:r>
              <a:rPr lang="en-US" sz="3200" dirty="0"/>
              <a:t>), dan bersifat portable.</a:t>
            </a:r>
          </a:p>
          <a:p>
            <a:pPr marL="457200" indent="-457200">
              <a:buFont typeface="Wingdings" pitchFamily="2" charset="2"/>
              <a:buChar char="Ø"/>
            </a:pPr>
            <a:r>
              <a:rPr lang="en-US" sz="3200" dirty="0" smtClean="0"/>
              <a:t>File </a:t>
            </a:r>
            <a:r>
              <a:rPr lang="en-US" sz="3200" dirty="0"/>
              <a:t>ini sering digunakan pada bidang fotografi untuk menyimpan </a:t>
            </a:r>
            <a:r>
              <a:rPr lang="en-US" sz="3200" dirty="0" smtClean="0"/>
              <a:t>file</a:t>
            </a:r>
          </a:p>
          <a:p>
            <a:pPr marL="457200" indent="-457200">
              <a:buFont typeface="Wingdings" pitchFamily="2" charset="2"/>
              <a:buChar char="Ø"/>
            </a:pPr>
            <a:r>
              <a:rPr lang="en-US" sz="3200" dirty="0" smtClean="0"/>
              <a:t>File </a:t>
            </a:r>
            <a:r>
              <a:rPr lang="en-US" sz="3200" dirty="0"/>
              <a:t>ini </a:t>
            </a:r>
            <a:r>
              <a:rPr lang="en-US" sz="3200" dirty="0" smtClean="0"/>
              <a:t>biasa </a:t>
            </a:r>
            <a:r>
              <a:rPr lang="en-US" sz="3200" dirty="0"/>
              <a:t>digunakan di web (internet).</a:t>
            </a:r>
          </a:p>
        </p:txBody>
      </p:sp>
    </p:spTree>
    <p:extLst>
      <p:ext uri="{BB962C8B-B14F-4D97-AF65-F5344CB8AC3E}">
        <p14:creationId xmlns:p14="http://schemas.microsoft.com/office/powerpoint/2010/main" val="3155224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indent="-457200"/>
            <a:r>
              <a:rPr lang="en-US" dirty="0"/>
              <a:t>Graphics Interchange Format (.GIF)</a:t>
            </a:r>
          </a:p>
        </p:txBody>
      </p:sp>
      <p:sp>
        <p:nvSpPr>
          <p:cNvPr id="5" name="TextBox 4"/>
          <p:cNvSpPr txBox="1"/>
          <p:nvPr/>
        </p:nvSpPr>
        <p:spPr>
          <a:xfrm>
            <a:off x="0" y="1535623"/>
            <a:ext cx="9170074" cy="3046988"/>
          </a:xfrm>
          <a:prstGeom prst="rect">
            <a:avLst/>
          </a:prstGeom>
          <a:noFill/>
        </p:spPr>
        <p:txBody>
          <a:bodyPr wrap="square" rtlCol="0">
            <a:spAutoFit/>
          </a:bodyPr>
          <a:lstStyle/>
          <a:p>
            <a:pPr marL="457200" indent="-457200">
              <a:buFont typeface="Wingdings" pitchFamily="2" charset="2"/>
              <a:buChar char="Ø"/>
            </a:pPr>
            <a:r>
              <a:rPr lang="en-US" sz="3200" dirty="0"/>
              <a:t>Format GIF ini berukuran kecil dan mendukung gambar yang terdiri </a:t>
            </a:r>
            <a:r>
              <a:rPr lang="en-US" sz="3200" dirty="0" smtClean="0"/>
              <a:t>dari banyak </a:t>
            </a:r>
            <a:r>
              <a:rPr lang="en-US" sz="3200" dirty="0"/>
              <a:t>frame sehingga bisa disebut sebagai gambar animasi (</a:t>
            </a:r>
            <a:r>
              <a:rPr lang="en-US" sz="3200" dirty="0" smtClean="0"/>
              <a:t>gambar bergerak</a:t>
            </a:r>
            <a:r>
              <a:rPr lang="en-US" sz="3200" dirty="0"/>
              <a:t>).</a:t>
            </a:r>
          </a:p>
          <a:p>
            <a:pPr marL="457200" indent="-457200">
              <a:buFont typeface="Wingdings" pitchFamily="2" charset="2"/>
              <a:buChar char="Ø"/>
            </a:pPr>
            <a:r>
              <a:rPr lang="en-US" sz="3200" dirty="0" smtClean="0"/>
              <a:t>Format </a:t>
            </a:r>
            <a:r>
              <a:rPr lang="en-US" sz="3200" dirty="0"/>
              <a:t>ini sering sekali digunakan di internet untuk </a:t>
            </a:r>
            <a:r>
              <a:rPr lang="en-US" sz="3200" dirty="0" smtClean="0"/>
              <a:t>menampilkan gambar-gambar </a:t>
            </a:r>
            <a:r>
              <a:rPr lang="en-US" sz="3200" dirty="0"/>
              <a:t>di web.</a:t>
            </a:r>
          </a:p>
        </p:txBody>
      </p:sp>
    </p:spTree>
    <p:extLst>
      <p:ext uri="{BB962C8B-B14F-4D97-AF65-F5344CB8AC3E}">
        <p14:creationId xmlns:p14="http://schemas.microsoft.com/office/powerpoint/2010/main" val="4049210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indent="-457200"/>
            <a:r>
              <a:rPr lang="en-US" dirty="0"/>
              <a:t>Portable Network Graphics (.PNG)</a:t>
            </a:r>
            <a:endParaRPr lang="en-US" dirty="0"/>
          </a:p>
        </p:txBody>
      </p:sp>
      <p:sp>
        <p:nvSpPr>
          <p:cNvPr id="5" name="TextBox 4"/>
          <p:cNvSpPr txBox="1"/>
          <p:nvPr/>
        </p:nvSpPr>
        <p:spPr>
          <a:xfrm>
            <a:off x="0" y="1535623"/>
            <a:ext cx="9170074" cy="3539430"/>
          </a:xfrm>
          <a:prstGeom prst="rect">
            <a:avLst/>
          </a:prstGeom>
          <a:noFill/>
        </p:spPr>
        <p:txBody>
          <a:bodyPr wrap="square" rtlCol="0">
            <a:spAutoFit/>
          </a:bodyPr>
          <a:lstStyle/>
          <a:p>
            <a:pPr marL="457200" indent="-457200">
              <a:buFont typeface="Wingdings" pitchFamily="2" charset="2"/>
              <a:buChar char="Ø"/>
            </a:pPr>
            <a:r>
              <a:rPr lang="en-US" sz="3200" dirty="0"/>
              <a:t>Format yang standar dan sering digunakandi internet </a:t>
            </a:r>
            <a:r>
              <a:rPr lang="en-US" sz="3200" dirty="0" smtClean="0"/>
              <a:t>untuk menampilkan </a:t>
            </a:r>
            <a:r>
              <a:rPr lang="en-US" sz="3200" dirty="0"/>
              <a:t>gambar atau pengiriman gambar. Ukuran file ini </a:t>
            </a:r>
            <a:r>
              <a:rPr lang="en-US" sz="3200" dirty="0" smtClean="0"/>
              <a:t>cukup kecil </a:t>
            </a:r>
            <a:r>
              <a:rPr lang="en-US" sz="3200" dirty="0"/>
              <a:t>dan setara dengan ukuran gif dengan kualitas yang bagus.</a:t>
            </a:r>
          </a:p>
          <a:p>
            <a:pPr marL="457200" indent="-457200">
              <a:buFont typeface="Wingdings" pitchFamily="2" charset="2"/>
              <a:buChar char="Ø"/>
            </a:pPr>
            <a:r>
              <a:rPr lang="en-US" sz="3200" dirty="0"/>
              <a:t>Namun tidak mendukung animasi (gambar bergerak).</a:t>
            </a:r>
          </a:p>
        </p:txBody>
      </p:sp>
    </p:spTree>
    <p:extLst>
      <p:ext uri="{BB962C8B-B14F-4D97-AF65-F5344CB8AC3E}">
        <p14:creationId xmlns:p14="http://schemas.microsoft.com/office/powerpoint/2010/main" val="3882567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lvl="0" algn="ctr">
              <a:spcBef>
                <a:spcPct val="0"/>
              </a:spcBef>
              <a:buClrTx/>
              <a:buSzTx/>
              <a:defRPr/>
            </a:pPr>
            <a:r>
              <a:rPr lang="en-US" sz="4000" cap="all" dirty="0"/>
              <a:t>Teks,gambar dan grafik</a:t>
            </a:r>
          </a:p>
        </p:txBody>
      </p:sp>
      <p:sp>
        <p:nvSpPr>
          <p:cNvPr id="3" name="Title 2"/>
          <p:cNvSpPr>
            <a:spLocks noGrp="1"/>
          </p:cNvSpPr>
          <p:nvPr>
            <p:ph type="title"/>
          </p:nvPr>
        </p:nvSpPr>
        <p:spPr/>
        <p:txBody>
          <a:bodyPr/>
          <a:lstStyle/>
          <a:p>
            <a:r>
              <a:rPr lang="en-US" dirty="0" smtClean="0"/>
              <a:t>BAB </a:t>
            </a:r>
            <a:r>
              <a:rPr lang="en-US" dirty="0" smtClean="0"/>
              <a:t>II</a:t>
            </a:r>
            <a:endParaRPr lang="en-US" dirty="0"/>
          </a:p>
        </p:txBody>
      </p:sp>
    </p:spTree>
    <p:extLst>
      <p:ext uri="{BB962C8B-B14F-4D97-AF65-F5344CB8AC3E}">
        <p14:creationId xmlns:p14="http://schemas.microsoft.com/office/powerpoint/2010/main" val="1579074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TEKS/TEXT</a:t>
            </a:r>
            <a:endParaRPr lang="en-US" dirty="0"/>
          </a:p>
        </p:txBody>
      </p:sp>
      <p:sp>
        <p:nvSpPr>
          <p:cNvPr id="5" name="TextBox 4"/>
          <p:cNvSpPr txBox="1"/>
          <p:nvPr/>
        </p:nvSpPr>
        <p:spPr>
          <a:xfrm>
            <a:off x="227290" y="3122384"/>
            <a:ext cx="1691680" cy="954107"/>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TEKS/</a:t>
            </a:r>
          </a:p>
          <a:p>
            <a:r>
              <a:rPr lang="en-US" sz="2800" b="1" dirty="0" smtClean="0">
                <a:effectLst>
                  <a:outerShdw blurRad="38100" dist="38100" dir="2700000" algn="tl">
                    <a:srgbClr val="000000">
                      <a:alpha val="43137"/>
                    </a:srgbClr>
                  </a:outerShdw>
                </a:effectLst>
              </a:rPr>
              <a:t>TEXT</a:t>
            </a:r>
            <a:endParaRPr lang="en-US" sz="2800" b="1" dirty="0">
              <a:effectLst>
                <a:outerShdw blurRad="38100" dist="38100" dir="2700000" algn="tl">
                  <a:srgbClr val="000000">
                    <a:alpha val="43137"/>
                  </a:srgbClr>
                </a:outerShdw>
              </a:effectLst>
            </a:endParaRPr>
          </a:p>
        </p:txBody>
      </p:sp>
      <p:sp>
        <p:nvSpPr>
          <p:cNvPr id="6" name="TextBox 5"/>
          <p:cNvSpPr txBox="1"/>
          <p:nvPr/>
        </p:nvSpPr>
        <p:spPr>
          <a:xfrm>
            <a:off x="3158061" y="1962998"/>
            <a:ext cx="5832648"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Unformatted Text/Plain Teks</a:t>
            </a:r>
            <a:endParaRPr lang="en-US" sz="2800" b="1" dirty="0" smtClean="0">
              <a:effectLst>
                <a:outerShdw blurRad="38100" dist="38100" dir="2700000" algn="tl">
                  <a:srgbClr val="000000">
                    <a:alpha val="43137"/>
                  </a:srgbClr>
                </a:outerShdw>
              </a:effectLst>
            </a:endParaRPr>
          </a:p>
        </p:txBody>
      </p:sp>
      <p:sp>
        <p:nvSpPr>
          <p:cNvPr id="7" name="TextBox 6"/>
          <p:cNvSpPr txBox="1"/>
          <p:nvPr/>
        </p:nvSpPr>
        <p:spPr>
          <a:xfrm>
            <a:off x="3127470" y="3337828"/>
            <a:ext cx="5832648"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Formatted Text/Rich Text Format</a:t>
            </a:r>
            <a:endParaRPr lang="en-US" sz="2800" b="1" dirty="0" smtClean="0">
              <a:effectLst>
                <a:outerShdw blurRad="38100" dist="38100" dir="2700000" algn="tl">
                  <a:srgbClr val="000000">
                    <a:alpha val="43137"/>
                  </a:srgbClr>
                </a:outerShdw>
              </a:effectLst>
            </a:endParaRPr>
          </a:p>
        </p:txBody>
      </p:sp>
      <p:cxnSp>
        <p:nvCxnSpPr>
          <p:cNvPr id="9" name="Straight Arrow Connector 8"/>
          <p:cNvCxnSpPr>
            <a:stCxn id="5" idx="3"/>
            <a:endCxn id="6" idx="1"/>
          </p:cNvCxnSpPr>
          <p:nvPr/>
        </p:nvCxnSpPr>
        <p:spPr>
          <a:xfrm flipV="1">
            <a:off x="1918970" y="2224608"/>
            <a:ext cx="1239091" cy="1374830"/>
          </a:xfrm>
          <a:prstGeom prst="straightConnector1">
            <a:avLst/>
          </a:prstGeom>
          <a:ln w="63500">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a:stCxn id="5" idx="3"/>
            <a:endCxn id="7" idx="1"/>
          </p:cNvCxnSpPr>
          <p:nvPr/>
        </p:nvCxnSpPr>
        <p:spPr>
          <a:xfrm>
            <a:off x="1918970" y="3599438"/>
            <a:ext cx="1208500" cy="0"/>
          </a:xfrm>
          <a:prstGeom prst="straightConnector1">
            <a:avLst/>
          </a:prstGeom>
          <a:ln w="63500">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3146795" y="4675162"/>
            <a:ext cx="5832648"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rPr>
              <a:t>Hypertext</a:t>
            </a:r>
            <a:endParaRPr lang="en-US" sz="2800" b="1" dirty="0" smtClean="0">
              <a:effectLst>
                <a:outerShdw blurRad="38100" dist="38100" dir="2700000" algn="tl">
                  <a:srgbClr val="000000">
                    <a:alpha val="43137"/>
                  </a:srgbClr>
                </a:outerShdw>
              </a:effectLst>
            </a:endParaRPr>
          </a:p>
        </p:txBody>
      </p:sp>
      <p:cxnSp>
        <p:nvCxnSpPr>
          <p:cNvPr id="13" name="Straight Arrow Connector 12"/>
          <p:cNvCxnSpPr>
            <a:stCxn id="5" idx="3"/>
            <a:endCxn id="12" idx="1"/>
          </p:cNvCxnSpPr>
          <p:nvPr/>
        </p:nvCxnSpPr>
        <p:spPr>
          <a:xfrm>
            <a:off x="1918970" y="3599438"/>
            <a:ext cx="1227825" cy="1337334"/>
          </a:xfrm>
          <a:prstGeom prst="straightConnector1">
            <a:avLst/>
          </a:prstGeom>
          <a:ln w="63500">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09039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Unformatted Text/Plain Teks</a:t>
            </a:r>
          </a:p>
        </p:txBody>
      </p:sp>
      <p:sp>
        <p:nvSpPr>
          <p:cNvPr id="5" name="TextBox 4"/>
          <p:cNvSpPr txBox="1"/>
          <p:nvPr/>
        </p:nvSpPr>
        <p:spPr>
          <a:xfrm>
            <a:off x="0" y="1535623"/>
            <a:ext cx="9170074" cy="4708981"/>
          </a:xfrm>
          <a:prstGeom prst="rect">
            <a:avLst/>
          </a:prstGeom>
          <a:noFill/>
        </p:spPr>
        <p:txBody>
          <a:bodyPr wrap="square" rtlCol="0">
            <a:spAutoFit/>
          </a:bodyPr>
          <a:lstStyle/>
          <a:p>
            <a:pPr marL="571500" indent="-571500">
              <a:buFont typeface="Wingdings" pitchFamily="2" charset="2"/>
              <a:buChar char="Ø"/>
            </a:pPr>
            <a:r>
              <a:rPr lang="en-US" sz="3000" dirty="0"/>
              <a:t>Teks adalah data dalam bentuk karakter.</a:t>
            </a:r>
          </a:p>
          <a:p>
            <a:pPr marL="571500" indent="-571500">
              <a:buFont typeface="Wingdings" pitchFamily="2" charset="2"/>
              <a:buChar char="Ø"/>
            </a:pPr>
            <a:r>
              <a:rPr lang="en-US" sz="3000" dirty="0" smtClean="0"/>
              <a:t>Teks </a:t>
            </a:r>
            <a:r>
              <a:rPr lang="en-US" sz="3000" dirty="0"/>
              <a:t>dalam hal ini adalah kode </a:t>
            </a:r>
            <a:r>
              <a:rPr lang="en-US" sz="3000" dirty="0" smtClean="0"/>
              <a:t>ASCII (American </a:t>
            </a:r>
            <a:r>
              <a:rPr lang="en-US" sz="3000" dirty="0"/>
              <a:t>Standard Code </a:t>
            </a:r>
            <a:r>
              <a:rPr lang="en-US" sz="3000" dirty="0" smtClean="0"/>
              <a:t>for Information </a:t>
            </a:r>
            <a:r>
              <a:rPr lang="en-US" sz="3000" dirty="0"/>
              <a:t>Interchange) dan ASCII extension seperti </a:t>
            </a:r>
            <a:r>
              <a:rPr lang="en-US" sz="3000" dirty="0" smtClean="0"/>
              <a:t>UNICODE murni.</a:t>
            </a:r>
          </a:p>
          <a:p>
            <a:pPr marL="571500" indent="-571500">
              <a:buFont typeface="Wingdings" pitchFamily="2" charset="2"/>
              <a:buChar char="Ø"/>
            </a:pPr>
            <a:r>
              <a:rPr lang="en-US" sz="3000" dirty="0" smtClean="0"/>
              <a:t>Contoh </a:t>
            </a:r>
            <a:r>
              <a:rPr lang="en-US" sz="3000" dirty="0"/>
              <a:t>plain text adalah pada saat kita mengetik </a:t>
            </a:r>
            <a:r>
              <a:rPr lang="en-US" sz="3000" dirty="0" smtClean="0"/>
              <a:t>dengan menggunakan </a:t>
            </a:r>
            <a:r>
              <a:rPr lang="en-US" sz="3000" dirty="0"/>
              <a:t>notepad (.txt).</a:t>
            </a:r>
          </a:p>
          <a:p>
            <a:pPr marL="571500" indent="-571500">
              <a:buFont typeface="Wingdings" pitchFamily="2" charset="2"/>
              <a:buChar char="Ø"/>
            </a:pPr>
            <a:r>
              <a:rPr lang="en-US" sz="3000" dirty="0"/>
              <a:t>Plain Text berjenis MIME text/plain.</a:t>
            </a:r>
          </a:p>
          <a:p>
            <a:pPr marL="571500" indent="-571500">
              <a:buFont typeface="Wingdings" pitchFamily="2" charset="2"/>
              <a:buChar char="Ø"/>
            </a:pPr>
            <a:r>
              <a:rPr lang="en-US" sz="3000" dirty="0"/>
              <a:t>Teks file tidak terenkrispsi, tidak mengandung </a:t>
            </a:r>
            <a:r>
              <a:rPr lang="en-US" sz="3000" dirty="0" smtClean="0"/>
              <a:t>embedded information</a:t>
            </a:r>
            <a:r>
              <a:rPr lang="en-US" sz="3000" dirty="0"/>
              <a:t>, seperti informasi font, tidak mengandung link, </a:t>
            </a:r>
            <a:r>
              <a:rPr lang="en-US" sz="3000" dirty="0" smtClean="0"/>
              <a:t>dan inline-image</a:t>
            </a:r>
            <a:r>
              <a:rPr lang="en-US" sz="3000" dirty="0"/>
              <a:t>.</a:t>
            </a:r>
            <a:endParaRPr lang="en-US" sz="3000" dirty="0"/>
          </a:p>
        </p:txBody>
      </p:sp>
    </p:spTree>
    <p:extLst>
      <p:ext uri="{BB962C8B-B14F-4D97-AF65-F5344CB8AC3E}">
        <p14:creationId xmlns:p14="http://schemas.microsoft.com/office/powerpoint/2010/main" val="1562339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Formatted Text/Rich Text Format</a:t>
            </a:r>
          </a:p>
        </p:txBody>
      </p:sp>
      <p:sp>
        <p:nvSpPr>
          <p:cNvPr id="5" name="TextBox 4"/>
          <p:cNvSpPr txBox="1"/>
          <p:nvPr/>
        </p:nvSpPr>
        <p:spPr>
          <a:xfrm>
            <a:off x="0" y="1535623"/>
            <a:ext cx="9170074" cy="3216265"/>
          </a:xfrm>
          <a:prstGeom prst="rect">
            <a:avLst/>
          </a:prstGeom>
          <a:noFill/>
        </p:spPr>
        <p:txBody>
          <a:bodyPr wrap="square" rtlCol="0">
            <a:spAutoFit/>
          </a:bodyPr>
          <a:lstStyle/>
          <a:p>
            <a:pPr marL="571500" indent="-571500">
              <a:buFont typeface="Wingdings" pitchFamily="2" charset="2"/>
              <a:buChar char="Ø"/>
            </a:pPr>
            <a:r>
              <a:rPr lang="en-US" sz="2900" dirty="0"/>
              <a:t>Serangkaian karakter format yang telah didefinisikan. </a:t>
            </a:r>
            <a:r>
              <a:rPr lang="en-US" sz="2900" dirty="0" smtClean="0"/>
              <a:t>Contoh rich </a:t>
            </a:r>
            <a:r>
              <a:rPr lang="en-US" sz="2900" dirty="0"/>
              <a:t>text adalah pada saat kita mengetik dengan </a:t>
            </a:r>
            <a:r>
              <a:rPr lang="en-US" sz="2900" dirty="0" smtClean="0"/>
              <a:t>menggunakan Wordpad </a:t>
            </a:r>
            <a:r>
              <a:rPr lang="en-US" sz="2900" dirty="0"/>
              <a:t>(.rtf).</a:t>
            </a:r>
          </a:p>
          <a:p>
            <a:pPr marL="571500" indent="-571500">
              <a:buFont typeface="Wingdings" pitchFamily="2" charset="2"/>
              <a:buChar char="Ø"/>
            </a:pPr>
            <a:r>
              <a:rPr lang="en-US" sz="2900" dirty="0" smtClean="0"/>
              <a:t>Pada </a:t>
            </a:r>
            <a:r>
              <a:rPr lang="en-US" sz="2900" dirty="0"/>
              <a:t>Wordpad plain teks telah diformat sedemikian rupa </a:t>
            </a:r>
            <a:r>
              <a:rPr lang="en-US" sz="2900" dirty="0" smtClean="0"/>
              <a:t>dengan menggunakan </a:t>
            </a:r>
            <a:r>
              <a:rPr lang="en-US" sz="2900" dirty="0"/>
              <a:t>aturan (tag/tanda) tertentu sehingga teks </a:t>
            </a:r>
            <a:r>
              <a:rPr lang="en-US" sz="2900" dirty="0" smtClean="0"/>
              <a:t>tersebut dapat </a:t>
            </a:r>
            <a:r>
              <a:rPr lang="en-US" sz="2900" dirty="0"/>
              <a:t>dibold, italics, underline, diwarna, diganti font, dan lain-lain.</a:t>
            </a:r>
            <a:endParaRPr lang="en-US" sz="29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45548"/>
            <a:ext cx="9170074"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5824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Hypertext</a:t>
            </a:r>
          </a:p>
        </p:txBody>
      </p:sp>
      <p:sp>
        <p:nvSpPr>
          <p:cNvPr id="5" name="TextBox 4"/>
          <p:cNvSpPr txBox="1"/>
          <p:nvPr/>
        </p:nvSpPr>
        <p:spPr>
          <a:xfrm>
            <a:off x="0" y="1535623"/>
            <a:ext cx="9170074" cy="2862322"/>
          </a:xfrm>
          <a:prstGeom prst="rect">
            <a:avLst/>
          </a:prstGeom>
          <a:noFill/>
        </p:spPr>
        <p:txBody>
          <a:bodyPr wrap="square" rtlCol="0">
            <a:spAutoFit/>
          </a:bodyPr>
          <a:lstStyle/>
          <a:p>
            <a:pPr marL="571500" indent="-571500">
              <a:buFont typeface="Wingdings" pitchFamily="2" charset="2"/>
              <a:buChar char="Ø"/>
            </a:pPr>
            <a:r>
              <a:rPr lang="en-US" sz="3600" dirty="0" smtClean="0"/>
              <a:t>Diperkenalkan </a:t>
            </a:r>
            <a:r>
              <a:rPr lang="en-US" sz="3600" dirty="0"/>
              <a:t>oleh Ted Nelson (1965)</a:t>
            </a:r>
          </a:p>
          <a:p>
            <a:pPr marL="571500" indent="-571500">
              <a:buFont typeface="Wingdings" pitchFamily="2" charset="2"/>
              <a:buChar char="Ø"/>
            </a:pPr>
            <a:r>
              <a:rPr lang="en-US" sz="3600" dirty="0" smtClean="0"/>
              <a:t>Hypertext </a:t>
            </a:r>
            <a:r>
              <a:rPr lang="en-US" sz="3600" dirty="0"/>
              <a:t>adalah teks yang memiliki fasilitas </a:t>
            </a:r>
            <a:r>
              <a:rPr lang="en-US" sz="3600" dirty="0" smtClean="0"/>
              <a:t>linking. Contoh </a:t>
            </a:r>
            <a:r>
              <a:rPr lang="en-US" sz="3600" dirty="0"/>
              <a:t>hypertext </a:t>
            </a:r>
            <a:r>
              <a:rPr lang="en-US" sz="3600" dirty="0" smtClean="0"/>
              <a:t>:</a:t>
            </a:r>
          </a:p>
          <a:p>
            <a:pPr marL="457200" indent="-457200">
              <a:buFont typeface="Arial" pitchFamily="34" charset="0"/>
              <a:buChar char="•"/>
            </a:pPr>
            <a:r>
              <a:rPr lang="en-US" sz="3600" dirty="0" smtClean="0"/>
              <a:t>HTML </a:t>
            </a:r>
            <a:r>
              <a:rPr lang="en-US" sz="3600" dirty="0"/>
              <a:t>: Hypertext Markup </a:t>
            </a:r>
            <a:r>
              <a:rPr lang="en-US" sz="3600" dirty="0" smtClean="0"/>
              <a:t>Language</a:t>
            </a:r>
          </a:p>
          <a:p>
            <a:pPr marL="457200" indent="-457200">
              <a:buFont typeface="Arial" pitchFamily="34" charset="0"/>
              <a:buChar char="•"/>
            </a:pPr>
            <a:r>
              <a:rPr lang="en-US" sz="3600" dirty="0" smtClean="0"/>
              <a:t>XML </a:t>
            </a:r>
            <a:r>
              <a:rPr lang="en-US" sz="3600" dirty="0"/>
              <a:t>: eXtensible Markup </a:t>
            </a:r>
            <a:r>
              <a:rPr lang="en-US" sz="3600" dirty="0" smtClean="0"/>
              <a:t>Language</a:t>
            </a:r>
          </a:p>
        </p:txBody>
      </p:sp>
    </p:spTree>
    <p:extLst>
      <p:ext uri="{BB962C8B-B14F-4D97-AF65-F5344CB8AC3E}">
        <p14:creationId xmlns:p14="http://schemas.microsoft.com/office/powerpoint/2010/main" val="3591762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HTML</a:t>
            </a:r>
            <a:br>
              <a:rPr lang="en-US" dirty="0" smtClean="0"/>
            </a:br>
            <a:r>
              <a:rPr lang="en-US" dirty="0" smtClean="0"/>
              <a:t>(Hypertext </a:t>
            </a:r>
            <a:r>
              <a:rPr lang="en-US" dirty="0"/>
              <a:t>Markup </a:t>
            </a:r>
            <a:r>
              <a:rPr lang="en-US" dirty="0" smtClean="0"/>
              <a:t>Language)</a:t>
            </a:r>
            <a:endParaRPr lang="en-US" dirty="0"/>
          </a:p>
        </p:txBody>
      </p:sp>
      <p:sp>
        <p:nvSpPr>
          <p:cNvPr id="5" name="TextBox 4"/>
          <p:cNvSpPr txBox="1"/>
          <p:nvPr/>
        </p:nvSpPr>
        <p:spPr>
          <a:xfrm>
            <a:off x="0" y="1535623"/>
            <a:ext cx="9170074" cy="2862322"/>
          </a:xfrm>
          <a:prstGeom prst="rect">
            <a:avLst/>
          </a:prstGeom>
          <a:noFill/>
        </p:spPr>
        <p:txBody>
          <a:bodyPr wrap="square" rtlCol="0">
            <a:spAutoFit/>
          </a:bodyPr>
          <a:lstStyle/>
          <a:p>
            <a:r>
              <a:rPr lang="id-ID" sz="3600" dirty="0" smtClean="0"/>
              <a:t>HTML</a:t>
            </a:r>
            <a:r>
              <a:rPr lang="en-US" sz="3600" dirty="0" smtClean="0"/>
              <a:t> </a:t>
            </a:r>
            <a:r>
              <a:rPr lang="id-ID" sz="3600" dirty="0" smtClean="0"/>
              <a:t>adalah </a:t>
            </a:r>
            <a:r>
              <a:rPr lang="id-ID" sz="3600" dirty="0"/>
              <a:t>sebuah bahasa markup yang digunakan untuk membuat sebuah halaman web, menampilkan berbagai informasi di dalam sebuah Penjelajah web Internet dan formating hypertext </a:t>
            </a:r>
            <a:r>
              <a:rPr lang="id-ID" sz="3600" dirty="0" smtClean="0"/>
              <a:t>sederhana</a:t>
            </a:r>
            <a:endParaRPr lang="en-US" sz="3600" dirty="0" smtClean="0"/>
          </a:p>
        </p:txBody>
      </p:sp>
    </p:spTree>
    <p:extLst>
      <p:ext uri="{BB962C8B-B14F-4D97-AF65-F5344CB8AC3E}">
        <p14:creationId xmlns:p14="http://schemas.microsoft.com/office/powerpoint/2010/main" val="500634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XML</a:t>
            </a:r>
            <a:br>
              <a:rPr lang="en-US" dirty="0" smtClean="0"/>
            </a:br>
            <a:r>
              <a:rPr lang="en-US" dirty="0"/>
              <a:t>(</a:t>
            </a:r>
            <a:r>
              <a:rPr lang="en-US" dirty="0" smtClean="0"/>
              <a:t>eXtensible </a:t>
            </a:r>
            <a:r>
              <a:rPr lang="en-US" dirty="0"/>
              <a:t>Markup </a:t>
            </a:r>
            <a:r>
              <a:rPr lang="en-US" dirty="0" smtClean="0"/>
              <a:t>Language)</a:t>
            </a:r>
            <a:endParaRPr lang="en-US" dirty="0"/>
          </a:p>
        </p:txBody>
      </p:sp>
      <p:sp>
        <p:nvSpPr>
          <p:cNvPr id="5" name="TextBox 4"/>
          <p:cNvSpPr txBox="1"/>
          <p:nvPr/>
        </p:nvSpPr>
        <p:spPr>
          <a:xfrm>
            <a:off x="0" y="1535623"/>
            <a:ext cx="9170074" cy="3970318"/>
          </a:xfrm>
          <a:prstGeom prst="rect">
            <a:avLst/>
          </a:prstGeom>
          <a:noFill/>
        </p:spPr>
        <p:txBody>
          <a:bodyPr wrap="square" rtlCol="0">
            <a:spAutoFit/>
          </a:bodyPr>
          <a:lstStyle/>
          <a:p>
            <a:r>
              <a:rPr lang="en-US" sz="3600" dirty="0" smtClean="0"/>
              <a:t>XML adalah </a:t>
            </a:r>
            <a:r>
              <a:rPr lang="en-US" sz="3600" dirty="0"/>
              <a:t>bahasa markup untuk keperluan umum yang disarankan oleh W3C untuk membuat dokumen markup keperluan pertukaran data antar sistem yang beraneka ragam.XML merupakan kelanjutan dari HTML yang merupakan bahasa standar untuk melacak Internet</a:t>
            </a:r>
            <a:r>
              <a:rPr lang="en-US" sz="3600" dirty="0" smtClean="0"/>
              <a:t>.</a:t>
            </a:r>
            <a:endParaRPr lang="en-US" sz="3600" dirty="0"/>
          </a:p>
        </p:txBody>
      </p:sp>
    </p:spTree>
    <p:extLst>
      <p:ext uri="{BB962C8B-B14F-4D97-AF65-F5344CB8AC3E}">
        <p14:creationId xmlns:p14="http://schemas.microsoft.com/office/powerpoint/2010/main" val="20271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GAMBAR</a:t>
            </a:r>
            <a:endParaRPr lang="en-US" dirty="0"/>
          </a:p>
        </p:txBody>
      </p:sp>
      <p:sp>
        <p:nvSpPr>
          <p:cNvPr id="5" name="TextBox 4"/>
          <p:cNvSpPr txBox="1"/>
          <p:nvPr/>
        </p:nvSpPr>
        <p:spPr>
          <a:xfrm>
            <a:off x="0" y="1535623"/>
            <a:ext cx="9170074" cy="3539430"/>
          </a:xfrm>
          <a:prstGeom prst="rect">
            <a:avLst/>
          </a:prstGeom>
          <a:noFill/>
        </p:spPr>
        <p:txBody>
          <a:bodyPr wrap="square" rtlCol="0">
            <a:spAutoFit/>
          </a:bodyPr>
          <a:lstStyle/>
          <a:p>
            <a:pPr marL="457200" indent="-457200">
              <a:buFont typeface="Wingdings" pitchFamily="2" charset="2"/>
              <a:buChar char="Ø"/>
            </a:pPr>
            <a:r>
              <a:rPr lang="en-US" sz="3200" dirty="0"/>
              <a:t>Menurut Kamus Besar Bahasa Indonesia definisi </a:t>
            </a:r>
            <a:r>
              <a:rPr lang="en-US" sz="3200" dirty="0" smtClean="0"/>
              <a:t>gambar </a:t>
            </a:r>
            <a:r>
              <a:rPr lang="en-US" sz="3200" dirty="0"/>
              <a:t>adalah tiruan barang (orang, binatang, tumbuah, dsb) yang dibuat dengan coretan pensil dsb pada kertas dsb</a:t>
            </a:r>
            <a:r>
              <a:rPr lang="en-US" sz="3200" dirty="0" smtClean="0"/>
              <a:t>.</a:t>
            </a:r>
          </a:p>
          <a:p>
            <a:pPr marL="457200" indent="-457200">
              <a:buFont typeface="Wingdings" pitchFamily="2" charset="2"/>
              <a:buChar char="Ø"/>
            </a:pPr>
            <a:r>
              <a:rPr lang="en-US" sz="3200" dirty="0" smtClean="0"/>
              <a:t>Photo </a:t>
            </a:r>
            <a:r>
              <a:rPr lang="id-ID" sz="3200" dirty="0" smtClean="0"/>
              <a:t>adalah </a:t>
            </a:r>
            <a:r>
              <a:rPr lang="id-ID" sz="3200" dirty="0"/>
              <a:t>sebuah artefak yang </a:t>
            </a:r>
            <a:r>
              <a:rPr lang="id-ID" sz="3200" dirty="0" smtClean="0"/>
              <a:t>mereproduksi</a:t>
            </a:r>
            <a:r>
              <a:rPr lang="en-US" sz="3200" dirty="0" smtClean="0"/>
              <a:t> </a:t>
            </a:r>
            <a:r>
              <a:rPr lang="id-ID" sz="3200" dirty="0" smtClean="0"/>
              <a:t>rupa </a:t>
            </a:r>
            <a:r>
              <a:rPr lang="id-ID" sz="3200" dirty="0"/>
              <a:t>dari beberapa objek subjek-biasanya fisik atau seseorang.</a:t>
            </a:r>
            <a:endParaRPr lang="en-US" sz="3200" dirty="0"/>
          </a:p>
        </p:txBody>
      </p:sp>
    </p:spTree>
    <p:extLst>
      <p:ext uri="{BB962C8B-B14F-4D97-AF65-F5344CB8AC3E}">
        <p14:creationId xmlns:p14="http://schemas.microsoft.com/office/powerpoint/2010/main" val="7644448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539</TotalTime>
  <Words>575</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PowerPoint Presentation</vt:lpstr>
      <vt:lpstr>BAB II</vt:lpstr>
      <vt:lpstr>TEKS/TEXT</vt:lpstr>
      <vt:lpstr>Unformatted Text/Plain Teks</vt:lpstr>
      <vt:lpstr>Formatted Text/Rich Text Format</vt:lpstr>
      <vt:lpstr>Hypertext</vt:lpstr>
      <vt:lpstr>HTML (Hypertext Markup Language)</vt:lpstr>
      <vt:lpstr>XML (eXtensible Markup Language)</vt:lpstr>
      <vt:lpstr>GAMBAR</vt:lpstr>
      <vt:lpstr>GRAFIK</vt:lpstr>
      <vt:lpstr>FORMAT FILE GAMBAR</vt:lpstr>
      <vt:lpstr>Bitmap (.BMP)</vt:lpstr>
      <vt:lpstr>Joint Photographic Expert Group (.JPEG/JPG)</vt:lpstr>
      <vt:lpstr>Graphics Interchange Format (.GIF)</vt:lpstr>
      <vt:lpstr>Portable Network Graphics (.PNG)</vt:lpstr>
    </vt:vector>
  </TitlesOfParts>
  <Company>Assassin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Bella Hardiyana</dc:creator>
  <cp:lastModifiedBy>Phantom Assassin</cp:lastModifiedBy>
  <cp:revision>160</cp:revision>
  <dcterms:created xsi:type="dcterms:W3CDTF">2010-09-18T10:22:45Z</dcterms:created>
  <dcterms:modified xsi:type="dcterms:W3CDTF">2011-10-11T08:56:47Z</dcterms:modified>
</cp:coreProperties>
</file>