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0" r:id="rId22"/>
    <p:sldId id="276" r:id="rId23"/>
    <p:sldId id="277" r:id="rId24"/>
    <p:sldId id="278" r:id="rId25"/>
    <p:sldId id="281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155B6-F812-45CE-ABA0-A239E06D23E7}" type="datetimeFigureOut">
              <a:rPr lang="en-US" smtClean="0"/>
              <a:t>10/2/2010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CFCEE-5DE0-447D-8EC4-E61CCEA31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3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5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87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87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87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87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87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20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20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20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81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252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81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81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36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456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141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813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58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08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08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08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08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08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93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4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C101-8068-474C-9038-DBAC5906B6B4}" type="datetimeFigureOut">
              <a:rPr lang="en-US" smtClean="0"/>
              <a:t>10/2/2010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ECA0-DBB9-47B5-9B75-B8626980AF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C101-8068-474C-9038-DBAC5906B6B4}" type="datetimeFigureOut">
              <a:rPr lang="en-US" smtClean="0"/>
              <a:t>10/2/2010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ECA0-DBB9-47B5-9B75-B8626980AF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C101-8068-474C-9038-DBAC5906B6B4}" type="datetimeFigureOut">
              <a:rPr lang="en-US" smtClean="0"/>
              <a:t>10/2/2010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ECA0-DBB9-47B5-9B75-B8626980AF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C101-8068-474C-9038-DBAC5906B6B4}" type="datetimeFigureOut">
              <a:rPr lang="en-US" smtClean="0"/>
              <a:t>10/2/2010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ECA0-DBB9-47B5-9B75-B8626980AF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C101-8068-474C-9038-DBAC5906B6B4}" type="datetimeFigureOut">
              <a:rPr lang="en-US" smtClean="0"/>
              <a:t>10/2/2010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ECA0-DBB9-47B5-9B75-B8626980AF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C101-8068-474C-9038-DBAC5906B6B4}" type="datetimeFigureOut">
              <a:rPr lang="en-US" smtClean="0"/>
              <a:t>10/2/2010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ECA0-DBB9-47B5-9B75-B8626980AF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C101-8068-474C-9038-DBAC5906B6B4}" type="datetimeFigureOut">
              <a:rPr lang="en-US" smtClean="0"/>
              <a:t>10/2/2010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ECA0-DBB9-47B5-9B75-B8626980AF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C101-8068-474C-9038-DBAC5906B6B4}" type="datetimeFigureOut">
              <a:rPr lang="en-US" smtClean="0"/>
              <a:t>10/2/2010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ECA0-DBB9-47B5-9B75-B8626980AF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C101-8068-474C-9038-DBAC5906B6B4}" type="datetimeFigureOut">
              <a:rPr lang="en-US" smtClean="0"/>
              <a:t>10/2/2010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ECA0-DBB9-47B5-9B75-B8626980AF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C101-8068-474C-9038-DBAC5906B6B4}" type="datetimeFigureOut">
              <a:rPr lang="en-US" smtClean="0"/>
              <a:t>10/2/2010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ECA0-DBB9-47B5-9B75-B8626980AF5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C101-8068-474C-9038-DBAC5906B6B4}" type="datetimeFigureOut">
              <a:rPr lang="en-US" smtClean="0"/>
              <a:t>10/2/2010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21ECA0-DBB9-47B5-9B75-B8626980AF5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021ECA0-DBB9-47B5-9B75-B8626980AF5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F3AC101-8068-474C-9038-DBAC5906B6B4}" type="datetimeFigureOut">
              <a:rPr lang="en-US" smtClean="0"/>
              <a:t>10/2/2010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/index.php?title=Gallium_arsenide&amp;action=edit&amp;redlink=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Logam" TargetMode="External"/><Relationship Id="rId7" Type="http://schemas.openxmlformats.org/officeDocument/2006/relationships/hyperlink" Target="http://id.wikipedia.org/wiki/Alumuniu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d.wikipedia.org/wiki/Tembaga" TargetMode="External"/><Relationship Id="rId5" Type="http://schemas.openxmlformats.org/officeDocument/2006/relationships/hyperlink" Target="http://id.wikipedia.org/wiki/Perak" TargetMode="External"/><Relationship Id="rId4" Type="http://schemas.openxmlformats.org/officeDocument/2006/relationships/hyperlink" Target="http://id.wikipedia.org/wiki/Ema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1143000"/>
          </a:xfrm>
        </p:spPr>
        <p:txBody>
          <a:bodyPr/>
          <a:lstStyle/>
          <a:p>
            <a:pPr algn="ctr"/>
            <a:r>
              <a:rPr lang="en-US" sz="5400" dirty="0" err="1" smtClean="0"/>
              <a:t>pendahuluan</a:t>
            </a:r>
            <a:r>
              <a:rPr lang="en-US" sz="5400" dirty="0" smtClean="0"/>
              <a:t> </a:t>
            </a:r>
            <a:r>
              <a:rPr lang="en-US" sz="5400" dirty="0" err="1" smtClean="0"/>
              <a:t>dan</a:t>
            </a:r>
            <a:r>
              <a:rPr lang="en-US" sz="5400" dirty="0" smtClean="0"/>
              <a:t> resistor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Oleh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Sri </a:t>
            </a:r>
            <a:r>
              <a:rPr lang="en-US" dirty="0" err="1" smtClean="0"/>
              <a:t>Supatmi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7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semikonduktor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n-US" dirty="0" err="1"/>
              <a:t>Bahan</a:t>
            </a:r>
            <a:r>
              <a:rPr lang="en-US" dirty="0"/>
              <a:t> - 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semikonduktor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- 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isolator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lain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konduktor</a:t>
            </a:r>
            <a:r>
              <a:rPr lang="en-US" dirty="0"/>
              <a:t>. </a:t>
            </a:r>
            <a:endParaRPr lang="en-US" dirty="0" smtClean="0"/>
          </a:p>
          <a:p>
            <a:pPr lvl="0" algn="just"/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err="1"/>
              <a:t>germaniun</a:t>
            </a:r>
            <a:r>
              <a:rPr lang="en-US" dirty="0"/>
              <a:t>, silicon, </a:t>
            </a:r>
            <a:r>
              <a:rPr lang="en-US" u="sng" dirty="0">
                <a:hlinkClick r:id="rId3" tooltip="Gallium arsenide (halaman belum tersedia)"/>
              </a:rPr>
              <a:t>gallium arsenide</a:t>
            </a:r>
            <a:r>
              <a:rPr lang="en-US" dirty="0"/>
              <a:t>. </a:t>
            </a:r>
            <a:r>
              <a:rPr lang="en-US" dirty="0" err="1"/>
              <a:t>dll</a:t>
            </a:r>
            <a:r>
              <a:rPr lang="en-US" dirty="0"/>
              <a:t>.</a:t>
            </a:r>
          </a:p>
          <a:p>
            <a:pPr algn="just"/>
            <a:r>
              <a:rPr lang="en-US" b="1" u="sng" dirty="0" err="1"/>
              <a:t>kapan</a:t>
            </a:r>
            <a:r>
              <a:rPr lang="en-US" b="1" u="sng" dirty="0"/>
              <a:t> </a:t>
            </a:r>
            <a:r>
              <a:rPr lang="en-US" b="1" u="sng" dirty="0" err="1"/>
              <a:t>bahan</a:t>
            </a:r>
            <a:r>
              <a:rPr lang="en-US" b="1" u="sng" dirty="0"/>
              <a:t> - </a:t>
            </a:r>
            <a:r>
              <a:rPr lang="en-US" b="1" u="sng" dirty="0" err="1"/>
              <a:t>bahan</a:t>
            </a:r>
            <a:r>
              <a:rPr lang="en-US" b="1" u="sng" dirty="0"/>
              <a:t> </a:t>
            </a:r>
            <a:r>
              <a:rPr lang="en-US" b="1" u="sng" dirty="0" err="1"/>
              <a:t>semikonduktor</a:t>
            </a:r>
            <a:r>
              <a:rPr lang="en-US" b="1" u="sng" dirty="0"/>
              <a:t> </a:t>
            </a:r>
            <a:r>
              <a:rPr lang="en-US" b="1" u="sng" dirty="0" err="1"/>
              <a:t>dapat</a:t>
            </a:r>
            <a:r>
              <a:rPr lang="en-US" b="1" u="sng" dirty="0"/>
              <a:t> </a:t>
            </a:r>
            <a:r>
              <a:rPr lang="en-US" b="1" u="sng" dirty="0" err="1"/>
              <a:t>bersifat</a:t>
            </a:r>
            <a:r>
              <a:rPr lang="en-US" b="1" u="sng" dirty="0"/>
              <a:t> isolator </a:t>
            </a:r>
            <a:r>
              <a:rPr lang="en-US" b="1" u="sng" dirty="0" err="1"/>
              <a:t>dan</a:t>
            </a:r>
            <a:r>
              <a:rPr lang="en-US" b="1" u="sng" dirty="0"/>
              <a:t> </a:t>
            </a:r>
            <a:r>
              <a:rPr lang="en-US" b="1" u="sng" dirty="0" err="1"/>
              <a:t>bersifat</a:t>
            </a:r>
            <a:r>
              <a:rPr lang="en-US" b="1" u="sng" dirty="0"/>
              <a:t> </a:t>
            </a:r>
            <a:r>
              <a:rPr lang="en-US" b="1" u="sng" dirty="0" err="1"/>
              <a:t>konduktor</a:t>
            </a:r>
            <a:r>
              <a:rPr lang="en-US" b="1" u="sng" dirty="0"/>
              <a:t> ? </a:t>
            </a:r>
            <a:endParaRPr lang="en-US" dirty="0"/>
          </a:p>
          <a:p>
            <a:pPr marL="577850" algn="just">
              <a:buFont typeface="Wingdings" pitchFamily="2" charset="2"/>
              <a:buChar char="ü"/>
            </a:pPr>
            <a:r>
              <a:rPr lang="en-US" dirty="0" err="1"/>
              <a:t>Bahan</a:t>
            </a:r>
            <a:r>
              <a:rPr lang="en-US" dirty="0"/>
              <a:t> -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isolator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temperatur</a:t>
            </a:r>
            <a:r>
              <a:rPr lang="en-US" dirty="0"/>
              <a:t> yang </a:t>
            </a:r>
            <a:r>
              <a:rPr lang="en-US" dirty="0" err="1"/>
              <a:t>rendah</a:t>
            </a:r>
            <a:r>
              <a:rPr lang="en-US" dirty="0"/>
              <a:t>. </a:t>
            </a:r>
          </a:p>
          <a:p>
            <a:pPr marL="577850" algn="just">
              <a:buFont typeface="Wingdings" pitchFamily="2" charset="2"/>
              <a:buChar char="ü"/>
            </a:pPr>
            <a:r>
              <a:rPr lang="en-US" dirty="0" err="1"/>
              <a:t>Bahan</a:t>
            </a:r>
            <a:r>
              <a:rPr lang="en-US" dirty="0"/>
              <a:t> -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konduktor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temperatur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</a:t>
            </a:r>
          </a:p>
          <a:p>
            <a:pPr algn="just"/>
            <a:r>
              <a:rPr lang="en-US" b="1" u="sng" dirty="0"/>
              <a:t> </a:t>
            </a:r>
            <a:r>
              <a:rPr lang="en-US" b="1" u="sng" dirty="0" err="1"/>
              <a:t>menggapa</a:t>
            </a:r>
            <a:r>
              <a:rPr lang="en-US" b="1" u="sng" dirty="0"/>
              <a:t> </a:t>
            </a:r>
            <a:r>
              <a:rPr lang="en-US" b="1" u="sng" dirty="0" err="1"/>
              <a:t>demikian</a:t>
            </a:r>
            <a:r>
              <a:rPr lang="en-US" b="1" u="sng" dirty="0"/>
              <a:t> ?</a:t>
            </a:r>
            <a:endParaRPr lang="en-US" dirty="0"/>
          </a:p>
          <a:p>
            <a:pPr marL="519113" algn="just">
              <a:buFont typeface="Wingdings" pitchFamily="2" charset="2"/>
              <a:buChar char="ü"/>
            </a:pP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temperatur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lintasan</a:t>
            </a:r>
            <a:r>
              <a:rPr lang="en-US" dirty="0"/>
              <a:t> </a:t>
            </a:r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/>
              <a:t>terisi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elektron</a:t>
            </a:r>
            <a:r>
              <a:rPr lang="en-US" dirty="0"/>
              <a:t>, </a:t>
            </a:r>
            <a:endParaRPr lang="en-US" dirty="0" smtClean="0"/>
          </a:p>
          <a:p>
            <a:pPr marL="519113" algn="just">
              <a:buFont typeface="Wingdings" pitchFamily="2" charset="2"/>
              <a:buChar char="ü"/>
            </a:pP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temperatur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temperatur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ikatan</a:t>
            </a:r>
            <a:r>
              <a:rPr lang="en-US" dirty="0"/>
              <a:t> - </a:t>
            </a:r>
            <a:r>
              <a:rPr lang="en-US" dirty="0" err="1"/>
              <a:t>ikatan</a:t>
            </a:r>
            <a:r>
              <a:rPr lang="en-US" dirty="0"/>
              <a:t> yang </a:t>
            </a:r>
            <a:r>
              <a:rPr lang="en-US" dirty="0" err="1"/>
              <a:t>pecah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elektron</a:t>
            </a:r>
            <a:r>
              <a:rPr lang="en-US" dirty="0"/>
              <a:t> - </a:t>
            </a:r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9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dirty="0" smtClean="0"/>
              <a:t>Resistor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/>
          <a:lstStyle/>
          <a:p>
            <a:pPr algn="just"/>
            <a:r>
              <a:rPr lang="en-US" dirty="0"/>
              <a:t>Resistor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pengatur</a:t>
            </a:r>
            <a:r>
              <a:rPr lang="en-US" dirty="0"/>
              <a:t> 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 smtClean="0"/>
              <a:t>membatasi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/>
              <a:t>arus</a:t>
            </a:r>
            <a:r>
              <a:rPr lang="en-US" dirty="0"/>
              <a:t>  yang </a:t>
            </a:r>
            <a:r>
              <a:rPr lang="en-US" dirty="0" err="1" smtClean="0"/>
              <a:t>mengalir</a:t>
            </a:r>
            <a:r>
              <a:rPr lang="en-US" dirty="0" smtClean="0"/>
              <a:t> 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. </a:t>
            </a:r>
            <a:endParaRPr lang="en-US" dirty="0" smtClean="0"/>
          </a:p>
          <a:p>
            <a:pPr lvl="0" algn="just"/>
            <a:r>
              <a:rPr lang="id-ID" dirty="0"/>
              <a:t>Satuan resistansi sebuah resistor adalah </a:t>
            </a:r>
            <a:r>
              <a:rPr lang="en-US" b="1" dirty="0"/>
              <a:t>Ohm</a:t>
            </a:r>
            <a:r>
              <a:rPr lang="en-US" dirty="0"/>
              <a:t> (</a:t>
            </a:r>
            <a:r>
              <a:rPr lang="en-US" dirty="0" err="1"/>
              <a:t>simbol</a:t>
            </a:r>
            <a:r>
              <a:rPr lang="en-US" dirty="0"/>
              <a:t>: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Yunani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omega)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SI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resistansi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,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George Simon Ohm. </a:t>
            </a:r>
          </a:p>
          <a:p>
            <a:pPr lvl="0" algn="just"/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resistansi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“K” (kilo ohm) </a:t>
            </a:r>
            <a:r>
              <a:rPr lang="en-US" dirty="0" err="1"/>
              <a:t>dan</a:t>
            </a:r>
            <a:r>
              <a:rPr lang="en-US" dirty="0"/>
              <a:t> “M” (Mega Ohm). </a:t>
            </a:r>
            <a:endParaRPr lang="en-US" dirty="0" smtClean="0"/>
          </a:p>
          <a:p>
            <a:pPr lvl="0" algn="just"/>
            <a:r>
              <a:rPr lang="en-US" dirty="0" err="1" smtClean="0"/>
              <a:t>Contohnya</a:t>
            </a:r>
            <a:r>
              <a:rPr lang="en-US" dirty="0"/>
              <a:t>, 120 000 Ω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120K, </a:t>
            </a:r>
            <a:r>
              <a:rPr lang="en-US" dirty="0" err="1"/>
              <a:t>sedangkan</a:t>
            </a:r>
            <a:r>
              <a:rPr lang="en-US" dirty="0"/>
              <a:t> 1 200 000 Ω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1M2.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9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dirty="0" smtClean="0"/>
              <a:t>Resistor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/>
          <a:lstStyle/>
          <a:p>
            <a:r>
              <a:rPr lang="en-US" b="1" u="sng" dirty="0" err="1"/>
              <a:t>Fungsi</a:t>
            </a:r>
            <a:r>
              <a:rPr lang="en-US" b="1" u="sng" dirty="0"/>
              <a:t> </a:t>
            </a:r>
            <a:r>
              <a:rPr lang="en-US" b="1" u="sng" dirty="0" err="1"/>
              <a:t>dari</a:t>
            </a:r>
            <a:r>
              <a:rPr lang="en-US" b="1" u="sng" dirty="0"/>
              <a:t> Resistor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114300" indent="0">
              <a:buNone/>
            </a:pPr>
            <a:endParaRPr lang="en-US" dirty="0"/>
          </a:p>
          <a:p>
            <a:pPr marL="735013" lvl="0" indent="-457200">
              <a:buFont typeface="+mj-lt"/>
              <a:buAutoNum type="arabicPeriod"/>
            </a:pP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pembagi</a:t>
            </a:r>
            <a:r>
              <a:rPr lang="en-US" dirty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(</a:t>
            </a:r>
            <a:r>
              <a:rPr lang="en-US" dirty="0" err="1" smtClean="0"/>
              <a:t>Rangkaian</a:t>
            </a:r>
            <a:r>
              <a:rPr lang="en-US" dirty="0" smtClean="0"/>
              <a:t> resistor </a:t>
            </a:r>
            <a:r>
              <a:rPr lang="en-US" dirty="0" err="1" smtClean="0"/>
              <a:t>paralel</a:t>
            </a:r>
            <a:r>
              <a:rPr lang="en-US" dirty="0" smtClean="0"/>
              <a:t>)</a:t>
            </a:r>
            <a:endParaRPr lang="en-US" dirty="0"/>
          </a:p>
          <a:p>
            <a:pPr marL="735013" lvl="0" indent="-457200">
              <a:buFont typeface="+mj-lt"/>
              <a:buAutoNum type="arabicPeriod"/>
            </a:pP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/>
              <a:t>pembagi</a:t>
            </a:r>
            <a:r>
              <a:rPr lang="en-US" dirty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(</a:t>
            </a:r>
            <a:r>
              <a:rPr lang="en-US" dirty="0" err="1" smtClean="0"/>
              <a:t>rangkaian</a:t>
            </a:r>
            <a:r>
              <a:rPr lang="en-US" dirty="0" smtClean="0"/>
              <a:t> resistor </a:t>
            </a:r>
            <a:r>
              <a:rPr lang="en-US" dirty="0" err="1" smtClean="0"/>
              <a:t>seri</a:t>
            </a:r>
            <a:r>
              <a:rPr lang="en-US" dirty="0" smtClean="0"/>
              <a:t>)</a:t>
            </a:r>
          </a:p>
          <a:p>
            <a:pPr marL="735013" lvl="0" indent="-457200">
              <a:buFont typeface="+mj-lt"/>
              <a:buAutoNum type="arabicPeriod"/>
            </a:pP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penurun</a:t>
            </a:r>
            <a:r>
              <a:rPr lang="en-US" dirty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(</a:t>
            </a:r>
            <a:r>
              <a:rPr lang="en-US" dirty="0"/>
              <a:t>s</a:t>
            </a:r>
            <a:r>
              <a:rPr lang="id-ID" dirty="0"/>
              <a:t>emakin besar nilai resistor yang dipasang, semakin kecil </a:t>
            </a:r>
            <a:r>
              <a:rPr lang="en-US" dirty="0" err="1" smtClean="0"/>
              <a:t>tegangan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)</a:t>
            </a:r>
          </a:p>
          <a:p>
            <a:pPr marL="735013" lvl="0" indent="-457200">
              <a:buFont typeface="+mj-lt"/>
              <a:buAutoNum type="arabicPeriod"/>
            </a:pP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/>
              <a:t>penghambat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id-ID" dirty="0"/>
              <a:t> yang mengalir pada rangkaian listrik/elektronik. </a:t>
            </a:r>
            <a:r>
              <a:rPr lang="en-US" dirty="0"/>
              <a:t>s</a:t>
            </a:r>
            <a:r>
              <a:rPr lang="id-ID" dirty="0"/>
              <a:t>emakin besar nilai resistor yang dipasang, semakin kecil arus yang mengalir.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94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3562"/>
          </a:xfrm>
        </p:spPr>
        <p:txBody>
          <a:bodyPr/>
          <a:lstStyle/>
          <a:p>
            <a:r>
              <a:rPr lang="en-US" dirty="0" smtClean="0"/>
              <a:t>Resistor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620000" cy="5410200"/>
          </a:xfrm>
        </p:spPr>
        <p:txBody>
          <a:bodyPr/>
          <a:lstStyle/>
          <a:p>
            <a:pPr algn="just"/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Jenis-jenis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Resistor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berdasarkan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nilainya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jenis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515938" indent="-401638" algn="just">
              <a:buNone/>
            </a:pPr>
            <a:r>
              <a:rPr lang="en-US" dirty="0" smtClean="0"/>
              <a:t>1. Resistor </a:t>
            </a:r>
            <a:r>
              <a:rPr lang="en-US" dirty="0" err="1" smtClean="0"/>
              <a:t>tetap</a:t>
            </a:r>
            <a:r>
              <a:rPr lang="en-US" dirty="0" smtClean="0"/>
              <a:t> : resistor yang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hambatannya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.   </a:t>
            </a:r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resistor carbon.</a:t>
            </a:r>
          </a:p>
          <a:p>
            <a:pPr marL="515938" indent="-401638" algn="just">
              <a:buNone/>
            </a:pPr>
            <a:r>
              <a:rPr lang="en-US" dirty="0" smtClean="0"/>
              <a:t>2. Resistor </a:t>
            </a:r>
            <a:r>
              <a:rPr lang="en-US" dirty="0" err="1" smtClean="0"/>
              <a:t>variabel</a:t>
            </a:r>
            <a:r>
              <a:rPr lang="en-US" dirty="0" smtClean="0"/>
              <a:t> : resistor yang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hambatannya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diubah-ubah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maksimumnya</a:t>
            </a:r>
            <a:r>
              <a:rPr lang="en-US" dirty="0" smtClean="0"/>
              <a:t>.</a:t>
            </a:r>
          </a:p>
          <a:p>
            <a:pPr marL="515938" indent="0" algn="just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dirty="0" err="1" smtClean="0"/>
              <a:t>potensiometer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trimpot</a:t>
            </a:r>
            <a:endParaRPr lang="en-US" dirty="0" smtClean="0"/>
          </a:p>
          <a:p>
            <a:pPr marL="117475" indent="-3175" algn="just">
              <a:buNone/>
            </a:pPr>
            <a:endParaRPr lang="en-US" dirty="0"/>
          </a:p>
          <a:p>
            <a:pPr marL="117475" indent="-3175" algn="just">
              <a:buNone/>
            </a:pPr>
            <a:endParaRPr lang="en-US" dirty="0" smtClean="0"/>
          </a:p>
          <a:p>
            <a:pPr marL="457200" indent="-342900" algn="just">
              <a:buNone/>
            </a:pPr>
            <a:r>
              <a:rPr lang="en-US" dirty="0" smtClean="0"/>
              <a:t>3. Resistor non linier : </a:t>
            </a:r>
            <a:r>
              <a:rPr lang="en-US" dirty="0"/>
              <a:t>resistor yang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hambatannya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linier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cahaya.contoh</a:t>
            </a:r>
            <a:r>
              <a:rPr lang="en-US" dirty="0" smtClean="0"/>
              <a:t>: LDR,NTC </a:t>
            </a:r>
            <a:r>
              <a:rPr lang="en-US" dirty="0" err="1" smtClean="0"/>
              <a:t>dan</a:t>
            </a:r>
            <a:r>
              <a:rPr lang="en-US" dirty="0" smtClean="0"/>
              <a:t> PTC</a:t>
            </a:r>
          </a:p>
          <a:p>
            <a:pPr marL="571500" indent="-457200" algn="just">
              <a:buAutoNum type="arabicPeriod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00401"/>
            <a:ext cx="4953000" cy="99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81600"/>
            <a:ext cx="54673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06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dirty="0" smtClean="0"/>
              <a:t>Resistor </a:t>
            </a:r>
            <a:r>
              <a:rPr lang="en-US" dirty="0" err="1" smtClean="0"/>
              <a:t>Tetap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/>
          <a:lstStyle/>
          <a:p>
            <a:pPr algn="just"/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Beberapa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perlu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diperhatikan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735013" indent="-457200" algn="just">
              <a:buFont typeface="+mj-lt"/>
              <a:buAutoNum type="arabicPeriod"/>
            </a:pPr>
            <a:r>
              <a:rPr lang="en-US" dirty="0"/>
              <a:t>Makin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resistor, </a:t>
            </a:r>
            <a:r>
              <a:rPr lang="en-US" dirty="0" err="1"/>
              <a:t>makin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pula </a:t>
            </a:r>
            <a:r>
              <a:rPr lang="en-US" dirty="0" err="1"/>
              <a:t>daya</a:t>
            </a:r>
            <a:r>
              <a:rPr lang="en-US" dirty="0"/>
              <a:t> resistor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pPr marL="735013" indent="-457200" algn="just">
              <a:buFont typeface="+mj-lt"/>
              <a:buAutoNum type="arabicPeriod"/>
            </a:pP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resistor </a:t>
            </a:r>
            <a:r>
              <a:rPr lang="en-US" dirty="0" err="1"/>
              <a:t>makin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resistor </a:t>
            </a:r>
            <a:r>
              <a:rPr lang="en-US" dirty="0" err="1"/>
              <a:t>tersebut</a:t>
            </a:r>
            <a:r>
              <a:rPr lang="en-US" dirty="0" smtClean="0"/>
              <a:t>.</a:t>
            </a:r>
          </a:p>
          <a:p>
            <a:pPr marL="735013" indent="-457200" algn="just">
              <a:buFont typeface="+mj-lt"/>
              <a:buAutoNum type="arabicPeriod"/>
            </a:pPr>
            <a:r>
              <a:rPr lang="en-US" dirty="0"/>
              <a:t>Resistor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gulungan</a:t>
            </a:r>
            <a:r>
              <a:rPr lang="en-US" dirty="0"/>
              <a:t> </a:t>
            </a:r>
            <a:r>
              <a:rPr lang="en-US" dirty="0" err="1"/>
              <a:t>kawat</a:t>
            </a:r>
            <a:r>
              <a:rPr lang="en-US" dirty="0"/>
              <a:t>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daya-nya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resistor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smtClean="0"/>
              <a:t>carbon.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1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dirty="0" smtClean="0"/>
              <a:t>Resistor </a:t>
            </a:r>
            <a:r>
              <a:rPr lang="en-US" dirty="0" err="1" smtClean="0"/>
              <a:t>Tetap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/>
          <a:lstStyle/>
          <a:p>
            <a:pPr algn="just"/>
            <a:r>
              <a:rPr lang="en-US" dirty="0" err="1" smtClean="0"/>
              <a:t>Contoh</a:t>
            </a:r>
            <a:r>
              <a:rPr lang="en-US" dirty="0" smtClean="0"/>
              <a:t> resistor </a:t>
            </a:r>
            <a:r>
              <a:rPr lang="en-US" dirty="0" err="1" smtClean="0"/>
              <a:t>tetap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659194"/>
            <a:ext cx="4572000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93880"/>
            <a:ext cx="4495800" cy="188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39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 smtClean="0"/>
              <a:t>Resistor </a:t>
            </a:r>
            <a:r>
              <a:rPr lang="en-US" dirty="0" err="1" smtClean="0"/>
              <a:t>Tetap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/>
          <a:lstStyle/>
          <a:p>
            <a:r>
              <a:rPr lang="en-US" dirty="0" err="1" smtClean="0"/>
              <a:t>Simbol</a:t>
            </a:r>
            <a:r>
              <a:rPr lang="en-US" dirty="0" smtClean="0"/>
              <a:t> resistor </a:t>
            </a:r>
            <a:r>
              <a:rPr lang="en-US" dirty="0" err="1" smtClean="0"/>
              <a:t>tetap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58" y="2057400"/>
            <a:ext cx="686943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02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Resistor </a:t>
            </a:r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Tetap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</a:t>
            </a:r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cincin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resistor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warnanya</a:t>
            </a:r>
            <a:r>
              <a:rPr lang="en-US" dirty="0" smtClean="0"/>
              <a:t> </a:t>
            </a:r>
            <a:r>
              <a:rPr lang="en-US" dirty="0" err="1" smtClean="0"/>
              <a:t>terbagi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:</a:t>
            </a:r>
          </a:p>
          <a:p>
            <a:pPr marL="114300" indent="0">
              <a:buNone/>
            </a:pPr>
            <a:r>
              <a:rPr lang="en-US" dirty="0" smtClean="0"/>
              <a:t>1.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Perhitungan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resistor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tetap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cincin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warna</a:t>
            </a: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Warna</a:t>
            </a:r>
            <a:r>
              <a:rPr lang="en-US" dirty="0" smtClean="0"/>
              <a:t> ke-1 	: </a:t>
            </a:r>
            <a:r>
              <a:rPr lang="en-US" dirty="0" err="1" smtClean="0"/>
              <a:t>angka</a:t>
            </a:r>
            <a:r>
              <a:rPr lang="en-US" dirty="0" smtClean="0"/>
              <a:t> digit</a:t>
            </a:r>
          </a:p>
          <a:p>
            <a:r>
              <a:rPr lang="en-US" dirty="0" err="1" smtClean="0"/>
              <a:t>Warna</a:t>
            </a:r>
            <a:r>
              <a:rPr lang="en-US" dirty="0" smtClean="0"/>
              <a:t> ke-2 	: </a:t>
            </a:r>
            <a:r>
              <a:rPr lang="en-US" dirty="0" err="1" smtClean="0"/>
              <a:t>angka</a:t>
            </a:r>
            <a:r>
              <a:rPr lang="en-US" dirty="0" smtClean="0"/>
              <a:t> digit</a:t>
            </a:r>
          </a:p>
          <a:p>
            <a:r>
              <a:rPr lang="en-US" dirty="0" err="1" smtClean="0"/>
              <a:t>Warna</a:t>
            </a:r>
            <a:r>
              <a:rPr lang="en-US" dirty="0" smtClean="0"/>
              <a:t> ke-3 	: </a:t>
            </a:r>
            <a:r>
              <a:rPr lang="en-US" dirty="0" err="1" smtClean="0"/>
              <a:t>pengali</a:t>
            </a:r>
            <a:endParaRPr lang="en-US" dirty="0" smtClean="0"/>
          </a:p>
          <a:p>
            <a:r>
              <a:rPr lang="en-US" dirty="0" err="1" smtClean="0"/>
              <a:t>Warna</a:t>
            </a:r>
            <a:r>
              <a:rPr lang="en-US" dirty="0" smtClean="0"/>
              <a:t> ke-4 	: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toleransi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57463"/>
            <a:ext cx="6772275" cy="12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38100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-  I       II            III              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8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 smtClean="0"/>
              <a:t>Resistor </a:t>
            </a:r>
            <a:r>
              <a:rPr lang="en-US" dirty="0" err="1" smtClean="0"/>
              <a:t>Tetap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>
            <a:normAutofit/>
          </a:bodyPr>
          <a:lstStyle/>
          <a:p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Tabel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warna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cincin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warna</a:t>
            </a: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>
              <a:buNone/>
            </a:pP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571048"/>
              </p:ext>
            </p:extLst>
          </p:nvPr>
        </p:nvGraphicFramePr>
        <p:xfrm>
          <a:off x="990600" y="1752600"/>
          <a:ext cx="6705600" cy="3947160"/>
        </p:xfrm>
        <a:graphic>
          <a:graphicData uri="http://schemas.openxmlformats.org/drawingml/2006/table">
            <a:tbl>
              <a:tblPr firstRow="1" firstCol="1" bandRow="1"/>
              <a:tblGrid>
                <a:gridCol w="1371600"/>
                <a:gridCol w="1295400"/>
                <a:gridCol w="1143000"/>
                <a:gridCol w="1143000"/>
                <a:gridCol w="17526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Warna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Pita pertama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Pita kedua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Pita ketiga</a:t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(pengali)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Pita keempat</a:t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(toleransi)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Hitam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× 10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Cokelat</a:t>
                      </a:r>
                      <a:endParaRPr lang="en-US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×10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 1%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Merah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× 10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 2%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Oranye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n-US" sz="1400" b="1" dirty="0" err="1" smtClean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jingga</a:t>
                      </a:r>
                      <a:endParaRPr lang="en-US" sz="1400" b="1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× 10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none" dirty="0" err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Kuning</a:t>
                      </a:r>
                      <a:endParaRPr lang="en-US" sz="1400" b="1" u="none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× 10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Hijau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× 10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 0.5%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Biru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× 10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 0.25%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Ungu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× 10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 0.1%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Abu-</a:t>
                      </a:r>
                      <a:r>
                        <a:rPr lang="en-US" sz="14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abu</a:t>
                      </a:r>
                      <a:endPara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× 10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 0.05%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Putih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× 10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Emas</a:t>
                      </a:r>
                      <a:endParaRPr lang="en-US" sz="14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× 10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 5%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Perak</a:t>
                      </a: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× 10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 10%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Tanpa Warna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 20%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96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resistor 4 </a:t>
            </a:r>
            <a:r>
              <a:rPr lang="en-US" dirty="0" err="1" smtClean="0"/>
              <a:t>cincin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153400" cy="5257800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, </a:t>
            </a:r>
            <a:r>
              <a:rPr lang="en-US" dirty="0" err="1"/>
              <a:t>hijau-biru-kuning-merah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56 x 10</a:t>
            </a:r>
            <a:r>
              <a:rPr lang="en-US" baseline="30000" dirty="0"/>
              <a:t>4</a:t>
            </a:r>
            <a:r>
              <a:rPr lang="en-US" dirty="0"/>
              <a:t>Ω = 560 </a:t>
            </a:r>
            <a:r>
              <a:rPr lang="en-US" dirty="0" err="1"/>
              <a:t>kΩ</a:t>
            </a:r>
            <a:r>
              <a:rPr lang="en-US" dirty="0"/>
              <a:t> ± 2</a:t>
            </a:r>
            <a:r>
              <a:rPr lang="en-US" dirty="0" smtClean="0"/>
              <a:t>%.</a:t>
            </a:r>
          </a:p>
          <a:p>
            <a:r>
              <a:rPr lang="en-US" dirty="0" smtClean="0"/>
              <a:t> </a:t>
            </a:r>
            <a:r>
              <a:rPr lang="en-US" dirty="0" err="1"/>
              <a:t>Deskripsi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 </a:t>
            </a:r>
            <a:endParaRPr lang="en-US" dirty="0" smtClean="0"/>
          </a:p>
          <a:p>
            <a:pPr marL="735013" indent="-457200">
              <a:buFont typeface="+mj-lt"/>
              <a:buAutoNum type="arabicPeriod"/>
            </a:pPr>
            <a:r>
              <a:rPr lang="en-US" dirty="0" smtClean="0"/>
              <a:t>pita </a:t>
            </a:r>
            <a:r>
              <a:rPr lang="en-US" dirty="0" err="1"/>
              <a:t>pertama</a:t>
            </a:r>
            <a:r>
              <a:rPr lang="en-US" dirty="0"/>
              <a:t>, </a:t>
            </a:r>
            <a:r>
              <a:rPr lang="en-US" dirty="0" err="1"/>
              <a:t>hijau</a:t>
            </a:r>
            <a:r>
              <a:rPr lang="en-US" dirty="0"/>
              <a:t>,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5 </a:t>
            </a:r>
          </a:p>
          <a:p>
            <a:pPr marL="735013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pita </a:t>
            </a:r>
            <a:r>
              <a:rPr lang="en-US" dirty="0" err="1"/>
              <a:t>kedua</a:t>
            </a:r>
            <a:r>
              <a:rPr lang="en-US" dirty="0"/>
              <a:t>, </a:t>
            </a:r>
            <a:r>
              <a:rPr lang="en-US" dirty="0" err="1"/>
              <a:t>biru</a:t>
            </a:r>
            <a:r>
              <a:rPr lang="en-US" dirty="0"/>
              <a:t>,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6,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keduanya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56</a:t>
            </a:r>
            <a:r>
              <a:rPr lang="en-US" dirty="0" smtClean="0"/>
              <a:t>.</a:t>
            </a:r>
          </a:p>
          <a:p>
            <a:pPr marL="735013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Pita </a:t>
            </a:r>
            <a:r>
              <a:rPr lang="en-US" dirty="0" err="1"/>
              <a:t>ketiga,kuning</a:t>
            </a:r>
            <a:r>
              <a:rPr lang="en-US" dirty="0"/>
              <a:t>,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10</a:t>
            </a:r>
            <a:r>
              <a:rPr lang="en-US" baseline="30000" dirty="0"/>
              <a:t>4</a:t>
            </a:r>
            <a:r>
              <a:rPr lang="en-US" dirty="0"/>
              <a:t>, yang </a:t>
            </a:r>
            <a:r>
              <a:rPr lang="en-US" dirty="0" err="1"/>
              <a:t>menambahkan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nol</a:t>
            </a:r>
            <a:r>
              <a:rPr lang="en-US" dirty="0"/>
              <a:t> di </a:t>
            </a:r>
            <a:r>
              <a:rPr lang="en-US" dirty="0" err="1"/>
              <a:t>belakang</a:t>
            </a:r>
            <a:r>
              <a:rPr lang="en-US" dirty="0"/>
              <a:t> 56, </a:t>
            </a:r>
            <a:endParaRPr lang="en-US" dirty="0" smtClean="0"/>
          </a:p>
          <a:p>
            <a:pPr marL="735013" indent="-457200">
              <a:buFont typeface="+mj-lt"/>
              <a:buAutoNum type="arabicPeriod"/>
            </a:pP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/>
              <a:t>pita </a:t>
            </a:r>
            <a:r>
              <a:rPr lang="en-US" dirty="0" err="1"/>
              <a:t>keempat</a:t>
            </a:r>
            <a:r>
              <a:rPr lang="en-US" dirty="0"/>
              <a:t>, </a:t>
            </a:r>
            <a:r>
              <a:rPr lang="en-US" dirty="0" err="1"/>
              <a:t>merah</a:t>
            </a:r>
            <a:r>
              <a:rPr lang="en-US" dirty="0"/>
              <a:t>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toleransi</a:t>
            </a:r>
            <a:r>
              <a:rPr lang="en-US" dirty="0"/>
              <a:t> ± 2%, </a:t>
            </a:r>
            <a:endParaRPr lang="en-US" dirty="0" smtClean="0"/>
          </a:p>
          <a:p>
            <a:pPr marL="735013" indent="-457200">
              <a:buFont typeface="+mj-lt"/>
              <a:buAutoNum type="arabicPeriod"/>
            </a:pP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/>
              <a:t>nilai</a:t>
            </a:r>
            <a:r>
              <a:rPr lang="en-US" dirty="0"/>
              <a:t> 560.000Ω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keakuratan</a:t>
            </a:r>
            <a:r>
              <a:rPr lang="en-US" dirty="0"/>
              <a:t> ± 2%.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/>
          <a:lstStyle/>
          <a:p>
            <a:pPr algn="just"/>
            <a:r>
              <a:rPr lang="id-ID" dirty="0"/>
              <a:t>Molekul merupakan bagian yang terkecil dari bahan dan masih mempunyai sifat-sifat yang sama dengan bahannya. </a:t>
            </a:r>
            <a:endParaRPr lang="en-US" dirty="0" smtClean="0"/>
          </a:p>
          <a:p>
            <a:pPr algn="just"/>
            <a:r>
              <a:rPr lang="id-ID" dirty="0"/>
              <a:t>Molekul itu sendiri tersusun dari atom dan atom tersusun dari sebuah inti (nukleus) yang dikitari oleh elektron dengan kecepatan yang amat tinggi</a:t>
            </a:r>
            <a:r>
              <a:rPr lang="id-ID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0"/>
            <a:ext cx="3657600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21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resistor 4 </a:t>
            </a:r>
            <a:r>
              <a:rPr lang="en-US" dirty="0" err="1" smtClean="0"/>
              <a:t>cincin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/>
          <a:lstStyle/>
          <a:p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cincin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(resistor 4 </a:t>
            </a:r>
            <a:r>
              <a:rPr lang="en-US" dirty="0" err="1"/>
              <a:t>cincin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): </a:t>
            </a:r>
            <a:r>
              <a:rPr lang="en-US" b="1" dirty="0" err="1"/>
              <a:t>merah</a:t>
            </a:r>
            <a:r>
              <a:rPr lang="en-US" b="1" dirty="0"/>
              <a:t> </a:t>
            </a:r>
            <a:r>
              <a:rPr lang="en-US" b="1" dirty="0" err="1"/>
              <a:t>kuning</a:t>
            </a:r>
            <a:r>
              <a:rPr lang="en-US" b="1" dirty="0"/>
              <a:t> </a:t>
            </a:r>
            <a:r>
              <a:rPr lang="en-US" b="1" dirty="0" err="1" smtClean="0"/>
              <a:t>oranye</a:t>
            </a:r>
            <a:r>
              <a:rPr lang="en-US" b="1" dirty="0" smtClean="0"/>
              <a:t> </a:t>
            </a:r>
            <a:r>
              <a:rPr lang="en-US" b="1" dirty="0" err="1"/>
              <a:t>emas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/>
              <a:t>Arti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toleransi</a:t>
            </a:r>
            <a:r>
              <a:rPr lang="en-US" dirty="0" smtClean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batasan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resistansi</a:t>
            </a:r>
            <a:r>
              <a:rPr lang="en-US" dirty="0"/>
              <a:t> minimum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/>
              <a:t>oleh</a:t>
            </a:r>
            <a:r>
              <a:rPr lang="en-US" dirty="0"/>
              <a:t> resistor </a:t>
            </a:r>
            <a:r>
              <a:rPr lang="en-US" dirty="0" err="1"/>
              <a:t>tersebut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Toleransi</a:t>
            </a:r>
            <a:r>
              <a:rPr lang="en-US" dirty="0" smtClean="0"/>
              <a:t>= 5% * 27000 </a:t>
            </a:r>
            <a:r>
              <a:rPr lang="el-GR" dirty="0" smtClean="0"/>
              <a:t>Ω</a:t>
            </a:r>
            <a:r>
              <a:rPr lang="en-US" dirty="0" smtClean="0"/>
              <a:t> = 1350 </a:t>
            </a:r>
            <a:r>
              <a:rPr lang="el-GR" dirty="0" smtClean="0"/>
              <a:t>Ω</a:t>
            </a:r>
            <a:endParaRPr lang="en-US" dirty="0" smtClean="0"/>
          </a:p>
          <a:p>
            <a:r>
              <a:rPr lang="en-US" dirty="0" err="1" smtClean="0"/>
              <a:t>Sehingga</a:t>
            </a:r>
            <a:r>
              <a:rPr lang="en-US" dirty="0" smtClean="0"/>
              <a:t>:</a:t>
            </a:r>
          </a:p>
          <a:p>
            <a:pPr marL="519113">
              <a:buFont typeface="Wingdings" pitchFamily="2" charset="2"/>
              <a:buChar char="Ø"/>
            </a:pP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resistor = 27000 </a:t>
            </a:r>
            <a:r>
              <a:rPr lang="el-GR" dirty="0" smtClean="0"/>
              <a:t>Ω</a:t>
            </a:r>
            <a:r>
              <a:rPr lang="en-US" dirty="0" smtClean="0"/>
              <a:t> + 1350</a:t>
            </a:r>
            <a:r>
              <a:rPr lang="el-GR" dirty="0"/>
              <a:t> </a:t>
            </a:r>
            <a:r>
              <a:rPr lang="el-GR" dirty="0" smtClean="0"/>
              <a:t>Ω</a:t>
            </a:r>
            <a:r>
              <a:rPr lang="en-US" dirty="0" smtClean="0"/>
              <a:t>  = 18350 </a:t>
            </a:r>
            <a:r>
              <a:rPr lang="el-GR" dirty="0" smtClean="0"/>
              <a:t>Ω</a:t>
            </a:r>
            <a:endParaRPr lang="en-US" dirty="0" smtClean="0"/>
          </a:p>
          <a:p>
            <a:pPr marL="519113">
              <a:buFont typeface="Wingdings" pitchFamily="2" charset="2"/>
              <a:buChar char="Ø"/>
            </a:pPr>
            <a:r>
              <a:rPr lang="en-US" dirty="0" err="1" smtClean="0"/>
              <a:t>Nilai</a:t>
            </a:r>
            <a:r>
              <a:rPr lang="en-US" dirty="0" smtClean="0"/>
              <a:t> minimum resistor = 27000 </a:t>
            </a:r>
            <a:r>
              <a:rPr lang="el-GR" dirty="0" smtClean="0"/>
              <a:t>Ω</a:t>
            </a:r>
            <a:r>
              <a:rPr lang="en-US" dirty="0" smtClean="0"/>
              <a:t> – 1350 </a:t>
            </a:r>
            <a:r>
              <a:rPr lang="el-GR" dirty="0" smtClean="0"/>
              <a:t>Ω</a:t>
            </a:r>
            <a:r>
              <a:rPr lang="en-US" dirty="0" smtClean="0"/>
              <a:t> = 25650 </a:t>
            </a:r>
            <a:r>
              <a:rPr lang="el-GR" dirty="0"/>
              <a:t>Ω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833228"/>
              </p:ext>
            </p:extLst>
          </p:nvPr>
        </p:nvGraphicFramePr>
        <p:xfrm>
          <a:off x="838200" y="2209800"/>
          <a:ext cx="6096000" cy="70104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143000"/>
                <a:gridCol w="1752600"/>
              </a:tblGrid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Merah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Ungu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Biru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emas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Hasilnya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2000" baseline="30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5 %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27K 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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5 %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77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resistor 4 </a:t>
            </a:r>
            <a:r>
              <a:rPr lang="en-US" dirty="0" err="1" smtClean="0"/>
              <a:t>cincin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7620000" cy="5257800"/>
              </a:xfrm>
            </p:spPr>
            <p:txBody>
              <a:bodyPr/>
              <a:lstStyle/>
              <a:p>
                <a:r>
                  <a:rPr lang="en-US" dirty="0" smtClean="0"/>
                  <a:t>Ubah </a:t>
                </a:r>
                <a:r>
                  <a:rPr lang="en-US" dirty="0" err="1" smtClean="0"/>
                  <a:t>nilai</a:t>
                </a:r>
                <a:r>
                  <a:rPr lang="en-US" dirty="0" smtClean="0"/>
                  <a:t> resistor </a:t>
                </a:r>
                <a:r>
                  <a:rPr lang="en-US" dirty="0" err="1" smtClean="0"/>
                  <a:t>berikut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dalam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nilai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warna</a:t>
                </a:r>
                <a:r>
                  <a:rPr lang="en-US" dirty="0" smtClean="0"/>
                  <a:t> resistor: </a:t>
                </a:r>
              </a:p>
              <a:p>
                <a:pPr marL="114300" indent="0">
                  <a:buNone/>
                </a:pPr>
                <a:r>
                  <a:rPr lang="en-US" dirty="0" smtClean="0"/>
                  <a:t>    4K7</a:t>
                </a:r>
                <a:r>
                  <a:rPr lang="el-GR" dirty="0" smtClean="0"/>
                  <a:t>Ω</a:t>
                </a:r>
                <a:r>
                  <a:rPr lang="en-US" dirty="0" smtClean="0"/>
                  <a:t>  ± 20%</a:t>
                </a:r>
              </a:p>
              <a:p>
                <a:r>
                  <a:rPr lang="en-US" dirty="0" err="1" smtClean="0"/>
                  <a:t>Jawab</a:t>
                </a:r>
                <a:r>
                  <a:rPr lang="en-US" dirty="0" smtClean="0"/>
                  <a:t>: </a:t>
                </a:r>
              </a:p>
              <a:p>
                <a:r>
                  <a:rPr lang="en-US" dirty="0"/>
                  <a:t>4K7</a:t>
                </a:r>
                <a:r>
                  <a:rPr lang="el-GR" dirty="0" smtClean="0"/>
                  <a:t>Ω</a:t>
                </a:r>
                <a:r>
                  <a:rPr lang="en-US" dirty="0" smtClean="0"/>
                  <a:t> = 4700 </a:t>
                </a:r>
                <a:r>
                  <a:rPr lang="el-GR" dirty="0" smtClean="0"/>
                  <a:t>Ω</a:t>
                </a:r>
                <a:r>
                  <a:rPr lang="en-US" dirty="0" smtClean="0"/>
                  <a:t> </a:t>
                </a:r>
                <a:r>
                  <a:rPr lang="en-US" dirty="0"/>
                  <a:t>± 20</a:t>
                </a:r>
                <a:r>
                  <a:rPr lang="en-US" dirty="0" smtClean="0"/>
                  <a:t>%</a:t>
                </a:r>
              </a:p>
              <a:p>
                <a:r>
                  <a:rPr lang="en-US" dirty="0" err="1" smtClean="0"/>
                  <a:t>Perhatikan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bahwa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dua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nilai</a:t>
                </a:r>
                <a:r>
                  <a:rPr lang="en-US" dirty="0" smtClean="0"/>
                  <a:t> di </a:t>
                </a:r>
                <a:r>
                  <a:rPr lang="en-US" dirty="0" err="1" smtClean="0"/>
                  <a:t>depan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angka</a:t>
                </a:r>
                <a:r>
                  <a:rPr lang="en-US" dirty="0" smtClean="0"/>
                  <a:t> digit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angka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berikutnya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pengali</a:t>
                </a:r>
                <a:r>
                  <a:rPr lang="en-US" dirty="0" smtClean="0"/>
                  <a:t> :</a:t>
                </a:r>
              </a:p>
              <a:p>
                <a:r>
                  <a:rPr lang="en-US" dirty="0" smtClean="0"/>
                  <a:t>47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Ω</a:t>
                </a:r>
                <a:r>
                  <a:rPr lang="en-US" dirty="0" smtClean="0"/>
                  <a:t> </a:t>
                </a:r>
                <a:r>
                  <a:rPr lang="en-US" dirty="0"/>
                  <a:t>± 20</a:t>
                </a:r>
                <a:r>
                  <a:rPr lang="en-US" dirty="0" smtClean="0"/>
                  <a:t>%</a:t>
                </a:r>
              </a:p>
              <a:p>
                <a:r>
                  <a:rPr lang="en-US" dirty="0" err="1" smtClean="0"/>
                  <a:t>Maka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warna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dari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nilai</a:t>
                </a:r>
                <a:r>
                  <a:rPr lang="en-US" dirty="0" smtClean="0"/>
                  <a:t> resistor </a:t>
                </a:r>
                <a:r>
                  <a:rPr lang="en-US" dirty="0" err="1" smtClean="0"/>
                  <a:t>tersebut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>:</a:t>
                </a:r>
              </a:p>
              <a:p>
                <a:r>
                  <a:rPr lang="en-US" dirty="0" err="1" smtClean="0"/>
                  <a:t>Kuning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ungu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merah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tanpa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warna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7620000" cy="5257800"/>
              </a:xfrm>
              <a:blipFill rotWithShape="1">
                <a:blip r:embed="rId3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16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685800"/>
          </a:xfrm>
        </p:spPr>
        <p:txBody>
          <a:bodyPr/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Resistor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Tetap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cincin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Keterangan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Warna</a:t>
            </a:r>
            <a:r>
              <a:rPr lang="en-US" dirty="0" smtClean="0"/>
              <a:t> ke-1 	: </a:t>
            </a:r>
            <a:r>
              <a:rPr lang="en-US" dirty="0" err="1" smtClean="0"/>
              <a:t>angka</a:t>
            </a:r>
            <a:r>
              <a:rPr lang="en-US" dirty="0" smtClean="0"/>
              <a:t> digit</a:t>
            </a:r>
          </a:p>
          <a:p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smtClean="0"/>
              <a:t>ke-2 </a:t>
            </a:r>
            <a:r>
              <a:rPr lang="en-US" dirty="0"/>
              <a:t>	: </a:t>
            </a:r>
            <a:r>
              <a:rPr lang="en-US" dirty="0" err="1"/>
              <a:t>angka</a:t>
            </a:r>
            <a:r>
              <a:rPr lang="en-US" dirty="0"/>
              <a:t> digit</a:t>
            </a:r>
          </a:p>
          <a:p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smtClean="0"/>
              <a:t>ke-3 </a:t>
            </a:r>
            <a:r>
              <a:rPr lang="en-US" dirty="0"/>
              <a:t>	: </a:t>
            </a:r>
            <a:r>
              <a:rPr lang="en-US" dirty="0" err="1"/>
              <a:t>angka</a:t>
            </a:r>
            <a:r>
              <a:rPr lang="en-US" dirty="0"/>
              <a:t> digit</a:t>
            </a:r>
          </a:p>
          <a:p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smtClean="0"/>
              <a:t>ke-4 </a:t>
            </a:r>
            <a:r>
              <a:rPr lang="en-US" dirty="0"/>
              <a:t>	: </a:t>
            </a:r>
            <a:r>
              <a:rPr lang="en-US" dirty="0" err="1" smtClean="0"/>
              <a:t>pengali</a:t>
            </a:r>
            <a:endParaRPr lang="en-US" dirty="0"/>
          </a:p>
          <a:p>
            <a:r>
              <a:rPr lang="en-US" dirty="0" err="1"/>
              <a:t>Warna</a:t>
            </a:r>
            <a:r>
              <a:rPr lang="en-US" dirty="0"/>
              <a:t> ke-1 	: </a:t>
            </a:r>
            <a:r>
              <a:rPr lang="en-US" dirty="0" err="1" smtClean="0"/>
              <a:t>toleransi</a:t>
            </a:r>
            <a:endParaRPr lang="en-US" dirty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68484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15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620000" cy="5791200"/>
          </a:xfrm>
        </p:spPr>
        <p:txBody>
          <a:bodyPr/>
          <a:lstStyle/>
          <a:p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Tabel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warna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resistor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cincin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warna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52537"/>
            <a:ext cx="6248400" cy="489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00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9762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resistor </a:t>
            </a:r>
            <a:r>
              <a:rPr lang="en-US" dirty="0" smtClean="0"/>
              <a:t>5 </a:t>
            </a:r>
            <a:r>
              <a:rPr lang="en-US" dirty="0" err="1"/>
              <a:t>cincin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/>
          <a:lstStyle/>
          <a:p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cincin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(resistor 5 </a:t>
            </a:r>
            <a:r>
              <a:rPr lang="en-US" dirty="0" err="1"/>
              <a:t>cincin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): </a:t>
            </a:r>
            <a:r>
              <a:rPr lang="en-US" b="1" dirty="0" err="1"/>
              <a:t>coklat</a:t>
            </a:r>
            <a:r>
              <a:rPr lang="en-US" b="1" dirty="0"/>
              <a:t> </a:t>
            </a:r>
            <a:r>
              <a:rPr lang="en-US" b="1" dirty="0" err="1"/>
              <a:t>merah</a:t>
            </a:r>
            <a:r>
              <a:rPr lang="en-US" b="1" dirty="0"/>
              <a:t> </a:t>
            </a:r>
            <a:r>
              <a:rPr lang="en-US" b="1" dirty="0" err="1"/>
              <a:t>hitam</a:t>
            </a:r>
            <a:r>
              <a:rPr lang="en-US" b="1" dirty="0"/>
              <a:t> </a:t>
            </a:r>
            <a:r>
              <a:rPr lang="en-US" b="1" dirty="0" err="1"/>
              <a:t>jingga</a:t>
            </a:r>
            <a:r>
              <a:rPr lang="en-US" b="1" dirty="0"/>
              <a:t> </a:t>
            </a:r>
            <a:r>
              <a:rPr lang="en-US" b="1" dirty="0" err="1"/>
              <a:t>coklat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413920"/>
              </p:ext>
            </p:extLst>
          </p:nvPr>
        </p:nvGraphicFramePr>
        <p:xfrm>
          <a:off x="914400" y="2057400"/>
          <a:ext cx="6172200" cy="1066800"/>
        </p:xfrm>
        <a:graphic>
          <a:graphicData uri="http://schemas.openxmlformats.org/drawingml/2006/table">
            <a:tbl>
              <a:tblPr/>
              <a:tblGrid>
                <a:gridCol w="948055"/>
                <a:gridCol w="948055"/>
                <a:gridCol w="946785"/>
                <a:gridCol w="940435"/>
                <a:gridCol w="897255"/>
                <a:gridCol w="1491615"/>
              </a:tblGrid>
              <a:tr h="620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coklat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Merah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Hitam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Jingga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coklat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Hasilnya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46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 10</a:t>
                      </a:r>
                      <a:r>
                        <a:rPr lang="en-US" sz="18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120K 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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44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resistor 5 </a:t>
            </a:r>
            <a:r>
              <a:rPr lang="en-US" dirty="0" err="1" smtClean="0"/>
              <a:t>cincin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7620000" cy="5257800"/>
              </a:xfrm>
            </p:spPr>
            <p:txBody>
              <a:bodyPr/>
              <a:lstStyle/>
              <a:p>
                <a:r>
                  <a:rPr lang="en-US" dirty="0" smtClean="0"/>
                  <a:t>Ubah </a:t>
                </a:r>
                <a:r>
                  <a:rPr lang="en-US" dirty="0" err="1" smtClean="0"/>
                  <a:t>nilai</a:t>
                </a:r>
                <a:r>
                  <a:rPr lang="en-US" dirty="0" smtClean="0"/>
                  <a:t> resistor </a:t>
                </a:r>
                <a:r>
                  <a:rPr lang="en-US" dirty="0" err="1" smtClean="0"/>
                  <a:t>berikut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dalam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nilai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warna</a:t>
                </a:r>
                <a:r>
                  <a:rPr lang="en-US" dirty="0" smtClean="0"/>
                  <a:t> resistor: </a:t>
                </a:r>
              </a:p>
              <a:p>
                <a:pPr marL="114300" indent="0">
                  <a:buNone/>
                </a:pPr>
                <a:r>
                  <a:rPr lang="en-US" dirty="0" smtClean="0"/>
                  <a:t>    4K7</a:t>
                </a:r>
                <a:r>
                  <a:rPr lang="el-GR" dirty="0" smtClean="0"/>
                  <a:t>Ω</a:t>
                </a:r>
                <a:r>
                  <a:rPr lang="en-US" dirty="0" smtClean="0"/>
                  <a:t>  ± 2%</a:t>
                </a:r>
              </a:p>
              <a:p>
                <a:r>
                  <a:rPr lang="en-US" dirty="0" err="1" smtClean="0"/>
                  <a:t>Jawab</a:t>
                </a:r>
                <a:r>
                  <a:rPr lang="en-US" dirty="0" smtClean="0"/>
                  <a:t>: </a:t>
                </a:r>
              </a:p>
              <a:p>
                <a:r>
                  <a:rPr lang="en-US" dirty="0"/>
                  <a:t>4K7</a:t>
                </a:r>
                <a:r>
                  <a:rPr lang="el-GR" dirty="0" smtClean="0"/>
                  <a:t>Ω</a:t>
                </a:r>
                <a:r>
                  <a:rPr lang="en-US" dirty="0" smtClean="0"/>
                  <a:t> = 4700 </a:t>
                </a:r>
                <a:r>
                  <a:rPr lang="el-GR" dirty="0" smtClean="0"/>
                  <a:t>Ω</a:t>
                </a:r>
                <a:r>
                  <a:rPr lang="en-US" dirty="0" smtClean="0"/>
                  <a:t> </a:t>
                </a:r>
                <a:r>
                  <a:rPr lang="en-US" dirty="0"/>
                  <a:t>± 2</a:t>
                </a:r>
                <a:r>
                  <a:rPr lang="en-US" dirty="0" smtClean="0"/>
                  <a:t>%</a:t>
                </a:r>
              </a:p>
              <a:p>
                <a:r>
                  <a:rPr lang="en-US" dirty="0" err="1" smtClean="0"/>
                  <a:t>Perhatikan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bahwa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tiga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nilai</a:t>
                </a:r>
                <a:r>
                  <a:rPr lang="en-US" dirty="0" smtClean="0"/>
                  <a:t> di </a:t>
                </a:r>
                <a:r>
                  <a:rPr lang="en-US" dirty="0" err="1" smtClean="0"/>
                  <a:t>depan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angka</a:t>
                </a:r>
                <a:r>
                  <a:rPr lang="en-US" dirty="0" smtClean="0"/>
                  <a:t> digit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angka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berikutnya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pengali</a:t>
                </a:r>
                <a:r>
                  <a:rPr lang="en-US" dirty="0" smtClean="0"/>
                  <a:t> :</a:t>
                </a:r>
              </a:p>
              <a:p>
                <a:r>
                  <a:rPr lang="en-US" dirty="0" smtClean="0"/>
                  <a:t>470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Ω</a:t>
                </a:r>
                <a:r>
                  <a:rPr lang="en-US" dirty="0" smtClean="0"/>
                  <a:t> </a:t>
                </a:r>
                <a:r>
                  <a:rPr lang="en-US" dirty="0"/>
                  <a:t>± 2</a:t>
                </a:r>
                <a:r>
                  <a:rPr lang="en-US" dirty="0" smtClean="0"/>
                  <a:t>%</a:t>
                </a:r>
              </a:p>
              <a:p>
                <a:r>
                  <a:rPr lang="en-US" dirty="0" err="1" smtClean="0"/>
                  <a:t>Maka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warna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dari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nilai</a:t>
                </a:r>
                <a:r>
                  <a:rPr lang="en-US" dirty="0" smtClean="0"/>
                  <a:t> resistor </a:t>
                </a:r>
                <a:r>
                  <a:rPr lang="en-US" dirty="0" err="1" smtClean="0"/>
                  <a:t>tersebut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>:</a:t>
                </a:r>
              </a:p>
              <a:p>
                <a:r>
                  <a:rPr lang="en-US" dirty="0" err="1" smtClean="0"/>
                  <a:t>Kuning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ungu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hitam,cokelat,merah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7620000" cy="5257800"/>
              </a:xfrm>
              <a:blipFill rotWithShape="1">
                <a:blip r:embed="rId3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1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400" dirty="0" err="1" smtClean="0"/>
              <a:t>Hitung</a:t>
            </a:r>
            <a:r>
              <a:rPr lang="en-US" sz="2400" dirty="0" smtClean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resistansi</a:t>
            </a:r>
            <a:r>
              <a:rPr lang="en-US" sz="2400" dirty="0"/>
              <a:t> resistor 4 </a:t>
            </a:r>
            <a:r>
              <a:rPr lang="en-US" sz="2400" dirty="0" err="1"/>
              <a:t>cincin</a:t>
            </a:r>
            <a:r>
              <a:rPr lang="en-US" sz="2400" dirty="0"/>
              <a:t> </a:t>
            </a:r>
            <a:r>
              <a:rPr lang="en-US" sz="2400" dirty="0" err="1"/>
              <a:t>dibawah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.</a:t>
            </a:r>
            <a:endParaRPr lang="en-US" sz="2800" dirty="0"/>
          </a:p>
          <a:p>
            <a:pPr lvl="1"/>
            <a:r>
              <a:rPr lang="en-US" dirty="0" err="1"/>
              <a:t>coklat</a:t>
            </a:r>
            <a:r>
              <a:rPr lang="en-US" dirty="0"/>
              <a:t>, </a:t>
            </a:r>
            <a:r>
              <a:rPr lang="en-US" dirty="0" err="1"/>
              <a:t>hitam</a:t>
            </a:r>
            <a:r>
              <a:rPr lang="en-US" dirty="0"/>
              <a:t>, </a:t>
            </a:r>
            <a:r>
              <a:rPr lang="en-US" dirty="0" err="1"/>
              <a:t>merah</a:t>
            </a:r>
            <a:r>
              <a:rPr lang="en-US" dirty="0"/>
              <a:t>, </a:t>
            </a:r>
            <a:r>
              <a:rPr lang="en-US" dirty="0" err="1"/>
              <a:t>emas</a:t>
            </a:r>
            <a:endParaRPr lang="en-US" sz="2400" dirty="0"/>
          </a:p>
          <a:p>
            <a:pPr lvl="1"/>
            <a:r>
              <a:rPr lang="en-US" dirty="0" err="1"/>
              <a:t>kuning</a:t>
            </a:r>
            <a:r>
              <a:rPr lang="en-US" dirty="0"/>
              <a:t>, </a:t>
            </a:r>
            <a:r>
              <a:rPr lang="en-US" dirty="0" err="1"/>
              <a:t>ungu</a:t>
            </a:r>
            <a:r>
              <a:rPr lang="en-US" dirty="0"/>
              <a:t>, </a:t>
            </a:r>
            <a:r>
              <a:rPr lang="en-US" dirty="0" err="1"/>
              <a:t>hitam</a:t>
            </a:r>
            <a:r>
              <a:rPr lang="en-US" dirty="0"/>
              <a:t>, </a:t>
            </a:r>
            <a:r>
              <a:rPr lang="en-US" dirty="0" err="1"/>
              <a:t>emas</a:t>
            </a:r>
            <a:endParaRPr lang="en-US" sz="2400" dirty="0"/>
          </a:p>
          <a:p>
            <a:pPr lvl="1"/>
            <a:r>
              <a:rPr lang="en-US" dirty="0" err="1"/>
              <a:t>jingga</a:t>
            </a:r>
            <a:r>
              <a:rPr lang="en-US" dirty="0"/>
              <a:t>, </a:t>
            </a:r>
            <a:r>
              <a:rPr lang="en-US" dirty="0" err="1"/>
              <a:t>putih</a:t>
            </a:r>
            <a:r>
              <a:rPr lang="en-US" dirty="0"/>
              <a:t>, </a:t>
            </a:r>
            <a:r>
              <a:rPr lang="en-US" dirty="0" err="1"/>
              <a:t>merah</a:t>
            </a:r>
            <a:r>
              <a:rPr lang="en-US" dirty="0"/>
              <a:t>, </a:t>
            </a:r>
            <a:r>
              <a:rPr lang="en-US" dirty="0" err="1"/>
              <a:t>perak</a:t>
            </a:r>
            <a:endParaRPr lang="en-US" sz="2400" dirty="0"/>
          </a:p>
          <a:p>
            <a:pPr lvl="1"/>
            <a:r>
              <a:rPr lang="en-US" dirty="0" err="1"/>
              <a:t>biru</a:t>
            </a:r>
            <a:r>
              <a:rPr lang="en-US" dirty="0"/>
              <a:t>, </a:t>
            </a:r>
            <a:r>
              <a:rPr lang="en-US" dirty="0" err="1"/>
              <a:t>abu-abu</a:t>
            </a:r>
            <a:r>
              <a:rPr lang="en-US" dirty="0"/>
              <a:t>, </a:t>
            </a:r>
            <a:r>
              <a:rPr lang="en-US" dirty="0" err="1"/>
              <a:t>coklat</a:t>
            </a:r>
            <a:r>
              <a:rPr lang="en-US" dirty="0"/>
              <a:t>, </a:t>
            </a:r>
            <a:r>
              <a:rPr lang="en-US" dirty="0" err="1"/>
              <a:t>perak</a:t>
            </a:r>
            <a:endParaRPr lang="en-US" sz="2400" dirty="0"/>
          </a:p>
          <a:p>
            <a:pPr lvl="0"/>
            <a:r>
              <a:rPr lang="en-US" sz="2400" dirty="0" err="1"/>
              <a:t>Hitung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resistansi</a:t>
            </a:r>
            <a:r>
              <a:rPr lang="en-US" sz="2400" dirty="0"/>
              <a:t> resistor 5 </a:t>
            </a:r>
            <a:r>
              <a:rPr lang="en-US" sz="2400" dirty="0" err="1"/>
              <a:t>cincin</a:t>
            </a:r>
            <a:r>
              <a:rPr lang="en-US" sz="2400" dirty="0"/>
              <a:t> </a:t>
            </a:r>
            <a:r>
              <a:rPr lang="en-US" sz="2400" dirty="0" err="1"/>
              <a:t>dibawah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.</a:t>
            </a:r>
            <a:endParaRPr lang="en-US" sz="2800" dirty="0"/>
          </a:p>
          <a:p>
            <a:pPr lvl="1"/>
            <a:r>
              <a:rPr lang="en-US" dirty="0" err="1"/>
              <a:t>coklat</a:t>
            </a:r>
            <a:r>
              <a:rPr lang="en-US" dirty="0"/>
              <a:t>, </a:t>
            </a:r>
            <a:r>
              <a:rPr lang="en-US" dirty="0" err="1"/>
              <a:t>hitam</a:t>
            </a:r>
            <a:r>
              <a:rPr lang="en-US" dirty="0"/>
              <a:t>, </a:t>
            </a:r>
            <a:r>
              <a:rPr lang="en-US" dirty="0" err="1"/>
              <a:t>hitam</a:t>
            </a:r>
            <a:r>
              <a:rPr lang="en-US" dirty="0"/>
              <a:t>, </a:t>
            </a:r>
            <a:r>
              <a:rPr lang="en-US" dirty="0" err="1"/>
              <a:t>merah</a:t>
            </a:r>
            <a:r>
              <a:rPr lang="en-US" dirty="0"/>
              <a:t>, </a:t>
            </a:r>
            <a:r>
              <a:rPr lang="en-US" dirty="0" err="1"/>
              <a:t>coklat</a:t>
            </a:r>
            <a:endParaRPr lang="en-US" sz="2400" dirty="0"/>
          </a:p>
          <a:p>
            <a:pPr lvl="1"/>
            <a:r>
              <a:rPr lang="en-US" dirty="0" err="1"/>
              <a:t>kuning</a:t>
            </a:r>
            <a:r>
              <a:rPr lang="en-US" dirty="0"/>
              <a:t>, </a:t>
            </a:r>
            <a:r>
              <a:rPr lang="en-US" dirty="0" err="1"/>
              <a:t>ungu</a:t>
            </a:r>
            <a:r>
              <a:rPr lang="en-US" dirty="0"/>
              <a:t>, </a:t>
            </a:r>
            <a:r>
              <a:rPr lang="en-US" dirty="0" err="1"/>
              <a:t>hitam</a:t>
            </a:r>
            <a:r>
              <a:rPr lang="en-US" dirty="0"/>
              <a:t>, </a:t>
            </a:r>
            <a:r>
              <a:rPr lang="en-US" dirty="0" err="1"/>
              <a:t>merah</a:t>
            </a:r>
            <a:r>
              <a:rPr lang="en-US" dirty="0"/>
              <a:t>, </a:t>
            </a:r>
            <a:r>
              <a:rPr lang="en-US" dirty="0" err="1"/>
              <a:t>coklat</a:t>
            </a:r>
            <a:endParaRPr lang="en-US" sz="2400" dirty="0"/>
          </a:p>
          <a:p>
            <a:pPr lvl="1"/>
            <a:r>
              <a:rPr lang="en-US" dirty="0" err="1"/>
              <a:t>merah</a:t>
            </a:r>
            <a:r>
              <a:rPr lang="en-US" dirty="0"/>
              <a:t>, </a:t>
            </a:r>
            <a:r>
              <a:rPr lang="en-US" dirty="0" err="1"/>
              <a:t>merah</a:t>
            </a:r>
            <a:r>
              <a:rPr lang="en-US" dirty="0"/>
              <a:t>, </a:t>
            </a:r>
            <a:r>
              <a:rPr lang="en-US" dirty="0" err="1"/>
              <a:t>hitam</a:t>
            </a:r>
            <a:r>
              <a:rPr lang="en-US" dirty="0"/>
              <a:t>, </a:t>
            </a:r>
            <a:r>
              <a:rPr lang="en-US" dirty="0" err="1"/>
              <a:t>coklat</a:t>
            </a:r>
            <a:r>
              <a:rPr lang="en-US" dirty="0"/>
              <a:t>, </a:t>
            </a:r>
            <a:r>
              <a:rPr lang="en-US" dirty="0" err="1"/>
              <a:t>merah</a:t>
            </a:r>
            <a:endParaRPr lang="en-US" sz="2400" dirty="0"/>
          </a:p>
          <a:p>
            <a:pPr lvl="1"/>
            <a:r>
              <a:rPr lang="en-US" dirty="0" err="1"/>
              <a:t>jingga</a:t>
            </a:r>
            <a:r>
              <a:rPr lang="en-US" dirty="0"/>
              <a:t>, </a:t>
            </a:r>
            <a:r>
              <a:rPr lang="en-US" dirty="0" err="1"/>
              <a:t>putih</a:t>
            </a:r>
            <a:r>
              <a:rPr lang="en-US" dirty="0"/>
              <a:t>, </a:t>
            </a:r>
            <a:r>
              <a:rPr lang="en-US" dirty="0" err="1"/>
              <a:t>hitam</a:t>
            </a:r>
            <a:r>
              <a:rPr lang="en-US" dirty="0"/>
              <a:t>, </a:t>
            </a:r>
            <a:r>
              <a:rPr lang="en-US" dirty="0" err="1"/>
              <a:t>jingga</a:t>
            </a:r>
            <a:r>
              <a:rPr lang="en-US" dirty="0"/>
              <a:t>, </a:t>
            </a:r>
            <a:r>
              <a:rPr lang="en-US" dirty="0" err="1"/>
              <a:t>merah</a:t>
            </a:r>
            <a:endParaRPr lang="en-US" sz="2400" dirty="0"/>
          </a:p>
          <a:p>
            <a:pPr lvl="0"/>
            <a:r>
              <a:rPr lang="en-US" sz="2400" dirty="0" err="1"/>
              <a:t>Sebutkan</a:t>
            </a:r>
            <a:r>
              <a:rPr lang="en-US" sz="2400" dirty="0"/>
              <a:t> </a:t>
            </a:r>
            <a:r>
              <a:rPr lang="en-US" sz="2400" dirty="0" err="1"/>
              <a:t>warna-warna</a:t>
            </a:r>
            <a:r>
              <a:rPr lang="en-US" sz="2400" dirty="0"/>
              <a:t> </a:t>
            </a:r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cincin</a:t>
            </a:r>
            <a:r>
              <a:rPr lang="en-US" sz="2400" dirty="0"/>
              <a:t> resistor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resistansi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endParaRPr lang="en-US" sz="2800" dirty="0"/>
          </a:p>
          <a:p>
            <a:pPr lvl="1"/>
            <a:r>
              <a:rPr lang="en-US" dirty="0"/>
              <a:t>4K7 </a:t>
            </a:r>
            <a:r>
              <a:rPr lang="en-US" dirty="0">
                <a:sym typeface="Symbol"/>
              </a:rPr>
              <a:t>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</a:t>
            </a:r>
            <a:r>
              <a:rPr lang="en-US" dirty="0"/>
              <a:t> 1 % (4 </a:t>
            </a:r>
            <a:r>
              <a:rPr lang="en-US" dirty="0" err="1"/>
              <a:t>cincin</a:t>
            </a:r>
            <a:r>
              <a:rPr lang="en-US" dirty="0"/>
              <a:t>)</a:t>
            </a:r>
            <a:endParaRPr lang="en-US" sz="2400" dirty="0"/>
          </a:p>
          <a:p>
            <a:pPr lvl="1"/>
            <a:r>
              <a:rPr lang="en-US" dirty="0"/>
              <a:t>10 K </a:t>
            </a:r>
            <a:r>
              <a:rPr lang="en-US" dirty="0">
                <a:sym typeface="Symbol"/>
              </a:rPr>
              <a:t>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</a:t>
            </a:r>
            <a:r>
              <a:rPr lang="en-US" dirty="0"/>
              <a:t> 5 % (4 </a:t>
            </a:r>
            <a:r>
              <a:rPr lang="en-US" dirty="0" err="1"/>
              <a:t>cincin</a:t>
            </a:r>
            <a:r>
              <a:rPr lang="en-US" dirty="0"/>
              <a:t>)</a:t>
            </a:r>
            <a:endParaRPr lang="en-US" sz="2400" dirty="0"/>
          </a:p>
          <a:p>
            <a:pPr lvl="1"/>
            <a:r>
              <a:rPr lang="en-US" dirty="0"/>
              <a:t>330 </a:t>
            </a:r>
            <a:r>
              <a:rPr lang="en-US" dirty="0">
                <a:sym typeface="Symbol"/>
              </a:rPr>
              <a:t>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</a:t>
            </a:r>
            <a:r>
              <a:rPr lang="en-US" dirty="0"/>
              <a:t> 10 % (4 </a:t>
            </a:r>
            <a:r>
              <a:rPr lang="en-US" dirty="0" err="1"/>
              <a:t>cincin</a:t>
            </a:r>
            <a:r>
              <a:rPr lang="en-US" dirty="0"/>
              <a:t>)</a:t>
            </a:r>
            <a:endParaRPr lang="en-US" sz="2400" dirty="0"/>
          </a:p>
          <a:p>
            <a:pPr lvl="1"/>
            <a:r>
              <a:rPr lang="en-US" dirty="0"/>
              <a:t>150 </a:t>
            </a:r>
            <a:r>
              <a:rPr lang="en-US" dirty="0">
                <a:sym typeface="Symbol"/>
              </a:rPr>
              <a:t>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</a:t>
            </a:r>
            <a:r>
              <a:rPr lang="en-US" dirty="0"/>
              <a:t> 1 % (5 </a:t>
            </a:r>
            <a:r>
              <a:rPr lang="en-US" dirty="0" err="1"/>
              <a:t>cincin</a:t>
            </a:r>
            <a:r>
              <a:rPr lang="en-US" dirty="0"/>
              <a:t>)</a:t>
            </a:r>
            <a:endParaRPr lang="en-US" sz="2400" dirty="0"/>
          </a:p>
          <a:p>
            <a:pPr lvl="1"/>
            <a:r>
              <a:rPr lang="en-US" dirty="0"/>
              <a:t>6K8  </a:t>
            </a:r>
            <a:r>
              <a:rPr lang="en-US" dirty="0">
                <a:sym typeface="Symbol"/>
              </a:rPr>
              <a:t>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</a:t>
            </a:r>
            <a:r>
              <a:rPr lang="en-US" dirty="0"/>
              <a:t> 1 % (5 </a:t>
            </a:r>
            <a:r>
              <a:rPr lang="en-US" dirty="0" err="1"/>
              <a:t>cincin</a:t>
            </a:r>
            <a:r>
              <a:rPr lang="en-US" dirty="0"/>
              <a:t>)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2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atom (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 lnSpcReduction="10000"/>
          </a:bodyPr>
          <a:lstStyle/>
          <a:p>
            <a:pPr algn="just"/>
            <a:r>
              <a:rPr lang="id-ID" dirty="0"/>
              <a:t>Elektron merupakan suatu partikel listrik yang mengandung muatan negatif </a:t>
            </a:r>
            <a:r>
              <a:rPr lang="id-ID" dirty="0" smtClean="0"/>
              <a:t>(-).</a:t>
            </a:r>
            <a:endParaRPr lang="en-US" dirty="0" smtClean="0"/>
          </a:p>
          <a:p>
            <a:pPr algn="just"/>
            <a:r>
              <a:rPr lang="id-ID" dirty="0"/>
              <a:t>Karena kecepatannya dalam mengitari inti, maka electron mempunyai tenaga (energi) yang amat besar</a:t>
            </a:r>
            <a:r>
              <a:rPr lang="id-ID" dirty="0" smtClean="0"/>
              <a:t>.</a:t>
            </a:r>
            <a:endParaRPr lang="en-US" dirty="0" smtClean="0"/>
          </a:p>
          <a:p>
            <a:pPr algn="just"/>
            <a:r>
              <a:rPr lang="id-ID" dirty="0"/>
              <a:t>Inti atom terdiri </a:t>
            </a:r>
            <a:r>
              <a:rPr lang="en-US" dirty="0"/>
              <a:t>d</a:t>
            </a:r>
            <a:r>
              <a:rPr lang="id-ID" dirty="0"/>
              <a:t>ari proton dan </a:t>
            </a:r>
            <a:r>
              <a:rPr lang="id-ID" dirty="0" smtClean="0"/>
              <a:t>neutron</a:t>
            </a:r>
            <a:endParaRPr lang="en-US" dirty="0" smtClean="0"/>
          </a:p>
          <a:p>
            <a:pPr algn="just"/>
            <a:r>
              <a:rPr lang="id-ID" dirty="0"/>
              <a:t>Proton memiliki massa ± 1836 kali massa electron dan mempunyai muatan listrik positif (+) yang sama besarnya dengan muatan litrik seluruh elektron yang mengitarinya, tetapi arahnya berlawanan sifatnya. </a:t>
            </a:r>
            <a:endParaRPr lang="en-US" dirty="0" smtClean="0"/>
          </a:p>
          <a:p>
            <a:pPr algn="just"/>
            <a:r>
              <a:rPr lang="id-ID" dirty="0" smtClean="0"/>
              <a:t>Neutron </a:t>
            </a:r>
            <a:r>
              <a:rPr lang="id-ID" dirty="0"/>
              <a:t>tidak bermuatan listrik (netral</a:t>
            </a:r>
            <a:r>
              <a:rPr lang="id-ID" dirty="0" smtClean="0"/>
              <a:t>).</a:t>
            </a:r>
            <a:endParaRPr lang="en-US" dirty="0" smtClean="0"/>
          </a:p>
          <a:p>
            <a:pPr algn="just"/>
            <a:r>
              <a:rPr lang="id-ID" dirty="0"/>
              <a:t>Muatan listrik yang senama (positif dan positif atau negatif dan negatif) mempunyai sifat tolak menolak. </a:t>
            </a:r>
            <a:endParaRPr lang="en-US" dirty="0" smtClean="0"/>
          </a:p>
          <a:p>
            <a:pPr algn="just"/>
            <a:r>
              <a:rPr lang="id-ID" dirty="0" smtClean="0"/>
              <a:t>Muatan </a:t>
            </a:r>
            <a:r>
              <a:rPr lang="id-ID" dirty="0"/>
              <a:t>listrik yang tidak senama (positif dan negatif) mempunyai sifat tarik menarik.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2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atom (lanjutan1)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/>
          </a:bodyPr>
          <a:lstStyle/>
          <a:p>
            <a:pPr algn="just"/>
            <a:r>
              <a:rPr lang="id-ID" dirty="0" smtClean="0"/>
              <a:t>Proton </a:t>
            </a:r>
            <a:r>
              <a:rPr lang="id-ID" dirty="0"/>
              <a:t>di dalam inti saling menolak, tetapi dengan elektron saling menarik. </a:t>
            </a:r>
            <a:endParaRPr lang="en-US" dirty="0" smtClean="0"/>
          </a:p>
          <a:p>
            <a:pPr algn="just"/>
            <a:r>
              <a:rPr lang="id-ID" dirty="0" smtClean="0"/>
              <a:t>Karena </a:t>
            </a:r>
            <a:r>
              <a:rPr lang="id-ID" dirty="0"/>
              <a:t>gaya tarikan yang kuat inilah elektron tidak terlepas dari lintasannya. </a:t>
            </a:r>
            <a:endParaRPr lang="en-US" dirty="0" smtClean="0"/>
          </a:p>
          <a:p>
            <a:pPr algn="just"/>
            <a:r>
              <a:rPr lang="id-ID" dirty="0" smtClean="0"/>
              <a:t>Tetapi </a:t>
            </a:r>
            <a:r>
              <a:rPr lang="id-ID" dirty="0"/>
              <a:t>pada lintasan terluar yang terjauh jaraknya dari inti, tarikan antara elektron dan proton kurang kuat. </a:t>
            </a:r>
            <a:endParaRPr lang="en-US" dirty="0" smtClean="0"/>
          </a:p>
          <a:p>
            <a:pPr algn="just"/>
            <a:r>
              <a:rPr lang="id-ID" dirty="0" smtClean="0"/>
              <a:t>Elektron </a:t>
            </a:r>
            <a:r>
              <a:rPr lang="id-ID" dirty="0"/>
              <a:t>pada lintasan terluar dapat keluar dari ikatan atomnya bila terpengaruh oleh suatu energi</a:t>
            </a:r>
            <a:r>
              <a:rPr lang="id-ID" dirty="0" smtClean="0"/>
              <a:t>.</a:t>
            </a:r>
            <a:endParaRPr lang="en-US" dirty="0" smtClean="0"/>
          </a:p>
          <a:p>
            <a:pPr algn="just"/>
            <a:r>
              <a:rPr lang="id-ID" dirty="0" smtClean="0"/>
              <a:t> </a:t>
            </a:r>
            <a:r>
              <a:rPr lang="id-ID" dirty="0"/>
              <a:t>Elektron yang keluar dari ikatan atomnya disebut </a:t>
            </a:r>
            <a:r>
              <a:rPr lang="id-ID" i="1" dirty="0"/>
              <a:t>elektron bebas</a:t>
            </a:r>
            <a:r>
              <a:rPr lang="id-ID" dirty="0"/>
              <a:t>. </a:t>
            </a:r>
            <a:endParaRPr lang="en-US" dirty="0" smtClean="0"/>
          </a:p>
          <a:p>
            <a:pPr algn="just"/>
            <a:r>
              <a:rPr lang="id-ID" dirty="0" smtClean="0"/>
              <a:t>Jumlah </a:t>
            </a:r>
            <a:r>
              <a:rPr lang="id-ID" dirty="0"/>
              <a:t>proton di dalam atom sama dengan jumlah elektron yang mengitari inti, maka atom itu netral (tidak bermuatan).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atom (lanjutan2)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7772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81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atom (lanjutan3)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d-ID" b="1" u="sng" dirty="0"/>
              <a:t>Tegangan (Beda Potensial) </a:t>
            </a:r>
            <a:r>
              <a:rPr lang="id-ID" b="1" u="sng" dirty="0" smtClean="0"/>
              <a:t>Listrik</a:t>
            </a:r>
            <a:endParaRPr lang="en-US" b="1" u="sng" dirty="0" smtClean="0"/>
          </a:p>
          <a:p>
            <a:pPr marL="519113" algn="just">
              <a:buFont typeface="Wingdings" pitchFamily="2" charset="2"/>
              <a:buChar char="Ø"/>
            </a:pPr>
            <a:r>
              <a:rPr lang="id-ID" dirty="0"/>
              <a:t>Antara dua benda yang tidak sama besar muatannya atau tidak sama sifat muatannya terdapat beda potensial listrik (biasa sebagai tegangan listrik).</a:t>
            </a:r>
            <a:endParaRPr lang="en-US" dirty="0"/>
          </a:p>
          <a:p>
            <a:pPr lvl="0" algn="just"/>
            <a:r>
              <a:rPr lang="id-ID" b="1" u="sng" dirty="0" smtClean="0"/>
              <a:t>Arus </a:t>
            </a:r>
            <a:r>
              <a:rPr lang="id-ID" b="1" u="sng" dirty="0"/>
              <a:t>Listrik</a:t>
            </a:r>
            <a:endParaRPr lang="en-US" b="1" u="sng" dirty="0"/>
          </a:p>
          <a:p>
            <a:pPr marL="577850" algn="just">
              <a:buFont typeface="Wingdings" pitchFamily="2" charset="2"/>
              <a:buChar char="Ø"/>
            </a:pPr>
            <a:r>
              <a:rPr lang="id-ID" dirty="0"/>
              <a:t>Perpindahan elektron bebas dalam suatu penghantar yang dihubungkan pada kutub positif (kekurangan elektron) sebuah batery dan kutub negatif (kelebihan elektron) sebuah baterai disebut </a:t>
            </a:r>
            <a:r>
              <a:rPr lang="id-ID" i="1" dirty="0"/>
              <a:t>arus elektron</a:t>
            </a:r>
            <a:r>
              <a:rPr lang="id-ID" dirty="0"/>
              <a:t>. </a:t>
            </a:r>
            <a:endParaRPr lang="en-US" dirty="0" smtClean="0"/>
          </a:p>
          <a:p>
            <a:pPr marL="577850" algn="just">
              <a:buFont typeface="Wingdings" pitchFamily="2" charset="2"/>
              <a:buChar char="Ø"/>
            </a:pPr>
            <a:r>
              <a:rPr lang="id-ID" dirty="0"/>
              <a:t>arus elektron terjadi bila ada proses perpindahan </a:t>
            </a:r>
            <a:r>
              <a:rPr lang="id-ID" dirty="0" smtClean="0"/>
              <a:t>elektron</a:t>
            </a:r>
            <a:r>
              <a:rPr lang="en-US" dirty="0" smtClean="0"/>
              <a:t>.</a:t>
            </a:r>
          </a:p>
          <a:p>
            <a:pPr marL="577850" algn="just">
              <a:buFont typeface="Wingdings" pitchFamily="2" charset="2"/>
              <a:buChar char="Ø"/>
            </a:pPr>
            <a:r>
              <a:rPr lang="id-ID" dirty="0"/>
              <a:t>Arus listrik mengalir dari titik positif ke titik negatif. </a:t>
            </a:r>
            <a:endParaRPr lang="en-US" dirty="0" smtClean="0"/>
          </a:p>
          <a:p>
            <a:pPr marL="577850" algn="just">
              <a:buFont typeface="Wingdings" pitchFamily="2" charset="2"/>
              <a:buChar char="Ø"/>
            </a:pPr>
            <a:r>
              <a:rPr lang="id-ID" dirty="0" smtClean="0"/>
              <a:t>Arah </a:t>
            </a:r>
            <a:r>
              <a:rPr lang="id-ID" dirty="0"/>
              <a:t>arus listrik berlawanan dengan arah perpindahan elektron. </a:t>
            </a:r>
            <a:endParaRPr lang="en-US" dirty="0" smtClean="0"/>
          </a:p>
          <a:p>
            <a:pPr marL="577850" algn="just">
              <a:buFont typeface="Wingdings" pitchFamily="2" charset="2"/>
              <a:buChar char="Ø"/>
            </a:pPr>
            <a:r>
              <a:rPr lang="id-ID" dirty="0" smtClean="0"/>
              <a:t>Kuat </a:t>
            </a:r>
            <a:r>
              <a:rPr lang="id-ID" dirty="0"/>
              <a:t>arus listrik tergantung pada banyak sedikitnya elektron bebas yang pindah melewati suatu penampang dalam satu satuan waktu</a:t>
            </a:r>
            <a:r>
              <a:rPr lang="id-ID" dirty="0" smtClean="0"/>
              <a:t>.</a:t>
            </a:r>
            <a:endParaRPr lang="en-US" dirty="0" smtClean="0"/>
          </a:p>
          <a:p>
            <a:pPr marL="577850" algn="just">
              <a:buFont typeface="Wingdings" pitchFamily="2" charset="2"/>
              <a:buChar char="Ø"/>
            </a:pPr>
            <a:r>
              <a:rPr lang="id-ID" dirty="0"/>
              <a:t>Kuat arus listrik mempunyai satuan ampere (coulomb/second).</a:t>
            </a:r>
            <a:endParaRPr lang="en-US" dirty="0"/>
          </a:p>
          <a:p>
            <a:pPr marL="577850" algn="just">
              <a:buFont typeface="Wingdings" pitchFamily="2" charset="2"/>
              <a:buChar char="Ø"/>
            </a:pPr>
            <a:endParaRPr lang="en-US" dirty="0" smtClean="0"/>
          </a:p>
          <a:p>
            <a:pPr marL="577850" algn="just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6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atom (lanjutan4)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/>
          </a:bodyPr>
          <a:lstStyle/>
          <a:p>
            <a:pPr indent="-342900" algn="just"/>
            <a:r>
              <a:rPr lang="id-ID" b="1" dirty="0"/>
              <a:t>Hambatan </a:t>
            </a:r>
            <a:r>
              <a:rPr lang="id-ID" b="1" dirty="0" smtClean="0"/>
              <a:t>Listrik</a:t>
            </a:r>
            <a:endParaRPr lang="en-US" b="1" dirty="0" smtClean="0"/>
          </a:p>
          <a:p>
            <a:pPr marL="636588" indent="-342900" algn="just">
              <a:buFont typeface="Wingdings" pitchFamily="2" charset="2"/>
              <a:buChar char="Ø"/>
            </a:pPr>
            <a:r>
              <a:rPr lang="id-ID" dirty="0" smtClean="0"/>
              <a:t>Rintangan</a:t>
            </a:r>
            <a:r>
              <a:rPr lang="en-US" dirty="0" smtClean="0"/>
              <a:t>/</a:t>
            </a:r>
            <a:r>
              <a:rPr lang="en-US" dirty="0" err="1" smtClean="0"/>
              <a:t>hambatan</a:t>
            </a:r>
            <a:r>
              <a:rPr lang="id-ID" dirty="0" smtClean="0"/>
              <a:t> </a:t>
            </a:r>
            <a:r>
              <a:rPr lang="id-ID" dirty="0"/>
              <a:t>yang terdapat di dalam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id-ID" dirty="0" smtClean="0"/>
              <a:t>penghantar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elektron-elektron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.</a:t>
            </a:r>
          </a:p>
          <a:p>
            <a:pPr marL="636588" indent="-342900" algn="just">
              <a:buFont typeface="Wingdings" pitchFamily="2" charset="2"/>
              <a:buChar char="Ø"/>
            </a:pPr>
            <a:r>
              <a:rPr lang="id-ID" dirty="0" smtClean="0"/>
              <a:t>Satuan </a:t>
            </a:r>
            <a:r>
              <a:rPr lang="id-ID" dirty="0"/>
              <a:t>tahanan penghantar ialah ohm diberi lambang Ω (omega).</a:t>
            </a:r>
            <a:endParaRPr lang="en-US" dirty="0"/>
          </a:p>
          <a:p>
            <a:pPr marL="636588" indent="-342900" algn="just">
              <a:buFont typeface="Wingdings" pitchFamily="2" charset="2"/>
              <a:buChar char="Ø"/>
            </a:pPr>
            <a:endParaRPr lang="en-US" dirty="0" smtClean="0"/>
          </a:p>
          <a:p>
            <a:pPr marL="577850" algn="just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2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konduktor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/>
          <a:lstStyle/>
          <a:p>
            <a:pPr lvl="0" algn="just"/>
            <a:r>
              <a:rPr lang="en-US" dirty="0" err="1"/>
              <a:t>Bahan</a:t>
            </a:r>
            <a:r>
              <a:rPr lang="en-US" dirty="0"/>
              <a:t> - 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konduktor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- 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mengalirkan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dihubungkan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 smtClean="0"/>
              <a:t>.</a:t>
            </a:r>
          </a:p>
          <a:p>
            <a:pPr lvl="0" algn="just"/>
            <a:r>
              <a:rPr lang="en-US" dirty="0" smtClean="0"/>
              <a:t> </a:t>
            </a:r>
            <a:r>
              <a:rPr lang="en-US" dirty="0" err="1"/>
              <a:t>Konduktor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tahanan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yang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 smtClean="0"/>
              <a:t>.</a:t>
            </a:r>
          </a:p>
          <a:p>
            <a:pPr lvl="0" algn="just"/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u="sng" dirty="0" err="1">
                <a:hlinkClick r:id="rId3" tooltip="Logam"/>
              </a:rPr>
              <a:t>logam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konduktif</a:t>
            </a:r>
            <a:r>
              <a:rPr lang="en-US" dirty="0" smtClean="0"/>
              <a:t>.</a:t>
            </a:r>
          </a:p>
          <a:p>
            <a:pPr lvl="0" algn="just"/>
            <a:r>
              <a:rPr lang="en-US" dirty="0" err="1" smtClean="0"/>
              <a:t>Contoh</a:t>
            </a:r>
            <a:r>
              <a:rPr lang="en-US" dirty="0" smtClean="0"/>
              <a:t>:  </a:t>
            </a:r>
            <a:r>
              <a:rPr lang="en-US" u="sng" dirty="0" err="1">
                <a:hlinkClick r:id="rId4" tooltip="Emas"/>
              </a:rPr>
              <a:t>Emas</a:t>
            </a:r>
            <a:r>
              <a:rPr lang="en-US" u="sng" dirty="0"/>
              <a:t>(0.03)</a:t>
            </a:r>
            <a:r>
              <a:rPr lang="en-US" dirty="0"/>
              <a:t>, </a:t>
            </a:r>
            <a:r>
              <a:rPr lang="en-US" u="sng" dirty="0" err="1">
                <a:hlinkClick r:id="rId5" tooltip="Perak"/>
              </a:rPr>
              <a:t>perak</a:t>
            </a:r>
            <a:r>
              <a:rPr lang="en-US" u="sng" dirty="0"/>
              <a:t>(0,06)</a:t>
            </a:r>
            <a:r>
              <a:rPr lang="en-US" dirty="0"/>
              <a:t>, </a:t>
            </a:r>
            <a:r>
              <a:rPr lang="en-US" u="sng" dirty="0" err="1">
                <a:hlinkClick r:id="rId6" tooltip="Tembaga"/>
              </a:rPr>
              <a:t>tembaga</a:t>
            </a:r>
            <a:r>
              <a:rPr lang="en-US" u="sng" dirty="0"/>
              <a:t>(0,09)</a:t>
            </a:r>
            <a:r>
              <a:rPr lang="en-US" dirty="0"/>
              <a:t>, </a:t>
            </a:r>
            <a:r>
              <a:rPr lang="en-US" u="sng" dirty="0" err="1"/>
              <a:t>besi</a:t>
            </a:r>
            <a:r>
              <a:rPr lang="en-US" u="sng" dirty="0"/>
              <a:t> (0,10)</a:t>
            </a:r>
            <a:r>
              <a:rPr lang="en-US" dirty="0"/>
              <a:t> </a:t>
            </a:r>
            <a:r>
              <a:rPr lang="en-US" u="sng" dirty="0" err="1">
                <a:hlinkClick r:id="rId7" tooltip="Alumunium"/>
              </a:rPr>
              <a:t>alumunium</a:t>
            </a:r>
            <a:r>
              <a:rPr lang="en-US" u="sng" dirty="0"/>
              <a:t>(0,21)</a:t>
            </a:r>
            <a:r>
              <a:rPr lang="en-US" dirty="0"/>
              <a:t>. </a:t>
            </a:r>
            <a:endParaRPr lang="en-US" dirty="0" smtClean="0"/>
          </a:p>
          <a:p>
            <a:pPr lvl="0" algn="just"/>
            <a:r>
              <a:rPr lang="en-US" dirty="0" err="1"/>
              <a:t>B</a:t>
            </a:r>
            <a:r>
              <a:rPr lang="en-US" dirty="0" err="1" smtClean="0"/>
              <a:t>erturut-turut</a:t>
            </a:r>
            <a:r>
              <a:rPr lang="en-US" dirty="0" smtClean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tahanan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 </a:t>
            </a:r>
            <a:endParaRPr lang="en-US" dirty="0" smtClean="0"/>
          </a:p>
          <a:p>
            <a:pPr lvl="0" algn="just"/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penghantar</a:t>
            </a:r>
            <a:r>
              <a:rPr lang="en-US" dirty="0"/>
              <a:t> </a:t>
            </a:r>
            <a:r>
              <a:rPr lang="en-US" dirty="0" err="1"/>
              <a:t>emas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mahal</a:t>
            </a:r>
            <a:r>
              <a:rPr lang="en-US" dirty="0"/>
              <a:t> </a:t>
            </a:r>
            <a:r>
              <a:rPr lang="en-US" dirty="0" err="1"/>
              <a:t>harganya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ekonomis</a:t>
            </a:r>
            <a:r>
              <a:rPr lang="en-US" dirty="0"/>
              <a:t> </a:t>
            </a:r>
            <a:r>
              <a:rPr lang="en-US" dirty="0" err="1"/>
              <a:t>tembaga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alumunium</a:t>
            </a:r>
            <a:r>
              <a:rPr lang="en-US" dirty="0"/>
              <a:t> paling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6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dirty="0" err="1" smtClean="0"/>
              <a:t>Bahan</a:t>
            </a:r>
            <a:r>
              <a:rPr lang="en-US" dirty="0" smtClean="0"/>
              <a:t> isolator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/>
          <a:lstStyle/>
          <a:p>
            <a:pPr lvl="0" algn="just"/>
            <a:r>
              <a:rPr lang="en-US" dirty="0" err="1"/>
              <a:t>Bahan</a:t>
            </a:r>
            <a:r>
              <a:rPr lang="en-US" dirty="0"/>
              <a:t> - 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isolator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-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menghambat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dihubungkan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. </a:t>
            </a:r>
            <a:endParaRPr lang="en-US" dirty="0" smtClean="0"/>
          </a:p>
          <a:p>
            <a:pPr lvl="0" algn="just"/>
            <a:r>
              <a:rPr lang="en-US" dirty="0" err="1"/>
              <a:t>C</a:t>
            </a:r>
            <a:r>
              <a:rPr lang="en-US" dirty="0" err="1" smtClean="0"/>
              <a:t>ontoh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err="1"/>
              <a:t>gelas</a:t>
            </a:r>
            <a:r>
              <a:rPr lang="en-US" dirty="0"/>
              <a:t>, </a:t>
            </a:r>
            <a:r>
              <a:rPr lang="en-US" dirty="0" err="1"/>
              <a:t>kaca</a:t>
            </a:r>
            <a:r>
              <a:rPr lang="en-US" dirty="0"/>
              <a:t>, </a:t>
            </a:r>
            <a:r>
              <a:rPr lang="en-US" dirty="0" err="1"/>
              <a:t>karet</a:t>
            </a:r>
            <a:r>
              <a:rPr lang="en-US" dirty="0"/>
              <a:t>, </a:t>
            </a:r>
            <a:r>
              <a:rPr lang="en-US" dirty="0" err="1"/>
              <a:t>kayu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. </a:t>
            </a:r>
          </a:p>
          <a:p>
            <a:pPr algn="just"/>
            <a:r>
              <a:rPr lang="en-US" b="1" u="sng" dirty="0" err="1"/>
              <a:t>kenapa</a:t>
            </a:r>
            <a:r>
              <a:rPr lang="en-US" b="1" u="sng" dirty="0"/>
              <a:t> </a:t>
            </a:r>
            <a:r>
              <a:rPr lang="en-US" b="1" u="sng" dirty="0" err="1"/>
              <a:t>tidak</a:t>
            </a:r>
            <a:r>
              <a:rPr lang="en-US" b="1" u="sng" dirty="0"/>
              <a:t> </a:t>
            </a:r>
            <a:r>
              <a:rPr lang="en-US" b="1" u="sng" dirty="0" err="1"/>
              <a:t>dapat</a:t>
            </a:r>
            <a:r>
              <a:rPr lang="en-US" b="1" u="sng" dirty="0"/>
              <a:t> </a:t>
            </a:r>
            <a:r>
              <a:rPr lang="en-US" b="1" u="sng" dirty="0" err="1"/>
              <a:t>menghantarkan</a:t>
            </a:r>
            <a:r>
              <a:rPr lang="en-US" b="1" u="sng" dirty="0"/>
              <a:t> </a:t>
            </a:r>
            <a:r>
              <a:rPr lang="en-US" b="1" u="sng" dirty="0" err="1"/>
              <a:t>arus</a:t>
            </a:r>
            <a:r>
              <a:rPr lang="en-US" b="1" u="sng" dirty="0"/>
              <a:t> </a:t>
            </a:r>
            <a:r>
              <a:rPr lang="en-US" b="1" u="sng" dirty="0" err="1"/>
              <a:t>listrik</a:t>
            </a:r>
            <a:r>
              <a:rPr lang="en-US" b="1" u="sng" dirty="0"/>
              <a:t> ?</a:t>
            </a:r>
            <a:r>
              <a:rPr lang="en-US" dirty="0"/>
              <a:t> </a:t>
            </a:r>
            <a:endParaRPr lang="en-US" dirty="0" smtClean="0"/>
          </a:p>
          <a:p>
            <a:pPr marL="519113" algn="just">
              <a:buFont typeface="Wingdings" pitchFamily="2" charset="2"/>
              <a:buChar char="Ø"/>
              <a:tabLst>
                <a:tab pos="693738" algn="l"/>
              </a:tabLst>
            </a:pPr>
            <a:r>
              <a:rPr lang="en-US" dirty="0" smtClean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u="sng" dirty="0"/>
              <a:t>isolator </a:t>
            </a:r>
            <a:r>
              <a:rPr lang="en-US" u="sng" dirty="0" err="1"/>
              <a:t>seluruh</a:t>
            </a:r>
            <a:r>
              <a:rPr lang="en-US" u="sng" dirty="0"/>
              <a:t> </a:t>
            </a:r>
            <a:r>
              <a:rPr lang="en-US" u="sng" dirty="0" err="1"/>
              <a:t>lintasan</a:t>
            </a:r>
            <a:r>
              <a:rPr lang="en-US" u="sng" dirty="0"/>
              <a:t> </a:t>
            </a:r>
            <a:r>
              <a:rPr lang="en-US" u="sng" dirty="0" err="1"/>
              <a:t>elektronnya</a:t>
            </a:r>
            <a:r>
              <a:rPr lang="en-US" u="sng" dirty="0"/>
              <a:t> </a:t>
            </a:r>
            <a:r>
              <a:rPr lang="en-US" u="sng" dirty="0" err="1"/>
              <a:t>memiliki</a:t>
            </a:r>
            <a:r>
              <a:rPr lang="en-US" u="sng" dirty="0"/>
              <a:t> </a:t>
            </a:r>
            <a:r>
              <a:rPr lang="en-US" u="sng" dirty="0" err="1"/>
              <a:t>ikatan</a:t>
            </a:r>
            <a:r>
              <a:rPr lang="en-US" u="sng" dirty="0"/>
              <a:t> yang </a:t>
            </a:r>
            <a:r>
              <a:rPr lang="en-US" u="sng" dirty="0" err="1"/>
              <a:t>kuat</a:t>
            </a:r>
            <a:r>
              <a:rPr lang="en-US" u="sng" dirty="0"/>
              <a:t> </a:t>
            </a:r>
            <a:r>
              <a:rPr lang="en-US" u="sng" dirty="0" err="1"/>
              <a:t>dengan</a:t>
            </a:r>
            <a:r>
              <a:rPr lang="en-US" u="sng" dirty="0"/>
              <a:t> </a:t>
            </a:r>
            <a:r>
              <a:rPr lang="en-US" u="sng" dirty="0" err="1"/>
              <a:t>intinya</a:t>
            </a:r>
            <a:r>
              <a:rPr lang="en-US" dirty="0"/>
              <a:t> </a:t>
            </a:r>
            <a:endParaRPr lang="en-US" dirty="0" smtClean="0"/>
          </a:p>
          <a:p>
            <a:pPr algn="just"/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kata lain </a:t>
            </a: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9113" algn="just">
              <a:buFont typeface="Wingdings" pitchFamily="2" charset="2"/>
              <a:buChar char="Ø"/>
            </a:pPr>
            <a:r>
              <a:rPr lang="en-US" u="sng" dirty="0" err="1" smtClean="0"/>
              <a:t>pada</a:t>
            </a:r>
            <a:r>
              <a:rPr lang="en-US" u="sng" dirty="0" smtClean="0"/>
              <a:t> </a:t>
            </a:r>
            <a:r>
              <a:rPr lang="en-US" u="sng" dirty="0" err="1"/>
              <a:t>bahan</a:t>
            </a:r>
            <a:r>
              <a:rPr lang="en-US" u="sng" dirty="0"/>
              <a:t> isolator </a:t>
            </a:r>
            <a:r>
              <a:rPr lang="en-US" u="sng" dirty="0" err="1"/>
              <a:t>tidak</a:t>
            </a:r>
            <a:r>
              <a:rPr lang="en-US" u="sng" dirty="0"/>
              <a:t> </a:t>
            </a:r>
            <a:r>
              <a:rPr lang="en-US" u="sng" dirty="0" err="1"/>
              <a:t>mempunyai</a:t>
            </a:r>
            <a:r>
              <a:rPr lang="en-US" u="sng" dirty="0"/>
              <a:t> </a:t>
            </a:r>
            <a:r>
              <a:rPr lang="en-US" u="sng" dirty="0" err="1"/>
              <a:t>elektron</a:t>
            </a:r>
            <a:r>
              <a:rPr lang="en-US" u="sng" dirty="0"/>
              <a:t> </a:t>
            </a:r>
            <a:r>
              <a:rPr lang="en-US" u="sng" dirty="0" err="1"/>
              <a:t>bebas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walau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elektron</a:t>
            </a:r>
            <a:r>
              <a:rPr lang="en-US" dirty="0"/>
              <a:t> - </a:t>
            </a:r>
            <a:r>
              <a:rPr lang="en-US" dirty="0" err="1"/>
              <a:t>elektronnya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7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233</TotalTime>
  <Words>1691</Words>
  <Application>Microsoft Office PowerPoint</Application>
  <PresentationFormat>On-screen Show (4:3)</PresentationFormat>
  <Paragraphs>279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Adjacency</vt:lpstr>
      <vt:lpstr>pendahuluan dan resistor</vt:lpstr>
      <vt:lpstr>Molekul dan Atom</vt:lpstr>
      <vt:lpstr>Molekul dan atom (lanjutan)</vt:lpstr>
      <vt:lpstr>Molekul dan atom (lanjutan1)</vt:lpstr>
      <vt:lpstr>Molekul dan atom (lanjutan2)</vt:lpstr>
      <vt:lpstr>Molekul dan atom (lanjutan3)</vt:lpstr>
      <vt:lpstr>Molekul dan atom (lanjutan4)</vt:lpstr>
      <vt:lpstr>Bahan konduktor</vt:lpstr>
      <vt:lpstr>Bahan isolator</vt:lpstr>
      <vt:lpstr>Bahan semikonduktor</vt:lpstr>
      <vt:lpstr>Resistor </vt:lpstr>
      <vt:lpstr>Resistor </vt:lpstr>
      <vt:lpstr>Resistor </vt:lpstr>
      <vt:lpstr>Resistor Tetap(1)</vt:lpstr>
      <vt:lpstr>Resistor Tetap(2)</vt:lpstr>
      <vt:lpstr>Resistor Tetap(3)</vt:lpstr>
      <vt:lpstr>Nilai Resistor Tetap dengan 4 cincin</vt:lpstr>
      <vt:lpstr>Resistor Tetap(4)</vt:lpstr>
      <vt:lpstr>Contoh resistor 4 cincin</vt:lpstr>
      <vt:lpstr>Contoh resistor 4 cincin</vt:lpstr>
      <vt:lpstr>Contoh resistor 4 cincin</vt:lpstr>
      <vt:lpstr>2. Nilai Resistor Tetap dengan 5 cincin</vt:lpstr>
      <vt:lpstr>PowerPoint Presentation</vt:lpstr>
      <vt:lpstr>Contoh resistor 5 cincin</vt:lpstr>
      <vt:lpstr>Contoh resistor 5 cincin</vt:lpstr>
      <vt:lpstr>Latihan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pendahuluan dan resistor</dc:title>
  <dc:creator>ncie</dc:creator>
  <cp:lastModifiedBy>ncie</cp:lastModifiedBy>
  <cp:revision>42</cp:revision>
  <dcterms:created xsi:type="dcterms:W3CDTF">2010-10-01T13:13:15Z</dcterms:created>
  <dcterms:modified xsi:type="dcterms:W3CDTF">2010-10-02T02:10:11Z</dcterms:modified>
</cp:coreProperties>
</file>