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56" r:id="rId2"/>
    <p:sldId id="264" r:id="rId3"/>
    <p:sldId id="265" r:id="rId4"/>
    <p:sldId id="266" r:id="rId5"/>
    <p:sldId id="267" r:id="rId6"/>
    <p:sldId id="271" r:id="rId7"/>
    <p:sldId id="277" r:id="rId8"/>
    <p:sldId id="272" r:id="rId9"/>
    <p:sldId id="278" r:id="rId10"/>
    <p:sldId id="273" r:id="rId11"/>
    <p:sldId id="279" r:id="rId12"/>
    <p:sldId id="274" r:id="rId13"/>
    <p:sldId id="281" r:id="rId14"/>
    <p:sldId id="280" r:id="rId15"/>
    <p:sldId id="268" r:id="rId16"/>
    <p:sldId id="269" r:id="rId17"/>
    <p:sldId id="270" r:id="rId18"/>
    <p:sldId id="275" r:id="rId19"/>
    <p:sldId id="276" r:id="rId20"/>
    <p:sldId id="263" r:id="rId21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2" d="100"/>
          <a:sy n="42" d="100"/>
        </p:scale>
        <p:origin x="-1146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848C3-4EAF-49DA-BE28-BACC5999DACA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E2E6-C65D-42FB-9242-EF0F015F65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E2E6-C65D-42FB-9242-EF0F015F65C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714489"/>
            <a:ext cx="8420100" cy="1470025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8681" y="3214686"/>
            <a:ext cx="6388641" cy="150019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39082" y="642918"/>
            <a:ext cx="1671618" cy="5483246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42918"/>
            <a:ext cx="7166392" cy="548324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50000"/>
              <a:buFont typeface="Wingdings"/>
              <a:buChar char=""/>
              <a:defRPr/>
            </a:lvl1pPr>
            <a:lvl2pPr>
              <a:buSzPct val="50000"/>
              <a:buFont typeface="Wingdings 2"/>
              <a:buChar char=""/>
              <a:defRPr/>
            </a:lvl2pPr>
            <a:lvl3pPr>
              <a:buSzPct val="50000"/>
              <a:buFont typeface="Wingdings"/>
              <a:buChar char="Y"/>
              <a:defRPr/>
            </a:lvl3pPr>
            <a:lvl4pPr>
              <a:buSzPct val="50000"/>
              <a:buFont typeface="Wingdings 2"/>
              <a:buChar char="³"/>
              <a:defRPr/>
            </a:lvl4pPr>
            <a:lvl5pPr>
              <a:buSzPct val="50000"/>
              <a:buFont typeface="Wingdings 2"/>
              <a:buChar char="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2643184"/>
            <a:ext cx="6996132" cy="1362075"/>
          </a:xfrm>
        </p:spPr>
        <p:txBody>
          <a:bodyPr anchor="ctr"/>
          <a:lstStyle>
            <a:lvl1pPr algn="l">
              <a:defRPr sz="4000" b="0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951" y="4009384"/>
            <a:ext cx="4906571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1800" b="0"/>
            </a:lvl3pPr>
            <a:lvl4pPr marL="1371600" indent="0">
              <a:buNone/>
              <a:defRPr sz="1600" b="0"/>
            </a:lvl4pPr>
            <a:lvl5pPr marL="1828800" indent="0">
              <a:buNone/>
              <a:defRPr sz="1600" b="0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0">
                <a:effectLst/>
              </a:defRPr>
            </a:lvl1pPr>
            <a:lvl2pPr marL="457200" indent="0">
              <a:buNone/>
              <a:defRPr sz="2000" b="0">
                <a:effectLst/>
              </a:defRPr>
            </a:lvl2pPr>
            <a:lvl3pPr marL="914400" indent="0">
              <a:buNone/>
              <a:defRPr sz="1800" b="0">
                <a:effectLst/>
              </a:defRPr>
            </a:lvl3pPr>
            <a:lvl4pPr marL="1371600" indent="0">
              <a:buNone/>
              <a:defRPr sz="1600" b="0">
                <a:effectLst/>
              </a:defRPr>
            </a:lvl4pPr>
            <a:lvl5pPr marL="1828800" indent="0">
              <a:buNone/>
              <a:defRPr sz="1600" b="0"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4" y="571480"/>
            <a:ext cx="3259006" cy="1071570"/>
          </a:xfrm>
        </p:spPr>
        <p:txBody>
          <a:bodyPr anchor="t"/>
          <a:lstStyle>
            <a:lvl1pPr algn="l">
              <a:defRPr sz="2000" b="0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571481"/>
            <a:ext cx="5537730" cy="55546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643051"/>
            <a:ext cx="3259006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86" y="687306"/>
            <a:ext cx="921794" cy="4670520"/>
          </a:xfrm>
        </p:spPr>
        <p:txBody>
          <a:bodyPr vert="eaVert" anchor="ctr"/>
          <a:lstStyle>
            <a:lvl1pPr algn="ctr">
              <a:defRPr sz="2000" b="0"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5180" y="684214"/>
            <a:ext cx="7506944" cy="4673613"/>
          </a:xfrm>
          <a:prstGeom prst="roundRect">
            <a:avLst>
              <a:gd name="adj" fmla="val 5966"/>
            </a:avLst>
          </a:prstGeom>
          <a:solidFill>
            <a:schemeClr val="bg2">
              <a:tint val="60000"/>
              <a:alpha val="50000"/>
            </a:schemeClr>
          </a:solidFill>
          <a:effectLst>
            <a:outerShdw blurRad="127000" dist="101600" dir="2700000" algn="tl" rotWithShape="0">
              <a:srgbClr val="000000">
                <a:alpha val="43137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5181" y="5481658"/>
            <a:ext cx="7501040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94600" y="6356351"/>
            <a:ext cx="23114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89F5-683D-4FAD-A82E-34FF5B90DE4D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1369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9514" y="0"/>
            <a:ext cx="696487" cy="571480"/>
          </a:xfrm>
          <a:prstGeom prst="roundRect">
            <a:avLst>
              <a:gd name="adj" fmla="val 16667"/>
            </a:avLst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BA286-A907-4AD9-9BC6-5FB2E36C16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  <a:tileRect/>
          </a:gra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z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Y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³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¹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 E G A R 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Dewi</a:t>
            </a:r>
            <a:r>
              <a:rPr lang="en-US" dirty="0" smtClean="0"/>
              <a:t> </a:t>
            </a:r>
            <a:r>
              <a:rPr lang="en-US" dirty="0" err="1" smtClean="0"/>
              <a:t>Kurniasih</a:t>
            </a:r>
            <a:r>
              <a:rPr lang="en-US" dirty="0" smtClean="0"/>
              <a:t>, </a:t>
            </a:r>
            <a:r>
              <a:rPr lang="en-US" dirty="0" err="1" smtClean="0"/>
              <a:t>S.IP.,M.Si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PEMERINTAHAN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44" y="1671639"/>
            <a:ext cx="5572164" cy="4543443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de-DE" dirty="0" smtClean="0"/>
              <a:t>Setiap negara mempunyai suatu organisasi yang berwenang untuk merumuskan dan melaksanakan keputusan-keputusan yang mengikat bagi seluruh penduduk didalam wilayahnya. Kekuasaan pemerintah biasanya dibagi atas kekuasaan legislatif, eksekutif dan yudikatif.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238" y="1688084"/>
            <a:ext cx="3525192" cy="4241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038252" y="797250"/>
          <a:ext cx="7772400" cy="5203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107157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TINGKAT</a:t>
                      </a:r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 smtClean="0"/>
                    </a:p>
                    <a:p>
                      <a:pPr algn="l"/>
                      <a:r>
                        <a:rPr lang="en-US" sz="2000" b="1" dirty="0" smtClean="0"/>
                        <a:t>LEMBAGA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PUSAT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PROVINSI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marL="0" indent="0" algn="ctr"/>
                      <a:r>
                        <a:rPr lang="en-US" sz="1800" b="1" dirty="0" smtClean="0"/>
                        <a:t>KABUPATEN/</a:t>
                      </a:r>
                      <a:r>
                        <a:rPr lang="en-US" sz="2000" b="1" dirty="0" smtClean="0"/>
                        <a:t>KOTA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 smtClean="0"/>
                    </a:p>
                    <a:p>
                      <a:pPr algn="ctr"/>
                      <a:r>
                        <a:rPr lang="en-US" sz="2000" b="1" dirty="0" smtClean="0"/>
                        <a:t>DESA</a:t>
                      </a:r>
                      <a:endParaRPr lang="en-US" sz="2000" b="1" dirty="0"/>
                    </a:p>
                  </a:txBody>
                  <a:tcPr/>
                </a:tc>
              </a:tr>
              <a:tr h="1245399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sz="2000" b="1" dirty="0" smtClean="0"/>
                        <a:t>LEGISLATIF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MPR:</a:t>
                      </a:r>
                    </a:p>
                    <a:p>
                      <a:pPr algn="ctr">
                        <a:buFontTx/>
                        <a:buChar char="-"/>
                      </a:pPr>
                      <a:r>
                        <a:rPr lang="en-US" b="1" dirty="0" smtClean="0"/>
                        <a:t> DPR</a:t>
                      </a:r>
                    </a:p>
                    <a:p>
                      <a:pPr algn="ctr">
                        <a:buFontTx/>
                        <a:buChar char="-"/>
                      </a:pPr>
                      <a:r>
                        <a:rPr lang="en-US" b="1" dirty="0" smtClean="0"/>
                        <a:t> DPD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DPRD PROVINSI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DPRD  KABUPATEN/KOTA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BPD</a:t>
                      </a:r>
                      <a:endParaRPr lang="en-US" b="1" dirty="0"/>
                    </a:p>
                  </a:txBody>
                  <a:tcPr/>
                </a:tc>
              </a:tr>
              <a:tr h="1245399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sz="2000" b="1" dirty="0" smtClean="0"/>
                        <a:t>EKSEKUTIF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en-US" b="1" dirty="0" smtClean="0"/>
                        <a:t> PRESIDEN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b="1" baseline="0" dirty="0" smtClean="0"/>
                        <a:t>  </a:t>
                      </a:r>
                      <a:r>
                        <a:rPr lang="en-US" b="1" dirty="0" smtClean="0"/>
                        <a:t>WAPRES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b="1" baseline="0" dirty="0" smtClean="0"/>
                        <a:t> M</a:t>
                      </a:r>
                      <a:r>
                        <a:rPr lang="en-US" b="1" dirty="0" smtClean="0"/>
                        <a:t>ENTERI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en-US" b="1" baseline="0" dirty="0" smtClean="0"/>
                        <a:t> DLL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GUBERNUR</a:t>
                      </a:r>
                    </a:p>
                    <a:p>
                      <a:pPr algn="ctr"/>
                      <a:r>
                        <a:rPr lang="en-US" b="1" dirty="0" smtClean="0"/>
                        <a:t>WAGUB</a:t>
                      </a:r>
                    </a:p>
                    <a:p>
                      <a:pPr algn="ctr"/>
                      <a:r>
                        <a:rPr lang="en-US" b="1" dirty="0" smtClean="0"/>
                        <a:t>&amp;</a:t>
                      </a:r>
                    </a:p>
                    <a:p>
                      <a:pPr algn="ctr"/>
                      <a:r>
                        <a:rPr lang="en-US" b="1" dirty="0" smtClean="0"/>
                        <a:t>SEKDA PROV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BUPATI/</a:t>
                      </a:r>
                    </a:p>
                    <a:p>
                      <a:pPr algn="ctr"/>
                      <a:r>
                        <a:rPr lang="en-US" b="1" dirty="0" smtClean="0"/>
                        <a:t>WALIKOTA</a:t>
                      </a:r>
                    </a:p>
                    <a:p>
                      <a:pPr algn="ctr"/>
                      <a:r>
                        <a:rPr lang="en-US" b="1" dirty="0" smtClean="0"/>
                        <a:t>&amp;</a:t>
                      </a:r>
                    </a:p>
                    <a:p>
                      <a:pPr algn="ctr"/>
                      <a:r>
                        <a:rPr lang="en-US" b="1" dirty="0" smtClean="0"/>
                        <a:t>SEKDA KAB/KOTA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KADES</a:t>
                      </a:r>
                    </a:p>
                    <a:p>
                      <a:pPr algn="ctr"/>
                      <a:r>
                        <a:rPr lang="en-US" b="1" dirty="0" smtClean="0"/>
                        <a:t>SEKDES</a:t>
                      </a:r>
                    </a:p>
                    <a:p>
                      <a:pPr algn="ctr"/>
                      <a:r>
                        <a:rPr lang="en-US" b="1" dirty="0" smtClean="0"/>
                        <a:t>KAUR</a:t>
                      </a:r>
                      <a:endParaRPr lang="en-US" b="1" dirty="0"/>
                    </a:p>
                  </a:txBody>
                  <a:tcPr/>
                </a:tc>
              </a:tr>
              <a:tr h="1245399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sz="2000" b="1" dirty="0" smtClean="0"/>
                        <a:t>YUDIKATIF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</a:t>
                      </a:r>
                    </a:p>
                    <a:p>
                      <a:pPr algn="ctr"/>
                      <a:r>
                        <a:rPr lang="en-US" b="1" dirty="0" smtClean="0"/>
                        <a:t>MK</a:t>
                      </a:r>
                    </a:p>
                    <a:p>
                      <a:pPr algn="ctr"/>
                      <a:r>
                        <a:rPr lang="en-US" b="1" dirty="0" smtClean="0"/>
                        <a:t>KY</a:t>
                      </a:r>
                    </a:p>
                    <a:p>
                      <a:pPr algn="ctr"/>
                      <a:r>
                        <a:rPr lang="en-US" b="1" dirty="0" smtClean="0"/>
                        <a:t>MM, BPK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 </a:t>
                      </a:r>
                      <a:r>
                        <a:rPr lang="en-US" b="1" dirty="0" err="1" smtClean="0"/>
                        <a:t>Bawasda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 </a:t>
                      </a:r>
                      <a:r>
                        <a:rPr lang="en-US" b="1" dirty="0" err="1" smtClean="0"/>
                        <a:t>Bawasda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BPD</a:t>
                      </a:r>
                    </a:p>
                    <a:p>
                      <a:pPr algn="ctr"/>
                      <a:r>
                        <a:rPr lang="en-US" b="1" dirty="0" smtClean="0"/>
                        <a:t> &amp;</a:t>
                      </a:r>
                      <a:r>
                        <a:rPr lang="en-US" b="1" baseline="0" dirty="0" smtClean="0"/>
                        <a:t> </a:t>
                      </a:r>
                    </a:p>
                    <a:p>
                      <a:pPr algn="ctr"/>
                      <a:r>
                        <a:rPr lang="en-US" b="1" baseline="0" dirty="0" smtClean="0"/>
                        <a:t>MASY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KEDAULATAN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08" y="1285861"/>
            <a:ext cx="9410700" cy="3214710"/>
          </a:xfrm>
        </p:spPr>
        <p:txBody>
          <a:bodyPr/>
          <a:lstStyle/>
          <a:p>
            <a:pPr marL="92075" lvl="0" indent="22225" algn="ctr">
              <a:buNone/>
            </a:pPr>
            <a:r>
              <a:rPr lang="de-DE" dirty="0" smtClean="0"/>
              <a:t>Kekuasaan </a:t>
            </a:r>
            <a:r>
              <a:rPr lang="de-DE" dirty="0" smtClean="0"/>
              <a:t>yang tertinggi untuk membuat undang-undang yang melaksanakannya dengan semua cara termasuk paksaan yang tersedia. Kedaulatan merupakan suatu konsep yuridis, dan konsep kedaulatan ini tidak selalu sama dengan komposisi dan letak dari kekuasaan politik</a:t>
            </a:r>
            <a:r>
              <a:rPr lang="de-DE" dirty="0" smtClean="0"/>
              <a:t>.</a:t>
            </a: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3904" y="4241265"/>
            <a:ext cx="3743344" cy="24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 descr="C:\Documents and Settings\D-Wie\My Documents\My Pictures\Teks Proklamas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4304135"/>
            <a:ext cx="3524272" cy="2411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TEORI  PEMBENTUKKAN  NEGARA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885953"/>
            <a:ext cx="8915400" cy="390050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err="1" smtClean="0"/>
              <a:t>Teori</a:t>
            </a:r>
            <a:r>
              <a:rPr lang="en-US" sz="4000" dirty="0" smtClean="0"/>
              <a:t> </a:t>
            </a:r>
            <a:r>
              <a:rPr lang="en-US" sz="4000" dirty="0" err="1" smtClean="0"/>
              <a:t>Ketuhanan</a:t>
            </a:r>
            <a:endParaRPr lang="en-US" sz="4000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err="1" smtClean="0"/>
              <a:t>Teori</a:t>
            </a:r>
            <a:r>
              <a:rPr lang="en-US" sz="4000" dirty="0" smtClean="0"/>
              <a:t> </a:t>
            </a:r>
            <a:r>
              <a:rPr lang="en-US" sz="4000" dirty="0" err="1" smtClean="0"/>
              <a:t>Perjanjian</a:t>
            </a:r>
            <a:endParaRPr lang="en-US" sz="4000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err="1" smtClean="0"/>
              <a:t>Teori</a:t>
            </a:r>
            <a:r>
              <a:rPr lang="en-US" sz="4000" dirty="0" smtClean="0"/>
              <a:t> </a:t>
            </a:r>
            <a:r>
              <a:rPr lang="en-US" sz="4000" dirty="0" err="1" smtClean="0"/>
              <a:t>Kontrak</a:t>
            </a:r>
            <a:r>
              <a:rPr lang="en-US" sz="4000" dirty="0" smtClean="0"/>
              <a:t> </a:t>
            </a:r>
            <a:r>
              <a:rPr lang="en-US" sz="4000" dirty="0" err="1" smtClean="0"/>
              <a:t>Sosial</a:t>
            </a:r>
            <a:endParaRPr lang="en-US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BENTUK  NEGARA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Negara </a:t>
            </a:r>
            <a:r>
              <a:rPr lang="en-US" sz="4000" dirty="0" err="1" smtClean="0"/>
              <a:t>Kesatuan</a:t>
            </a:r>
            <a:endParaRPr lang="en-US" sz="4000" dirty="0" smtClean="0"/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Negara </a:t>
            </a:r>
            <a:r>
              <a:rPr lang="en-US" sz="4000" dirty="0" err="1" smtClean="0"/>
              <a:t>Serikat</a:t>
            </a:r>
            <a:r>
              <a:rPr lang="en-US" sz="4000" dirty="0" smtClean="0"/>
              <a:t> (</a:t>
            </a:r>
            <a:r>
              <a:rPr lang="en-US" sz="4000" dirty="0" err="1" smtClean="0"/>
              <a:t>Federasi</a:t>
            </a:r>
            <a:r>
              <a:rPr lang="en-US" sz="4000" dirty="0" smtClean="0"/>
              <a:t>)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err="1" smtClean="0"/>
              <a:t>Konfederasi</a:t>
            </a:r>
            <a:endParaRPr lang="en-US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 smtClean="0"/>
              <a:t>TUGAS  NEGARA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68" y="1214422"/>
            <a:ext cx="9286940" cy="5429264"/>
          </a:xfrm>
        </p:spPr>
        <p:txBody>
          <a:bodyPr>
            <a:noAutofit/>
          </a:bodyPr>
          <a:lstStyle/>
          <a:p>
            <a:pPr marL="3863975" lvl="0" indent="-3863975"/>
            <a:r>
              <a:rPr lang="en-US" sz="2800" dirty="0" err="1" smtClean="0"/>
              <a:t>mengendalikan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mengatur</a:t>
            </a:r>
            <a:r>
              <a:rPr lang="en-US" sz="2800" dirty="0" smtClean="0"/>
              <a:t> </a:t>
            </a:r>
            <a:r>
              <a:rPr lang="en-US" sz="2800" dirty="0" err="1" smtClean="0"/>
              <a:t>gejala-gejala</a:t>
            </a:r>
            <a:r>
              <a:rPr lang="en-US" sz="2800" dirty="0" smtClean="0"/>
              <a:t> </a:t>
            </a:r>
            <a:r>
              <a:rPr lang="en-US" sz="2800" dirty="0" err="1" smtClean="0"/>
              <a:t>kekuasaan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asosial</a:t>
            </a:r>
            <a:r>
              <a:rPr lang="en-US" sz="2800" dirty="0" smtClean="0"/>
              <a:t>, </a:t>
            </a:r>
            <a:r>
              <a:rPr lang="en-US" sz="2800" dirty="0" err="1" smtClean="0"/>
              <a:t>yakni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bertentangan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lain, </a:t>
            </a:r>
            <a:r>
              <a:rPr lang="en-US" sz="2800" dirty="0" err="1" smtClean="0"/>
              <a:t>supaya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antagonisme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membahayakan</a:t>
            </a:r>
            <a:r>
              <a:rPr lang="en-US" sz="2800" dirty="0" smtClean="0"/>
              <a:t>.</a:t>
            </a:r>
          </a:p>
          <a:p>
            <a:pPr lvl="0"/>
            <a:r>
              <a:rPr lang="en-US" sz="2800" dirty="0" err="1" smtClean="0"/>
              <a:t>mengorganisir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mengintegrasikan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golongan-golongan</a:t>
            </a:r>
            <a:r>
              <a:rPr lang="en-US" sz="2800" dirty="0" smtClean="0"/>
              <a:t> </a:t>
            </a:r>
            <a:r>
              <a:rPr lang="en-US" sz="2800" dirty="0" err="1" smtClean="0"/>
              <a:t>kearah</a:t>
            </a:r>
            <a:r>
              <a:rPr lang="en-US" sz="2800" dirty="0" smtClean="0"/>
              <a:t> </a:t>
            </a:r>
            <a:r>
              <a:rPr lang="en-US" sz="2800" dirty="0" err="1" smtClean="0"/>
              <a:t>tercapainya</a:t>
            </a:r>
            <a:r>
              <a:rPr lang="en-US" sz="2800" dirty="0" smtClean="0"/>
              <a:t> </a:t>
            </a:r>
            <a:r>
              <a:rPr lang="en-US" sz="2800" dirty="0" err="1" smtClean="0"/>
              <a:t>tujuan-tujuan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seluruhnya</a:t>
            </a:r>
            <a:r>
              <a:rPr lang="en-US" sz="2800" dirty="0" smtClean="0"/>
              <a:t>. Negara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</a:t>
            </a:r>
            <a:r>
              <a:rPr lang="en-US" sz="2800" dirty="0" err="1" smtClean="0"/>
              <a:t>asosiasi-asosiasi</a:t>
            </a:r>
            <a:r>
              <a:rPr lang="en-US" sz="2800" dirty="0" smtClean="0"/>
              <a:t> </a:t>
            </a:r>
            <a:r>
              <a:rPr lang="en-US" sz="2800" dirty="0" err="1" smtClean="0"/>
              <a:t>kemasyarakatan</a:t>
            </a:r>
            <a:r>
              <a:rPr lang="en-US" sz="2800" dirty="0" smtClean="0"/>
              <a:t> </a:t>
            </a:r>
            <a:r>
              <a:rPr lang="en-US" sz="2800" dirty="0" err="1" smtClean="0"/>
              <a:t>disesuaikan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lain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diarahkan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  <p:pic>
        <p:nvPicPr>
          <p:cNvPr id="4" name="Picture 2" descr="C:\Documents and Settings\D-Wie\My Documents\My Pictures\Istana Nega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2" y="847718"/>
            <a:ext cx="3564710" cy="2366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SIFAT-SIFAT  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Sifat</a:t>
            </a:r>
            <a:r>
              <a:rPr lang="en-US" b="1" dirty="0" smtClean="0"/>
              <a:t> </a:t>
            </a:r>
            <a:r>
              <a:rPr lang="en-US" b="1" dirty="0" err="1" smtClean="0"/>
              <a:t>memaksa</a:t>
            </a:r>
            <a:r>
              <a:rPr lang="en-US" dirty="0" smtClean="0"/>
              <a:t>. Agar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ditaati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penertiban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tercapai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timbulnya</a:t>
            </a:r>
            <a:r>
              <a:rPr lang="en-US" dirty="0" smtClean="0"/>
              <a:t> </a:t>
            </a:r>
            <a:r>
              <a:rPr lang="en-US" dirty="0" err="1" smtClean="0"/>
              <a:t>anarki</a:t>
            </a:r>
            <a:r>
              <a:rPr lang="en-US" dirty="0" smtClean="0"/>
              <a:t> </a:t>
            </a:r>
            <a:r>
              <a:rPr lang="en-US" dirty="0" err="1" smtClean="0"/>
              <a:t>dicegah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memaksa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memakai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legal.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polisi</a:t>
            </a:r>
            <a:r>
              <a:rPr lang="en-US" dirty="0" smtClean="0"/>
              <a:t>, </a:t>
            </a:r>
            <a:r>
              <a:rPr lang="en-US" dirty="0" err="1" smtClean="0"/>
              <a:t>tentara</a:t>
            </a:r>
            <a:r>
              <a:rPr lang="en-US" dirty="0" smtClean="0"/>
              <a:t>,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500042"/>
            <a:ext cx="8915400" cy="5857915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 err="1" smtClean="0"/>
              <a:t>Sifat</a:t>
            </a:r>
            <a:r>
              <a:rPr lang="en-US" b="1" dirty="0" smtClean="0"/>
              <a:t> </a:t>
            </a:r>
            <a:r>
              <a:rPr lang="en-US" b="1" dirty="0" err="1" smtClean="0"/>
              <a:t>monopoli</a:t>
            </a:r>
            <a:r>
              <a:rPr lang="en-US" dirty="0" smtClean="0"/>
              <a:t>. Negara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monopoli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dilarang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disebarluaskan</a:t>
            </a:r>
            <a:r>
              <a:rPr lang="en-US" dirty="0" smtClean="0"/>
              <a:t>,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bertentangan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b="1" dirty="0" err="1" smtClean="0"/>
              <a:t>Sifat</a:t>
            </a:r>
            <a:r>
              <a:rPr lang="en-US" b="1" dirty="0" smtClean="0"/>
              <a:t> </a:t>
            </a:r>
            <a:r>
              <a:rPr lang="en-US" b="1" dirty="0" err="1" smtClean="0"/>
              <a:t>mencakup</a:t>
            </a:r>
            <a:r>
              <a:rPr lang="en-US" b="1" dirty="0" smtClean="0"/>
              <a:t> </a:t>
            </a:r>
            <a:r>
              <a:rPr lang="en-US" b="1" dirty="0" err="1" smtClean="0"/>
              <a:t>semua</a:t>
            </a:r>
            <a:r>
              <a:rPr lang="en-US" dirty="0" smtClean="0"/>
              <a:t>.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keharusan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)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terkecuali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5386394" cy="1143000"/>
          </a:xfrm>
        </p:spPr>
        <p:txBody>
          <a:bodyPr/>
          <a:lstStyle/>
          <a:p>
            <a:pPr algn="l"/>
            <a:r>
              <a:rPr lang="en-US" b="1" dirty="0" smtClean="0"/>
              <a:t>TUJUAN  NEGARA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457457"/>
            <a:ext cx="8915400" cy="4114815"/>
          </a:xfrm>
        </p:spPr>
        <p:txBody>
          <a:bodyPr/>
          <a:lstStyle/>
          <a:p>
            <a:pPr indent="22225" algn="ctr">
              <a:buNone/>
            </a:pPr>
            <a:r>
              <a:rPr lang="de-DE" dirty="0" smtClean="0"/>
              <a:t>Tujuan negara </a:t>
            </a:r>
            <a:r>
              <a:rPr lang="de-DE" dirty="0" smtClean="0"/>
              <a:t>adalah </a:t>
            </a:r>
            <a:r>
              <a:rPr lang="de-DE" dirty="0" smtClean="0"/>
              <a:t>menciptakan kebahagiaan bagi rakyatnya. Menurut </a:t>
            </a:r>
            <a:r>
              <a:rPr lang="de-DE" u="sng" dirty="0" smtClean="0"/>
              <a:t>Roger H. Soltau </a:t>
            </a:r>
            <a:r>
              <a:rPr lang="de-DE" dirty="0" smtClean="0"/>
              <a:t>tujuan negara ialah memungkinkan rakyatnya berkembang serta mengelanggarakan daya ciptanya sebebas mungkin. Menurut </a:t>
            </a:r>
            <a:r>
              <a:rPr lang="de-DE" u="sng" dirty="0" smtClean="0"/>
              <a:t>Harold J. L</a:t>
            </a:r>
            <a:r>
              <a:rPr lang="de-DE" u="sng" dirty="0" smtClean="0"/>
              <a:t>aski </a:t>
            </a:r>
            <a:r>
              <a:rPr lang="de-DE" dirty="0" smtClean="0"/>
              <a:t>menciptakan keadaan dimana rakyatnya dapat mencapai terkabulnya keinginan-keinginan secara maksimal.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4570" y="500042"/>
            <a:ext cx="321471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FUNGSI  NEGARA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972071"/>
          </a:xfrm>
        </p:spPr>
        <p:txBody>
          <a:bodyPr>
            <a:noAutofit/>
          </a:bodyPr>
          <a:lstStyle/>
          <a:p>
            <a:pPr marL="514350" lvl="0" indent="-514350" algn="ctr">
              <a:buFont typeface="+mj-lt"/>
              <a:buAutoNum type="arabicPeriod"/>
            </a:pPr>
            <a:r>
              <a:rPr lang="en-US" sz="4000" dirty="0" err="1" smtClean="0"/>
              <a:t>Melaksanakan</a:t>
            </a:r>
            <a:r>
              <a:rPr lang="en-US" sz="4000" dirty="0" smtClean="0"/>
              <a:t> </a:t>
            </a:r>
            <a:r>
              <a:rPr lang="en-US" sz="4000" dirty="0" err="1" smtClean="0"/>
              <a:t>penertiban</a:t>
            </a:r>
            <a:r>
              <a:rPr lang="en-US" sz="4000" dirty="0" smtClean="0"/>
              <a:t> (</a:t>
            </a:r>
            <a:r>
              <a:rPr lang="en-US" sz="4000" i="1" dirty="0" smtClean="0"/>
              <a:t>law &amp; order</a:t>
            </a:r>
            <a:r>
              <a:rPr lang="en-US" sz="4000" dirty="0" smtClean="0"/>
              <a:t>).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de-DE" sz="4000" dirty="0" smtClean="0"/>
              <a:t>Mengusahakan kesejahteraan dan kemakmuran rakyatnya.</a:t>
            </a:r>
            <a:endParaRPr lang="en-US" sz="4000" dirty="0" smtClean="0"/>
          </a:p>
          <a:p>
            <a:pPr marL="514350" lvl="0" indent="-514350" algn="ctr">
              <a:buFont typeface="+mj-lt"/>
              <a:buAutoNum type="arabicPeriod"/>
            </a:pPr>
            <a:r>
              <a:rPr lang="en-US" sz="4000" dirty="0" err="1" smtClean="0"/>
              <a:t>Pertahanan</a:t>
            </a:r>
            <a:r>
              <a:rPr lang="en-US" sz="4000" dirty="0" smtClean="0"/>
              <a:t> </a:t>
            </a:r>
          </a:p>
          <a:p>
            <a:pPr marL="514350" lvl="0" indent="-514350" algn="ctr">
              <a:buFont typeface="+mj-lt"/>
              <a:buAutoNum type="arabicPeriod"/>
            </a:pPr>
            <a:r>
              <a:rPr lang="en-US" sz="4000" dirty="0" err="1" smtClean="0"/>
              <a:t>Menegakkan</a:t>
            </a:r>
            <a:r>
              <a:rPr lang="en-US" sz="4000" dirty="0" smtClean="0"/>
              <a:t> </a:t>
            </a:r>
            <a:r>
              <a:rPr lang="en-US" sz="4000" dirty="0" err="1" smtClean="0"/>
              <a:t>keadilan</a:t>
            </a:r>
            <a:endParaRPr lang="en-US" sz="4000" dirty="0" smtClean="0"/>
          </a:p>
          <a:p>
            <a:pPr marL="514350" indent="-514350" algn="ctr">
              <a:buFont typeface="+mj-lt"/>
              <a:buAutoNum type="arabicPeriod"/>
            </a:pP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Negara merupakan integrasi dari kekuasaan politik, ia adalah organisasi pokok dari kekuasaan politik. 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Negara adalah agency (alat) dari masyarakat yang mempunyai kekuasaan untuk mengatur hubungan-hubungan manusia dalam masyarakat dan menertibkan gejala-gejala kekuasaan dalam masyarakat.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928802"/>
            <a:ext cx="8915400" cy="264320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SEKIAN </a:t>
            </a:r>
            <a:br>
              <a:rPr lang="en-US" b="1" dirty="0" smtClean="0"/>
            </a:br>
            <a:r>
              <a:rPr lang="en-US" b="1" dirty="0" smtClean="0"/>
              <a:t>&amp; </a:t>
            </a:r>
            <a:br>
              <a:rPr lang="en-US" b="1" dirty="0" smtClean="0"/>
            </a:br>
            <a:r>
              <a:rPr lang="en-US" b="1" dirty="0" smtClean="0"/>
              <a:t>TERIMA  </a:t>
            </a:r>
            <a:r>
              <a:rPr lang="en-US" b="1" dirty="0" smtClean="0"/>
              <a:t>KASIH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357166"/>
            <a:ext cx="8915400" cy="6143667"/>
          </a:xfrm>
        </p:spPr>
        <p:txBody>
          <a:bodyPr>
            <a:normAutofit/>
          </a:bodyPr>
          <a:lstStyle/>
          <a:p>
            <a:r>
              <a:rPr lang="de-DE" dirty="0" smtClean="0"/>
              <a:t>Negara adalah organisasi yang dalam suatu wilayah dapat memaksakan kekuasaannya secara sah terhadap semua golongan kekuasaan lainnya dan yang dapat menetapkan tujuan-tujuan dari kehidupan bersama itu. 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Negara menetapkan cara-cara dan batas-batas sampai dimana kekuasaan dapat digunakan dalam kehidupan bersama itu baik oleh individu dan golongan atau asosiasi, maupun oleh negara sendiri.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PENDAPAT  AHLI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8358" lvl="0" indent="-514350">
              <a:buFont typeface="+mj-lt"/>
              <a:buAutoNum type="arabicPeriod"/>
            </a:pPr>
            <a:r>
              <a:rPr lang="en-US" dirty="0" smtClean="0"/>
              <a:t>Roger H. </a:t>
            </a:r>
            <a:r>
              <a:rPr lang="en-US" dirty="0" err="1" smtClean="0"/>
              <a:t>Soltau</a:t>
            </a:r>
            <a:r>
              <a:rPr lang="en-US" dirty="0" smtClean="0"/>
              <a:t> : “Negara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(</a:t>
            </a:r>
            <a:r>
              <a:rPr lang="en-US" i="1" dirty="0" smtClean="0"/>
              <a:t>agency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wewenang</a:t>
            </a:r>
            <a:r>
              <a:rPr lang="en-US" dirty="0" smtClean="0"/>
              <a:t> (</a:t>
            </a:r>
            <a:r>
              <a:rPr lang="en-US" i="1" dirty="0" smtClean="0"/>
              <a:t>authority</a:t>
            </a:r>
            <a:r>
              <a:rPr lang="en-US" dirty="0" smtClean="0"/>
              <a:t>) yang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persoalan-persoalan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,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”.</a:t>
            </a:r>
          </a:p>
          <a:p>
            <a:pPr marL="578358" lvl="0" indent="-514350">
              <a:buFont typeface="+mj-lt"/>
              <a:buAutoNum type="arabicPeriod"/>
            </a:pPr>
            <a:endParaRPr lang="en-US" dirty="0" smtClean="0"/>
          </a:p>
          <a:p>
            <a:pPr marL="578358" indent="-514350">
              <a:buFont typeface="+mj-lt"/>
              <a:buAutoNum type="arabicPeriod"/>
            </a:pPr>
            <a:r>
              <a:rPr lang="en-US" dirty="0" smtClean="0"/>
              <a:t>Robert M. </a:t>
            </a:r>
            <a:r>
              <a:rPr lang="en-US" dirty="0" err="1" smtClean="0"/>
              <a:t>Maclver</a:t>
            </a:r>
            <a:r>
              <a:rPr lang="en-US" dirty="0" smtClean="0"/>
              <a:t> : “Negara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 yang </a:t>
            </a: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 err="1" smtClean="0"/>
              <a:t>penertiban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diselenggarakan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yang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memaksa</a:t>
            </a:r>
            <a:r>
              <a:rPr lang="en-US" dirty="0" smtClean="0"/>
              <a:t>”. </a:t>
            </a:r>
          </a:p>
          <a:p>
            <a:pPr marL="578358" lvl="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428604"/>
            <a:ext cx="8915400" cy="592935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Harold J. Laski : “Negara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diintegrasikan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wewenang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memaksa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agung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 </a:t>
            </a:r>
            <a:endParaRPr lang="en-US" dirty="0" smtClean="0"/>
          </a:p>
          <a:p>
            <a:pPr lvl="0"/>
            <a:endParaRPr lang="en-US" dirty="0" smtClean="0"/>
          </a:p>
          <a:p>
            <a:r>
              <a:rPr lang="en-US" dirty="0" smtClean="0"/>
              <a:t>Max </a:t>
            </a:r>
            <a:r>
              <a:rPr lang="en-US" dirty="0" err="1" smtClean="0"/>
              <a:t>weber</a:t>
            </a:r>
            <a:r>
              <a:rPr lang="en-US" dirty="0" smtClean="0"/>
              <a:t> : “Negara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monopoli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”.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WILAYAH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de-DE" sz="4000" dirty="0" smtClean="0"/>
              <a:t>Setiap </a:t>
            </a:r>
            <a:r>
              <a:rPr lang="de-DE" sz="4000" dirty="0" smtClean="0"/>
              <a:t>negara menduduki tempat tertentu dimuka bumi dan mempunyai perbatasan tertentu. Kekuasaan negara mencakup seluruh wilayah, tidak hanya tanah, tetapi laut disekelilingnya dan angkasa diatasnya. </a:t>
            </a:r>
            <a:endParaRPr lang="en-US" sz="4000" dirty="0" smtClean="0"/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28680" y="357166"/>
            <a:ext cx="8610600" cy="6172200"/>
            <a:chOff x="304800" y="228600"/>
            <a:chExt cx="8610600" cy="61722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04800" y="228600"/>
              <a:ext cx="8610600" cy="6172200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" name="Picture 3" descr="indonesi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4800" y="1619250"/>
              <a:ext cx="8458200" cy="4740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V="1">
              <a:off x="381000" y="1543050"/>
              <a:ext cx="8458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381000" y="323850"/>
              <a:ext cx="8458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3352800" y="2838450"/>
              <a:ext cx="1409700" cy="566738"/>
            </a:xfrm>
            <a:custGeom>
              <a:avLst/>
              <a:gdLst>
                <a:gd name="T0" fmla="*/ 0 w 888"/>
                <a:gd name="T1" fmla="*/ 637600868 h 357"/>
                <a:gd name="T2" fmla="*/ 201612494 w 888"/>
                <a:gd name="T3" fmla="*/ 819052216 h 357"/>
                <a:gd name="T4" fmla="*/ 383063744 w 888"/>
                <a:gd name="T5" fmla="*/ 899697458 h 357"/>
                <a:gd name="T6" fmla="*/ 584676288 w 888"/>
                <a:gd name="T7" fmla="*/ 879536197 h 357"/>
                <a:gd name="T8" fmla="*/ 645160021 w 888"/>
                <a:gd name="T9" fmla="*/ 819052216 h 357"/>
                <a:gd name="T10" fmla="*/ 786288732 w 888"/>
                <a:gd name="T11" fmla="*/ 798890955 h 357"/>
                <a:gd name="T12" fmla="*/ 927417642 w 888"/>
                <a:gd name="T13" fmla="*/ 738407172 h 357"/>
                <a:gd name="T14" fmla="*/ 1068546353 w 888"/>
                <a:gd name="T15" fmla="*/ 778729694 h 357"/>
                <a:gd name="T16" fmla="*/ 1270158798 w 888"/>
                <a:gd name="T17" fmla="*/ 698084651 h 357"/>
                <a:gd name="T18" fmla="*/ 1290320042 w 888"/>
                <a:gd name="T19" fmla="*/ 637600868 h 357"/>
                <a:gd name="T20" fmla="*/ 1330642531 w 888"/>
                <a:gd name="T21" fmla="*/ 577117085 h 357"/>
                <a:gd name="T22" fmla="*/ 1350803775 w 888"/>
                <a:gd name="T23" fmla="*/ 496472042 h 357"/>
                <a:gd name="T24" fmla="*/ 1451609998 w 888"/>
                <a:gd name="T25" fmla="*/ 375504377 h 357"/>
                <a:gd name="T26" fmla="*/ 1532254976 w 888"/>
                <a:gd name="T27" fmla="*/ 133569197 h 357"/>
                <a:gd name="T28" fmla="*/ 1592738709 w 888"/>
                <a:gd name="T29" fmla="*/ 73085389 h 357"/>
                <a:gd name="T30" fmla="*/ 1713706573 w 888"/>
                <a:gd name="T31" fmla="*/ 32762855 h 357"/>
                <a:gd name="T32" fmla="*/ 1975802751 w 888"/>
                <a:gd name="T33" fmla="*/ 73085389 h 357"/>
                <a:gd name="T34" fmla="*/ 2147483647 w 888"/>
                <a:gd name="T35" fmla="*/ 113407936 h 357"/>
                <a:gd name="T36" fmla="*/ 2147483647 w 888"/>
                <a:gd name="T37" fmla="*/ 153730458 h 3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88"/>
                <a:gd name="T58" fmla="*/ 0 h 357"/>
                <a:gd name="T59" fmla="*/ 888 w 888"/>
                <a:gd name="T60" fmla="*/ 357 h 35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88" h="357">
                  <a:moveTo>
                    <a:pt x="0" y="253"/>
                  </a:moveTo>
                  <a:cubicBezTo>
                    <a:pt x="45" y="268"/>
                    <a:pt x="52" y="282"/>
                    <a:pt x="80" y="325"/>
                  </a:cubicBezTo>
                  <a:cubicBezTo>
                    <a:pt x="95" y="347"/>
                    <a:pt x="152" y="357"/>
                    <a:pt x="152" y="357"/>
                  </a:cubicBezTo>
                  <a:cubicBezTo>
                    <a:pt x="179" y="354"/>
                    <a:pt x="206" y="357"/>
                    <a:pt x="232" y="349"/>
                  </a:cubicBezTo>
                  <a:cubicBezTo>
                    <a:pt x="243" y="346"/>
                    <a:pt x="245" y="329"/>
                    <a:pt x="256" y="325"/>
                  </a:cubicBezTo>
                  <a:cubicBezTo>
                    <a:pt x="274" y="318"/>
                    <a:pt x="293" y="320"/>
                    <a:pt x="312" y="317"/>
                  </a:cubicBezTo>
                  <a:cubicBezTo>
                    <a:pt x="331" y="311"/>
                    <a:pt x="348" y="296"/>
                    <a:pt x="368" y="293"/>
                  </a:cubicBezTo>
                  <a:cubicBezTo>
                    <a:pt x="375" y="292"/>
                    <a:pt x="415" y="306"/>
                    <a:pt x="424" y="309"/>
                  </a:cubicBezTo>
                  <a:cubicBezTo>
                    <a:pt x="453" y="299"/>
                    <a:pt x="478" y="294"/>
                    <a:pt x="504" y="277"/>
                  </a:cubicBezTo>
                  <a:cubicBezTo>
                    <a:pt x="507" y="269"/>
                    <a:pt x="508" y="261"/>
                    <a:pt x="512" y="253"/>
                  </a:cubicBezTo>
                  <a:cubicBezTo>
                    <a:pt x="516" y="244"/>
                    <a:pt x="524" y="238"/>
                    <a:pt x="528" y="229"/>
                  </a:cubicBezTo>
                  <a:cubicBezTo>
                    <a:pt x="532" y="219"/>
                    <a:pt x="531" y="207"/>
                    <a:pt x="536" y="197"/>
                  </a:cubicBezTo>
                  <a:cubicBezTo>
                    <a:pt x="574" y="131"/>
                    <a:pt x="548" y="212"/>
                    <a:pt x="576" y="149"/>
                  </a:cubicBezTo>
                  <a:cubicBezTo>
                    <a:pt x="577" y="147"/>
                    <a:pt x="602" y="59"/>
                    <a:pt x="608" y="53"/>
                  </a:cubicBezTo>
                  <a:cubicBezTo>
                    <a:pt x="616" y="45"/>
                    <a:pt x="622" y="34"/>
                    <a:pt x="632" y="29"/>
                  </a:cubicBezTo>
                  <a:cubicBezTo>
                    <a:pt x="647" y="21"/>
                    <a:pt x="680" y="13"/>
                    <a:pt x="680" y="13"/>
                  </a:cubicBezTo>
                  <a:cubicBezTo>
                    <a:pt x="802" y="37"/>
                    <a:pt x="610" y="0"/>
                    <a:pt x="784" y="29"/>
                  </a:cubicBezTo>
                  <a:cubicBezTo>
                    <a:pt x="811" y="33"/>
                    <a:pt x="864" y="45"/>
                    <a:pt x="864" y="45"/>
                  </a:cubicBezTo>
                  <a:cubicBezTo>
                    <a:pt x="872" y="50"/>
                    <a:pt x="888" y="61"/>
                    <a:pt x="888" y="61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5943600" y="4743450"/>
              <a:ext cx="381000" cy="342900"/>
            </a:xfrm>
            <a:custGeom>
              <a:avLst/>
              <a:gdLst>
                <a:gd name="T0" fmla="*/ 451066539 w 173"/>
                <a:gd name="T1" fmla="*/ 544353795 h 216"/>
                <a:gd name="T2" fmla="*/ 606272368 w 173"/>
                <a:gd name="T3" fmla="*/ 383063741 h 216"/>
                <a:gd name="T4" fmla="*/ 839080904 w 173"/>
                <a:gd name="T5" fmla="*/ 302418764 h 216"/>
                <a:gd name="T6" fmla="*/ 567469706 w 173"/>
                <a:gd name="T7" fmla="*/ 0 h 216"/>
                <a:gd name="T8" fmla="*/ 334663372 w 173"/>
                <a:gd name="T9" fmla="*/ 80645002 h 216"/>
                <a:gd name="T10" fmla="*/ 295860848 w 173"/>
                <a:gd name="T11" fmla="*/ 141128760 h 216"/>
                <a:gd name="T12" fmla="*/ 179457612 w 173"/>
                <a:gd name="T13" fmla="*/ 161290004 h 216"/>
                <a:gd name="T14" fmla="*/ 140655054 w 173"/>
                <a:gd name="T15" fmla="*/ 221773787 h 216"/>
                <a:gd name="T16" fmla="*/ 24251861 w 173"/>
                <a:gd name="T17" fmla="*/ 282257519 h 216"/>
                <a:gd name="T18" fmla="*/ 63052191 w 173"/>
                <a:gd name="T19" fmla="*/ 423386329 h 2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3"/>
                <a:gd name="T31" fmla="*/ 0 h 216"/>
                <a:gd name="T32" fmla="*/ 173 w 173"/>
                <a:gd name="T33" fmla="*/ 216 h 2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3" h="216">
                  <a:moveTo>
                    <a:pt x="93" y="216"/>
                  </a:moveTo>
                  <a:cubicBezTo>
                    <a:pt x="99" y="201"/>
                    <a:pt x="110" y="165"/>
                    <a:pt x="125" y="152"/>
                  </a:cubicBezTo>
                  <a:cubicBezTo>
                    <a:pt x="139" y="139"/>
                    <a:pt x="173" y="120"/>
                    <a:pt x="173" y="120"/>
                  </a:cubicBezTo>
                  <a:cubicBezTo>
                    <a:pt x="165" y="65"/>
                    <a:pt x="164" y="32"/>
                    <a:pt x="117" y="0"/>
                  </a:cubicBezTo>
                  <a:cubicBezTo>
                    <a:pt x="101" y="11"/>
                    <a:pt x="85" y="21"/>
                    <a:pt x="69" y="32"/>
                  </a:cubicBezTo>
                  <a:cubicBezTo>
                    <a:pt x="62" y="37"/>
                    <a:pt x="67" y="50"/>
                    <a:pt x="61" y="56"/>
                  </a:cubicBezTo>
                  <a:cubicBezTo>
                    <a:pt x="55" y="62"/>
                    <a:pt x="45" y="61"/>
                    <a:pt x="37" y="64"/>
                  </a:cubicBezTo>
                  <a:cubicBezTo>
                    <a:pt x="34" y="72"/>
                    <a:pt x="34" y="81"/>
                    <a:pt x="29" y="88"/>
                  </a:cubicBezTo>
                  <a:cubicBezTo>
                    <a:pt x="23" y="97"/>
                    <a:pt x="8" y="101"/>
                    <a:pt x="5" y="112"/>
                  </a:cubicBezTo>
                  <a:cubicBezTo>
                    <a:pt x="0" y="130"/>
                    <a:pt x="13" y="149"/>
                    <a:pt x="13" y="168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7848600" y="3505200"/>
              <a:ext cx="1066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solidFill>
                    <a:schemeClr val="bg2"/>
                  </a:solidFill>
                </a:rPr>
                <a:t>0     250     500</a:t>
              </a:r>
              <a:endParaRPr lang="en-US" sz="1000">
                <a:solidFill>
                  <a:schemeClr val="bg2"/>
                </a:solidFill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8305800" y="2990850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 b="1">
                  <a:solidFill>
                    <a:schemeClr val="bg2"/>
                  </a:solidFill>
                </a:rPr>
                <a:t>Km</a:t>
              </a:r>
              <a:endParaRPr lang="en-US" sz="1000">
                <a:solidFill>
                  <a:schemeClr val="bg2"/>
                </a:solidFill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8382000" y="2457450"/>
              <a:ext cx="3048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  <a:latin typeface="Britannic Bold" pitchFamily="34" charset="0"/>
                </a:rPr>
                <a:t>U</a:t>
              </a:r>
              <a:endParaRPr lang="en-US" sz="24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>
              <a:off x="8534400" y="2762250"/>
              <a:ext cx="76200" cy="228600"/>
            </a:xfrm>
            <a:prstGeom prst="rtTriangl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81000" y="323850"/>
              <a:ext cx="8458200" cy="1295400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219200" y="228600"/>
              <a:ext cx="716280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 b="1">
                  <a:solidFill>
                    <a:schemeClr val="bg2"/>
                  </a:solidFill>
                  <a:latin typeface="Poster Bodoni ATT" pitchFamily="18" charset="0"/>
                </a:rPr>
                <a:t>PETA WILAYAH KEDAULATAN RI</a:t>
              </a:r>
              <a:endParaRPr lang="en-US" sz="32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762000" y="839788"/>
              <a:ext cx="7696200" cy="550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en-US" sz="2400" b="1">
                  <a:solidFill>
                    <a:schemeClr val="bg2"/>
                  </a:solidFill>
                </a:rPr>
                <a:t>STATUS  13 DESEMBER 1957 - 17 FEBRUARI 1969</a:t>
              </a:r>
              <a:endParaRPr lang="en-US" sz="2000" b="1">
                <a:solidFill>
                  <a:schemeClr val="bg2"/>
                </a:solidFill>
              </a:endParaRPr>
            </a:p>
            <a:p>
              <a:pPr algn="ctr"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en-US" b="1">
                  <a:solidFill>
                    <a:schemeClr val="bg2"/>
                  </a:solidFill>
                </a:rPr>
                <a:t>DASAR HUKUM : DEKLARASI  JUANDA 1957, UU NO. 4 PRP 1960  </a:t>
              </a:r>
              <a:endParaRPr lang="en-US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838200" y="2533650"/>
              <a:ext cx="7616825" cy="2876550"/>
            </a:xfrm>
            <a:custGeom>
              <a:avLst/>
              <a:gdLst>
                <a:gd name="T0" fmla="*/ 1446569496 w 4798"/>
                <a:gd name="T1" fmla="*/ 592235964 h 1812"/>
                <a:gd name="T2" fmla="*/ 1265118319 w 4798"/>
                <a:gd name="T3" fmla="*/ 471270084 h 1812"/>
                <a:gd name="T4" fmla="*/ 1103828385 w 4798"/>
                <a:gd name="T5" fmla="*/ 269657539 h 1812"/>
                <a:gd name="T6" fmla="*/ 458668449 w 4798"/>
                <a:gd name="T7" fmla="*/ 68045019 h 1812"/>
                <a:gd name="T8" fmla="*/ 75604682 w 4798"/>
                <a:gd name="T9" fmla="*/ 27722517 h 1812"/>
                <a:gd name="T10" fmla="*/ 95765923 w 4798"/>
                <a:gd name="T11" fmla="*/ 370463762 h 1812"/>
                <a:gd name="T12" fmla="*/ 257055932 w 4798"/>
                <a:gd name="T13" fmla="*/ 652721285 h 1812"/>
                <a:gd name="T14" fmla="*/ 337700899 w 4798"/>
                <a:gd name="T15" fmla="*/ 773688752 h 1812"/>
                <a:gd name="T16" fmla="*/ 357862141 w 4798"/>
                <a:gd name="T17" fmla="*/ 1136591353 h 1812"/>
                <a:gd name="T18" fmla="*/ 478829691 w 4798"/>
                <a:gd name="T19" fmla="*/ 1318042554 h 1812"/>
                <a:gd name="T20" fmla="*/ 740925834 w 4798"/>
                <a:gd name="T21" fmla="*/ 1660783712 h 1812"/>
                <a:gd name="T22" fmla="*/ 902215967 w 4798"/>
                <a:gd name="T23" fmla="*/ 1781751576 h 1812"/>
                <a:gd name="T24" fmla="*/ 1043344660 w 4798"/>
                <a:gd name="T25" fmla="*/ 1963202777 h 1812"/>
                <a:gd name="T26" fmla="*/ 1224795836 w 4798"/>
                <a:gd name="T27" fmla="*/ 2147483647 h 1812"/>
                <a:gd name="T28" fmla="*/ 1386085770 w 4798"/>
                <a:gd name="T29" fmla="*/ 2147483647 h 1812"/>
                <a:gd name="T30" fmla="*/ 1406247012 w 4798"/>
                <a:gd name="T31" fmla="*/ 2147483647 h 1812"/>
                <a:gd name="T32" fmla="*/ 1527214463 w 4798"/>
                <a:gd name="T33" fmla="*/ 2147483647 h 1812"/>
                <a:gd name="T34" fmla="*/ 1809472245 w 4798"/>
                <a:gd name="T35" fmla="*/ 2147483647 h 1812"/>
                <a:gd name="T36" fmla="*/ 1950600937 w 4798"/>
                <a:gd name="T37" fmla="*/ 2147483647 h 1812"/>
                <a:gd name="T38" fmla="*/ 2051407146 w 4798"/>
                <a:gd name="T39" fmla="*/ 2147483647 h 1812"/>
                <a:gd name="T40" fmla="*/ 2147483647 w 4798"/>
                <a:gd name="T41" fmla="*/ 2147483647 h 1812"/>
                <a:gd name="T42" fmla="*/ 2147483647 w 4798"/>
                <a:gd name="T43" fmla="*/ 2147483647 h 1812"/>
                <a:gd name="T44" fmla="*/ 2147483647 w 4798"/>
                <a:gd name="T45" fmla="*/ 2147483647 h 1812"/>
                <a:gd name="T46" fmla="*/ 2147483647 w 4798"/>
                <a:gd name="T47" fmla="*/ 2147483647 h 1812"/>
                <a:gd name="T48" fmla="*/ 2147483647 w 4798"/>
                <a:gd name="T49" fmla="*/ 2147483647 h 1812"/>
                <a:gd name="T50" fmla="*/ 2147483647 w 4798"/>
                <a:gd name="T51" fmla="*/ 2147483647 h 1812"/>
                <a:gd name="T52" fmla="*/ 2147483647 w 4798"/>
                <a:gd name="T53" fmla="*/ 2147483647 h 1812"/>
                <a:gd name="T54" fmla="*/ 2147483647 w 4798"/>
                <a:gd name="T55" fmla="*/ 2147483647 h 1812"/>
                <a:gd name="T56" fmla="*/ 2147483647 w 4798"/>
                <a:gd name="T57" fmla="*/ 2147483647 h 1812"/>
                <a:gd name="T58" fmla="*/ 2147483647 w 4798"/>
                <a:gd name="T59" fmla="*/ 2147483647 h 1812"/>
                <a:gd name="T60" fmla="*/ 2147483647 w 4798"/>
                <a:gd name="T61" fmla="*/ 2147483647 h 1812"/>
                <a:gd name="T62" fmla="*/ 2147483647 w 4798"/>
                <a:gd name="T63" fmla="*/ 2147483647 h 1812"/>
                <a:gd name="T64" fmla="*/ 2147483647 w 4798"/>
                <a:gd name="T65" fmla="*/ 2147483647 h 1812"/>
                <a:gd name="T66" fmla="*/ 2147483647 w 4798"/>
                <a:gd name="T67" fmla="*/ 2147483647 h 1812"/>
                <a:gd name="T68" fmla="*/ 2147483647 w 4798"/>
                <a:gd name="T69" fmla="*/ 2147483647 h 1812"/>
                <a:gd name="T70" fmla="*/ 2147483647 w 4798"/>
                <a:gd name="T71" fmla="*/ 2147483647 h 1812"/>
                <a:gd name="T72" fmla="*/ 2147483647 w 4798"/>
                <a:gd name="T73" fmla="*/ 2147483647 h 1812"/>
                <a:gd name="T74" fmla="*/ 2147483647 w 4798"/>
                <a:gd name="T75" fmla="*/ 2147483647 h 1812"/>
                <a:gd name="T76" fmla="*/ 2147483647 w 4798"/>
                <a:gd name="T77" fmla="*/ 2147483647 h 1812"/>
                <a:gd name="T78" fmla="*/ 2147483647 w 4798"/>
                <a:gd name="T79" fmla="*/ 2147483647 h 1812"/>
                <a:gd name="T80" fmla="*/ 2147483647 w 4798"/>
                <a:gd name="T81" fmla="*/ 2147483647 h 1812"/>
                <a:gd name="T82" fmla="*/ 2147483647 w 4798"/>
                <a:gd name="T83" fmla="*/ 2147483647 h 1812"/>
                <a:gd name="T84" fmla="*/ 2147483647 w 4798"/>
                <a:gd name="T85" fmla="*/ 2147483647 h 1812"/>
                <a:gd name="T86" fmla="*/ 2147483647 w 4798"/>
                <a:gd name="T87" fmla="*/ 2147483647 h 1812"/>
                <a:gd name="T88" fmla="*/ 2147483647 w 4798"/>
                <a:gd name="T89" fmla="*/ 2147483647 h 1812"/>
                <a:gd name="T90" fmla="*/ 2147483647 w 4798"/>
                <a:gd name="T91" fmla="*/ 2147483647 h 1812"/>
                <a:gd name="T92" fmla="*/ 2147483647 w 4798"/>
                <a:gd name="T93" fmla="*/ 2147483647 h 1812"/>
                <a:gd name="T94" fmla="*/ 2147483647 w 4798"/>
                <a:gd name="T95" fmla="*/ 2147483647 h 1812"/>
                <a:gd name="T96" fmla="*/ 2147483647 w 4798"/>
                <a:gd name="T97" fmla="*/ 2147483647 h 1812"/>
                <a:gd name="T98" fmla="*/ 2147483647 w 4798"/>
                <a:gd name="T99" fmla="*/ 2147483647 h 1812"/>
                <a:gd name="T100" fmla="*/ 2147483647 w 4798"/>
                <a:gd name="T101" fmla="*/ 2147483647 h 1812"/>
                <a:gd name="T102" fmla="*/ 2147483647 w 4798"/>
                <a:gd name="T103" fmla="*/ 2147483647 h 1812"/>
                <a:gd name="T104" fmla="*/ 2147483647 w 4798"/>
                <a:gd name="T105" fmla="*/ 2147483647 h 1812"/>
                <a:gd name="T106" fmla="*/ 2147483647 w 4798"/>
                <a:gd name="T107" fmla="*/ 2147483647 h 1812"/>
                <a:gd name="T108" fmla="*/ 2147483647 w 4798"/>
                <a:gd name="T109" fmla="*/ 2147483647 h 1812"/>
                <a:gd name="T110" fmla="*/ 2147483647 w 4798"/>
                <a:gd name="T111" fmla="*/ 2147483647 h 1812"/>
                <a:gd name="T112" fmla="*/ 2147483647 w 4798"/>
                <a:gd name="T113" fmla="*/ 2147483647 h 1812"/>
                <a:gd name="T114" fmla="*/ 2147483647 w 4798"/>
                <a:gd name="T115" fmla="*/ 2147483647 h 1812"/>
                <a:gd name="T116" fmla="*/ 2147483647 w 4798"/>
                <a:gd name="T117" fmla="*/ 2147483647 h 1812"/>
                <a:gd name="T118" fmla="*/ 2147483647 w 4798"/>
                <a:gd name="T119" fmla="*/ 2147483647 h 1812"/>
                <a:gd name="T120" fmla="*/ 2147483647 w 4798"/>
                <a:gd name="T121" fmla="*/ 2147483647 h 181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798"/>
                <a:gd name="T184" fmla="*/ 0 h 1812"/>
                <a:gd name="T185" fmla="*/ 4798 w 4798"/>
                <a:gd name="T186" fmla="*/ 1812 h 181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798" h="1812">
                  <a:moveTo>
                    <a:pt x="574" y="235"/>
                  </a:moveTo>
                  <a:cubicBezTo>
                    <a:pt x="548" y="218"/>
                    <a:pt x="532" y="197"/>
                    <a:pt x="502" y="187"/>
                  </a:cubicBezTo>
                  <a:cubicBezTo>
                    <a:pt x="488" y="146"/>
                    <a:pt x="467" y="136"/>
                    <a:pt x="438" y="107"/>
                  </a:cubicBezTo>
                  <a:cubicBezTo>
                    <a:pt x="345" y="14"/>
                    <a:pt x="344" y="35"/>
                    <a:pt x="182" y="27"/>
                  </a:cubicBezTo>
                  <a:cubicBezTo>
                    <a:pt x="93" y="5"/>
                    <a:pt x="164" y="0"/>
                    <a:pt x="30" y="11"/>
                  </a:cubicBezTo>
                  <a:cubicBezTo>
                    <a:pt x="0" y="56"/>
                    <a:pt x="15" y="102"/>
                    <a:pt x="38" y="147"/>
                  </a:cubicBezTo>
                  <a:cubicBezTo>
                    <a:pt x="49" y="201"/>
                    <a:pt x="71" y="212"/>
                    <a:pt x="102" y="259"/>
                  </a:cubicBezTo>
                  <a:cubicBezTo>
                    <a:pt x="113" y="275"/>
                    <a:pt x="134" y="307"/>
                    <a:pt x="134" y="307"/>
                  </a:cubicBezTo>
                  <a:cubicBezTo>
                    <a:pt x="137" y="355"/>
                    <a:pt x="137" y="403"/>
                    <a:pt x="142" y="451"/>
                  </a:cubicBezTo>
                  <a:cubicBezTo>
                    <a:pt x="145" y="483"/>
                    <a:pt x="176" y="496"/>
                    <a:pt x="190" y="523"/>
                  </a:cubicBezTo>
                  <a:cubicBezTo>
                    <a:pt x="214" y="571"/>
                    <a:pt x="240" y="641"/>
                    <a:pt x="294" y="659"/>
                  </a:cubicBezTo>
                  <a:cubicBezTo>
                    <a:pt x="313" y="687"/>
                    <a:pt x="326" y="696"/>
                    <a:pt x="358" y="707"/>
                  </a:cubicBezTo>
                  <a:cubicBezTo>
                    <a:pt x="368" y="736"/>
                    <a:pt x="414" y="779"/>
                    <a:pt x="414" y="779"/>
                  </a:cubicBezTo>
                  <a:cubicBezTo>
                    <a:pt x="426" y="815"/>
                    <a:pt x="454" y="870"/>
                    <a:pt x="486" y="891"/>
                  </a:cubicBezTo>
                  <a:cubicBezTo>
                    <a:pt x="498" y="937"/>
                    <a:pt x="529" y="976"/>
                    <a:pt x="550" y="1019"/>
                  </a:cubicBezTo>
                  <a:cubicBezTo>
                    <a:pt x="554" y="1027"/>
                    <a:pt x="552" y="1037"/>
                    <a:pt x="558" y="1043"/>
                  </a:cubicBezTo>
                  <a:cubicBezTo>
                    <a:pt x="572" y="1057"/>
                    <a:pt x="606" y="1075"/>
                    <a:pt x="606" y="1075"/>
                  </a:cubicBezTo>
                  <a:cubicBezTo>
                    <a:pt x="654" y="1067"/>
                    <a:pt x="672" y="1058"/>
                    <a:pt x="718" y="1067"/>
                  </a:cubicBezTo>
                  <a:cubicBezTo>
                    <a:pt x="742" y="1083"/>
                    <a:pt x="752" y="1076"/>
                    <a:pt x="774" y="1091"/>
                  </a:cubicBezTo>
                  <a:cubicBezTo>
                    <a:pt x="846" y="1139"/>
                    <a:pt x="736" y="1097"/>
                    <a:pt x="814" y="1123"/>
                  </a:cubicBezTo>
                  <a:cubicBezTo>
                    <a:pt x="829" y="1138"/>
                    <a:pt x="849" y="1147"/>
                    <a:pt x="862" y="1163"/>
                  </a:cubicBezTo>
                  <a:cubicBezTo>
                    <a:pt x="879" y="1184"/>
                    <a:pt x="859" y="1194"/>
                    <a:pt x="886" y="1211"/>
                  </a:cubicBezTo>
                  <a:cubicBezTo>
                    <a:pt x="900" y="1220"/>
                    <a:pt x="934" y="1227"/>
                    <a:pt x="934" y="1227"/>
                  </a:cubicBezTo>
                  <a:cubicBezTo>
                    <a:pt x="951" y="1279"/>
                    <a:pt x="927" y="1228"/>
                    <a:pt x="966" y="1259"/>
                  </a:cubicBezTo>
                  <a:cubicBezTo>
                    <a:pt x="974" y="1265"/>
                    <a:pt x="975" y="1277"/>
                    <a:pt x="982" y="1283"/>
                  </a:cubicBezTo>
                  <a:cubicBezTo>
                    <a:pt x="1030" y="1325"/>
                    <a:pt x="1031" y="1315"/>
                    <a:pt x="1094" y="1323"/>
                  </a:cubicBezTo>
                  <a:cubicBezTo>
                    <a:pt x="1128" y="1374"/>
                    <a:pt x="1166" y="1415"/>
                    <a:pt x="1222" y="1443"/>
                  </a:cubicBezTo>
                  <a:cubicBezTo>
                    <a:pt x="1264" y="1506"/>
                    <a:pt x="1337" y="1479"/>
                    <a:pt x="1414" y="1483"/>
                  </a:cubicBezTo>
                  <a:cubicBezTo>
                    <a:pt x="1473" y="1523"/>
                    <a:pt x="1578" y="1524"/>
                    <a:pt x="1646" y="1531"/>
                  </a:cubicBezTo>
                  <a:cubicBezTo>
                    <a:pt x="1740" y="1541"/>
                    <a:pt x="1834" y="1561"/>
                    <a:pt x="1926" y="1579"/>
                  </a:cubicBezTo>
                  <a:cubicBezTo>
                    <a:pt x="1986" y="1619"/>
                    <a:pt x="2071" y="1625"/>
                    <a:pt x="2142" y="1635"/>
                  </a:cubicBezTo>
                  <a:cubicBezTo>
                    <a:pt x="2263" y="1626"/>
                    <a:pt x="2382" y="1626"/>
                    <a:pt x="2502" y="1643"/>
                  </a:cubicBezTo>
                  <a:cubicBezTo>
                    <a:pt x="2520" y="1652"/>
                    <a:pt x="2542" y="1654"/>
                    <a:pt x="2558" y="1667"/>
                  </a:cubicBezTo>
                  <a:cubicBezTo>
                    <a:pt x="2566" y="1673"/>
                    <a:pt x="2566" y="1686"/>
                    <a:pt x="2574" y="1691"/>
                  </a:cubicBezTo>
                  <a:cubicBezTo>
                    <a:pt x="2588" y="1700"/>
                    <a:pt x="2622" y="1707"/>
                    <a:pt x="2622" y="1707"/>
                  </a:cubicBezTo>
                  <a:cubicBezTo>
                    <a:pt x="2654" y="1739"/>
                    <a:pt x="2679" y="1780"/>
                    <a:pt x="2718" y="1803"/>
                  </a:cubicBezTo>
                  <a:cubicBezTo>
                    <a:pt x="2734" y="1812"/>
                    <a:pt x="2756" y="1799"/>
                    <a:pt x="2774" y="1795"/>
                  </a:cubicBezTo>
                  <a:cubicBezTo>
                    <a:pt x="2815" y="1787"/>
                    <a:pt x="2853" y="1754"/>
                    <a:pt x="2894" y="1747"/>
                  </a:cubicBezTo>
                  <a:cubicBezTo>
                    <a:pt x="2928" y="1741"/>
                    <a:pt x="2963" y="1742"/>
                    <a:pt x="2998" y="1739"/>
                  </a:cubicBezTo>
                  <a:cubicBezTo>
                    <a:pt x="3075" y="1731"/>
                    <a:pt x="3150" y="1702"/>
                    <a:pt x="3214" y="1659"/>
                  </a:cubicBezTo>
                  <a:cubicBezTo>
                    <a:pt x="3240" y="1621"/>
                    <a:pt x="3267" y="1614"/>
                    <a:pt x="3310" y="1603"/>
                  </a:cubicBezTo>
                  <a:cubicBezTo>
                    <a:pt x="3358" y="1567"/>
                    <a:pt x="3412" y="1546"/>
                    <a:pt x="3470" y="1531"/>
                  </a:cubicBezTo>
                  <a:cubicBezTo>
                    <a:pt x="3555" y="1474"/>
                    <a:pt x="3643" y="1526"/>
                    <a:pt x="3726" y="1547"/>
                  </a:cubicBezTo>
                  <a:cubicBezTo>
                    <a:pt x="3747" y="1544"/>
                    <a:pt x="3770" y="1546"/>
                    <a:pt x="3790" y="1539"/>
                  </a:cubicBezTo>
                  <a:cubicBezTo>
                    <a:pt x="3808" y="1533"/>
                    <a:pt x="3838" y="1507"/>
                    <a:pt x="3838" y="1507"/>
                  </a:cubicBezTo>
                  <a:cubicBezTo>
                    <a:pt x="3856" y="1479"/>
                    <a:pt x="3874" y="1461"/>
                    <a:pt x="3902" y="1443"/>
                  </a:cubicBezTo>
                  <a:cubicBezTo>
                    <a:pt x="3939" y="1388"/>
                    <a:pt x="3916" y="1401"/>
                    <a:pt x="3958" y="1387"/>
                  </a:cubicBezTo>
                  <a:cubicBezTo>
                    <a:pt x="3985" y="1390"/>
                    <a:pt x="4012" y="1387"/>
                    <a:pt x="4038" y="1395"/>
                  </a:cubicBezTo>
                  <a:cubicBezTo>
                    <a:pt x="4049" y="1398"/>
                    <a:pt x="4051" y="1418"/>
                    <a:pt x="4062" y="1419"/>
                  </a:cubicBezTo>
                  <a:cubicBezTo>
                    <a:pt x="4102" y="1423"/>
                    <a:pt x="4142" y="1414"/>
                    <a:pt x="4182" y="1411"/>
                  </a:cubicBezTo>
                  <a:cubicBezTo>
                    <a:pt x="4193" y="1378"/>
                    <a:pt x="4217" y="1359"/>
                    <a:pt x="4238" y="1331"/>
                  </a:cubicBezTo>
                  <a:cubicBezTo>
                    <a:pt x="4249" y="1297"/>
                    <a:pt x="4254" y="1234"/>
                    <a:pt x="4294" y="1219"/>
                  </a:cubicBezTo>
                  <a:cubicBezTo>
                    <a:pt x="4307" y="1214"/>
                    <a:pt x="4321" y="1214"/>
                    <a:pt x="4334" y="1211"/>
                  </a:cubicBezTo>
                  <a:cubicBezTo>
                    <a:pt x="4355" y="1216"/>
                    <a:pt x="4377" y="1222"/>
                    <a:pt x="4398" y="1227"/>
                  </a:cubicBezTo>
                  <a:cubicBezTo>
                    <a:pt x="4417" y="1232"/>
                    <a:pt x="4446" y="1259"/>
                    <a:pt x="4446" y="1259"/>
                  </a:cubicBezTo>
                  <a:cubicBezTo>
                    <a:pt x="4476" y="1304"/>
                    <a:pt x="4478" y="1355"/>
                    <a:pt x="4430" y="1387"/>
                  </a:cubicBezTo>
                  <a:cubicBezTo>
                    <a:pt x="4408" y="1420"/>
                    <a:pt x="4386" y="1446"/>
                    <a:pt x="4374" y="1483"/>
                  </a:cubicBezTo>
                  <a:cubicBezTo>
                    <a:pt x="4381" y="1531"/>
                    <a:pt x="4376" y="1556"/>
                    <a:pt x="4422" y="1571"/>
                  </a:cubicBezTo>
                  <a:cubicBezTo>
                    <a:pt x="4516" y="1564"/>
                    <a:pt x="4588" y="1549"/>
                    <a:pt x="4678" y="1579"/>
                  </a:cubicBezTo>
                  <a:cubicBezTo>
                    <a:pt x="4704" y="1618"/>
                    <a:pt x="4732" y="1613"/>
                    <a:pt x="4774" y="1627"/>
                  </a:cubicBezTo>
                  <a:cubicBezTo>
                    <a:pt x="4786" y="1609"/>
                    <a:pt x="4798" y="1594"/>
                    <a:pt x="4798" y="1571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828800" y="2838450"/>
              <a:ext cx="1473200" cy="681038"/>
            </a:xfrm>
            <a:custGeom>
              <a:avLst/>
              <a:gdLst>
                <a:gd name="T0" fmla="*/ 0 w 928"/>
                <a:gd name="T1" fmla="*/ 262096467 h 429"/>
                <a:gd name="T2" fmla="*/ 443547582 w 928"/>
                <a:gd name="T3" fmla="*/ 604837970 h 429"/>
                <a:gd name="T4" fmla="*/ 483870071 w 928"/>
                <a:gd name="T5" fmla="*/ 665321748 h 429"/>
                <a:gd name="T6" fmla="*/ 544353805 w 928"/>
                <a:gd name="T7" fmla="*/ 685483007 h 429"/>
                <a:gd name="T8" fmla="*/ 624998784 w 928"/>
                <a:gd name="T9" fmla="*/ 766128043 h 429"/>
                <a:gd name="T10" fmla="*/ 665321273 w 928"/>
                <a:gd name="T11" fmla="*/ 826611820 h 429"/>
                <a:gd name="T12" fmla="*/ 725805007 w 928"/>
                <a:gd name="T13" fmla="*/ 846773278 h 429"/>
                <a:gd name="T14" fmla="*/ 866933919 w 928"/>
                <a:gd name="T15" fmla="*/ 1008063350 h 429"/>
                <a:gd name="T16" fmla="*/ 927417653 w 928"/>
                <a:gd name="T17" fmla="*/ 987902091 h 429"/>
                <a:gd name="T18" fmla="*/ 1048385121 w 928"/>
                <a:gd name="T19" fmla="*/ 1028224609 h 429"/>
                <a:gd name="T20" fmla="*/ 1249997568 w 928"/>
                <a:gd name="T21" fmla="*/ 987902091 h 429"/>
                <a:gd name="T22" fmla="*/ 1532254994 w 928"/>
                <a:gd name="T23" fmla="*/ 665321748 h 429"/>
                <a:gd name="T24" fmla="*/ 1491932504 w 928"/>
                <a:gd name="T25" fmla="*/ 544354193 h 429"/>
                <a:gd name="T26" fmla="*/ 1370965036 w 928"/>
                <a:gd name="T27" fmla="*/ 504031675 h 429"/>
                <a:gd name="T28" fmla="*/ 1310481302 w 928"/>
                <a:gd name="T29" fmla="*/ 483870416 h 429"/>
                <a:gd name="T30" fmla="*/ 1653222462 w 928"/>
                <a:gd name="T31" fmla="*/ 241935208 h 429"/>
                <a:gd name="T32" fmla="*/ 1854835306 w 928"/>
                <a:gd name="T33" fmla="*/ 100806320 h 429"/>
                <a:gd name="T34" fmla="*/ 1895157795 w 928"/>
                <a:gd name="T35" fmla="*/ 40322531 h 429"/>
                <a:gd name="T36" fmla="*/ 2016125263 w 928"/>
                <a:gd name="T37" fmla="*/ 0 h 429"/>
                <a:gd name="T38" fmla="*/ 2147483647 w 928"/>
                <a:gd name="T39" fmla="*/ 120967604 h 429"/>
                <a:gd name="T40" fmla="*/ 2147483647 w 928"/>
                <a:gd name="T41" fmla="*/ 302418985 h 429"/>
                <a:gd name="T42" fmla="*/ 2147483647 w 928"/>
                <a:gd name="T43" fmla="*/ 423386639 h 4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28"/>
                <a:gd name="T67" fmla="*/ 0 h 429"/>
                <a:gd name="T68" fmla="*/ 928 w 928"/>
                <a:gd name="T69" fmla="*/ 429 h 4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28" h="429">
                  <a:moveTo>
                    <a:pt x="0" y="104"/>
                  </a:moveTo>
                  <a:cubicBezTo>
                    <a:pt x="70" y="127"/>
                    <a:pt x="104" y="216"/>
                    <a:pt x="176" y="240"/>
                  </a:cubicBezTo>
                  <a:cubicBezTo>
                    <a:pt x="181" y="248"/>
                    <a:pt x="184" y="258"/>
                    <a:pt x="192" y="264"/>
                  </a:cubicBezTo>
                  <a:cubicBezTo>
                    <a:pt x="199" y="269"/>
                    <a:pt x="210" y="266"/>
                    <a:pt x="216" y="272"/>
                  </a:cubicBezTo>
                  <a:cubicBezTo>
                    <a:pt x="259" y="315"/>
                    <a:pt x="184" y="283"/>
                    <a:pt x="248" y="304"/>
                  </a:cubicBezTo>
                  <a:cubicBezTo>
                    <a:pt x="253" y="312"/>
                    <a:pt x="256" y="322"/>
                    <a:pt x="264" y="328"/>
                  </a:cubicBezTo>
                  <a:cubicBezTo>
                    <a:pt x="271" y="333"/>
                    <a:pt x="282" y="330"/>
                    <a:pt x="288" y="336"/>
                  </a:cubicBezTo>
                  <a:cubicBezTo>
                    <a:pt x="381" y="429"/>
                    <a:pt x="276" y="355"/>
                    <a:pt x="344" y="400"/>
                  </a:cubicBezTo>
                  <a:cubicBezTo>
                    <a:pt x="352" y="397"/>
                    <a:pt x="360" y="391"/>
                    <a:pt x="368" y="392"/>
                  </a:cubicBezTo>
                  <a:cubicBezTo>
                    <a:pt x="385" y="394"/>
                    <a:pt x="416" y="408"/>
                    <a:pt x="416" y="408"/>
                  </a:cubicBezTo>
                  <a:cubicBezTo>
                    <a:pt x="443" y="404"/>
                    <a:pt x="476" y="410"/>
                    <a:pt x="496" y="392"/>
                  </a:cubicBezTo>
                  <a:cubicBezTo>
                    <a:pt x="548" y="347"/>
                    <a:pt x="534" y="282"/>
                    <a:pt x="608" y="264"/>
                  </a:cubicBezTo>
                  <a:cubicBezTo>
                    <a:pt x="603" y="248"/>
                    <a:pt x="604" y="228"/>
                    <a:pt x="592" y="216"/>
                  </a:cubicBezTo>
                  <a:cubicBezTo>
                    <a:pt x="580" y="204"/>
                    <a:pt x="560" y="205"/>
                    <a:pt x="544" y="200"/>
                  </a:cubicBezTo>
                  <a:cubicBezTo>
                    <a:pt x="536" y="197"/>
                    <a:pt x="520" y="192"/>
                    <a:pt x="520" y="192"/>
                  </a:cubicBezTo>
                  <a:cubicBezTo>
                    <a:pt x="485" y="88"/>
                    <a:pt x="584" y="103"/>
                    <a:pt x="656" y="96"/>
                  </a:cubicBezTo>
                  <a:cubicBezTo>
                    <a:pt x="687" y="80"/>
                    <a:pt x="707" y="59"/>
                    <a:pt x="736" y="40"/>
                  </a:cubicBezTo>
                  <a:cubicBezTo>
                    <a:pt x="741" y="32"/>
                    <a:pt x="744" y="21"/>
                    <a:pt x="752" y="16"/>
                  </a:cubicBezTo>
                  <a:cubicBezTo>
                    <a:pt x="766" y="7"/>
                    <a:pt x="800" y="0"/>
                    <a:pt x="800" y="0"/>
                  </a:cubicBezTo>
                  <a:cubicBezTo>
                    <a:pt x="827" y="18"/>
                    <a:pt x="834" y="38"/>
                    <a:pt x="864" y="48"/>
                  </a:cubicBezTo>
                  <a:cubicBezTo>
                    <a:pt x="872" y="72"/>
                    <a:pt x="884" y="98"/>
                    <a:pt x="896" y="120"/>
                  </a:cubicBezTo>
                  <a:cubicBezTo>
                    <a:pt x="905" y="137"/>
                    <a:pt x="928" y="168"/>
                    <a:pt x="928" y="168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4724400" y="2686050"/>
              <a:ext cx="3797300" cy="1206500"/>
            </a:xfrm>
            <a:custGeom>
              <a:avLst/>
              <a:gdLst>
                <a:gd name="T0" fmla="*/ 0 w 2392"/>
                <a:gd name="T1" fmla="*/ 282257509 h 760"/>
                <a:gd name="T2" fmla="*/ 161289984 w 2392"/>
                <a:gd name="T3" fmla="*/ 544353774 h 760"/>
                <a:gd name="T4" fmla="*/ 201612467 w 2392"/>
                <a:gd name="T5" fmla="*/ 685482478 h 760"/>
                <a:gd name="T6" fmla="*/ 443547517 w 2392"/>
                <a:gd name="T7" fmla="*/ 866933868 h 760"/>
                <a:gd name="T8" fmla="*/ 685482419 w 2392"/>
                <a:gd name="T9" fmla="*/ 846772625 h 760"/>
                <a:gd name="T10" fmla="*/ 745966144 w 2392"/>
                <a:gd name="T11" fmla="*/ 806449939 h 760"/>
                <a:gd name="T12" fmla="*/ 846772551 w 2392"/>
                <a:gd name="T13" fmla="*/ 786288696 h 760"/>
                <a:gd name="T14" fmla="*/ 1048384969 w 2392"/>
                <a:gd name="T15" fmla="*/ 826611183 h 760"/>
                <a:gd name="T16" fmla="*/ 1129029936 w 2392"/>
                <a:gd name="T17" fmla="*/ 887095112 h 760"/>
                <a:gd name="T18" fmla="*/ 1391126079 w 2392"/>
                <a:gd name="T19" fmla="*/ 947578842 h 760"/>
                <a:gd name="T20" fmla="*/ 1653222222 w 2392"/>
                <a:gd name="T21" fmla="*/ 866933868 h 760"/>
                <a:gd name="T22" fmla="*/ 1713706344 w 2392"/>
                <a:gd name="T23" fmla="*/ 806449939 h 760"/>
                <a:gd name="T24" fmla="*/ 1774190069 w 2392"/>
                <a:gd name="T25" fmla="*/ 786288696 h 760"/>
                <a:gd name="T26" fmla="*/ 1794351311 w 2392"/>
                <a:gd name="T27" fmla="*/ 725804965 h 760"/>
                <a:gd name="T28" fmla="*/ 1935480004 w 2392"/>
                <a:gd name="T29" fmla="*/ 705643722 h 760"/>
                <a:gd name="T30" fmla="*/ 2096769938 w 2392"/>
                <a:gd name="T31" fmla="*/ 725804965 h 760"/>
                <a:gd name="T32" fmla="*/ 2056447454 w 2392"/>
                <a:gd name="T33" fmla="*/ 645159991 h 760"/>
                <a:gd name="T34" fmla="*/ 1995963729 w 2392"/>
                <a:gd name="T35" fmla="*/ 624998748 h 760"/>
                <a:gd name="T36" fmla="*/ 1874996278 w 2392"/>
                <a:gd name="T37" fmla="*/ 524192530 h 760"/>
                <a:gd name="T38" fmla="*/ 1874996278 w 2392"/>
                <a:gd name="T39" fmla="*/ 302418752 h 760"/>
                <a:gd name="T40" fmla="*/ 1935480004 w 2392"/>
                <a:gd name="T41" fmla="*/ 262096265 h 760"/>
                <a:gd name="T42" fmla="*/ 2147483647 w 2392"/>
                <a:gd name="T43" fmla="*/ 141128754 h 760"/>
                <a:gd name="T44" fmla="*/ 2147483647 w 2392"/>
                <a:gd name="T45" fmla="*/ 80644999 h 760"/>
                <a:gd name="T46" fmla="*/ 2147483647 w 2392"/>
                <a:gd name="T47" fmla="*/ 0 h 760"/>
                <a:gd name="T48" fmla="*/ 2147483647 w 2392"/>
                <a:gd name="T49" fmla="*/ 120967511 h 760"/>
                <a:gd name="T50" fmla="*/ 2147483647 w 2392"/>
                <a:gd name="T51" fmla="*/ 181451241 h 760"/>
                <a:gd name="T52" fmla="*/ 2147483647 w 2392"/>
                <a:gd name="T53" fmla="*/ 504031287 h 760"/>
                <a:gd name="T54" fmla="*/ 2147483647 w 2392"/>
                <a:gd name="T55" fmla="*/ 887095112 h 760"/>
                <a:gd name="T56" fmla="*/ 2147483647 w 2392"/>
                <a:gd name="T57" fmla="*/ 1028223817 h 760"/>
                <a:gd name="T58" fmla="*/ 2147483647 w 2392"/>
                <a:gd name="T59" fmla="*/ 1209675008 h 760"/>
                <a:gd name="T60" fmla="*/ 2147483647 w 2392"/>
                <a:gd name="T61" fmla="*/ 1229836252 h 760"/>
                <a:gd name="T62" fmla="*/ 2147483647 w 2392"/>
                <a:gd name="T63" fmla="*/ 1310481226 h 760"/>
                <a:gd name="T64" fmla="*/ 2147483647 w 2392"/>
                <a:gd name="T65" fmla="*/ 1330642469 h 760"/>
                <a:gd name="T66" fmla="*/ 2147483647 w 2392"/>
                <a:gd name="T67" fmla="*/ 1370964956 h 760"/>
                <a:gd name="T68" fmla="*/ 2147483647 w 2392"/>
                <a:gd name="T69" fmla="*/ 1431448687 h 760"/>
                <a:gd name="T70" fmla="*/ 2147483647 w 2392"/>
                <a:gd name="T71" fmla="*/ 1552416148 h 760"/>
                <a:gd name="T72" fmla="*/ 2147483647 w 2392"/>
                <a:gd name="T73" fmla="*/ 1653222366 h 760"/>
                <a:gd name="T74" fmla="*/ 2147483647 w 2392"/>
                <a:gd name="T75" fmla="*/ 1673384006 h 760"/>
                <a:gd name="T76" fmla="*/ 2147483647 w 2392"/>
                <a:gd name="T77" fmla="*/ 1713706493 h 760"/>
                <a:gd name="T78" fmla="*/ 2147483647 w 2392"/>
                <a:gd name="T79" fmla="*/ 1774190224 h 760"/>
                <a:gd name="T80" fmla="*/ 2147483647 w 2392"/>
                <a:gd name="T81" fmla="*/ 1794351467 h 760"/>
                <a:gd name="T82" fmla="*/ 2147483647 w 2392"/>
                <a:gd name="T83" fmla="*/ 1915318928 h 7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392"/>
                <a:gd name="T127" fmla="*/ 0 h 760"/>
                <a:gd name="T128" fmla="*/ 2392 w 2392"/>
                <a:gd name="T129" fmla="*/ 760 h 76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392" h="760">
                  <a:moveTo>
                    <a:pt x="0" y="112"/>
                  </a:moveTo>
                  <a:cubicBezTo>
                    <a:pt x="25" y="146"/>
                    <a:pt x="45" y="179"/>
                    <a:pt x="64" y="216"/>
                  </a:cubicBezTo>
                  <a:cubicBezTo>
                    <a:pt x="73" y="233"/>
                    <a:pt x="70" y="255"/>
                    <a:pt x="80" y="272"/>
                  </a:cubicBezTo>
                  <a:cubicBezTo>
                    <a:pt x="96" y="300"/>
                    <a:pt x="147" y="334"/>
                    <a:pt x="176" y="344"/>
                  </a:cubicBezTo>
                  <a:cubicBezTo>
                    <a:pt x="208" y="341"/>
                    <a:pt x="241" y="342"/>
                    <a:pt x="272" y="336"/>
                  </a:cubicBezTo>
                  <a:cubicBezTo>
                    <a:pt x="281" y="334"/>
                    <a:pt x="287" y="323"/>
                    <a:pt x="296" y="320"/>
                  </a:cubicBezTo>
                  <a:cubicBezTo>
                    <a:pt x="309" y="315"/>
                    <a:pt x="323" y="315"/>
                    <a:pt x="336" y="312"/>
                  </a:cubicBezTo>
                  <a:cubicBezTo>
                    <a:pt x="342" y="313"/>
                    <a:pt x="404" y="322"/>
                    <a:pt x="416" y="328"/>
                  </a:cubicBezTo>
                  <a:cubicBezTo>
                    <a:pt x="428" y="334"/>
                    <a:pt x="436" y="347"/>
                    <a:pt x="448" y="352"/>
                  </a:cubicBezTo>
                  <a:cubicBezTo>
                    <a:pt x="466" y="359"/>
                    <a:pt x="527" y="371"/>
                    <a:pt x="552" y="376"/>
                  </a:cubicBezTo>
                  <a:cubicBezTo>
                    <a:pt x="594" y="369"/>
                    <a:pt x="616" y="354"/>
                    <a:pt x="656" y="344"/>
                  </a:cubicBezTo>
                  <a:cubicBezTo>
                    <a:pt x="664" y="336"/>
                    <a:pt x="671" y="326"/>
                    <a:pt x="680" y="320"/>
                  </a:cubicBezTo>
                  <a:cubicBezTo>
                    <a:pt x="687" y="315"/>
                    <a:pt x="698" y="318"/>
                    <a:pt x="704" y="312"/>
                  </a:cubicBezTo>
                  <a:cubicBezTo>
                    <a:pt x="710" y="306"/>
                    <a:pt x="704" y="292"/>
                    <a:pt x="712" y="288"/>
                  </a:cubicBezTo>
                  <a:cubicBezTo>
                    <a:pt x="729" y="280"/>
                    <a:pt x="749" y="283"/>
                    <a:pt x="768" y="280"/>
                  </a:cubicBezTo>
                  <a:cubicBezTo>
                    <a:pt x="789" y="283"/>
                    <a:pt x="813" y="298"/>
                    <a:pt x="832" y="288"/>
                  </a:cubicBezTo>
                  <a:cubicBezTo>
                    <a:pt x="843" y="283"/>
                    <a:pt x="824" y="264"/>
                    <a:pt x="816" y="256"/>
                  </a:cubicBezTo>
                  <a:cubicBezTo>
                    <a:pt x="810" y="250"/>
                    <a:pt x="800" y="252"/>
                    <a:pt x="792" y="248"/>
                  </a:cubicBezTo>
                  <a:cubicBezTo>
                    <a:pt x="770" y="237"/>
                    <a:pt x="762" y="226"/>
                    <a:pt x="744" y="208"/>
                  </a:cubicBezTo>
                  <a:cubicBezTo>
                    <a:pt x="733" y="174"/>
                    <a:pt x="726" y="165"/>
                    <a:pt x="744" y="120"/>
                  </a:cubicBezTo>
                  <a:cubicBezTo>
                    <a:pt x="748" y="111"/>
                    <a:pt x="759" y="108"/>
                    <a:pt x="768" y="104"/>
                  </a:cubicBezTo>
                  <a:cubicBezTo>
                    <a:pt x="809" y="86"/>
                    <a:pt x="853" y="67"/>
                    <a:pt x="896" y="56"/>
                  </a:cubicBezTo>
                  <a:cubicBezTo>
                    <a:pt x="899" y="48"/>
                    <a:pt x="898" y="38"/>
                    <a:pt x="904" y="32"/>
                  </a:cubicBezTo>
                  <a:cubicBezTo>
                    <a:pt x="911" y="25"/>
                    <a:pt x="978" y="7"/>
                    <a:pt x="992" y="0"/>
                  </a:cubicBezTo>
                  <a:cubicBezTo>
                    <a:pt x="997" y="16"/>
                    <a:pt x="1003" y="32"/>
                    <a:pt x="1008" y="48"/>
                  </a:cubicBezTo>
                  <a:cubicBezTo>
                    <a:pt x="1011" y="56"/>
                    <a:pt x="1016" y="72"/>
                    <a:pt x="1016" y="72"/>
                  </a:cubicBezTo>
                  <a:cubicBezTo>
                    <a:pt x="1031" y="178"/>
                    <a:pt x="1031" y="182"/>
                    <a:pt x="1136" y="200"/>
                  </a:cubicBezTo>
                  <a:cubicBezTo>
                    <a:pt x="1167" y="246"/>
                    <a:pt x="1167" y="300"/>
                    <a:pt x="1184" y="352"/>
                  </a:cubicBezTo>
                  <a:cubicBezTo>
                    <a:pt x="1197" y="390"/>
                    <a:pt x="1303" y="397"/>
                    <a:pt x="1336" y="408"/>
                  </a:cubicBezTo>
                  <a:cubicBezTo>
                    <a:pt x="1352" y="432"/>
                    <a:pt x="1368" y="456"/>
                    <a:pt x="1384" y="480"/>
                  </a:cubicBezTo>
                  <a:cubicBezTo>
                    <a:pt x="1389" y="487"/>
                    <a:pt x="1400" y="485"/>
                    <a:pt x="1408" y="488"/>
                  </a:cubicBezTo>
                  <a:cubicBezTo>
                    <a:pt x="1469" y="514"/>
                    <a:pt x="1534" y="512"/>
                    <a:pt x="1600" y="520"/>
                  </a:cubicBezTo>
                  <a:cubicBezTo>
                    <a:pt x="1667" y="570"/>
                    <a:pt x="1747" y="541"/>
                    <a:pt x="1824" y="528"/>
                  </a:cubicBezTo>
                  <a:cubicBezTo>
                    <a:pt x="1859" y="531"/>
                    <a:pt x="1903" y="519"/>
                    <a:pt x="1928" y="544"/>
                  </a:cubicBezTo>
                  <a:cubicBezTo>
                    <a:pt x="1934" y="550"/>
                    <a:pt x="1929" y="563"/>
                    <a:pt x="1936" y="568"/>
                  </a:cubicBezTo>
                  <a:cubicBezTo>
                    <a:pt x="1973" y="594"/>
                    <a:pt x="2086" y="609"/>
                    <a:pt x="2128" y="616"/>
                  </a:cubicBezTo>
                  <a:cubicBezTo>
                    <a:pt x="2160" y="637"/>
                    <a:pt x="2202" y="647"/>
                    <a:pt x="2240" y="656"/>
                  </a:cubicBezTo>
                  <a:cubicBezTo>
                    <a:pt x="2251" y="659"/>
                    <a:pt x="2261" y="661"/>
                    <a:pt x="2272" y="664"/>
                  </a:cubicBezTo>
                  <a:cubicBezTo>
                    <a:pt x="2288" y="669"/>
                    <a:pt x="2320" y="680"/>
                    <a:pt x="2320" y="680"/>
                  </a:cubicBezTo>
                  <a:cubicBezTo>
                    <a:pt x="2325" y="688"/>
                    <a:pt x="2327" y="700"/>
                    <a:pt x="2336" y="704"/>
                  </a:cubicBezTo>
                  <a:cubicBezTo>
                    <a:pt x="2351" y="711"/>
                    <a:pt x="2376" y="698"/>
                    <a:pt x="2384" y="712"/>
                  </a:cubicBezTo>
                  <a:cubicBezTo>
                    <a:pt x="2392" y="727"/>
                    <a:pt x="2368" y="760"/>
                    <a:pt x="2368" y="76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V="1">
              <a:off x="8305800" y="4895850"/>
              <a:ext cx="76200" cy="762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8305800" y="4895850"/>
              <a:ext cx="76200" cy="762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209800" y="4210050"/>
              <a:ext cx="76200" cy="762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V="1">
              <a:off x="4495800" y="4972050"/>
              <a:ext cx="76200" cy="762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762000" y="5200650"/>
              <a:ext cx="762000" cy="68580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533400" y="5124450"/>
              <a:ext cx="304800" cy="228600"/>
            </a:xfrm>
            <a:prstGeom prst="rect">
              <a:avLst/>
            </a:prstGeom>
            <a:solidFill>
              <a:srgbClr val="9048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4" descr="10%"/>
            <p:cNvSpPr>
              <a:spLocks noChangeArrowheads="1"/>
            </p:cNvSpPr>
            <p:nvPr/>
          </p:nvSpPr>
          <p:spPr bwMode="auto">
            <a:xfrm>
              <a:off x="533400" y="5943600"/>
              <a:ext cx="304800" cy="228600"/>
            </a:xfrm>
            <a:prstGeom prst="rect">
              <a:avLst/>
            </a:prstGeom>
            <a:pattFill prst="pct10">
              <a:fgClr>
                <a:schemeClr val="tx1"/>
              </a:fgClr>
              <a:bgClr>
                <a:srgbClr val="FFFFFF"/>
              </a:bgClr>
            </a:patt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838200" y="5108575"/>
              <a:ext cx="1524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>
                  <a:solidFill>
                    <a:schemeClr val="bg2"/>
                  </a:solidFill>
                  <a:latin typeface="Britannic Bold" pitchFamily="34" charset="0"/>
                </a:rPr>
                <a:t>DARATAN NUSANTARA</a:t>
              </a:r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838200" y="5470525"/>
              <a:ext cx="1524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>
                  <a:solidFill>
                    <a:schemeClr val="bg2"/>
                  </a:solidFill>
                  <a:latin typeface="Britannic Bold" pitchFamily="34" charset="0"/>
                </a:rPr>
                <a:t>PERAIRAN NUSANTARA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838200" y="5927725"/>
              <a:ext cx="1524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>
                  <a:solidFill>
                    <a:schemeClr val="bg2"/>
                  </a:solidFill>
                  <a:latin typeface="Britannic Bold" pitchFamily="34" charset="0"/>
                </a:rPr>
                <a:t>LAUTAN TERITORIAL</a:t>
              </a:r>
            </a:p>
          </p:txBody>
        </p:sp>
        <p:sp>
          <p:nvSpPr>
            <p:cNvPr id="31" name="Rectangle 28" descr="Light upward diagonal"/>
            <p:cNvSpPr>
              <a:spLocks noChangeArrowheads="1"/>
            </p:cNvSpPr>
            <p:nvPr/>
          </p:nvSpPr>
          <p:spPr bwMode="auto">
            <a:xfrm>
              <a:off x="533400" y="5562600"/>
              <a:ext cx="304800" cy="228600"/>
            </a:xfrm>
            <a:prstGeom prst="rect">
              <a:avLst/>
            </a:prstGeom>
            <a:pattFill prst="ltUpDiag">
              <a:fgClr>
                <a:srgbClr val="FF0000"/>
              </a:fgClr>
              <a:bgClr>
                <a:srgbClr val="D5FFFF"/>
              </a:bgClr>
            </a:patt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>
              <a:off x="7924800" y="3295650"/>
              <a:ext cx="762000" cy="0"/>
            </a:xfrm>
            <a:prstGeom prst="line">
              <a:avLst/>
            </a:prstGeom>
            <a:noFill/>
            <a:ln w="57150" cmpd="thinThick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30"/>
            <p:cNvSpPr txBox="1">
              <a:spLocks noChangeArrowheads="1"/>
            </p:cNvSpPr>
            <p:nvPr/>
          </p:nvSpPr>
          <p:spPr bwMode="auto">
            <a:xfrm>
              <a:off x="609600" y="4516438"/>
              <a:ext cx="990600" cy="3794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>
                  <a:solidFill>
                    <a:schemeClr val="tx2"/>
                  </a:solidFill>
                </a:rPr>
                <a:t>12 MIL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PENDUDUK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7208" y="1357298"/>
            <a:ext cx="9410700" cy="3686187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de-DE" sz="3000" dirty="0" smtClean="0"/>
              <a:t>Setiap negara mempunyai penduduk, dan kekuasaan negara menjangkau semua penduduk didalam wilayahnya. Dalam mempelajari soal penduduk ini, maka perlu diperhatikan </a:t>
            </a:r>
            <a:r>
              <a:rPr lang="de-DE" sz="3000" dirty="0" smtClean="0"/>
              <a:t>faktor-faktor </a:t>
            </a:r>
            <a:r>
              <a:rPr lang="de-DE" sz="3000" dirty="0" smtClean="0"/>
              <a:t>seperti kepadatan penduduk, tingkat pembangunan, tingkat kecerdasan, homogenitas dan masalah nasionalisme. </a:t>
            </a:r>
            <a:endParaRPr lang="en-US" sz="3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6984" y="4309138"/>
            <a:ext cx="4643470" cy="2334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928670"/>
            <a:ext cx="8915400" cy="514353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de-DE" dirty="0" smtClean="0"/>
              <a:t>Nasionalisme </a:t>
            </a:r>
            <a:r>
              <a:rPr lang="de-DE" dirty="0" smtClean="0"/>
              <a:t>merupakan suatu perasaan subyektif pada sekelompok manusia bahwa mereka merupakan satu bangsa dan bahwa cita-cita serta aspirasi mereka bersama hanya dapat tercapai jika mereka tergabung dalam satu negara atau nasional. </a:t>
            </a:r>
            <a:r>
              <a:rPr lang="de-DE" u="sng" dirty="0" smtClean="0"/>
              <a:t>Ernest Renan </a:t>
            </a:r>
            <a:r>
              <a:rPr lang="de-DE" dirty="0" smtClean="0"/>
              <a:t>: “pemersatu bangsa bukanlah kesamaan bahasa atau kesamaan suku bangsa, akan tetapi tercapainya hasil gemilang dimasa lampau dan keinginan untuk mencapainya lagi dimasa depan.</a:t>
            </a: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ckyTie">
  <a:themeElements>
    <a:clrScheme name="Lucky Tie">
      <a:dk1>
        <a:sysClr val="windowText" lastClr="000000"/>
      </a:dk1>
      <a:lt1>
        <a:sysClr val="window" lastClr="FFFFFF"/>
      </a:lt1>
      <a:dk2>
        <a:srgbClr val="C80000"/>
      </a:dk2>
      <a:lt2>
        <a:srgbClr val="FFECEC"/>
      </a:lt2>
      <a:accent1>
        <a:srgbClr val="C93131"/>
      </a:accent1>
      <a:accent2>
        <a:srgbClr val="F58C5D"/>
      </a:accent2>
      <a:accent3>
        <a:srgbClr val="EABC33"/>
      </a:accent3>
      <a:accent4>
        <a:srgbClr val="698F9B"/>
      </a:accent4>
      <a:accent5>
        <a:srgbClr val="825397"/>
      </a:accent5>
      <a:accent6>
        <a:srgbClr val="814359"/>
      </a:accent6>
      <a:hlink>
        <a:srgbClr val="03AEC5"/>
      </a:hlink>
      <a:folHlink>
        <a:srgbClr val="8D9B07"/>
      </a:folHlink>
    </a:clrScheme>
    <a:fontScheme name="Lucky Tie">
      <a:majorFont>
        <a:latin typeface="Tahoma"/>
        <a:ea typeface=""/>
        <a:cs typeface=""/>
        <a:font script="Cyrl" typeface="Tahoma"/>
        <a:font script="Grek" typeface="Tahoma"/>
        <a:font script="Jpan" typeface="ＭＳ Ｐ明朝"/>
        <a:font script="Hang" typeface="굴림"/>
        <a:font script="Hans" typeface="黑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Franklin Gothic Book"/>
        <a:ea typeface=""/>
        <a:cs typeface=""/>
        <a:font script="Cyrl" typeface="Arial"/>
        <a:font script="Grek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cky Tie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90000"/>
              </a:schemeClr>
            </a:gs>
            <a:gs pos="50000">
              <a:schemeClr val="phClr">
                <a:tint val="5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90000"/>
              </a:schemeClr>
            </a:gs>
          </a:gsLst>
          <a:lin ang="1800000" scaled="1"/>
        </a:gradFill>
        <a:solidFill>
          <a:schemeClr val="phClr">
            <a:tint val="100000"/>
            <a:shade val="100000"/>
            <a:hueMod val="100000"/>
            <a:satMod val="100000"/>
          </a:schemeClr>
        </a:solidFill>
      </a:fillStyleLst>
      <a:lnStyleLst>
        <a:ln w="20000" cap="flat" cmpd="sng" algn="ctr">
          <a:solidFill>
            <a:schemeClr val="phClr"/>
          </a:solidFill>
          <a:prstDash val="solid"/>
        </a:ln>
        <a:ln w="30000" cap="flat" cmpd="sng" algn="ctr">
          <a:solidFill>
            <a:schemeClr val="phClr"/>
          </a:solidFill>
          <a:prstDash val="solid"/>
        </a:ln>
        <a:ln w="400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12700">
              <a:schemeClr val="phClr">
                <a:tint val="100000"/>
                <a:shade val="100000"/>
                <a:alpha val="50196"/>
                <a:hueMod val="100000"/>
                <a:satMod val="100000"/>
              </a:schemeClr>
            </a:glow>
          </a:effectLst>
        </a:effectStyle>
        <a:effectStyle>
          <a:effectLst>
            <a:innerShdw blurRad="25400" dist="38100" dir="2700000">
              <a:schemeClr val="phClr">
                <a:tint val="90000"/>
                <a:shade val="100000"/>
                <a:hueMod val="100000"/>
                <a:satMod val="100000"/>
              </a:schemeClr>
            </a:innerShdw>
          </a:effectLst>
        </a:effectStyle>
        <a:effectStyle>
          <a:effectLst>
            <a:innerShdw blurRad="25400" dist="38100" dir="2700000">
              <a:schemeClr val="phClr">
                <a:tint val="100000"/>
                <a:shade val="50000"/>
                <a:hueMod val="100000"/>
                <a:satMod val="100000"/>
              </a:schemeClr>
            </a:innerShdw>
          </a:effectLst>
          <a:scene3d>
            <a:camera prst="orthographicFront"/>
            <a:lightRig rig="soft" dir="t"/>
          </a:scene3d>
          <a:sp3d extrusionH="76200" prstMaterial="matte">
            <a:bevelT h="50800"/>
            <a:bevelB w="0" h="0"/>
            <a:extrusionClr>
              <a:schemeClr val="accent3">
                <a:tint val="40000"/>
              </a:schemeClr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50000"/>
                <a:hueMod val="100000"/>
                <a:satMod val="100000"/>
              </a:schemeClr>
            </a:gs>
            <a:gs pos="40000">
              <a:schemeClr val="phClr">
                <a:tint val="8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Lucky Tie</Template>
  <TotalTime>93</TotalTime>
  <Words>790</Words>
  <Application>Microsoft Office PowerPoint</Application>
  <PresentationFormat>A4 Paper (210x297 mm)</PresentationFormat>
  <Paragraphs>135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LuckyTie</vt:lpstr>
      <vt:lpstr>N E G A R A</vt:lpstr>
      <vt:lpstr>DEFINISI</vt:lpstr>
      <vt:lpstr>Slide 3</vt:lpstr>
      <vt:lpstr>PENDAPAT  AHLI</vt:lpstr>
      <vt:lpstr>Slide 5</vt:lpstr>
      <vt:lpstr>WILAYAH</vt:lpstr>
      <vt:lpstr>Slide 7</vt:lpstr>
      <vt:lpstr>PENDUDUK</vt:lpstr>
      <vt:lpstr>Slide 9</vt:lpstr>
      <vt:lpstr>PEMERINTAHAN</vt:lpstr>
      <vt:lpstr>Slide 11</vt:lpstr>
      <vt:lpstr>KEDAULATAN</vt:lpstr>
      <vt:lpstr>TEORI  PEMBENTUKKAN  NEGARA</vt:lpstr>
      <vt:lpstr>BENTUK  NEGARA</vt:lpstr>
      <vt:lpstr>TUGAS  NEGARA</vt:lpstr>
      <vt:lpstr>SIFAT-SIFAT  NEGARA</vt:lpstr>
      <vt:lpstr>Slide 17</vt:lpstr>
      <vt:lpstr>TUJUAN  NEGARA</vt:lpstr>
      <vt:lpstr>FUNGSI  NEGARA</vt:lpstr>
      <vt:lpstr>SEKIAN  &amp;  TERIMA  KASIH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 E G A R A</dc:title>
  <dc:creator>Valued Acer Customer</dc:creator>
  <cp:lastModifiedBy>Valued Acer Customer</cp:lastModifiedBy>
  <cp:revision>15</cp:revision>
  <dcterms:created xsi:type="dcterms:W3CDTF">2010-01-12T15:46:06Z</dcterms:created>
  <dcterms:modified xsi:type="dcterms:W3CDTF">2011-10-10T13:40:09Z</dcterms:modified>
</cp:coreProperties>
</file>