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70" r:id="rId8"/>
    <p:sldId id="271" r:id="rId9"/>
    <p:sldId id="269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4348" y="2000240"/>
            <a:ext cx="7772400" cy="1829761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Teknik multimedia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14348" y="3714752"/>
            <a:ext cx="7772400" cy="171451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PERTEMUAN 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Dosen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Bella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Hardiyana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S.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85728"/>
            <a:ext cx="1510267" cy="15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Format Video Analog (Televisi)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35623"/>
            <a:ext cx="9170074" cy="419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SECAM</a:t>
            </a:r>
            <a:r>
              <a:rPr lang="en-US" sz="2800" dirty="0"/>
              <a:t> (</a:t>
            </a:r>
            <a:r>
              <a:rPr lang="en-US" sz="2800" i="1" dirty="0">
                <a:solidFill>
                  <a:srgbClr val="FF0000"/>
                </a:solidFill>
              </a:rPr>
              <a:t>Sequintial Colour and Memory </a:t>
            </a:r>
            <a:r>
              <a:rPr lang="en-US" sz="2800" i="1" dirty="0" smtClean="0">
                <a:solidFill>
                  <a:srgbClr val="FF0000"/>
                </a:solidFill>
              </a:rPr>
              <a:t>System </a:t>
            </a:r>
            <a:r>
              <a:rPr lang="en-US" sz="2800" dirty="0" smtClean="0">
                <a:solidFill>
                  <a:srgbClr val="FF0000"/>
                </a:solidFill>
              </a:rPr>
              <a:t>/Séquentiel </a:t>
            </a:r>
            <a:r>
              <a:rPr lang="en-US" sz="2800" dirty="0">
                <a:solidFill>
                  <a:srgbClr val="FF0000"/>
                </a:solidFill>
              </a:rPr>
              <a:t>couleur avec </a:t>
            </a:r>
            <a:r>
              <a:rPr lang="en-US" sz="2800" dirty="0" smtClean="0">
                <a:solidFill>
                  <a:srgbClr val="FF0000"/>
                </a:solidFill>
              </a:rPr>
              <a:t>mémoire)</a:t>
            </a:r>
            <a:endParaRPr lang="en-US" sz="2800" dirty="0">
              <a:solidFill>
                <a:srgbClr val="FF0000"/>
              </a:solidFill>
            </a:endParaRPr>
          </a:p>
          <a:p>
            <a:pPr marL="800100" lvl="1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Digunakan di Perancis, Rusia, dan Eropa timur </a:t>
            </a:r>
          </a:p>
          <a:p>
            <a:pPr marL="800100" lvl="1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Berdasarkan frequency modulation dengan 25 Hz refresh rate dan 625 baris.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b="1" dirty="0"/>
              <a:t>HDTV </a:t>
            </a:r>
            <a:r>
              <a:rPr lang="en-US" sz="2800" dirty="0"/>
              <a:t>(</a:t>
            </a:r>
            <a:r>
              <a:rPr lang="en-US" sz="2800" i="1" dirty="0">
                <a:solidFill>
                  <a:srgbClr val="FF0000"/>
                </a:solidFill>
              </a:rPr>
              <a:t>High Definition TV</a:t>
            </a:r>
            <a:r>
              <a:rPr lang="en-US" sz="2800" dirty="0"/>
              <a:t>)</a:t>
            </a:r>
          </a:p>
          <a:p>
            <a:pPr marL="800100" lvl="1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Standar televisi baru dengan gambar layar lebar, lebih jernih dan suara kualitas CD Auido. </a:t>
            </a:r>
            <a:endParaRPr lang="sv-SE" sz="2400" dirty="0"/>
          </a:p>
          <a:p>
            <a:pPr marL="800100" lvl="1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sv-SE" sz="2400" dirty="0"/>
              <a:t>Aspek ratio 16:9 dibandingkan dengan sistem lain 4:3. </a:t>
            </a:r>
            <a:endParaRPr lang="en-US" sz="2400" dirty="0"/>
          </a:p>
          <a:p>
            <a:pPr marL="800100" lvl="1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Resolusi terdiri dari 1125 (1080 baris aktif) baris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04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Perbedaan mendasar dari standar video analog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35623"/>
            <a:ext cx="91700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Perbedaan mendasar dari standar video analog </a:t>
            </a:r>
            <a:r>
              <a:rPr lang="en-US" sz="2800" dirty="0" smtClean="0"/>
              <a:t>tadi:</a:t>
            </a:r>
            <a:endParaRPr lang="en-US" sz="2800" dirty="0"/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Jumlah </a:t>
            </a:r>
            <a:r>
              <a:rPr lang="en-US" sz="2800" dirty="0"/>
              <a:t>garis horisontal dalam gambar video (525 atau 625)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Apakah </a:t>
            </a:r>
            <a:r>
              <a:rPr lang="en-US" sz="2800" dirty="0"/>
              <a:t>frame ratenya 30 atau 25 frame per detik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Jumlah </a:t>
            </a:r>
            <a:r>
              <a:rPr lang="en-US" sz="2800" dirty="0"/>
              <a:t>bandwidth yang digunakan.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Apakah </a:t>
            </a:r>
            <a:r>
              <a:rPr lang="en-US" sz="2800" dirty="0"/>
              <a:t>menggunakan sinyal AM atau FM untuk audio videonya.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942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ct val="0"/>
              </a:spcBef>
              <a:buClrTx/>
              <a:buSzTx/>
              <a:defRPr/>
            </a:pPr>
            <a:r>
              <a:rPr lang="en-US" sz="4000" cap="all" dirty="0"/>
              <a:t>VIDEO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 </a:t>
            </a:r>
            <a:r>
              <a:rPr lang="en-US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57907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35623"/>
            <a:ext cx="917007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Video adalah teknologi untuk menangkap, merekam, </a:t>
            </a:r>
            <a:r>
              <a:rPr lang="en-US" sz="3000" dirty="0" smtClean="0"/>
              <a:t>memproses, mentransmisikan </a:t>
            </a:r>
            <a:r>
              <a:rPr lang="en-US" sz="3000" dirty="0"/>
              <a:t>dan menata ulang gambar bergerak. </a:t>
            </a:r>
            <a:r>
              <a:rPr lang="en-US" sz="3000" dirty="0" smtClean="0"/>
              <a:t>Biasanya menggunakan </a:t>
            </a:r>
            <a:r>
              <a:rPr lang="en-US" sz="3000" dirty="0"/>
              <a:t>film seluloid, sinyal elektronik, atau media </a:t>
            </a:r>
            <a:r>
              <a:rPr lang="en-US" sz="3000" dirty="0" smtClean="0"/>
              <a:t>digital. Berkaitan </a:t>
            </a:r>
            <a:r>
              <a:rPr lang="en-US" sz="3000" dirty="0"/>
              <a:t>dengan “penglihatan dan pendengaran</a:t>
            </a:r>
            <a:r>
              <a:rPr lang="en-US" sz="3000" dirty="0" smtClean="0"/>
              <a:t>”.</a:t>
            </a:r>
          </a:p>
          <a:p>
            <a:endParaRPr lang="en-US" sz="3000" dirty="0"/>
          </a:p>
          <a:p>
            <a:r>
              <a:rPr lang="en-US" sz="3000" dirty="0"/>
              <a:t>Aplikasi video pada multimedia mencakup banyak aplikasi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000" dirty="0" smtClean="0"/>
              <a:t>Entertainment</a:t>
            </a:r>
            <a:r>
              <a:rPr lang="en-US" sz="3000" dirty="0"/>
              <a:t>: roadcast TV, VCR/DVD recording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000" dirty="0" smtClean="0"/>
              <a:t>Interpersonal</a:t>
            </a:r>
            <a:r>
              <a:rPr lang="en-US" sz="3000" dirty="0"/>
              <a:t>: video telephony, video conferencing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000" dirty="0" smtClean="0"/>
              <a:t>Interactive</a:t>
            </a:r>
            <a:r>
              <a:rPr lang="en-US" sz="3000" dirty="0"/>
              <a:t>: </a:t>
            </a:r>
            <a:r>
              <a:rPr lang="en-US" sz="3000" dirty="0" smtClean="0"/>
              <a:t>windows media center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6233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Digital video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35623"/>
            <a:ext cx="91700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Digital video adalah jenis sistem video recording yang </a:t>
            </a:r>
            <a:r>
              <a:rPr lang="en-US" sz="2800" dirty="0" smtClean="0"/>
              <a:t>bekerjamenggunakan </a:t>
            </a:r>
            <a:r>
              <a:rPr lang="en-US" sz="2800" dirty="0"/>
              <a:t>sistem digital </a:t>
            </a:r>
            <a:r>
              <a:rPr lang="en-US" sz="2800" dirty="0" smtClean="0"/>
              <a:t>dibandingkan </a:t>
            </a:r>
            <a:r>
              <a:rPr lang="en-US" sz="2800" dirty="0"/>
              <a:t>dengan analog dalam </a:t>
            </a:r>
            <a:r>
              <a:rPr lang="en-US" sz="2800" dirty="0" smtClean="0"/>
              <a:t>hal representasi </a:t>
            </a:r>
            <a:r>
              <a:rPr lang="en-US" sz="2800" dirty="0"/>
              <a:t>videonya. Biasanya digital video direkam dalam tape, </a:t>
            </a:r>
            <a:r>
              <a:rPr lang="en-US" sz="2800" dirty="0" smtClean="0"/>
              <a:t>kemudian didistribusikan </a:t>
            </a:r>
            <a:r>
              <a:rPr lang="en-US" sz="2800" dirty="0"/>
              <a:t>melalui optical disc, misalnya VCD dan DVD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Salah satu alat yang dapat digunakan </a:t>
            </a:r>
            <a:r>
              <a:rPr lang="en-US" sz="2800" dirty="0" smtClean="0"/>
              <a:t>untuk menghasilkan </a:t>
            </a:r>
            <a:r>
              <a:rPr lang="en-US" sz="2800" dirty="0"/>
              <a:t>video </a:t>
            </a:r>
            <a:r>
              <a:rPr lang="en-US" sz="2800" dirty="0" smtClean="0"/>
              <a:t>digital adalah </a:t>
            </a:r>
            <a:r>
              <a:rPr lang="en-US" sz="2800" dirty="0"/>
              <a:t>camcorder, yang digunakan untuk merekam gambar-gambar video</a:t>
            </a:r>
          </a:p>
          <a:p>
            <a:r>
              <a:rPr lang="en-US" sz="2800" dirty="0"/>
              <a:t>dan audio, sehingga sebuah camcorder akan terdiri dari camera </a:t>
            </a:r>
            <a:r>
              <a:rPr lang="en-US" sz="2800" dirty="0" smtClean="0"/>
              <a:t>dan recorder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487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Macam-macam camcorder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3" t="38293" r="1798" b="11533"/>
          <a:stretch/>
        </p:blipFill>
        <p:spPr bwMode="auto">
          <a:xfrm>
            <a:off x="23996" y="2060848"/>
            <a:ext cx="9144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251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Teknik Video Camera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35623"/>
            <a:ext cx="9170074" cy="2640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i="1" dirty="0" smtClean="0"/>
              <a:t>1) Interlaced Scan</a:t>
            </a:r>
            <a:endParaRPr lang="en-US" sz="2400" b="1" i="1" dirty="0"/>
          </a:p>
          <a:p>
            <a:pPr>
              <a:buNone/>
            </a:pPr>
            <a:r>
              <a:rPr lang="sv-SE" sz="2400" dirty="0"/>
              <a:t>Adalah metode untuk menampilkan </a:t>
            </a:r>
            <a:r>
              <a:rPr lang="sv-SE" sz="2400" dirty="0" smtClean="0"/>
              <a:t>mage/gambar dalam </a:t>
            </a:r>
            <a:r>
              <a:rPr lang="sv-SE" sz="2400" i="1" dirty="0" smtClean="0"/>
              <a:t>Rasterscanned </a:t>
            </a:r>
            <a:r>
              <a:rPr lang="sv-SE" sz="2400" i="1" dirty="0"/>
              <a:t>display device</a:t>
            </a:r>
            <a:r>
              <a:rPr lang="sv-SE" sz="2400" dirty="0"/>
              <a:t> seperti CRT televisi </a:t>
            </a:r>
            <a:r>
              <a:rPr lang="sv-SE" sz="2400" dirty="0" smtClean="0"/>
              <a:t>analog, yang </a:t>
            </a:r>
            <a:r>
              <a:rPr lang="sv-SE" sz="2400" dirty="0"/>
              <a:t>ditampilkan bergantian antara garis ganjil dan genap </a:t>
            </a:r>
            <a:r>
              <a:rPr lang="sv-SE" sz="2400" dirty="0" smtClean="0"/>
              <a:t>secara cepat </a:t>
            </a:r>
            <a:r>
              <a:rPr lang="sv-SE" sz="2400" dirty="0"/>
              <a:t>untuk setiap frame.  </a:t>
            </a:r>
            <a:r>
              <a:rPr lang="sv-SE" sz="2400" i="1" dirty="0"/>
              <a:t>Refresh rate</a:t>
            </a:r>
            <a:r>
              <a:rPr lang="sv-SE" sz="2400" dirty="0"/>
              <a:t> yang disarankan </a:t>
            </a:r>
            <a:r>
              <a:rPr lang="sv-SE" sz="2400" dirty="0" smtClean="0"/>
              <a:t>untuk Metode </a:t>
            </a:r>
            <a:r>
              <a:rPr lang="sv-SE" sz="2400" i="1" dirty="0"/>
              <a:t>interlaced</a:t>
            </a:r>
            <a:r>
              <a:rPr lang="sv-SE" sz="2400" dirty="0"/>
              <a:t> adalah antara 50-80Hz.  </a:t>
            </a:r>
            <a:r>
              <a:rPr lang="en-US" sz="2400" i="1" dirty="0" smtClean="0"/>
              <a:t>Interlace</a:t>
            </a:r>
            <a:r>
              <a:rPr lang="en-US" sz="2400" dirty="0" smtClean="0"/>
              <a:t> </a:t>
            </a:r>
            <a:r>
              <a:rPr lang="en-US" sz="2400" dirty="0"/>
              <a:t>digunakan di sistem televisi analog: </a:t>
            </a:r>
            <a:r>
              <a:rPr lang="en-US" sz="2400" dirty="0" smtClean="0"/>
              <a:t>NTSC</a:t>
            </a:r>
            <a:r>
              <a:rPr lang="en-US" sz="2400" dirty="0"/>
              <a:t>, PAL, SECAM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149080"/>
            <a:ext cx="8064896" cy="2543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850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Teknik Video Camera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35623"/>
            <a:ext cx="91700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 smtClean="0"/>
              <a:t>2) </a:t>
            </a:r>
            <a:r>
              <a:rPr lang="en-US" sz="2800" b="1" dirty="0"/>
              <a:t>Progressive Scan</a:t>
            </a:r>
          </a:p>
          <a:p>
            <a:pPr>
              <a:buNone/>
            </a:pPr>
            <a:r>
              <a:rPr lang="en-US" sz="2800" dirty="0"/>
              <a:t>Adalah metode untuk menampilkan, menyimpan,</a:t>
            </a:r>
          </a:p>
          <a:p>
            <a:pPr>
              <a:buNone/>
            </a:pPr>
            <a:r>
              <a:rPr lang="en-US" sz="2800" dirty="0"/>
              <a:t>dan memancarkan gambar Dimana setiap baris</a:t>
            </a:r>
          </a:p>
          <a:p>
            <a:pPr>
              <a:buNone/>
            </a:pPr>
            <a:r>
              <a:rPr lang="en-US" sz="2800" dirty="0"/>
              <a:t>untuk setiap frame digambar secara berurutan. </a:t>
            </a:r>
            <a:r>
              <a:rPr lang="en-US" sz="2800" dirty="0" smtClean="0"/>
              <a:t>Biasa digunakan </a:t>
            </a:r>
            <a:r>
              <a:rPr lang="en-US" sz="2800" dirty="0"/>
              <a:t>pada CRT monitor komputer. 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2729" y="3861048"/>
            <a:ext cx="5544616" cy="281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68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cs typeface="Times New Roman" pitchFamily="18" charset="0"/>
              </a:rPr>
              <a:t>Mode </a:t>
            </a:r>
            <a:r>
              <a:rPr lang="en-US" sz="4400" i="1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cs typeface="Times New Roman" pitchFamily="18" charset="0"/>
              </a:rPr>
              <a:t>Interlacing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cs typeface="Times New Roman" pitchFamily="18" charset="0"/>
              </a:rPr>
              <a:t>dan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4400" i="1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  <a:cs typeface="Times New Roman" pitchFamily="18" charset="0"/>
              </a:rPr>
              <a:t>Consecutive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1. Mode </a:t>
            </a:r>
            <a:r>
              <a:rPr lang="en-US" sz="2800" i="1" dirty="0" smtClean="0"/>
              <a:t>Progressive</a:t>
            </a:r>
            <a:r>
              <a:rPr lang="en-US" sz="2800" dirty="0" smtClean="0"/>
              <a:t>/</a:t>
            </a:r>
            <a:r>
              <a:rPr lang="en-US" sz="2800" i="1" dirty="0" smtClean="0"/>
              <a:t>Consecutive</a:t>
            </a:r>
            <a:r>
              <a:rPr lang="en-US" sz="2800" dirty="0" smtClean="0"/>
              <a:t> (</a:t>
            </a:r>
            <a:r>
              <a:rPr lang="en-US" sz="2400" i="1" dirty="0" smtClean="0"/>
              <a:t>non interlacing</a:t>
            </a:r>
            <a:r>
              <a:rPr lang="en-US" sz="2800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08920"/>
            <a:ext cx="1905000" cy="1476375"/>
          </a:xfrm>
          <a:prstGeom prst="rect">
            <a:avLst/>
          </a:prstGeom>
          <a:noFill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708920"/>
            <a:ext cx="1905000" cy="1476375"/>
          </a:xfrm>
          <a:prstGeom prst="rect">
            <a:avLst/>
          </a:prstGeom>
          <a:noFill/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08920"/>
            <a:ext cx="1905000" cy="147637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83568" y="4509120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600" dirty="0" smtClean="0">
                <a:latin typeface="+mj-lt"/>
              </a:rPr>
              <a:t>2. Mode </a:t>
            </a:r>
            <a:r>
              <a:rPr lang="en-US" sz="3600" i="1" dirty="0" smtClean="0">
                <a:latin typeface="+mj-lt"/>
              </a:rPr>
              <a:t>Interlacing</a:t>
            </a:r>
            <a:endParaRPr lang="en-US" sz="3600" i="1" dirty="0">
              <a:latin typeface="+mj-lt"/>
            </a:endParaRPr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5157192"/>
            <a:ext cx="1905000" cy="1476375"/>
          </a:xfrm>
          <a:prstGeom prst="rect">
            <a:avLst/>
          </a:prstGeom>
          <a:noFill/>
        </p:spPr>
      </p:pic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5157192"/>
            <a:ext cx="1905000" cy="1476375"/>
          </a:xfrm>
          <a:prstGeom prst="rect">
            <a:avLst/>
          </a:prstGeom>
          <a:noFill/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5157192"/>
            <a:ext cx="1905000" cy="1476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9017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Format Video Analog (Televisi)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35623"/>
            <a:ext cx="91700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NTSC</a:t>
            </a:r>
            <a:r>
              <a:rPr lang="en-US" sz="2800" dirty="0"/>
              <a:t> (</a:t>
            </a:r>
            <a:r>
              <a:rPr lang="en-US" sz="2800" i="1" dirty="0">
                <a:solidFill>
                  <a:srgbClr val="FF0000"/>
                </a:solidFill>
              </a:rPr>
              <a:t>National Television Standards Committee</a:t>
            </a:r>
            <a:r>
              <a:rPr lang="en-US" sz="2800" dirty="0"/>
              <a:t>):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i="1" dirty="0"/>
              <a:t>525 baris, 60 Hz refresh rate. </a:t>
            </a:r>
            <a:endParaRPr lang="nl-NL" sz="2400" i="1" dirty="0"/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720 </a:t>
            </a:r>
            <a:r>
              <a:rPr lang="en-US" sz="2400" i="1" dirty="0"/>
              <a:t>pixel per baris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nl-NL" sz="2400" i="1" dirty="0"/>
              <a:t>Digunakan di Amerika, Korea, Jepang, dan Canada. </a:t>
            </a:r>
            <a:endParaRPr lang="nb-NO" sz="2400" i="1" dirty="0"/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nb-NO" sz="2400" i="1" dirty="0"/>
              <a:t>Frame rate 30 fps 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nb-NO" sz="2400" i="1" dirty="0"/>
              <a:t>Menggunakan format YIQ</a:t>
            </a:r>
            <a:r>
              <a:rPr lang="nb-NO" sz="2400" dirty="0"/>
              <a:t> (</a:t>
            </a:r>
            <a:r>
              <a:rPr lang="en-US" sz="2400" i="1" dirty="0"/>
              <a:t>intermodulation quadrature</a:t>
            </a:r>
            <a:r>
              <a:rPr lang="en-US" sz="2400" dirty="0"/>
              <a:t>.)</a:t>
            </a:r>
            <a:endParaRPr lang="nb-NO" sz="2400" dirty="0"/>
          </a:p>
          <a:p>
            <a:pPr lvl="1">
              <a:lnSpc>
                <a:spcPct val="90000"/>
              </a:lnSpc>
            </a:pPr>
            <a:endParaRPr lang="en-US" sz="2400" i="1" dirty="0"/>
          </a:p>
          <a:p>
            <a:pPr>
              <a:lnSpc>
                <a:spcPct val="90000"/>
              </a:lnSpc>
            </a:pPr>
            <a:r>
              <a:rPr lang="en-US" sz="2800" b="1" dirty="0"/>
              <a:t>PAL</a:t>
            </a:r>
            <a:r>
              <a:rPr lang="en-US" sz="2800" dirty="0"/>
              <a:t> (</a:t>
            </a:r>
            <a:r>
              <a:rPr lang="en-US" sz="2800" i="1" dirty="0">
                <a:solidFill>
                  <a:srgbClr val="FF0000"/>
                </a:solidFill>
              </a:rPr>
              <a:t>Phase Alternate Line</a:t>
            </a:r>
            <a:r>
              <a:rPr lang="en-US" sz="2800" dirty="0"/>
              <a:t>):</a:t>
            </a:r>
          </a:p>
          <a:p>
            <a:pPr marL="800100" lvl="1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i="1" dirty="0"/>
              <a:t>625 baris, 50 Hz refresh rate </a:t>
            </a:r>
          </a:p>
          <a:p>
            <a:pPr marL="800100" lvl="1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720 </a:t>
            </a:r>
            <a:r>
              <a:rPr lang="en-US" sz="2400" i="1" dirty="0"/>
              <a:t>pixel per baris</a:t>
            </a:r>
            <a:endParaRPr lang="sv-SE" sz="2400" i="1" dirty="0"/>
          </a:p>
          <a:p>
            <a:pPr marL="800100" lvl="1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sv-SE" sz="2400" i="1" dirty="0"/>
              <a:t>Digunakan di sebagian besar Eropa Barat. </a:t>
            </a:r>
            <a:endParaRPr lang="nb-NO" sz="2400" i="1" dirty="0"/>
          </a:p>
          <a:p>
            <a:pPr marL="800100" lvl="1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nb-NO" sz="2400" i="1" dirty="0"/>
              <a:t>Frame rate: 25 fps </a:t>
            </a:r>
          </a:p>
          <a:p>
            <a:pPr marL="800100" lvl="1" indent="-342900">
              <a:lnSpc>
                <a:spcPct val="90000"/>
              </a:lnSpc>
              <a:buFont typeface="Wingdings" pitchFamily="2" charset="2"/>
              <a:buChar char="Ø"/>
            </a:pPr>
            <a:r>
              <a:rPr lang="nb-NO" sz="2400" i="1" dirty="0"/>
              <a:t>Menggunakan format YUV.</a:t>
            </a:r>
            <a:r>
              <a:rPr lang="nb-NO" sz="2400" dirty="0"/>
              <a:t>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07156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721</TotalTime>
  <Words>468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PowerPoint Presentation</vt:lpstr>
      <vt:lpstr>BAB V</vt:lpstr>
      <vt:lpstr>VIDEO</vt:lpstr>
      <vt:lpstr>Digital video</vt:lpstr>
      <vt:lpstr>Macam-macam camcorder</vt:lpstr>
      <vt:lpstr>Teknik Video Camera</vt:lpstr>
      <vt:lpstr>Teknik Video Camera</vt:lpstr>
      <vt:lpstr>Mode Interlacing dan Consecutive </vt:lpstr>
      <vt:lpstr>Format Video Analog (Televisi)</vt:lpstr>
      <vt:lpstr>Format Video Analog (Televisi)</vt:lpstr>
      <vt:lpstr>Perbedaan mendasar dari standar video analog</vt:lpstr>
    </vt:vector>
  </TitlesOfParts>
  <Company>Assassin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Bella Hardiyana</dc:creator>
  <cp:lastModifiedBy>Phantom Assassin</cp:lastModifiedBy>
  <cp:revision>183</cp:revision>
  <dcterms:created xsi:type="dcterms:W3CDTF">2010-09-18T10:22:45Z</dcterms:created>
  <dcterms:modified xsi:type="dcterms:W3CDTF">2011-10-20T06:48:17Z</dcterms:modified>
</cp:coreProperties>
</file>