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5" r:id="rId9"/>
    <p:sldId id="264" r:id="rId10"/>
    <p:sldId id="266" r:id="rId11"/>
    <p:sldId id="268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229C-EEA4-4BAD-A029-5EAD3E191BA9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D9F-A014-4639-9DCC-1B5797CEE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229C-EEA4-4BAD-A029-5EAD3E191BA9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D9F-A014-4639-9DCC-1B5797CE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229C-EEA4-4BAD-A029-5EAD3E191BA9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D9F-A014-4639-9DCC-1B5797CE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229C-EEA4-4BAD-A029-5EAD3E191BA9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D9F-A014-4639-9DCC-1B5797CE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229C-EEA4-4BAD-A029-5EAD3E191BA9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92DD9F-A014-4639-9DCC-1B5797CE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229C-EEA4-4BAD-A029-5EAD3E191BA9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D9F-A014-4639-9DCC-1B5797CE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229C-EEA4-4BAD-A029-5EAD3E191BA9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D9F-A014-4639-9DCC-1B5797CE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229C-EEA4-4BAD-A029-5EAD3E191BA9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D9F-A014-4639-9DCC-1B5797CE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229C-EEA4-4BAD-A029-5EAD3E191BA9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D9F-A014-4639-9DCC-1B5797CE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229C-EEA4-4BAD-A029-5EAD3E191BA9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D9F-A014-4639-9DCC-1B5797CE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229C-EEA4-4BAD-A029-5EAD3E191BA9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D9F-A014-4639-9DCC-1B5797CE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F8229C-EEA4-4BAD-A029-5EAD3E191BA9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92DD9F-A014-4639-9DCC-1B5797CE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209800"/>
            <a:ext cx="8229600" cy="18288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PERTEMUAN 4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KRISIS EKONOMI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768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  <a:solidFill>
            <a:schemeClr val="accent1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 smtClean="0"/>
              <a:t>Dampak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krisis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sumber-sumber</a:t>
            </a:r>
            <a:r>
              <a:rPr lang="en-US" b="1" dirty="0" smtClean="0"/>
              <a:t> </a:t>
            </a:r>
            <a:r>
              <a:rPr lang="en-US" b="1" dirty="0" err="1" smtClean="0"/>
              <a:t>berbeda</a:t>
            </a:r>
            <a:r>
              <a:rPr lang="en-US" b="1" dirty="0" smtClean="0"/>
              <a:t> </a:t>
            </a:r>
            <a:r>
              <a:rPr lang="en-US" b="1" dirty="0" err="1" smtClean="0"/>
              <a:t>tergantung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besarnya</a:t>
            </a:r>
            <a:r>
              <a:rPr lang="en-US" b="1" dirty="0" smtClean="0"/>
              <a:t> </a:t>
            </a:r>
            <a:r>
              <a:rPr lang="en-US" b="1" dirty="0" err="1" smtClean="0"/>
              <a:t>keterkaitan</a:t>
            </a:r>
            <a:r>
              <a:rPr lang="en-US" b="1" dirty="0" smtClean="0"/>
              <a:t> 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Krisis</a:t>
            </a:r>
            <a:r>
              <a:rPr lang="en-US" b="1" dirty="0" smtClean="0"/>
              <a:t> </a:t>
            </a:r>
            <a:r>
              <a:rPr lang="en-US" b="1" dirty="0" err="1" smtClean="0"/>
              <a:t>Produksi</a:t>
            </a:r>
            <a:r>
              <a:rPr lang="en-US" b="1" dirty="0" smtClean="0"/>
              <a:t> </a:t>
            </a:r>
            <a:r>
              <a:rPr lang="en-US" b="1" dirty="0" err="1" smtClean="0"/>
              <a:t>domestik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dampaknya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kemiskinan</a:t>
            </a:r>
            <a:r>
              <a:rPr lang="en-US" b="1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Krisis</a:t>
            </a:r>
            <a:r>
              <a:rPr lang="en-US" b="1" dirty="0" smtClean="0"/>
              <a:t> </a:t>
            </a:r>
            <a:r>
              <a:rPr lang="en-US" b="1" dirty="0" err="1" smtClean="0"/>
              <a:t>Perbankan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dampaknya</a:t>
            </a:r>
            <a:r>
              <a:rPr lang="en-US" b="1" dirty="0" smtClean="0"/>
              <a:t> </a:t>
            </a:r>
            <a:r>
              <a:rPr lang="en-US" b="1" dirty="0" err="1" smtClean="0"/>
              <a:t>tehadap</a:t>
            </a:r>
            <a:r>
              <a:rPr lang="en-US" b="1" dirty="0" smtClean="0"/>
              <a:t> </a:t>
            </a:r>
            <a:r>
              <a:rPr lang="en-US" b="1" dirty="0" err="1" smtClean="0"/>
              <a:t>kemiskinan</a:t>
            </a:r>
            <a:endParaRPr lang="en-US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Krisis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tukar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dampaknya</a:t>
            </a:r>
            <a:r>
              <a:rPr lang="en-US" b="1" dirty="0" smtClean="0"/>
              <a:t> </a:t>
            </a:r>
            <a:r>
              <a:rPr lang="en-US" b="1" dirty="0" err="1" smtClean="0"/>
              <a:t>tehadap</a:t>
            </a:r>
            <a:r>
              <a:rPr lang="en-US" b="1" dirty="0" smtClean="0"/>
              <a:t> </a:t>
            </a:r>
            <a:r>
              <a:rPr lang="en-US" b="1" dirty="0" err="1" smtClean="0"/>
              <a:t>kemiskinan</a:t>
            </a:r>
            <a:endParaRPr lang="en-US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Krisis</a:t>
            </a:r>
            <a:r>
              <a:rPr lang="en-US" b="1" dirty="0" smtClean="0"/>
              <a:t> </a:t>
            </a:r>
            <a:r>
              <a:rPr lang="en-US" b="1" dirty="0" err="1" smtClean="0"/>
              <a:t>perdaganagn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dampaknya</a:t>
            </a:r>
            <a:r>
              <a:rPr lang="en-US" b="1" dirty="0" smtClean="0"/>
              <a:t> </a:t>
            </a:r>
            <a:r>
              <a:rPr lang="en-US" b="1" dirty="0" err="1" smtClean="0"/>
              <a:t>tehadap</a:t>
            </a:r>
            <a:r>
              <a:rPr lang="en-US" b="1" dirty="0" smtClean="0"/>
              <a:t> </a:t>
            </a:r>
            <a:r>
              <a:rPr lang="en-US" b="1" dirty="0" err="1" smtClean="0"/>
              <a:t>kemiskinan</a:t>
            </a:r>
            <a:endParaRPr lang="en-US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Krisis</a:t>
            </a:r>
            <a:r>
              <a:rPr lang="en-US" b="1" dirty="0" smtClean="0"/>
              <a:t> modal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dampaknya</a:t>
            </a:r>
            <a:r>
              <a:rPr lang="en-US" b="1" dirty="0" smtClean="0"/>
              <a:t> </a:t>
            </a:r>
            <a:r>
              <a:rPr lang="en-US" b="1" dirty="0" err="1" smtClean="0"/>
              <a:t>tehadap</a:t>
            </a:r>
            <a:r>
              <a:rPr lang="en-US" b="1" dirty="0" smtClean="0"/>
              <a:t> </a:t>
            </a:r>
            <a:r>
              <a:rPr lang="en-US" b="1" dirty="0" err="1" smtClean="0"/>
              <a:t>kemiskinan</a:t>
            </a:r>
            <a:endParaRPr lang="en-US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26838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err="1" smtClean="0">
                <a:solidFill>
                  <a:schemeClr val="tx1"/>
                </a:solidFill>
              </a:rPr>
              <a:t>Jalur-jalur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transmisi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dampak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indikator-indikator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utama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untu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memonitor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pengaruh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dari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krisis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ekonomi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menurut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tipe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krisis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11688002"/>
              </p:ext>
            </p:extLst>
          </p:nvPr>
        </p:nvGraphicFramePr>
        <p:xfrm>
          <a:off x="0" y="1828800"/>
          <a:ext cx="9144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819400"/>
                <a:gridCol w="480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Tipe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Krisis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Jalur-jalur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transmisi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Utama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indikator-indikator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utama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memonitor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dampak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5796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Produksi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/>
                        <a:t>Kesempatan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Kerja</a:t>
                      </a:r>
                      <a:endParaRPr lang="en-US" sz="24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/>
                        <a:t>Pendapatan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/>
                        <a:t>Inflasi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Output </a:t>
                      </a:r>
                      <a:r>
                        <a:rPr lang="en-US" sz="2400" dirty="0" err="1" smtClean="0"/>
                        <a:t>menurut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sektor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wilayah</a:t>
                      </a:r>
                      <a:endParaRPr lang="en-US" sz="2400" dirty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/>
                        <a:t>Kesempatan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kerja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menurut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sektor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wilayah</a:t>
                      </a:r>
                      <a:endParaRPr lang="en-US" sz="2400" dirty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/>
                        <a:t>Pendapatan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menurut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sektor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wilayah</a:t>
                      </a:r>
                      <a:endParaRPr lang="en-US" sz="24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/>
                        <a:t>Inflasi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menurut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wilayah</a:t>
                      </a:r>
                      <a:endParaRPr lang="en-US" sz="24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/>
                        <a:t>Kemiskinan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menurut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wilayah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184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41208682"/>
              </p:ext>
            </p:extLst>
          </p:nvPr>
        </p:nvGraphicFramePr>
        <p:xfrm>
          <a:off x="0" y="228599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819400"/>
                <a:gridCol w="4800600"/>
              </a:tblGrid>
              <a:tr h="9901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Tipe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Krisis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Jalur-jalur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transmisi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Utama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indikator-indikator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utama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memonitor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dampak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1797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Perbankan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Kredit</a:t>
                      </a:r>
                      <a:endParaRPr lang="en-US" sz="2400" dirty="0"/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Suku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Bunga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Pijaman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Output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Kesempatan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Kerja</a:t>
                      </a:r>
                      <a:endParaRPr lang="en-US" sz="2400" dirty="0" smtClean="0"/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Pendapatan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Output </a:t>
                      </a:r>
                      <a:r>
                        <a:rPr lang="en-US" sz="2400" dirty="0" err="1" smtClean="0"/>
                        <a:t>menurut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sektor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wilayah</a:t>
                      </a:r>
                      <a:endParaRPr lang="en-US" sz="24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/>
                        <a:t>Kesempatan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kerja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menurut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sektor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wilayah</a:t>
                      </a:r>
                      <a:endParaRPr lang="en-US" sz="24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/>
                        <a:t>Pendapatan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menurut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sektor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wilayah</a:t>
                      </a:r>
                      <a:endParaRPr lang="en-US" sz="24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/>
                        <a:t>Pendapatan</a:t>
                      </a:r>
                      <a:r>
                        <a:rPr lang="en-US" sz="2400" dirty="0" smtClean="0"/>
                        <a:t>  </a:t>
                      </a:r>
                      <a:r>
                        <a:rPr lang="en-US" sz="2400" dirty="0" err="1" smtClean="0"/>
                        <a:t>menurut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wilayah</a:t>
                      </a:r>
                      <a:endParaRPr lang="en-US" sz="24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/>
                        <a:t>Kemiskinan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menurut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wilayah</a:t>
                      </a:r>
                      <a:endParaRPr lang="en-US" sz="2400" dirty="0" smtClean="0"/>
                    </a:p>
                    <a:p>
                      <a:pPr algn="just"/>
                      <a:endParaRPr lang="en-US" sz="2400" dirty="0"/>
                    </a:p>
                  </a:txBody>
                  <a:tcPr/>
                </a:tc>
              </a:tr>
              <a:tr h="1602122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Nilai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Tukar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Ekssport</a:t>
                      </a:r>
                      <a:endParaRPr lang="en-US" sz="2400" dirty="0" smtClean="0"/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Import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Output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Kesempatan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Kerja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/>
                        <a:t>Eksport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menurut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sektor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wilayah</a:t>
                      </a:r>
                      <a:endParaRPr lang="en-US" sz="24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Import </a:t>
                      </a:r>
                      <a:r>
                        <a:rPr lang="en-US" sz="2400" dirty="0" err="1" smtClean="0"/>
                        <a:t>sektor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wilayah</a:t>
                      </a:r>
                      <a:endParaRPr lang="en-US" sz="24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Output </a:t>
                      </a:r>
                      <a:r>
                        <a:rPr lang="en-US" sz="2400" dirty="0" err="1" smtClean="0"/>
                        <a:t>menurut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sektor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wilayah</a:t>
                      </a:r>
                      <a:endParaRPr lang="en-US" sz="2400" dirty="0" smtClean="0"/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9153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3695772"/>
              </p:ext>
            </p:extLst>
          </p:nvPr>
        </p:nvGraphicFramePr>
        <p:xfrm>
          <a:off x="0" y="228598"/>
          <a:ext cx="9144000" cy="6629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362200"/>
                <a:gridCol w="5257800"/>
              </a:tblGrid>
              <a:tr h="17236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Tipe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Krisis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Jalur-jalur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transmisi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Utama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indikator-indikator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utama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memonitor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dampak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0575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Nilai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ukar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smtClean="0"/>
                        <a:t>Output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sektor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dan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err="1" smtClean="0"/>
                        <a:t>Inflasi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err="1" smtClean="0"/>
                        <a:t>Kesempatan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kerja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sektor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dan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err="1" smtClean="0"/>
                        <a:t>Pendapatan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sektor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dan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err="1" smtClean="0"/>
                        <a:t>Kemiskinan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1756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00035595"/>
              </p:ext>
            </p:extLst>
          </p:nvPr>
        </p:nvGraphicFramePr>
        <p:xfrm>
          <a:off x="0" y="228598"/>
          <a:ext cx="9144000" cy="712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819400"/>
                <a:gridCol w="4800600"/>
              </a:tblGrid>
              <a:tr h="1485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Tipe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Krisis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Jalur-jalur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transmisi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Utama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indikator-indikator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utama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memonitor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dampak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43501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eksport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Output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800" dirty="0" err="1" smtClean="0"/>
                        <a:t>Kesempatan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Kerja</a:t>
                      </a:r>
                      <a:endParaRPr lang="en-US" sz="2800" dirty="0" smtClean="0"/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800" dirty="0" err="1" smtClean="0"/>
                        <a:t>Pendapatan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err="1" smtClean="0"/>
                        <a:t>Eksport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sektor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dan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smtClean="0"/>
                        <a:t>Output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sektor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dan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err="1" smtClean="0"/>
                        <a:t>Kesempatan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kerja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sektor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dan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err="1" smtClean="0"/>
                        <a:t>Pendapatan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sektor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dan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err="1" smtClean="0"/>
                        <a:t>Kemiskinan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633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7997140"/>
              </p:ext>
            </p:extLst>
          </p:nvPr>
        </p:nvGraphicFramePr>
        <p:xfrm>
          <a:off x="0" y="228598"/>
          <a:ext cx="9144000" cy="669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819400"/>
                <a:gridCol w="4800600"/>
              </a:tblGrid>
              <a:tr h="1485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Tipe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Krisis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Jalur-jalur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transmisi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Utama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indikator-indikator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utama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memonitor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dampak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435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Import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Output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800" dirty="0" err="1" smtClean="0"/>
                        <a:t>Kesempatan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Kerja</a:t>
                      </a:r>
                      <a:endParaRPr lang="en-US" sz="2800" dirty="0" smtClean="0"/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800" dirty="0" err="1" smtClean="0"/>
                        <a:t>Pendapatan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Inflation 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smtClean="0"/>
                        <a:t>Output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sektor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dan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err="1" smtClean="0"/>
                        <a:t>Kesempatan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kerja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sektor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dan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err="1" smtClean="0"/>
                        <a:t>Pendapatan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sektor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dan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err="1" smtClean="0"/>
                        <a:t>Kemiskinan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err="1" smtClean="0"/>
                        <a:t>Inflasi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788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3733968"/>
              </p:ext>
            </p:extLst>
          </p:nvPr>
        </p:nvGraphicFramePr>
        <p:xfrm>
          <a:off x="0" y="228598"/>
          <a:ext cx="9144000" cy="6629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819400"/>
                <a:gridCol w="4800600"/>
              </a:tblGrid>
              <a:tr h="1485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Tipe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Krisis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Jalur-jalur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transmisi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Utama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indikator-indikator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utama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memonitor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dampak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435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Modal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Output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800" dirty="0" err="1" smtClean="0"/>
                        <a:t>Nilai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Tukar</a:t>
                      </a:r>
                      <a:endParaRPr lang="en-US" sz="2800" dirty="0" smtClean="0"/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800" dirty="0" err="1" smtClean="0"/>
                        <a:t>Kesempatan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Kerja</a:t>
                      </a:r>
                      <a:endParaRPr lang="en-US" sz="2800" dirty="0" smtClean="0"/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800" dirty="0" err="1" smtClean="0"/>
                        <a:t>Pendapatan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Inflation 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smtClean="0"/>
                        <a:t>Output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sektor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dan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err="1" smtClean="0"/>
                        <a:t>Kesempatan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kerja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sektor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dan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err="1" smtClean="0"/>
                        <a:t>Pendapatan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sektor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dan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err="1" smtClean="0"/>
                        <a:t>Inflasi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err="1" smtClean="0"/>
                        <a:t>Kemiskinan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menurut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wilayah</a:t>
                      </a:r>
                      <a:endParaRPr lang="en-US" sz="2800" dirty="0" smtClean="0"/>
                    </a:p>
                    <a:p>
                      <a:pPr algn="just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777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TUGAS KELOMPOK &amp;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TUGAS MANDIRI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global 2008-2009 </a:t>
            </a:r>
            <a:r>
              <a:rPr lang="en-US" dirty="0" err="1" smtClean="0"/>
              <a:t>dampaknya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indonesia</a:t>
            </a:r>
            <a:r>
              <a:rPr lang="en-US" dirty="0" smtClean="0"/>
              <a:t>. Dari </a:t>
            </a:r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, </a:t>
            </a:r>
            <a:r>
              <a:rPr lang="en-US" b="1" dirty="0" err="1" smtClean="0"/>
              <a:t>tipe</a:t>
            </a:r>
            <a:r>
              <a:rPr lang="en-US" b="1" dirty="0" smtClean="0"/>
              <a:t> </a:t>
            </a:r>
            <a:r>
              <a:rPr lang="en-US" b="1" dirty="0" err="1" smtClean="0"/>
              <a:t>krisis</a:t>
            </a:r>
            <a:r>
              <a:rPr lang="en-US" b="1" dirty="0" smtClean="0"/>
              <a:t> </a:t>
            </a:r>
            <a:r>
              <a:rPr lang="en-US" b="1" dirty="0" err="1" smtClean="0"/>
              <a:t>mana</a:t>
            </a:r>
            <a:r>
              <a:rPr lang="en-US" b="1" smtClean="0"/>
              <a:t> ? </a:t>
            </a:r>
            <a:r>
              <a:rPr lang="en-US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 yang </a:t>
            </a:r>
            <a:r>
              <a:rPr lang="en-US" dirty="0" err="1" smtClean="0"/>
              <a:t>memilki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paling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di Indonesia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Meminimalisasi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negatifnya</a:t>
            </a:r>
            <a:r>
              <a:rPr lang="en-US" dirty="0" smtClean="0"/>
              <a:t> ? 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17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menjelma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Proses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2 </a:t>
            </a:r>
            <a:r>
              <a:rPr lang="en-US" dirty="0" err="1" smtClean="0"/>
              <a:t>sifat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mendadak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(</a:t>
            </a:r>
            <a:r>
              <a:rPr lang="en-US" dirty="0" err="1" smtClean="0"/>
              <a:t>goncangan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terduga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Misalnya</a:t>
            </a:r>
            <a:r>
              <a:rPr lang="en-US" dirty="0" smtClean="0"/>
              <a:t> :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di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1974 (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OPEC).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72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just"/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(</a:t>
            </a:r>
            <a:r>
              <a:rPr lang="en-US" i="1" dirty="0" smtClean="0"/>
              <a:t>oil boom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pemasukan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Indonesia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sebagi</a:t>
            </a:r>
            <a:r>
              <a:rPr lang="en-US" dirty="0" smtClean="0"/>
              <a:t> </a:t>
            </a:r>
            <a:r>
              <a:rPr lang="en-US" dirty="0" err="1" smtClean="0"/>
              <a:t>pengekspor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keungan</a:t>
            </a:r>
            <a:r>
              <a:rPr lang="en-US" dirty="0" smtClean="0"/>
              <a:t> Asia (1997-1998)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rupiah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dolar</a:t>
            </a:r>
            <a:r>
              <a:rPr lang="en-US" dirty="0" smtClean="0"/>
              <a:t> AS </a:t>
            </a:r>
            <a:r>
              <a:rPr lang="en-US" dirty="0" err="1" smtClean="0"/>
              <a:t>sempat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10.000,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2000,- </a:t>
            </a:r>
            <a:r>
              <a:rPr lang="en-US" dirty="0" err="1" smtClean="0"/>
              <a:t>persatu</a:t>
            </a:r>
            <a:r>
              <a:rPr lang="en-US" dirty="0" smtClean="0"/>
              <a:t> </a:t>
            </a:r>
            <a:r>
              <a:rPr lang="en-US" dirty="0" err="1" smtClean="0"/>
              <a:t>dolar</a:t>
            </a:r>
            <a:r>
              <a:rPr lang="en-US" dirty="0" smtClean="0"/>
              <a:t> AS (1997)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995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514350" indent="-514350" algn="just">
              <a:buAutoNum type="arabicPeriod" startAt="2"/>
            </a:pP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mendadak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proses </a:t>
            </a:r>
            <a:r>
              <a:rPr lang="en-US" dirty="0" err="1" smtClean="0"/>
              <a:t>akumulasi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global (</a:t>
            </a:r>
            <a:r>
              <a:rPr lang="en-US" dirty="0" err="1" smtClean="0"/>
              <a:t>periode</a:t>
            </a:r>
            <a:r>
              <a:rPr lang="en-US" dirty="0" smtClean="0"/>
              <a:t> 2008 – 2009).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di AS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merembet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(</a:t>
            </a:r>
            <a:r>
              <a:rPr lang="en-US" dirty="0" err="1" smtClean="0"/>
              <a:t>Jepang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)</a:t>
            </a:r>
          </a:p>
          <a:p>
            <a:pPr marL="579438" indent="-579438" algn="just"/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resesi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turunnya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global yang </a:t>
            </a:r>
            <a:r>
              <a:rPr lang="en-US" dirty="0" err="1" smtClean="0"/>
              <a:t>imbasnya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 di </a:t>
            </a:r>
            <a:r>
              <a:rPr lang="en-US" dirty="0" err="1" smtClean="0"/>
              <a:t>dunia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41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Krisis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ekonomi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err="1" smtClean="0">
                <a:solidFill>
                  <a:schemeClr val="tx1"/>
                </a:solidFill>
              </a:rPr>
              <a:t>dapat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dibedakan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menurut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jenis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sumbernya</a:t>
            </a:r>
            <a:r>
              <a:rPr lang="en-US" sz="2800" b="1" dirty="0" smtClean="0">
                <a:solidFill>
                  <a:schemeClr val="tx1"/>
                </a:solidFill>
              </a:rPr>
              <a:t>  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>
                <a:effectLst/>
              </a:rPr>
              <a:t>Menurut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Jenisnya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yaitu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:</a:t>
            </a:r>
          </a:p>
          <a:p>
            <a:pPr marL="514350" indent="-514350" algn="just">
              <a:buAutoNum type="arabicParenBoth"/>
            </a:pPr>
            <a:r>
              <a:rPr lang="en-US" sz="2800" dirty="0" err="1" smtClean="0">
                <a:effectLst/>
              </a:rPr>
              <a:t>krisis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nilai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tukar</a:t>
            </a:r>
            <a:r>
              <a:rPr lang="en-US" sz="2800" dirty="0" smtClean="0">
                <a:effectLst/>
              </a:rPr>
              <a:t>, yang </a:t>
            </a:r>
            <a:r>
              <a:rPr lang="en-US" sz="2800" dirty="0" err="1" smtClean="0">
                <a:effectLst/>
              </a:rPr>
              <a:t>ditandai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oleh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depresiasi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nilai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tukar</a:t>
            </a:r>
            <a:r>
              <a:rPr lang="en-US" sz="2800" dirty="0" smtClean="0">
                <a:effectLst/>
              </a:rPr>
              <a:t> rupiah </a:t>
            </a:r>
            <a:r>
              <a:rPr lang="en-US" sz="2800" dirty="0" err="1" smtClean="0">
                <a:effectLst/>
              </a:rPr>
              <a:t>terhadap</a:t>
            </a:r>
            <a:r>
              <a:rPr lang="en-US" sz="2800" dirty="0" smtClean="0">
                <a:effectLst/>
              </a:rPr>
              <a:t> dollar, </a:t>
            </a:r>
          </a:p>
          <a:p>
            <a:pPr marL="514350" indent="-514350" algn="just">
              <a:buAutoNum type="arabicParenBoth"/>
            </a:pPr>
            <a:r>
              <a:rPr lang="en-US" sz="2800" dirty="0" err="1" smtClean="0">
                <a:effectLst/>
              </a:rPr>
              <a:t>krisis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utang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luar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negeri</a:t>
            </a:r>
            <a:r>
              <a:rPr lang="en-US" sz="2800" dirty="0" smtClean="0">
                <a:effectLst/>
              </a:rPr>
              <a:t> yang </a:t>
            </a:r>
            <a:r>
              <a:rPr lang="en-US" sz="2800" dirty="0" err="1" smtClean="0">
                <a:effectLst/>
              </a:rPr>
              <a:t>besar</a:t>
            </a:r>
            <a:r>
              <a:rPr lang="en-US" sz="2800" dirty="0" smtClean="0">
                <a:effectLst/>
              </a:rPr>
              <a:t> </a:t>
            </a:r>
            <a:r>
              <a:rPr lang="en-US" sz="2800" dirty="0" err="1" smtClean="0">
                <a:effectLst/>
              </a:rPr>
              <a:t>jumlahnya</a:t>
            </a:r>
            <a:r>
              <a:rPr lang="en-US" sz="2800" dirty="0" smtClean="0">
                <a:effectLst/>
              </a:rPr>
              <a:t>, yang </a:t>
            </a:r>
            <a:r>
              <a:rPr lang="en-US" sz="2800" dirty="0" err="1" smtClean="0">
                <a:effectLst/>
              </a:rPr>
              <a:t>dibuat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oleh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swasta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pemerintah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dan</a:t>
            </a:r>
            <a:endParaRPr lang="en-US" sz="2800" dirty="0" smtClean="0">
              <a:effectLst/>
            </a:endParaRPr>
          </a:p>
          <a:p>
            <a:pPr marL="568325" indent="-568325" algn="just">
              <a:buAutoNum type="arabicParenBoth"/>
            </a:pP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mungkin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juga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dihinggapi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krisismenurunnya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kepercayaan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masyarakat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terhadap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berbagai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institusi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ekonomi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finansial</a:t>
            </a:r>
            <a:r>
              <a:rPr lang="en-US" sz="2800" dirty="0" smtClean="0">
                <a:effectLst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5905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b="1" dirty="0" err="1" smtClean="0">
                <a:effectLst/>
              </a:rPr>
              <a:t>Berdasarnkan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sumbernya</a:t>
            </a:r>
            <a:r>
              <a:rPr lang="en-US" b="1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krisis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ekonomi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bersumber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 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dirty="0" err="1" smtClean="0"/>
              <a:t>Dalam</a:t>
            </a:r>
            <a:r>
              <a:rPr lang="en-US" dirty="0" smtClean="0"/>
              <a:t> (Internal ) , </a:t>
            </a:r>
            <a:r>
              <a:rPr lang="en-US" dirty="0" err="1" smtClean="0"/>
              <a:t>misalnya</a:t>
            </a:r>
            <a:r>
              <a:rPr lang="en-US" dirty="0" smtClean="0"/>
              <a:t> :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(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cuaca</a:t>
            </a:r>
            <a:r>
              <a:rPr lang="en-US" dirty="0" smtClean="0"/>
              <a:t> </a:t>
            </a:r>
            <a:r>
              <a:rPr lang="en-US" dirty="0" err="1" smtClean="0"/>
              <a:t>ekstrim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teransipasi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(</a:t>
            </a:r>
            <a:r>
              <a:rPr lang="en-US" dirty="0" err="1" smtClean="0"/>
              <a:t>banjir</a:t>
            </a:r>
            <a:r>
              <a:rPr lang="en-US" dirty="0" smtClean="0"/>
              <a:t> ),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dirty="0" err="1" smtClean="0">
                <a:effectLst/>
              </a:rPr>
              <a:t>Luar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Eksternal</a:t>
            </a:r>
            <a:r>
              <a:rPr lang="en-US" dirty="0" smtClean="0">
                <a:effectLst/>
              </a:rPr>
              <a:t>) , </a:t>
            </a:r>
            <a:r>
              <a:rPr lang="en-US" dirty="0" err="1" smtClean="0">
                <a:effectLst/>
              </a:rPr>
              <a:t>krisis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ekonomi</a:t>
            </a:r>
            <a:r>
              <a:rPr lang="en-US" dirty="0" smtClean="0">
                <a:effectLst/>
              </a:rPr>
              <a:t> global 2008-2009 </a:t>
            </a:r>
          </a:p>
          <a:p>
            <a:pPr algn="just"/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sumber-sumber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proses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jalur-jalur</a:t>
            </a:r>
            <a:r>
              <a:rPr lang="en-US" dirty="0" smtClean="0"/>
              <a:t> </a:t>
            </a:r>
            <a:r>
              <a:rPr lang="en-US" dirty="0" err="1" smtClean="0"/>
              <a:t>trnsmisi</a:t>
            </a:r>
            <a:r>
              <a:rPr lang="en-US" dirty="0" smtClean="0"/>
              <a:t> </a:t>
            </a:r>
            <a:r>
              <a:rPr lang="en-US" b="1" dirty="0" err="1" smtClean="0"/>
              <a:t>dampak</a:t>
            </a:r>
            <a:r>
              <a:rPr lang="en-US" b="1" dirty="0" smtClean="0"/>
              <a:t> yang </a:t>
            </a:r>
            <a:r>
              <a:rPr lang="en-US" b="1" dirty="0" err="1" smtClean="0"/>
              <a:t>berbeda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152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  <a:solidFill>
            <a:schemeClr val="accent1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400" dirty="0" err="1" smtClean="0">
                <a:effectLst/>
              </a:rPr>
              <a:t>portofolio</a:t>
            </a:r>
            <a:r>
              <a:rPr lang="en-US" sz="3400" dirty="0" smtClean="0">
                <a:effectLst/>
              </a:rPr>
              <a:t> </a:t>
            </a:r>
            <a:r>
              <a:rPr lang="en-US" sz="3400" dirty="0" err="1" smtClean="0">
                <a:effectLst/>
              </a:rPr>
              <a:t>usaha</a:t>
            </a:r>
            <a:r>
              <a:rPr lang="en-US" sz="3400" dirty="0" smtClean="0">
                <a:effectLst/>
              </a:rPr>
              <a:t> </a:t>
            </a:r>
            <a:r>
              <a:rPr lang="en-US" sz="3400" dirty="0" err="1" smtClean="0">
                <a:effectLst/>
              </a:rPr>
              <a:t>agribisnis</a:t>
            </a:r>
            <a:r>
              <a:rPr lang="en-US" sz="3400" dirty="0" smtClean="0">
                <a:effectLst/>
              </a:rPr>
              <a:t> </a:t>
            </a:r>
            <a:r>
              <a:rPr lang="en-US" sz="3400" dirty="0" err="1" smtClean="0">
                <a:effectLst/>
              </a:rPr>
              <a:t>tersebut</a:t>
            </a:r>
            <a:r>
              <a:rPr lang="en-US" sz="3400" dirty="0" smtClean="0">
                <a:effectLst/>
              </a:rPr>
              <a:t>. </a:t>
            </a:r>
            <a:r>
              <a:rPr lang="en-US" sz="3400" dirty="0" err="1" smtClean="0">
                <a:effectLst/>
              </a:rPr>
              <a:t>Ditinjau</a:t>
            </a:r>
            <a:r>
              <a:rPr lang="en-US" sz="3400" dirty="0" smtClean="0">
                <a:effectLst/>
              </a:rPr>
              <a:t> </a:t>
            </a:r>
            <a:r>
              <a:rPr lang="en-US" sz="3400" dirty="0" err="1" smtClean="0">
                <a:effectLst/>
              </a:rPr>
              <a:t>dari</a:t>
            </a:r>
            <a:r>
              <a:rPr lang="en-US" sz="34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struktur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pembiayaandan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penerimaan</a:t>
            </a:r>
            <a:r>
              <a:rPr lang="en-US" sz="3500" dirty="0" smtClean="0">
                <a:effectLst/>
              </a:rPr>
              <a:t>, </a:t>
            </a:r>
            <a:r>
              <a:rPr lang="en-US" sz="3500" dirty="0" err="1" smtClean="0">
                <a:effectLst/>
              </a:rPr>
              <a:t>maka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porsi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impor</a:t>
            </a:r>
            <a:r>
              <a:rPr lang="en-US" sz="3500" dirty="0" smtClean="0">
                <a:effectLst/>
              </a:rPr>
              <a:t> input </a:t>
            </a:r>
            <a:r>
              <a:rPr lang="en-US" sz="3500" dirty="0" err="1" smtClean="0">
                <a:effectLst/>
              </a:rPr>
              <a:t>dan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ekspor</a:t>
            </a:r>
            <a:r>
              <a:rPr lang="en-US" sz="3500" dirty="0" smtClean="0">
                <a:effectLst/>
              </a:rPr>
              <a:t> output </a:t>
            </a:r>
            <a:r>
              <a:rPr lang="en-US" sz="3500" dirty="0" err="1" smtClean="0">
                <a:effectLst/>
              </a:rPr>
              <a:t>dalam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sektor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pertanian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akan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secara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segnifikan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berpengaruh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terhadap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kinerja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sektor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pertanian</a:t>
            </a:r>
            <a:r>
              <a:rPr lang="en-US" sz="3500" dirty="0" smtClean="0">
                <a:effectLst/>
              </a:rPr>
              <a:t>.</a:t>
            </a:r>
          </a:p>
          <a:p>
            <a:pPr algn="just"/>
            <a:r>
              <a:rPr lang="en-US" sz="3500" dirty="0" err="1" smtClean="0">
                <a:effectLst/>
              </a:rPr>
              <a:t>Bagi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perusahaan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pertanian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dan</a:t>
            </a:r>
            <a:r>
              <a:rPr lang="en-US" sz="3500" dirty="0" smtClean="0">
                <a:effectLst/>
              </a:rPr>
              <a:t> agribusiness yang </a:t>
            </a:r>
            <a:r>
              <a:rPr lang="en-US" sz="3500" dirty="0" err="1" smtClean="0">
                <a:effectLst/>
              </a:rPr>
              <a:t>menggunakan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bahan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baku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dari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dalam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negeri</a:t>
            </a:r>
            <a:r>
              <a:rPr lang="en-US" sz="3500" dirty="0" smtClean="0">
                <a:effectLst/>
              </a:rPr>
              <a:t>, </a:t>
            </a:r>
            <a:r>
              <a:rPr lang="en-US" sz="3500" dirty="0" err="1" smtClean="0">
                <a:effectLst/>
              </a:rPr>
              <a:t>gejolak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keuangan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mungkin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tidak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berpengaruh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demikian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besar</a:t>
            </a:r>
            <a:r>
              <a:rPr lang="en-US" sz="3500" dirty="0" smtClean="0">
                <a:effectLst/>
              </a:rPr>
              <a:t>, </a:t>
            </a:r>
            <a:r>
              <a:rPr lang="en-US" sz="3500" dirty="0" err="1" smtClean="0">
                <a:effectLst/>
              </a:rPr>
              <a:t>dan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apabila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sebagian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besar</a:t>
            </a:r>
            <a:r>
              <a:rPr lang="en-US" sz="3500" dirty="0" smtClean="0">
                <a:effectLst/>
              </a:rPr>
              <a:t> output </a:t>
            </a:r>
            <a:r>
              <a:rPr lang="en-US" sz="3500" dirty="0" err="1" smtClean="0">
                <a:effectLst/>
              </a:rPr>
              <a:t>diekspor</a:t>
            </a:r>
            <a:r>
              <a:rPr lang="en-US" sz="3500" dirty="0" smtClean="0">
                <a:effectLst/>
              </a:rPr>
              <a:t>, </a:t>
            </a:r>
            <a:r>
              <a:rPr lang="en-US" sz="3500" dirty="0" err="1" smtClean="0">
                <a:effectLst/>
              </a:rPr>
              <a:t>maka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akan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memiliki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dampak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positif</a:t>
            </a:r>
            <a:r>
              <a:rPr lang="en-US" sz="3500" dirty="0" smtClean="0">
                <a:effectLst/>
              </a:rPr>
              <a:t>.</a:t>
            </a:r>
          </a:p>
          <a:p>
            <a:pPr algn="just"/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Namun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apabila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perusahaan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agribisnis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bersangkutan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mengunakan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bahan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baku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dari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luar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negeri</a:t>
            </a:r>
            <a:r>
              <a:rPr lang="en-US" sz="3500" dirty="0" smtClean="0">
                <a:effectLst/>
              </a:rPr>
              <a:t> (</a:t>
            </a:r>
            <a:r>
              <a:rPr lang="en-US" sz="3500" dirty="0" err="1" smtClean="0">
                <a:effectLst/>
              </a:rPr>
              <a:t>kapas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misalnya</a:t>
            </a:r>
            <a:r>
              <a:rPr lang="en-US" sz="3500" dirty="0" smtClean="0">
                <a:effectLst/>
              </a:rPr>
              <a:t>), </a:t>
            </a:r>
            <a:r>
              <a:rPr lang="en-US" sz="3500" dirty="0" err="1" smtClean="0">
                <a:effectLst/>
              </a:rPr>
              <a:t>maka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implikasi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gejolak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keuangan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akan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berpengaruh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terhadap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struktur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biaya</a:t>
            </a:r>
            <a:r>
              <a:rPr lang="en-US" sz="3500" dirty="0" smtClean="0">
                <a:effectLst/>
              </a:rPr>
              <a:t> (</a:t>
            </a:r>
            <a:r>
              <a:rPr lang="en-US" sz="3500" dirty="0" err="1" smtClean="0">
                <a:effectLst/>
              </a:rPr>
              <a:t>meningkatkan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biayaper</a:t>
            </a:r>
            <a:r>
              <a:rPr lang="en-US" sz="3500" dirty="0" smtClean="0">
                <a:effectLst/>
              </a:rPr>
              <a:t> unit input </a:t>
            </a:r>
            <a:r>
              <a:rPr lang="en-US" sz="3500" dirty="0" err="1" smtClean="0">
                <a:effectLst/>
              </a:rPr>
              <a:t>dan</a:t>
            </a:r>
            <a:r>
              <a:rPr lang="en-US" sz="3500" dirty="0" smtClean="0">
                <a:effectLst/>
              </a:rPr>
              <a:t> output) yang </a:t>
            </a:r>
            <a:r>
              <a:rPr lang="en-US" sz="3500" dirty="0" err="1" smtClean="0">
                <a:effectLst/>
              </a:rPr>
              <a:t>lebih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besar</a:t>
            </a:r>
            <a:r>
              <a:rPr lang="en-US" sz="3500" dirty="0" smtClean="0">
                <a:effectLst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9594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solidFill>
            <a:schemeClr val="accent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effectLst/>
              </a:rPr>
              <a:t>Apabila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pasarnya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negeri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maka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semakin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suram</a:t>
            </a:r>
            <a:r>
              <a:rPr lang="en-US" dirty="0" smtClean="0">
                <a:effectLst/>
              </a:rPr>
              <a:t>. </a:t>
            </a:r>
          </a:p>
          <a:p>
            <a:pPr algn="just"/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kondisi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gejolak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keuangan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berpengaruh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negatif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terhadap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kinerja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agribisnis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bersangkutan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Akibat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krisis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keuangan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sekarang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sangat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perlu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diadakan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evaluasi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kembali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 </a:t>
            </a:r>
            <a:r>
              <a:rPr lang="en-US" dirty="0" err="1" smtClean="0">
                <a:effectLst/>
              </a:rPr>
              <a:t>menghitung</a:t>
            </a:r>
            <a:r>
              <a:rPr lang="en-US" dirty="0" smtClean="0">
                <a:effectLst/>
              </a:rPr>
              <a:t> rate of return, investment</a:t>
            </a:r>
            <a:r>
              <a:rPr lang="en-US" dirty="0" smtClean="0"/>
              <a:t>, </a:t>
            </a:r>
            <a:r>
              <a:rPr lang="en-US" dirty="0" smtClean="0">
                <a:effectLst/>
              </a:rPr>
              <a:t>(ROI) di </a:t>
            </a:r>
            <a:r>
              <a:rPr lang="en-US" dirty="0" err="1" smtClean="0">
                <a:effectLst/>
              </a:rPr>
              <a:t>sektor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pertanian</a:t>
            </a:r>
            <a:r>
              <a:rPr lang="en-US" dirty="0" smtClean="0">
                <a:effectLst/>
              </a:rPr>
              <a:t>. </a:t>
            </a:r>
          </a:p>
          <a:p>
            <a:pPr algn="just"/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lalu</a:t>
            </a:r>
            <a:r>
              <a:rPr lang="en-US" dirty="0" smtClean="0">
                <a:effectLst/>
              </a:rPr>
              <a:t> ROI </a:t>
            </a:r>
            <a:r>
              <a:rPr lang="en-US" dirty="0" err="1" smtClean="0">
                <a:effectLst/>
              </a:rPr>
              <a:t>disektor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pertanian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berkisar</a:t>
            </a:r>
            <a:r>
              <a:rPr lang="en-US" dirty="0" smtClean="0">
                <a:effectLst/>
              </a:rPr>
              <a:t> 15 </a:t>
            </a:r>
            <a:r>
              <a:rPr lang="en-US" dirty="0" err="1" smtClean="0">
                <a:effectLst/>
              </a:rPr>
              <a:t>persen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Tidaklah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mustahil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kalau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krisis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membuat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sektor</a:t>
            </a:r>
            <a:r>
              <a:rPr lang="en-US" dirty="0" smtClean="0">
                <a:effectLst/>
              </a:rPr>
              <a:t> </a:t>
            </a:r>
            <a:r>
              <a:rPr lang="en-US" dirty="0" err="1" smtClean="0">
                <a:effectLst/>
              </a:rPr>
              <a:t>pertanian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rakyat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semakin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menarik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bagi</a:t>
            </a:r>
            <a:r>
              <a:rPr lang="en-US" dirty="0" smtClean="0">
                <a:effectLst/>
              </a:rPr>
              <a:t> investor.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362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effectLst/>
              </a:rPr>
              <a:t>Kata </a:t>
            </a:r>
            <a:r>
              <a:rPr lang="en-US" dirty="0" err="1" smtClean="0">
                <a:effectLst/>
              </a:rPr>
              <a:t>Kunci</a:t>
            </a:r>
            <a:r>
              <a:rPr lang="en-US" dirty="0" smtClean="0">
                <a:effectLst/>
              </a:rPr>
              <a:t>: </a:t>
            </a:r>
            <a:r>
              <a:rPr lang="en-US" dirty="0" err="1" smtClean="0">
                <a:effectLst/>
              </a:rPr>
              <a:t>Krisis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Keuangan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Dampak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Ekonomi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Sektor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Pertanian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Agribisnis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r>
              <a:rPr lang="en-US" dirty="0" smtClean="0">
                <a:effectLst/>
              </a:rPr>
              <a:t>Di </a:t>
            </a:r>
            <a:r>
              <a:rPr lang="en-US" dirty="0" err="1" smtClean="0">
                <a:effectLst/>
              </a:rPr>
              <a:t>antara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kemungkinan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krisis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keuangan</a:t>
            </a:r>
            <a:r>
              <a:rPr lang="en-US" dirty="0" smtClean="0">
                <a:effectLst/>
              </a:rPr>
              <a:t>:</a:t>
            </a:r>
          </a:p>
          <a:p>
            <a:pPr marL="514350" indent="-514350" algn="just">
              <a:buAutoNum type="alphaLcParenR"/>
            </a:pPr>
            <a:r>
              <a:rPr lang="en-US" dirty="0" err="1" smtClean="0">
                <a:effectLst/>
              </a:rPr>
              <a:t>pembayaran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utang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negeri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</a:t>
            </a:r>
            <a:r>
              <a:rPr lang="en-US" dirty="0" smtClean="0">
                <a:effectLst/>
              </a:rPr>
              <a:t> at(debt </a:t>
            </a:r>
            <a:r>
              <a:rPr lang="en-US" dirty="0" err="1" smtClean="0">
                <a:effectLst/>
              </a:rPr>
              <a:t>crisisatau</a:t>
            </a:r>
            <a:r>
              <a:rPr lang="en-US" dirty="0" smtClean="0">
                <a:effectLst/>
              </a:rPr>
              <a:t> (b) </a:t>
            </a:r>
            <a:r>
              <a:rPr lang="en-US" dirty="0" err="1" smtClean="0">
                <a:effectLst/>
              </a:rPr>
              <a:t>krisis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nilai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tukar</a:t>
            </a:r>
            <a:r>
              <a:rPr lang="en-US" dirty="0" smtClean="0">
                <a:effectLst/>
              </a:rPr>
              <a:t> rupiah </a:t>
            </a:r>
          </a:p>
          <a:p>
            <a:pPr marL="514350" indent="-514350" algn="just">
              <a:buAutoNum type="alphaLcParenR"/>
            </a:pPr>
            <a:r>
              <a:rPr lang="en-US" dirty="0" smtClean="0">
                <a:effectLst/>
              </a:rPr>
              <a:t>(exchange rate), Steven </a:t>
            </a:r>
            <a:r>
              <a:rPr lang="en-US" dirty="0" err="1" smtClean="0">
                <a:effectLst/>
              </a:rPr>
              <a:t>Redelet</a:t>
            </a:r>
            <a:r>
              <a:rPr lang="en-US" dirty="0" smtClean="0">
                <a:effectLst/>
              </a:rPr>
              <a:t> (1995)</a:t>
            </a:r>
            <a:r>
              <a:rPr lang="en-US" dirty="0" err="1" smtClean="0">
                <a:effectLst/>
              </a:rPr>
              <a:t>memilih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krisis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nilai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tukar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sedangkan</a:t>
            </a:r>
            <a:r>
              <a:rPr lang="en-US" dirty="0" smtClean="0">
                <a:effectLst/>
              </a:rPr>
              <a:t> Ross McLeod (1995) </a:t>
            </a:r>
            <a:r>
              <a:rPr lang="en-US" dirty="0" err="1" smtClean="0">
                <a:effectLst/>
              </a:rPr>
              <a:t>cenderung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krisis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beratnyapembayaran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utang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negeri</a:t>
            </a:r>
            <a:r>
              <a:rPr lang="en-US" dirty="0" smtClean="0">
                <a:effectLst/>
              </a:rPr>
              <a:t>. </a:t>
            </a:r>
          </a:p>
          <a:p>
            <a:pPr algn="just"/>
            <a:r>
              <a:rPr lang="en-US" dirty="0" err="1" smtClean="0">
                <a:effectLst/>
              </a:rPr>
              <a:t>Menurut</a:t>
            </a:r>
            <a:r>
              <a:rPr lang="en-US" dirty="0" smtClean="0">
                <a:effectLst/>
              </a:rPr>
              <a:t> Steven </a:t>
            </a:r>
            <a:r>
              <a:rPr lang="en-US" dirty="0" err="1" smtClean="0">
                <a:effectLst/>
              </a:rPr>
              <a:t>Redelet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krisis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hutang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perubahan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nilai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tukar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masalah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berkaitan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515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319</TotalTime>
  <Words>856</Words>
  <Application>Microsoft Office PowerPoint</Application>
  <PresentationFormat>On-screen Show (4:3)</PresentationFormat>
  <Paragraphs>144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PERTEMUAN 4 KRISIS EKONOMI</vt:lpstr>
      <vt:lpstr>Slide 2</vt:lpstr>
      <vt:lpstr>Slide 3</vt:lpstr>
      <vt:lpstr>Slide 4</vt:lpstr>
      <vt:lpstr>Krisis ekonomi  dapat dibedakan menurut jenis dan sumbernya  :</vt:lpstr>
      <vt:lpstr>Slide 6</vt:lpstr>
      <vt:lpstr>Slide 7</vt:lpstr>
      <vt:lpstr>Slide 8</vt:lpstr>
      <vt:lpstr>Slide 9</vt:lpstr>
      <vt:lpstr>Slide 10</vt:lpstr>
      <vt:lpstr>Jalur-jalur transmisi dampak dan indikator-indikator utama untu memonitor pengaruh dari krisis ekonomi menurut tipe krisis </vt:lpstr>
      <vt:lpstr>Slide 12</vt:lpstr>
      <vt:lpstr>Slide 13</vt:lpstr>
      <vt:lpstr>Slide 14</vt:lpstr>
      <vt:lpstr>Slide 15</vt:lpstr>
      <vt:lpstr>Slide 16</vt:lpstr>
      <vt:lpstr>TUGAS KELOMPOK &amp;  TUGAS MANDIRI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4 KRISIS EKONOMI</dc:title>
  <dc:creator>Isniar</dc:creator>
  <cp:lastModifiedBy>Isniar</cp:lastModifiedBy>
  <cp:revision>27</cp:revision>
  <dcterms:created xsi:type="dcterms:W3CDTF">2011-10-09T04:02:05Z</dcterms:created>
  <dcterms:modified xsi:type="dcterms:W3CDTF">2011-10-23T02:24:50Z</dcterms:modified>
</cp:coreProperties>
</file>