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79" r:id="rId4"/>
    <p:sldId id="274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7" r:id="rId18"/>
    <p:sldId id="280" r:id="rId19"/>
    <p:sldId id="270" r:id="rId20"/>
    <p:sldId id="271" r:id="rId21"/>
    <p:sldId id="272" r:id="rId22"/>
    <p:sldId id="273" r:id="rId23"/>
    <p:sldId id="281" r:id="rId24"/>
    <p:sldId id="275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45A04-6C3F-4522-B1DD-6670087BCC59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ED530-D92A-4C66-9237-D51BE10EA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6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16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67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83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761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65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0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760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14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861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7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6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78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264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2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3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76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45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40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30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89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D530-D92A-4C66-9237-D51BE10EA3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8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E3CE36-323E-4E5D-99AD-AA5FC06B8385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82098C-36D2-4161-BC6B-2E8393C3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1214422"/>
            <a:ext cx="7406640" cy="1472184"/>
          </a:xfrm>
        </p:spPr>
        <p:txBody>
          <a:bodyPr>
            <a:noAutofit/>
          </a:bodyPr>
          <a:lstStyle/>
          <a:p>
            <a:r>
              <a:rPr lang="en-US" sz="9600" b="1" u="sng" dirty="0" smtClean="0">
                <a:latin typeface="Algerian" pitchFamily="82" charset="0"/>
              </a:rPr>
              <a:t>KAPASITOR</a:t>
            </a:r>
            <a:endParaRPr lang="en-US" sz="9600" b="1" u="sng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7406640" cy="1007432"/>
          </a:xfrm>
        </p:spPr>
        <p:txBody>
          <a:bodyPr/>
          <a:lstStyle/>
          <a:p>
            <a:pPr algn="r"/>
            <a:r>
              <a:rPr lang="en-US" dirty="0" smtClean="0">
                <a:latin typeface="Algerian" pitchFamily="82" charset="0"/>
              </a:rPr>
              <a:t>OLEH:</a:t>
            </a:r>
          </a:p>
          <a:p>
            <a:pPr algn="r"/>
            <a:r>
              <a:rPr lang="en-US" dirty="0" smtClean="0">
                <a:latin typeface="Algerian" pitchFamily="82" charset="0"/>
              </a:rPr>
              <a:t>SRI SUPATMI</a:t>
            </a:r>
            <a:endParaRPr lang="en-US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19274" cy="571504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Kapasitor</a:t>
            </a:r>
            <a:r>
              <a:rPr lang="en-US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 polar</a:t>
            </a:r>
            <a:endParaRPr lang="en-US" b="1" u="sng" dirty="0">
              <a:solidFill>
                <a:schemeClr val="tx2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785794"/>
            <a:ext cx="7632848" cy="5857916"/>
          </a:xfrm>
        </p:spPr>
        <p:txBody>
          <a:bodyPr>
            <a:normAutofit/>
          </a:bodyPr>
          <a:lstStyle/>
          <a:p>
            <a:pPr algn="just"/>
            <a:r>
              <a:rPr lang="en-US" sz="1800" dirty="0" err="1" smtClean="0"/>
              <a:t>kapasitor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polaritas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kedua</a:t>
            </a:r>
            <a:r>
              <a:rPr lang="en-US" sz="1800" dirty="0" smtClean="0"/>
              <a:t> </a:t>
            </a:r>
            <a:r>
              <a:rPr lang="en-US" sz="1800" dirty="0" err="1" smtClean="0"/>
              <a:t>kakinya</a:t>
            </a:r>
            <a:r>
              <a:rPr lang="en-US" sz="1800" dirty="0" smtClean="0"/>
              <a:t> </a:t>
            </a:r>
            <a:r>
              <a:rPr lang="en-US" sz="1800" dirty="0" err="1" smtClean="0"/>
              <a:t>yaitu</a:t>
            </a:r>
            <a:r>
              <a:rPr lang="en-US" sz="1800" dirty="0" smtClean="0"/>
              <a:t> </a:t>
            </a:r>
            <a:r>
              <a:rPr lang="en-US" sz="1800" dirty="0" err="1" smtClean="0"/>
              <a:t>polaritas</a:t>
            </a:r>
            <a:r>
              <a:rPr lang="en-US" sz="1800" dirty="0" smtClean="0"/>
              <a:t> </a:t>
            </a:r>
            <a:r>
              <a:rPr lang="en-US" sz="1800" dirty="0" err="1" smtClean="0"/>
              <a:t>positif</a:t>
            </a:r>
            <a:r>
              <a:rPr lang="en-US" sz="1800" dirty="0" smtClean="0"/>
              <a:t> (+)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polaritas</a:t>
            </a:r>
            <a:r>
              <a:rPr lang="en-US" sz="1800" dirty="0" smtClean="0"/>
              <a:t> </a:t>
            </a:r>
            <a:r>
              <a:rPr lang="en-US" sz="1800" dirty="0" err="1" smtClean="0"/>
              <a:t>negatif</a:t>
            </a:r>
            <a:r>
              <a:rPr lang="en-US" sz="1800" dirty="0" smtClean="0"/>
              <a:t> (-)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termasuk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kelompok</a:t>
            </a:r>
            <a:r>
              <a:rPr lang="en-US" sz="1800" dirty="0" smtClean="0"/>
              <a:t> </a:t>
            </a:r>
            <a:r>
              <a:rPr lang="en-US" sz="1800" dirty="0" err="1" smtClean="0"/>
              <a:t>kapasitor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 </a:t>
            </a:r>
            <a:r>
              <a:rPr lang="en-US" sz="1800" dirty="0" err="1" smtClean="0"/>
              <a:t>kapasitas</a:t>
            </a:r>
            <a:r>
              <a:rPr lang="en-US" sz="1800" dirty="0" smtClean="0"/>
              <a:t> yang </a:t>
            </a:r>
            <a:r>
              <a:rPr lang="en-US" sz="1800" dirty="0" err="1" smtClean="0"/>
              <a:t>tetap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 </a:t>
            </a:r>
            <a:r>
              <a:rPr lang="en-US" sz="1800" dirty="0" err="1" smtClean="0"/>
              <a:t>kapasitas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besar</a:t>
            </a:r>
            <a:r>
              <a:rPr lang="en-US" sz="1800" dirty="0" smtClean="0"/>
              <a:t> (</a:t>
            </a:r>
            <a:r>
              <a:rPr lang="en-US" sz="1800" dirty="0" err="1" smtClean="0"/>
              <a:t>biasanya</a:t>
            </a:r>
            <a:r>
              <a:rPr lang="en-US" sz="1800" dirty="0" smtClean="0"/>
              <a:t> </a:t>
            </a:r>
            <a:r>
              <a:rPr lang="en-US" sz="1800" dirty="0" err="1" smtClean="0"/>
              <a:t>uF</a:t>
            </a:r>
            <a:r>
              <a:rPr lang="en-US" sz="1800" dirty="0" smtClean="0"/>
              <a:t>). </a:t>
            </a:r>
          </a:p>
          <a:p>
            <a:pPr algn="just"/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rangkaian</a:t>
            </a:r>
            <a:r>
              <a:rPr lang="en-US" sz="1800" dirty="0" smtClean="0"/>
              <a:t> </a:t>
            </a:r>
            <a:r>
              <a:rPr lang="en-US" sz="1800" dirty="0" err="1" smtClean="0"/>
              <a:t>elektronika</a:t>
            </a:r>
            <a:r>
              <a:rPr lang="en-US" sz="1800" dirty="0" smtClean="0"/>
              <a:t> </a:t>
            </a:r>
            <a:r>
              <a:rPr lang="en-US" sz="1800" dirty="0" err="1" smtClean="0"/>
              <a:t>kapasitor</a:t>
            </a:r>
            <a:r>
              <a:rPr lang="en-US" sz="1800" dirty="0" smtClean="0"/>
              <a:t> </a:t>
            </a:r>
            <a:r>
              <a:rPr lang="en-US" sz="1800" dirty="0" err="1" smtClean="0"/>
              <a:t>elektrolit</a:t>
            </a:r>
            <a:r>
              <a:rPr lang="en-US" sz="1800" dirty="0" smtClean="0"/>
              <a:t> </a:t>
            </a:r>
            <a:r>
              <a:rPr lang="en-US" sz="1800" dirty="0" err="1" smtClean="0"/>
              <a:t>disimbolkan</a:t>
            </a:r>
            <a:r>
              <a:rPr lang="en-US" sz="1800" dirty="0" smtClean="0"/>
              <a:t> </a:t>
            </a:r>
            <a:r>
              <a:rPr lang="en-US" sz="1800" dirty="0" err="1" smtClean="0"/>
              <a:t>seperti</a:t>
            </a:r>
            <a:r>
              <a:rPr lang="en-US" sz="1800" dirty="0" smtClean="0"/>
              <a:t> </a:t>
            </a:r>
            <a:r>
              <a:rPr lang="en-US" sz="1800" dirty="0" err="1" smtClean="0"/>
              <a:t>gambar</a:t>
            </a:r>
            <a:r>
              <a:rPr lang="en-US" sz="1800" dirty="0" smtClean="0"/>
              <a:t> </a:t>
            </a:r>
            <a:r>
              <a:rPr lang="en-US" sz="1800" dirty="0" err="1" smtClean="0"/>
              <a:t>berikut</a:t>
            </a:r>
            <a:r>
              <a:rPr lang="en-US" sz="1800" dirty="0" smtClean="0"/>
              <a:t>.</a:t>
            </a:r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pemberian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 </a:t>
            </a:r>
            <a:r>
              <a:rPr lang="en-US" sz="1800" dirty="0" err="1" smtClean="0"/>
              <a:t>kapasitas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kapasitor</a:t>
            </a:r>
            <a:r>
              <a:rPr lang="en-US" sz="1800" dirty="0" smtClean="0"/>
              <a:t> </a:t>
            </a:r>
            <a:r>
              <a:rPr lang="en-US" sz="1800" dirty="0" err="1" smtClean="0"/>
              <a:t>elektrolit</a:t>
            </a:r>
            <a:r>
              <a:rPr lang="en-US" sz="1800" dirty="0" smtClean="0"/>
              <a:t> </a:t>
            </a:r>
            <a:r>
              <a:rPr lang="en-US" sz="1800" dirty="0" err="1" smtClean="0"/>
              <a:t>ditulis</a:t>
            </a:r>
            <a:r>
              <a:rPr lang="en-US" sz="1800" dirty="0" smtClean="0"/>
              <a:t>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langsung</a:t>
            </a:r>
            <a:r>
              <a:rPr lang="en-US" sz="1800" dirty="0" smtClean="0"/>
              <a:t> </a:t>
            </a:r>
            <a:r>
              <a:rPr lang="en-US" sz="1800" dirty="0" err="1" smtClean="0"/>
              <a:t>lengkap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satuan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tegangan</a:t>
            </a:r>
            <a:r>
              <a:rPr lang="en-US" sz="1800" dirty="0" smtClean="0"/>
              <a:t> </a:t>
            </a:r>
            <a:r>
              <a:rPr lang="en-US" sz="1800" dirty="0" err="1" smtClean="0"/>
              <a:t>maksimum</a:t>
            </a:r>
            <a:r>
              <a:rPr lang="en-US" sz="1800" dirty="0" smtClean="0"/>
              <a:t>, </a:t>
            </a:r>
            <a:r>
              <a:rPr lang="en-US" sz="1800" dirty="0" err="1" smtClean="0"/>
              <a:t>serta</a:t>
            </a:r>
            <a:r>
              <a:rPr lang="en-US" sz="1800" dirty="0" smtClean="0"/>
              <a:t> </a:t>
            </a:r>
            <a:r>
              <a:rPr lang="en-US" sz="1800" dirty="0" err="1" smtClean="0"/>
              <a:t>simbol</a:t>
            </a:r>
            <a:r>
              <a:rPr lang="en-US" sz="1800" dirty="0" smtClean="0"/>
              <a:t> </a:t>
            </a:r>
            <a:r>
              <a:rPr lang="en-US" sz="1800" dirty="0" err="1" smtClean="0"/>
              <a:t>polaritas-nya</a:t>
            </a:r>
            <a:r>
              <a:rPr lang="en-US" sz="1800" dirty="0" smtClean="0"/>
              <a:t>.</a:t>
            </a:r>
          </a:p>
          <a:p>
            <a:pPr algn="just">
              <a:tabLst>
                <a:tab pos="4635500" algn="l"/>
              </a:tabLst>
            </a:pPr>
            <a:r>
              <a:rPr lang="en-US" sz="1800" dirty="0" smtClean="0"/>
              <a:t>Kaki yang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polaritas</a:t>
            </a:r>
            <a:r>
              <a:rPr lang="en-US" sz="1800" dirty="0" smtClean="0"/>
              <a:t> </a:t>
            </a:r>
            <a:r>
              <a:rPr lang="en-US" sz="1800" dirty="0" err="1" smtClean="0"/>
              <a:t>negatif</a:t>
            </a:r>
            <a:r>
              <a:rPr lang="en-US" sz="1800" dirty="0" smtClean="0"/>
              <a:t> </a:t>
            </a:r>
            <a:r>
              <a:rPr lang="en-US" sz="1800" dirty="0" err="1" smtClean="0"/>
              <a:t>berdekatan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tanda</a:t>
            </a:r>
            <a:r>
              <a:rPr lang="en-US" sz="1800" dirty="0" smtClean="0"/>
              <a:t> </a:t>
            </a:r>
            <a:r>
              <a:rPr lang="en-US" sz="1800" dirty="0" err="1" smtClean="0"/>
              <a:t>garis</a:t>
            </a:r>
            <a:r>
              <a:rPr lang="en-US" sz="1800" dirty="0" smtClean="0"/>
              <a:t> </a:t>
            </a:r>
            <a:r>
              <a:rPr lang="en-US" sz="1800" dirty="0" err="1" smtClean="0"/>
              <a:t>vertikal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bodi</a:t>
            </a:r>
            <a:r>
              <a:rPr lang="en-US" sz="1800" dirty="0" smtClean="0"/>
              <a:t> </a:t>
            </a:r>
            <a:r>
              <a:rPr lang="en-US" sz="1800" dirty="0" err="1" smtClean="0"/>
              <a:t>kapasitor</a:t>
            </a:r>
            <a:r>
              <a:rPr lang="en-US" sz="1800" dirty="0" smtClean="0"/>
              <a:t>, </a:t>
            </a:r>
            <a:r>
              <a:rPr lang="en-US" sz="1800" dirty="0" err="1" smtClean="0"/>
              <a:t>atau</a:t>
            </a:r>
            <a:r>
              <a:rPr lang="en-US" sz="1800" dirty="0" smtClean="0"/>
              <a:t> kaki yang </a:t>
            </a:r>
            <a:r>
              <a:rPr lang="en-US" sz="1800" dirty="0" err="1" smtClean="0"/>
              <a:t>berpolaritas</a:t>
            </a:r>
            <a:r>
              <a:rPr lang="en-US" sz="1800" dirty="0" smtClean="0"/>
              <a:t> </a:t>
            </a:r>
            <a:r>
              <a:rPr lang="en-US" sz="1800" dirty="0" err="1" smtClean="0"/>
              <a:t>positif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ukuran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panjang</a:t>
            </a:r>
            <a:r>
              <a:rPr lang="en-US" sz="1800" dirty="0" smtClean="0"/>
              <a:t> </a:t>
            </a:r>
            <a:r>
              <a:rPr lang="en-US" sz="1800" dirty="0" err="1" smtClean="0"/>
              <a:t>daripada</a:t>
            </a:r>
            <a:r>
              <a:rPr lang="en-US" sz="1800" dirty="0" smtClean="0"/>
              <a:t> kaki yang </a:t>
            </a:r>
            <a:r>
              <a:rPr lang="en-US" sz="1800" dirty="0" err="1" smtClean="0"/>
              <a:t>berpolaritas</a:t>
            </a:r>
            <a:r>
              <a:rPr lang="en-US" sz="1800" dirty="0" smtClean="0"/>
              <a:t> </a:t>
            </a:r>
            <a:r>
              <a:rPr lang="en-US" sz="1800" dirty="0" err="1" smtClean="0"/>
              <a:t>negatif</a:t>
            </a:r>
            <a:r>
              <a:rPr lang="en-US" sz="1800" dirty="0" smtClean="0"/>
              <a:t>. </a:t>
            </a:r>
            <a:r>
              <a:rPr lang="en-US" sz="1800" dirty="0" err="1" smtClean="0"/>
              <a:t>Seperti</a:t>
            </a:r>
            <a:r>
              <a:rPr lang="en-US" sz="1800" dirty="0" smtClean="0"/>
              <a:t> </a:t>
            </a:r>
            <a:r>
              <a:rPr lang="en-US" sz="1800" dirty="0" err="1" smtClean="0"/>
              <a:t>terlihat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gambar</a:t>
            </a:r>
            <a:r>
              <a:rPr lang="en-US" sz="1800" dirty="0" smtClean="0"/>
              <a:t>.</a:t>
            </a:r>
          </a:p>
          <a:p>
            <a:pPr algn="just"/>
            <a:endParaRPr lang="en-US" sz="2000" dirty="0" smtClean="0"/>
          </a:p>
          <a:p>
            <a:endParaRPr lang="en-US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26436"/>
            <a:ext cx="3252425" cy="93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85" y="1124744"/>
            <a:ext cx="4377588" cy="276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654032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Kapasitor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variabel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000108"/>
            <a:ext cx="7647836" cy="5500726"/>
          </a:xfrm>
        </p:spPr>
        <p:txBody>
          <a:bodyPr/>
          <a:lstStyle/>
          <a:p>
            <a:pPr algn="just"/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kapasitas-nya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diubah-ubah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keinginan</a:t>
            </a:r>
            <a:r>
              <a:rPr lang="en-US" sz="2000" dirty="0" smtClean="0"/>
              <a:t>. </a:t>
            </a:r>
          </a:p>
          <a:p>
            <a:pPr algn="just"/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nilainya</a:t>
            </a:r>
            <a:r>
              <a:rPr lang="en-US" sz="2000" dirty="0" smtClean="0"/>
              <a:t> (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)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diubah-ubah</a:t>
            </a:r>
            <a:r>
              <a:rPr lang="en-US" sz="2000" dirty="0" smtClean="0"/>
              <a:t>, </a:t>
            </a:r>
            <a:r>
              <a:rPr lang="en-US" sz="2000" dirty="0" err="1" smtClean="0"/>
              <a:t>layaknya</a:t>
            </a:r>
            <a:r>
              <a:rPr lang="en-US" sz="2000" dirty="0" smtClean="0"/>
              <a:t> </a:t>
            </a:r>
            <a:r>
              <a:rPr lang="en-US" sz="2000" dirty="0" err="1" smtClean="0"/>
              <a:t>potensiometer</a:t>
            </a:r>
            <a:r>
              <a:rPr lang="en-US" sz="2000" dirty="0" smtClean="0"/>
              <a:t>, 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</a:t>
            </a:r>
            <a:r>
              <a:rPr lang="en-US" sz="2000" dirty="0" err="1" smtClean="0"/>
              <a:t>dipakai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penala</a:t>
            </a:r>
            <a:r>
              <a:rPr lang="en-US" sz="2000" dirty="0" smtClean="0"/>
              <a:t> radio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i="1" dirty="0" smtClean="0"/>
              <a:t>trimmer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pemancar</a:t>
            </a:r>
            <a:r>
              <a:rPr lang="en-US" sz="2000" dirty="0" smtClean="0"/>
              <a:t> radio (</a:t>
            </a:r>
            <a:r>
              <a:rPr lang="en-US" sz="2000" i="1" dirty="0" err="1" smtClean="0"/>
              <a:t>tunning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capasitor</a:t>
            </a:r>
            <a:r>
              <a:rPr lang="en-US" sz="2000" i="1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smtClean="0"/>
              <a:t>trimmer </a:t>
            </a:r>
            <a:r>
              <a:rPr lang="en-US" sz="2000" i="1" dirty="0" err="1" smtClean="0"/>
              <a:t>capasitor</a:t>
            </a:r>
            <a:r>
              <a:rPr lang="en-US" sz="2000" i="1" dirty="0" smtClean="0"/>
              <a:t>)</a:t>
            </a:r>
          </a:p>
          <a:p>
            <a:pPr algn="just"/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648" y="3284984"/>
            <a:ext cx="6072230" cy="211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654032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Membaca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nilai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kapasitansi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000108"/>
            <a:ext cx="7647836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1. </a:t>
            </a:r>
            <a:r>
              <a:rPr lang="en-US" sz="2000" dirty="0" err="1" smtClean="0"/>
              <a:t>Pembacaan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warna</a:t>
            </a:r>
            <a:r>
              <a:rPr lang="en-US" sz="2000" dirty="0" smtClean="0"/>
              <a:t> (</a:t>
            </a:r>
            <a:r>
              <a:rPr lang="en-US" sz="2000" dirty="0" err="1" smtClean="0"/>
              <a:t>khusus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polyster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786578" y="1928802"/>
            <a:ext cx="2071702" cy="2308324"/>
          </a:xfrm>
          <a:prstGeom prst="rect">
            <a:avLst/>
          </a:prstGeom>
          <a:noFill/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Coklat</a:t>
            </a:r>
            <a:r>
              <a:rPr lang="en-US" dirty="0" smtClean="0"/>
              <a:t> ,</a:t>
            </a:r>
            <a:r>
              <a:rPr lang="en-US" dirty="0" err="1" smtClean="0"/>
              <a:t>hitam,jingga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Nilainya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103 = 10x1.000</a:t>
            </a:r>
          </a:p>
          <a:p>
            <a:r>
              <a:rPr lang="en-US" dirty="0"/>
              <a:t> </a:t>
            </a:r>
            <a:r>
              <a:rPr lang="en-US" dirty="0" smtClean="0"/>
              <a:t>      = 10.000pF</a:t>
            </a:r>
          </a:p>
          <a:p>
            <a:r>
              <a:rPr lang="en-US" dirty="0"/>
              <a:t> </a:t>
            </a:r>
            <a:r>
              <a:rPr lang="en-US" dirty="0" smtClean="0"/>
              <a:t>      = 10nF</a:t>
            </a:r>
          </a:p>
          <a:p>
            <a:r>
              <a:rPr lang="en-US" dirty="0"/>
              <a:t> </a:t>
            </a:r>
            <a:r>
              <a:rPr lang="en-US" dirty="0" smtClean="0"/>
              <a:t>      = 0,01uF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2062"/>
            <a:ext cx="5142196" cy="4477257"/>
          </a:xfrm>
          <a:prstGeom prst="rect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357166"/>
            <a:ext cx="7576398" cy="6072230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Kapasitor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Polar (</a:t>
            </a:r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elco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berukuran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,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umumnya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yang </a:t>
            </a:r>
            <a:r>
              <a:rPr lang="en-US" sz="2000" dirty="0" err="1" smtClean="0"/>
              <a:t>jelas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lengkap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tegangan</a:t>
            </a:r>
            <a:r>
              <a:rPr lang="en-US" sz="2000" dirty="0" smtClean="0"/>
              <a:t> </a:t>
            </a:r>
            <a:r>
              <a:rPr lang="en-US" sz="2000" dirty="0" err="1" smtClean="0"/>
              <a:t>maksimum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polaritasnya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elco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jelas</a:t>
            </a:r>
            <a:r>
              <a:rPr lang="en-US" sz="2000" dirty="0" smtClean="0"/>
              <a:t> </a:t>
            </a:r>
            <a:r>
              <a:rPr lang="en-US" sz="2000" dirty="0" err="1" smtClean="0"/>
              <a:t>tertulis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kapasitansinya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22µF/25V. </a:t>
            </a:r>
          </a:p>
          <a:p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/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22uF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tegangankerja</a:t>
            </a:r>
            <a:r>
              <a:rPr lang="en-US" sz="2000" dirty="0" smtClean="0"/>
              <a:t> </a:t>
            </a:r>
            <a:r>
              <a:rPr lang="en-US" sz="2000" dirty="0" err="1" smtClean="0"/>
              <a:t>maksimum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diperbolehkan</a:t>
            </a:r>
            <a:r>
              <a:rPr lang="en-US" sz="2000" dirty="0" smtClean="0"/>
              <a:t> </a:t>
            </a:r>
            <a:r>
              <a:rPr lang="en-US" sz="2000" dirty="0" err="1" smtClean="0"/>
              <a:t>adalan</a:t>
            </a:r>
            <a:r>
              <a:rPr lang="en-US" sz="2000" dirty="0" smtClean="0"/>
              <a:t> 25V</a:t>
            </a:r>
            <a:endParaRPr lang="en-US" sz="20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500"/>
            <a:ext cx="2232248" cy="167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845886"/>
            <a:ext cx="2612504" cy="195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861048"/>
            <a:ext cx="2510904" cy="188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65403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3.Kapasitor non polar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196752"/>
            <a:ext cx="7862150" cy="4464496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umumnya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nonpolar</a:t>
            </a:r>
            <a:r>
              <a:rPr lang="en-US" sz="2000" dirty="0" smtClean="0"/>
              <a:t> </a:t>
            </a:r>
            <a:r>
              <a:rPr lang="en-US" sz="2000" dirty="0" err="1" smtClean="0"/>
              <a:t>digambarkan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. (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tiga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)</a:t>
            </a:r>
          </a:p>
          <a:p>
            <a:r>
              <a:rPr lang="en-US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angka</a:t>
            </a:r>
            <a:endParaRPr lang="en-U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satuan</a:t>
            </a:r>
            <a:r>
              <a:rPr lang="en-US" sz="2000" dirty="0" smtClean="0"/>
              <a:t> </a:t>
            </a:r>
            <a:r>
              <a:rPr lang="en-US" sz="2000" dirty="0" err="1" smtClean="0"/>
              <a:t>pF.</a:t>
            </a:r>
            <a:endParaRPr lang="en-US" sz="2000" dirty="0" smtClean="0"/>
          </a:p>
          <a:p>
            <a:r>
              <a:rPr lang="en-US" sz="2000" dirty="0" err="1" smtClean="0"/>
              <a:t>Contoh</a:t>
            </a:r>
            <a:r>
              <a:rPr lang="en-US" sz="2000" dirty="0" smtClean="0"/>
              <a:t>: 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gambar</a:t>
            </a:r>
            <a:r>
              <a:rPr lang="en-US" sz="2000" dirty="0" smtClean="0"/>
              <a:t> </a:t>
            </a:r>
            <a:r>
              <a:rPr lang="en-US" sz="2000" dirty="0" err="1" smtClean="0"/>
              <a:t>tertulis</a:t>
            </a:r>
            <a:r>
              <a:rPr lang="en-US" sz="2000" dirty="0" smtClean="0"/>
              <a:t> 47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47pF</a:t>
            </a:r>
          </a:p>
          <a:p>
            <a:r>
              <a:rPr lang="en-US" sz="2000" dirty="0" err="1" smtClean="0"/>
              <a:t>Contoh</a:t>
            </a:r>
            <a:r>
              <a:rPr lang="en-US" sz="2000" dirty="0" smtClean="0"/>
              <a:t> lain: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4208" y="3231522"/>
            <a:ext cx="1080120" cy="132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145632"/>
            <a:ext cx="273630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40386"/>
            <a:ext cx="1165495" cy="133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45632"/>
            <a:ext cx="152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65403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3.Kapasitor non polar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928670"/>
            <a:ext cx="7862150" cy="5715040"/>
          </a:xfrm>
        </p:spPr>
        <p:txBody>
          <a:bodyPr>
            <a:normAutofit/>
          </a:bodyPr>
          <a:lstStyle/>
          <a:p>
            <a:r>
              <a:rPr lang="en-US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tiga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angka</a:t>
            </a:r>
            <a:endParaRPr lang="en-US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tiga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ke-2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nominal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ke-3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pengali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pengali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satuan</a:t>
            </a:r>
            <a:r>
              <a:rPr lang="en-US" sz="2000" dirty="0" smtClean="0"/>
              <a:t> </a:t>
            </a:r>
            <a:r>
              <a:rPr lang="en-US" sz="2000" dirty="0" err="1" smtClean="0"/>
              <a:t>piko</a:t>
            </a:r>
            <a:r>
              <a:rPr lang="en-US" sz="2000" dirty="0" smtClean="0"/>
              <a:t> Farad (pF)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Contoh</a:t>
            </a:r>
            <a:r>
              <a:rPr lang="en-US" sz="2000" dirty="0" smtClean="0"/>
              <a:t>:  </a:t>
            </a:r>
          </a:p>
          <a:p>
            <a:pPr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10 x 10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= 100pF</a:t>
            </a:r>
          </a:p>
          <a:p>
            <a:pPr>
              <a:buNone/>
            </a:pPr>
            <a:r>
              <a:rPr lang="en-US" sz="2000" dirty="0"/>
              <a:t>	 </a:t>
            </a:r>
            <a:r>
              <a:rPr lang="en-US" sz="2000" dirty="0" smtClean="0"/>
              <a:t>4n7 = 4,7 </a:t>
            </a:r>
            <a:r>
              <a:rPr lang="en-US" sz="2000" dirty="0" err="1" smtClean="0"/>
              <a:t>nano</a:t>
            </a:r>
            <a:r>
              <a:rPr lang="en-US" sz="2000" dirty="0" smtClean="0"/>
              <a:t> Farad</a:t>
            </a:r>
          </a:p>
          <a:p>
            <a:pPr>
              <a:buNone/>
            </a:pPr>
            <a:r>
              <a:rPr lang="en-US" sz="2000" dirty="0" smtClean="0"/>
              <a:t>	 2p5 = 2,5 </a:t>
            </a:r>
            <a:r>
              <a:rPr lang="en-US" sz="2000" dirty="0" err="1" smtClean="0"/>
              <a:t>pico</a:t>
            </a:r>
            <a:r>
              <a:rPr lang="en-US" sz="2000" dirty="0" smtClean="0"/>
              <a:t> Farad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Contoh</a:t>
            </a:r>
            <a:r>
              <a:rPr lang="en-US" sz="2000" dirty="0" smtClean="0"/>
              <a:t> lain: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214554"/>
            <a:ext cx="1600706" cy="182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5656" y="4293097"/>
            <a:ext cx="6179387" cy="205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285728"/>
            <a:ext cx="7790712" cy="6357982"/>
          </a:xfrm>
        </p:spPr>
        <p:txBody>
          <a:bodyPr>
            <a:normAutofit/>
          </a:bodyPr>
          <a:lstStyle/>
          <a:p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Tegangan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voltage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r>
              <a:rPr lang="en-US" sz="2000" dirty="0" err="1" smtClean="0"/>
              <a:t>Tegangan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tegangan</a:t>
            </a:r>
            <a:r>
              <a:rPr lang="en-US" sz="2000" dirty="0" smtClean="0"/>
              <a:t> </a:t>
            </a:r>
            <a:r>
              <a:rPr lang="en-US" sz="2000" dirty="0" err="1" smtClean="0"/>
              <a:t>maksimum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diijinkan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. </a:t>
            </a:r>
          </a:p>
          <a:p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Temperatur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Kerja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  </a:t>
            </a:r>
            <a:r>
              <a:rPr lang="en-US" sz="2000" dirty="0" err="1" smtClean="0"/>
              <a:t>spesifikasinya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suhu</a:t>
            </a:r>
            <a:r>
              <a:rPr lang="en-US" sz="2000" dirty="0" smtClean="0"/>
              <a:t>  yang </a:t>
            </a:r>
            <a:r>
              <a:rPr lang="en-US" sz="2000" dirty="0" err="1" smtClean="0"/>
              <a:t>sesuai</a:t>
            </a:r>
            <a:r>
              <a:rPr lang="en-US" sz="2000" dirty="0" smtClean="0"/>
              <a:t>.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928934"/>
            <a:ext cx="364333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2786058"/>
            <a:ext cx="3931891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r>
              <a:rPr lang="en-US" u="sng" dirty="0" err="1" smtClean="0">
                <a:latin typeface="Algerian" pitchFamily="82" charset="0"/>
              </a:rPr>
              <a:t>Contoh</a:t>
            </a:r>
            <a:r>
              <a:rPr lang="en-US" u="sng" dirty="0" smtClean="0">
                <a:latin typeface="Algerian" pitchFamily="82" charset="0"/>
              </a:rPr>
              <a:t>: </a:t>
            </a:r>
            <a:endParaRPr lang="en-US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48356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Ada 4 </a:t>
            </a:r>
            <a:r>
              <a:rPr lang="en-US" sz="2400" dirty="0" err="1"/>
              <a:t>standar</a:t>
            </a:r>
            <a:r>
              <a:rPr lang="en-US" sz="2400" dirty="0"/>
              <a:t>  popular yang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tertera</a:t>
            </a:r>
            <a:r>
              <a:rPr lang="en-US" sz="2400" dirty="0"/>
              <a:t> di </a:t>
            </a:r>
            <a:r>
              <a:rPr lang="en-US" sz="2400" dirty="0" err="1"/>
              <a:t>badan</a:t>
            </a:r>
            <a:r>
              <a:rPr lang="en-US" sz="2400" dirty="0"/>
              <a:t> </a:t>
            </a:r>
            <a:r>
              <a:rPr lang="en-US" sz="2400" dirty="0" err="1"/>
              <a:t>kapasitor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C0G (</a:t>
            </a:r>
            <a:r>
              <a:rPr lang="en-US" sz="2400" i="1" dirty="0"/>
              <a:t>ultra stable</a:t>
            </a:r>
            <a:r>
              <a:rPr lang="en-US" sz="2400" dirty="0"/>
              <a:t>), X7R (</a:t>
            </a:r>
            <a:r>
              <a:rPr lang="en-US" sz="2400" i="1" dirty="0"/>
              <a:t>stable</a:t>
            </a:r>
            <a:r>
              <a:rPr lang="en-US" sz="2400" dirty="0"/>
              <a:t>) </a:t>
            </a:r>
            <a:r>
              <a:rPr lang="en-US" sz="2400" dirty="0" err="1"/>
              <a:t>serta</a:t>
            </a:r>
            <a:r>
              <a:rPr lang="en-US" sz="2400" dirty="0"/>
              <a:t> Z5U </a:t>
            </a:r>
            <a:r>
              <a:rPr lang="en-US" sz="2400" dirty="0" err="1"/>
              <a:t>dan</a:t>
            </a:r>
            <a:r>
              <a:rPr lang="en-US" sz="2400" dirty="0"/>
              <a:t> Y5V (</a:t>
            </a:r>
            <a:r>
              <a:rPr lang="en-US" sz="2400" i="1" dirty="0"/>
              <a:t>general purpose</a:t>
            </a:r>
            <a:r>
              <a:rPr lang="en-US" sz="2400" dirty="0"/>
              <a:t>). 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Misalnya</a:t>
            </a:r>
            <a:r>
              <a:rPr lang="en-US" sz="2400" dirty="0" smtClean="0"/>
              <a:t>  </a:t>
            </a:r>
            <a:r>
              <a:rPr lang="en-US" sz="2400" dirty="0" err="1" smtClean="0"/>
              <a:t>jika</a:t>
            </a:r>
            <a:r>
              <a:rPr lang="en-US" sz="2400" dirty="0" smtClean="0"/>
              <a:t>  </a:t>
            </a:r>
            <a:r>
              <a:rPr lang="en-US" sz="2400" dirty="0" err="1" smtClean="0"/>
              <a:t>tertulis</a:t>
            </a:r>
            <a:r>
              <a:rPr lang="en-US" sz="2400" dirty="0" smtClean="0"/>
              <a:t> 104 X7R,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kapasitansinya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100000pF = 100nF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toleransi</a:t>
            </a:r>
            <a:r>
              <a:rPr lang="en-US" sz="2400" dirty="0" smtClean="0"/>
              <a:t>    ±15%.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Sekaligus</a:t>
            </a:r>
            <a:r>
              <a:rPr lang="en-US" sz="2400" dirty="0" smtClean="0"/>
              <a:t> 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suhu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direkomendasikan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 -55°C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+125°C.</a:t>
            </a:r>
          </a:p>
          <a:p>
            <a:pPr marL="82296" indent="0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u="sng" dirty="0" smtClean="0">
                <a:latin typeface="Algerian" pitchFamily="82" charset="0"/>
              </a:rPr>
              <a:t>CONTOH:</a:t>
            </a:r>
          </a:p>
          <a:p>
            <a:pPr>
              <a:buNone/>
            </a:pP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tertulis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221J </a:t>
            </a:r>
            <a:r>
              <a:rPr lang="en-US" sz="2000" dirty="0" smtClean="0">
                <a:sym typeface="Wingdings" pitchFamily="2" charset="2"/>
              </a:rPr>
              <a:t></a:t>
            </a:r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22 x  10^</a:t>
            </a:r>
            <a:r>
              <a:rPr lang="en-US" sz="18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 pF = 220pF </a:t>
            </a:r>
            <a:r>
              <a:rPr lang="en-US" sz="2000" dirty="0" err="1" smtClean="0">
                <a:sym typeface="Wingdings" pitchFamily="2" charset="2"/>
              </a:rPr>
              <a:t>dengan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toleransi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koefisien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suhu</a:t>
            </a:r>
            <a:r>
              <a:rPr lang="en-US" sz="2000" dirty="0" smtClean="0">
                <a:sym typeface="Wingdings" pitchFamily="2" charset="2"/>
              </a:rPr>
              <a:t> ± 120 </a:t>
            </a:r>
            <a:r>
              <a:rPr lang="en-US" sz="2000" dirty="0" err="1" smtClean="0">
                <a:sym typeface="Wingdings" pitchFamily="2" charset="2"/>
              </a:rPr>
              <a:t>derajat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celcius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endParaRPr lang="en-US" sz="2000" dirty="0">
              <a:sym typeface="Wingdings" pitchFamily="2" charset="2"/>
            </a:endParaRPr>
          </a:p>
          <a:p>
            <a:pPr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endParaRPr lang="en-US" sz="2000" dirty="0">
              <a:sym typeface="Wingdings" pitchFamily="2" charset="2"/>
            </a:endParaRPr>
          </a:p>
          <a:p>
            <a:pPr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endParaRPr lang="en-US" sz="2000" dirty="0">
              <a:sym typeface="Wingdings" pitchFamily="2" charset="2"/>
            </a:endParaRPr>
          </a:p>
          <a:p>
            <a:pPr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endParaRPr lang="en-US" sz="2000" dirty="0">
              <a:sym typeface="Wingdings" pitchFamily="2" charset="2"/>
            </a:endParaRPr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	10 x 10^5 pF = 1000 </a:t>
            </a:r>
            <a:r>
              <a:rPr lang="en-US" sz="2000" dirty="0" err="1" smtClean="0">
                <a:sym typeface="Wingdings" pitchFamily="2" charset="2"/>
              </a:rPr>
              <a:t>nF</a:t>
            </a:r>
            <a:r>
              <a:rPr lang="en-US" sz="2000" dirty="0" smtClean="0">
                <a:sym typeface="Wingdings" pitchFamily="2" charset="2"/>
              </a:rPr>
              <a:t> = 1 </a:t>
            </a:r>
            <a:r>
              <a:rPr lang="en-US" sz="2000" dirty="0" err="1" smtClean="0">
                <a:sym typeface="Wingdings" pitchFamily="2" charset="2"/>
              </a:rPr>
              <a:t>uF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dengan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toleransi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koefisien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suhu</a:t>
            </a:r>
            <a:r>
              <a:rPr lang="en-US" sz="2000" dirty="0">
                <a:sym typeface="Wingdings" pitchFamily="2" charset="2"/>
              </a:rPr>
              <a:t> ± </a:t>
            </a:r>
            <a:r>
              <a:rPr lang="en-US" sz="2000" dirty="0" smtClean="0">
                <a:sym typeface="Wingdings" pitchFamily="2" charset="2"/>
              </a:rPr>
              <a:t>250 </a:t>
            </a:r>
            <a:r>
              <a:rPr lang="en-US" sz="2000" dirty="0" err="1" smtClean="0">
                <a:sym typeface="Wingdings" pitchFamily="2" charset="2"/>
              </a:rPr>
              <a:t>derajat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celcius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dengan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tegangan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maksimum</a:t>
            </a:r>
            <a:r>
              <a:rPr lang="en-US" sz="2000" dirty="0" smtClean="0">
                <a:sym typeface="Wingdings" pitchFamily="2" charset="2"/>
              </a:rPr>
              <a:t> yang </a:t>
            </a:r>
            <a:r>
              <a:rPr lang="en-US" sz="2000" dirty="0" err="1" smtClean="0">
                <a:sym typeface="Wingdings" pitchFamily="2" charset="2"/>
              </a:rPr>
              <a:t>diijinkan</a:t>
            </a:r>
            <a:r>
              <a:rPr lang="en-US" sz="2000" dirty="0" smtClean="0">
                <a:sym typeface="Wingdings" pitchFamily="2" charset="2"/>
              </a:rPr>
              <a:t> 250V.</a:t>
            </a:r>
            <a:endParaRPr lang="en-US" sz="2000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60848"/>
            <a:ext cx="16002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5695" y="2999060"/>
            <a:ext cx="171702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489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Algerian" pitchFamily="82" charset="0"/>
              </a:rPr>
              <a:t>Rangkaian</a:t>
            </a:r>
            <a:r>
              <a:rPr lang="en-US" b="1" u="sng" dirty="0" smtClean="0">
                <a:latin typeface="Algerian" pitchFamily="82" charset="0"/>
              </a:rPr>
              <a:t> </a:t>
            </a:r>
            <a:r>
              <a:rPr lang="en-US" b="1" u="sng" dirty="0" err="1" smtClean="0">
                <a:latin typeface="Algerian" pitchFamily="82" charset="0"/>
              </a:rPr>
              <a:t>kapasitor</a:t>
            </a:r>
            <a:endParaRPr lang="en-US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000108"/>
            <a:ext cx="7504960" cy="5248292"/>
          </a:xfrm>
        </p:spPr>
        <p:txBody>
          <a:bodyPr/>
          <a:lstStyle/>
          <a:p>
            <a:pPr algn="just"/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Kapasitor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dirangkai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</a:t>
            </a: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v-SE" sz="2000" dirty="0" smtClean="0"/>
              <a:t>Rangkaian kapasitor secara seri akan mengakibatkan nilai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total </a:t>
            </a:r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.  </a:t>
            </a:r>
          </a:p>
          <a:p>
            <a:pPr algn="just"/>
            <a:r>
              <a:rPr lang="en-US" sz="2000" dirty="0" smtClean="0"/>
              <a:t>Di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dirangkai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seri</a:t>
            </a:r>
            <a:r>
              <a:rPr lang="en-US" sz="2000" dirty="0" smtClean="0"/>
              <a:t>. </a:t>
            </a:r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rangkaian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seri</a:t>
            </a:r>
            <a:r>
              <a:rPr lang="en-US" sz="2000" dirty="0" smtClean="0"/>
              <a:t>,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pengganti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714620"/>
            <a:ext cx="330914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97546" y="4214818"/>
            <a:ext cx="3571900" cy="1863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itchFamily="82" charset="0"/>
              </a:rPr>
              <a:t>PENGERTIAN KAPASITOR</a:t>
            </a:r>
            <a:endParaRPr lang="en-US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071546"/>
            <a:ext cx="7790712" cy="5572164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Kapasitor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Kondensator</a:t>
            </a:r>
            <a:r>
              <a:rPr lang="en-US" sz="2000" dirty="0" smtClean="0"/>
              <a:t>)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menyimpan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r>
              <a:rPr lang="en-US" sz="2000" dirty="0" smtClean="0"/>
              <a:t>/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 di </a:t>
            </a:r>
            <a:r>
              <a:rPr lang="en-US" sz="2000" dirty="0" err="1" smtClean="0"/>
              <a:t>dalam</a:t>
            </a:r>
            <a:r>
              <a:rPr lang="en-US" sz="2000" dirty="0" smtClean="0"/>
              <a:t>  </a:t>
            </a:r>
            <a:r>
              <a:rPr lang="en-US" sz="2000" dirty="0" err="1" smtClean="0"/>
              <a:t>medan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,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mengumpulkan</a:t>
            </a:r>
            <a:r>
              <a:rPr lang="en-US" sz="2000" dirty="0" smtClean="0"/>
              <a:t> </a:t>
            </a:r>
            <a:r>
              <a:rPr lang="en-US" sz="2000" dirty="0" err="1" smtClean="0"/>
              <a:t>ketidakseimbangan</a:t>
            </a:r>
            <a:r>
              <a:rPr lang="en-US" sz="2000" dirty="0" smtClean="0"/>
              <a:t> internal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. </a:t>
            </a:r>
          </a:p>
          <a:p>
            <a:pPr algn="just"/>
            <a:r>
              <a:rPr lang="en-US" sz="2000" dirty="0" err="1" smtClean="0"/>
              <a:t>Dilambangkan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“C”</a:t>
            </a:r>
          </a:p>
          <a:p>
            <a:pPr algn="just"/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ditemukan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Michael Faraday (1791-1867). </a:t>
            </a:r>
          </a:p>
          <a:p>
            <a:pPr algn="just"/>
            <a:r>
              <a:rPr lang="en-US" sz="2000" dirty="0" err="1" smtClean="0"/>
              <a:t>Satuan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Farad (F) . </a:t>
            </a:r>
            <a:r>
              <a:rPr lang="en-US" sz="2000" dirty="0" err="1" smtClean="0"/>
              <a:t>Satu</a:t>
            </a:r>
            <a:r>
              <a:rPr lang="en-US" sz="2000" dirty="0" smtClean="0"/>
              <a:t> Farad = 9 x 1011 cm2 yang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</a:t>
            </a:r>
            <a:r>
              <a:rPr lang="en-US" sz="2000" dirty="0" err="1" smtClean="0"/>
              <a:t>permukaan</a:t>
            </a:r>
            <a:r>
              <a:rPr lang="en-US" sz="2000" dirty="0" smtClean="0"/>
              <a:t> </a:t>
            </a:r>
            <a:r>
              <a:rPr lang="en-US" sz="2000" dirty="0" err="1" smtClean="0"/>
              <a:t>kepingan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  </a:t>
            </a:r>
          </a:p>
          <a:p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terbuat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2 </a:t>
            </a:r>
            <a:r>
              <a:rPr lang="en-US" sz="2000" dirty="0" err="1" smtClean="0"/>
              <a:t>buah</a:t>
            </a:r>
            <a:r>
              <a:rPr lang="en-US" sz="2000" dirty="0" smtClean="0"/>
              <a:t> plat metal yang </a:t>
            </a:r>
            <a:r>
              <a:rPr lang="en-US" sz="2000" dirty="0" err="1" smtClean="0"/>
              <a:t>dipisahkan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dielektrik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Bahan-bahan</a:t>
            </a:r>
            <a:r>
              <a:rPr lang="en-US" sz="2000" dirty="0" smtClean="0"/>
              <a:t> </a:t>
            </a:r>
            <a:r>
              <a:rPr lang="en-US" sz="2000" dirty="0" err="1" smtClean="0"/>
              <a:t>dielektrik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dikenal</a:t>
            </a:r>
            <a:r>
              <a:rPr lang="en-US" sz="2000" dirty="0" smtClean="0"/>
              <a:t>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udara</a:t>
            </a:r>
            <a:r>
              <a:rPr lang="en-US" sz="2000" dirty="0" smtClean="0"/>
              <a:t> </a:t>
            </a:r>
            <a:r>
              <a:rPr lang="en-US" sz="2000" dirty="0" err="1" smtClean="0"/>
              <a:t>vakum</a:t>
            </a:r>
            <a:r>
              <a:rPr lang="en-US" sz="2000" dirty="0" smtClean="0"/>
              <a:t>, </a:t>
            </a:r>
            <a:r>
              <a:rPr lang="en-US" sz="2000" dirty="0" err="1" smtClean="0"/>
              <a:t>keramik</a:t>
            </a:r>
            <a:r>
              <a:rPr lang="en-US" sz="2000" dirty="0" smtClean="0"/>
              <a:t>, </a:t>
            </a:r>
            <a:r>
              <a:rPr lang="en-US" sz="2000" dirty="0" err="1" smtClean="0"/>
              <a:t>gelas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lain-lain.</a:t>
            </a:r>
            <a:endParaRPr lang="en-US" sz="2000" dirty="0"/>
          </a:p>
        </p:txBody>
      </p:sp>
      <p:pic>
        <p:nvPicPr>
          <p:cNvPr id="4" name="Picture 3" descr="Prinsip kapasitor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572008"/>
            <a:ext cx="2526550" cy="17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51234" cy="72547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Kapasitor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dirangkai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paralel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071546"/>
            <a:ext cx="7504960" cy="5176854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Rangkaian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paralel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mengakibatkan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pengganti</a:t>
            </a:r>
            <a:r>
              <a:rPr lang="en-US" sz="2000" dirty="0" smtClean="0"/>
              <a:t> </a:t>
            </a:r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. </a:t>
            </a:r>
          </a:p>
          <a:p>
            <a:pPr algn="just"/>
            <a:r>
              <a:rPr lang="en-US" sz="2000" dirty="0" smtClean="0"/>
              <a:t>Di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dirangkai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paralel</a:t>
            </a:r>
            <a:r>
              <a:rPr lang="en-US" sz="2000" dirty="0" smtClean="0"/>
              <a:t>. </a:t>
            </a:r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rangkaian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paralel</a:t>
            </a:r>
            <a:r>
              <a:rPr lang="en-US" sz="2000" dirty="0" smtClean="0"/>
              <a:t>,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total </a:t>
            </a:r>
            <a:r>
              <a:rPr lang="en-US" sz="2000" dirty="0" err="1" smtClean="0"/>
              <a:t>adalah</a:t>
            </a:r>
            <a:endParaRPr lang="en-US" sz="2000" dirty="0" smtClean="0"/>
          </a:p>
          <a:p>
            <a:pPr algn="just"/>
            <a:endParaRPr lang="en-US" sz="2000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214554"/>
            <a:ext cx="339330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286256"/>
            <a:ext cx="3786214" cy="130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Konstanta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Waktu</a:t>
            </a:r>
            <a:r>
              <a:rPr lang="en-US" b="1" u="sng" dirty="0" smtClean="0"/>
              <a:t> RC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000108"/>
            <a:ext cx="7647836" cy="5572164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rangkaian</a:t>
            </a:r>
            <a:r>
              <a:rPr lang="en-US" sz="2000" dirty="0" smtClean="0"/>
              <a:t> RC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en-US" sz="2000" dirty="0" err="1" smtClean="0"/>
              <a:t>tegangan</a:t>
            </a:r>
            <a:r>
              <a:rPr lang="en-US" sz="2000" dirty="0" smtClean="0"/>
              <a:t> DC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terisi</a:t>
            </a:r>
            <a:r>
              <a:rPr lang="en-US" sz="2000" dirty="0" smtClean="0"/>
              <a:t> </a:t>
            </a:r>
            <a:r>
              <a:rPr lang="en-US" sz="2000" dirty="0" err="1" smtClean="0"/>
              <a:t>penuh</a:t>
            </a:r>
            <a:r>
              <a:rPr lang="en-US" sz="2000" dirty="0" smtClean="0"/>
              <a:t>,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membutuhkan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penuh</a:t>
            </a:r>
            <a:r>
              <a:rPr lang="en-US" sz="2000" dirty="0" smtClean="0"/>
              <a:t>. </a:t>
            </a:r>
          </a:p>
          <a:p>
            <a:pPr algn="just"/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 </a:t>
            </a:r>
            <a:r>
              <a:rPr lang="en-US" sz="2000" dirty="0" err="1" smtClean="0"/>
              <a:t>penuh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tegangan</a:t>
            </a:r>
            <a:r>
              <a:rPr lang="en-US" sz="2000" dirty="0" smtClean="0"/>
              <a:t> </a:t>
            </a:r>
            <a:r>
              <a:rPr lang="en-US" sz="2000" dirty="0" err="1" smtClean="0"/>
              <a:t>dilepas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kosong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membutuhkan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listrik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kosong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Konstanta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RC </a:t>
            </a:r>
            <a:r>
              <a:rPr lang="en-US" sz="2000" dirty="0" smtClean="0">
                <a:sym typeface="Wingdings"/>
              </a:rPr>
              <a:t>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rumus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konstanta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universal :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b="1" dirty="0" smtClean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4357686" y="3143248"/>
          <a:ext cx="1714512" cy="522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8" name="Equation" r:id="rId4" imgW="596880" imgH="177480" progId="Equation.3">
                  <p:embed/>
                </p:oleObj>
              </mc:Choice>
              <mc:Fallback>
                <p:oleObj name="Equation" r:id="rId4" imgW="596880" imgH="177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3143248"/>
                        <a:ext cx="1714512" cy="5226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857357" y="4071941"/>
          <a:ext cx="3857652" cy="785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9" name="Equation" r:id="rId6" imgW="2108200" imgH="431800" progId="Equation.3">
                  <p:embed/>
                </p:oleObj>
              </mc:Choice>
              <mc:Fallback>
                <p:oleObj name="Equation" r:id="rId6" imgW="21082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7" y="4071941"/>
                        <a:ext cx="3857652" cy="7854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29124" y="4880630"/>
            <a:ext cx="38435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e </a:t>
            </a:r>
            <a:r>
              <a:rPr lang="nb-NO" dirty="0"/>
              <a:t>	= nilai euler (</a:t>
            </a:r>
            <a:r>
              <a:rPr lang="en-US" dirty="0">
                <a:sym typeface="Symbol"/>
              </a:rPr>
              <a:t></a:t>
            </a:r>
            <a:r>
              <a:rPr lang="nb-NO" dirty="0"/>
              <a:t>2,7182818)</a:t>
            </a:r>
            <a:endParaRPr lang="en-US" dirty="0"/>
          </a:p>
          <a:p>
            <a:r>
              <a:rPr lang="en-US" dirty="0"/>
              <a:t>T 	=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detik</a:t>
            </a:r>
            <a:endParaRPr lang="en-US" dirty="0"/>
          </a:p>
          <a:p>
            <a:pPr marL="900113" indent="-900113"/>
            <a:r>
              <a:rPr lang="en-US" dirty="0">
                <a:sym typeface="Symbol"/>
              </a:rPr>
              <a:t></a:t>
            </a:r>
            <a:r>
              <a:rPr lang="en-US" dirty="0"/>
              <a:t> 	= </a:t>
            </a:r>
            <a:r>
              <a:rPr lang="en-US" dirty="0" err="1"/>
              <a:t>konstanta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/>
              <a:t>detik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5000636"/>
            <a:ext cx="3486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/>
              <a:t>change 	=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  <a:p>
            <a:r>
              <a:rPr lang="en-US" dirty="0" err="1"/>
              <a:t>akhir</a:t>
            </a:r>
            <a:r>
              <a:rPr lang="en-US" dirty="0"/>
              <a:t> 	=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2500298" y="3286124"/>
          <a:ext cx="4929222" cy="2435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Equation" r:id="rId4" imgW="1637589" imgH="812447" progId="Equation.3">
                  <p:embed/>
                </p:oleObj>
              </mc:Choice>
              <mc:Fallback>
                <p:oleObj name="Equation" r:id="rId4" imgW="1637589" imgH="812447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3286124"/>
                        <a:ext cx="4929222" cy="24359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/>
          <a:lstStyle/>
          <a:p>
            <a:pPr marL="596646" lvl="0" indent="-514350">
              <a:buAutoNum type="arabicPeriod"/>
            </a:pPr>
            <a:r>
              <a:rPr lang="en-US" sz="2400" dirty="0" err="1" smtClean="0"/>
              <a:t>Jelaskan</a:t>
            </a:r>
            <a:r>
              <a:rPr lang="en-US" sz="2400" dirty="0" smtClean="0"/>
              <a:t> </a:t>
            </a:r>
            <a:r>
              <a:rPr lang="en-US" sz="2400" dirty="0" err="1"/>
              <a:t>makna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tertulis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kapasitor</a:t>
            </a:r>
            <a:r>
              <a:rPr lang="en-US" sz="2400" dirty="0"/>
              <a:t> </a:t>
            </a:r>
            <a:r>
              <a:rPr lang="en-US" sz="2400" dirty="0" err="1"/>
              <a:t>dibawah</a:t>
            </a:r>
            <a:r>
              <a:rPr lang="en-US" sz="2400" dirty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:</a:t>
            </a:r>
            <a:r>
              <a:rPr lang="en-US" sz="2400" dirty="0"/>
              <a:t> </a:t>
            </a:r>
            <a:r>
              <a:rPr lang="en-US" sz="2400" dirty="0" smtClean="0"/>
              <a:t>1000 </a:t>
            </a:r>
            <a:r>
              <a:rPr lang="en-US" sz="2400" dirty="0" err="1"/>
              <a:t>uF</a:t>
            </a:r>
            <a:r>
              <a:rPr lang="en-US" sz="2400" dirty="0"/>
              <a:t>/50V, 104Z,  221J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smtClean="0"/>
              <a:t>682K.</a:t>
            </a:r>
          </a:p>
          <a:p>
            <a:pPr marL="596646" lvl="0" indent="-514350">
              <a:buAutoNum type="arabicPeriod"/>
            </a:pPr>
            <a:r>
              <a:rPr lang="en-US" sz="2400" dirty="0" err="1" smtClean="0"/>
              <a:t>Carilah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pengganti</a:t>
            </a:r>
            <a:r>
              <a:rPr lang="en-US" sz="2400" dirty="0" smtClean="0"/>
              <a:t> </a:t>
            </a:r>
            <a:r>
              <a:rPr lang="en-US" sz="2400" dirty="0" err="1" smtClean="0"/>
              <a:t>kapasitor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?</a:t>
            </a:r>
          </a:p>
          <a:p>
            <a:pPr marL="82296" lvl="0" indent="0">
              <a:buNone/>
            </a:pPr>
            <a:endParaRPr lang="en-US" sz="2400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2060848"/>
            <a:ext cx="4978793" cy="1113854"/>
          </a:xfrm>
          <a:prstGeom prst="rect">
            <a:avLst/>
          </a:prstGeom>
          <a:noFill/>
          <a:ln w="1905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68" y="3284984"/>
            <a:ext cx="2905508" cy="2664296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986" y="3284984"/>
            <a:ext cx="4440493" cy="2664296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55976" y="2663503"/>
            <a:ext cx="648072" cy="4774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(a)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5696" y="5111775"/>
            <a:ext cx="648072" cy="4774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(b)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76256" y="4869160"/>
            <a:ext cx="648072" cy="4774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(c)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9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35743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 smtClean="0">
                <a:latin typeface="Algerian" pitchFamily="82" charset="0"/>
              </a:rPr>
              <a:t>SELESAI</a:t>
            </a:r>
            <a:endParaRPr lang="en-US" sz="6600" b="1" u="sng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itchFamily="82" charset="0"/>
              </a:rPr>
              <a:t>Cara </a:t>
            </a:r>
            <a:r>
              <a:rPr lang="en-US" b="1" u="sng" dirty="0" err="1" smtClean="0">
                <a:latin typeface="Algerian" pitchFamily="82" charset="0"/>
              </a:rPr>
              <a:t>Kerja</a:t>
            </a:r>
            <a:r>
              <a:rPr lang="en-US" b="1" u="sng" dirty="0" smtClean="0">
                <a:latin typeface="Algerian" pitchFamily="82" charset="0"/>
              </a:rPr>
              <a:t> </a:t>
            </a:r>
            <a:r>
              <a:rPr lang="en-US" b="1" u="sng" dirty="0" err="1" smtClean="0">
                <a:latin typeface="Algerian" pitchFamily="82" charset="0"/>
              </a:rPr>
              <a:t>Kapasitor</a:t>
            </a:r>
            <a:endParaRPr lang="en-US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124744"/>
            <a:ext cx="5544616" cy="51236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kedua</a:t>
            </a:r>
            <a:r>
              <a:rPr lang="en-US" sz="2200" dirty="0"/>
              <a:t> </a:t>
            </a:r>
            <a:r>
              <a:rPr lang="en-US" sz="2200" dirty="0" err="1"/>
              <a:t>ujung</a:t>
            </a:r>
            <a:r>
              <a:rPr lang="en-US" sz="2200" dirty="0"/>
              <a:t> plat metal </a:t>
            </a:r>
            <a:r>
              <a:rPr lang="en-US" sz="2200" dirty="0" err="1"/>
              <a:t>diberi</a:t>
            </a:r>
            <a:r>
              <a:rPr lang="en-US" sz="2200" dirty="0"/>
              <a:t> </a:t>
            </a:r>
            <a:r>
              <a:rPr lang="en-US" sz="2200" dirty="0" err="1"/>
              <a:t>tegangan</a:t>
            </a:r>
            <a:r>
              <a:rPr lang="en-US" sz="2200" dirty="0"/>
              <a:t> </a:t>
            </a:r>
            <a:r>
              <a:rPr lang="en-US" sz="2200" dirty="0" err="1"/>
              <a:t>listrik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muatan-muatan</a:t>
            </a:r>
            <a:r>
              <a:rPr lang="en-US" sz="2200" dirty="0"/>
              <a:t> </a:t>
            </a:r>
            <a:r>
              <a:rPr lang="en-US" sz="2200" dirty="0" err="1"/>
              <a:t>positif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mengumpul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salah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kaki (</a:t>
            </a:r>
            <a:r>
              <a:rPr lang="en-US" sz="2200" dirty="0" err="1"/>
              <a:t>elektroda</a:t>
            </a:r>
            <a:r>
              <a:rPr lang="en-US" sz="2200" dirty="0"/>
              <a:t>) </a:t>
            </a:r>
            <a:r>
              <a:rPr lang="en-US" sz="2200" dirty="0" err="1"/>
              <a:t>metalnya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saat</a:t>
            </a:r>
            <a:r>
              <a:rPr lang="en-US" sz="2200" dirty="0"/>
              <a:t> yang </a:t>
            </a:r>
            <a:r>
              <a:rPr lang="en-US" sz="2200" dirty="0" err="1"/>
              <a:t>sama</a:t>
            </a:r>
            <a:r>
              <a:rPr lang="en-US" sz="2200" dirty="0"/>
              <a:t> </a:t>
            </a:r>
            <a:r>
              <a:rPr lang="en-US" sz="2200" dirty="0" err="1"/>
              <a:t>muatan-muatan</a:t>
            </a:r>
            <a:r>
              <a:rPr lang="en-US" sz="2200" dirty="0"/>
              <a:t> </a:t>
            </a:r>
            <a:r>
              <a:rPr lang="en-US" sz="2200" dirty="0" err="1"/>
              <a:t>negatif</a:t>
            </a:r>
            <a:r>
              <a:rPr lang="en-US" sz="2200" dirty="0"/>
              <a:t> </a:t>
            </a:r>
            <a:r>
              <a:rPr lang="en-US" sz="2200" dirty="0" err="1"/>
              <a:t>terkumpul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ujung</a:t>
            </a:r>
            <a:r>
              <a:rPr lang="en-US" sz="2200" dirty="0"/>
              <a:t> metal yang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lagi</a:t>
            </a:r>
            <a:r>
              <a:rPr lang="en-US" sz="2200" dirty="0"/>
              <a:t>. </a:t>
            </a:r>
            <a:endParaRPr lang="en-US" sz="2200" dirty="0" smtClean="0"/>
          </a:p>
          <a:p>
            <a:pPr algn="just"/>
            <a:r>
              <a:rPr lang="en-US" sz="2200" dirty="0" err="1" smtClean="0"/>
              <a:t>Muatan</a:t>
            </a:r>
            <a:r>
              <a:rPr lang="en-US" sz="2200" dirty="0" smtClean="0"/>
              <a:t> </a:t>
            </a:r>
            <a:r>
              <a:rPr lang="en-US" sz="2200" dirty="0" err="1"/>
              <a:t>positif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mengalir</a:t>
            </a:r>
            <a:r>
              <a:rPr lang="en-US" sz="2200" dirty="0"/>
              <a:t> </a:t>
            </a:r>
            <a:r>
              <a:rPr lang="en-US" sz="2200" dirty="0" err="1"/>
              <a:t>menuju</a:t>
            </a:r>
            <a:r>
              <a:rPr lang="en-US" sz="2200" dirty="0"/>
              <a:t> </a:t>
            </a:r>
            <a:r>
              <a:rPr lang="en-US" sz="2200" dirty="0" err="1"/>
              <a:t>ujung</a:t>
            </a:r>
            <a:r>
              <a:rPr lang="en-US" sz="2200" dirty="0"/>
              <a:t> </a:t>
            </a:r>
            <a:r>
              <a:rPr lang="en-US" sz="2200" dirty="0" err="1"/>
              <a:t>kutup</a:t>
            </a:r>
            <a:r>
              <a:rPr lang="en-US" sz="2200" dirty="0"/>
              <a:t> </a:t>
            </a:r>
            <a:r>
              <a:rPr lang="en-US" sz="2200" dirty="0" err="1"/>
              <a:t>negatif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sebaliknya</a:t>
            </a:r>
            <a:r>
              <a:rPr lang="en-US" sz="2200" dirty="0"/>
              <a:t> </a:t>
            </a:r>
            <a:r>
              <a:rPr lang="en-US" sz="2200" dirty="0" err="1"/>
              <a:t>muatan</a:t>
            </a:r>
            <a:r>
              <a:rPr lang="en-US" sz="2200" dirty="0"/>
              <a:t> </a:t>
            </a:r>
            <a:r>
              <a:rPr lang="en-US" sz="2200" dirty="0" err="1"/>
              <a:t>negatif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menuju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ujung</a:t>
            </a:r>
            <a:r>
              <a:rPr lang="en-US" sz="2200" dirty="0"/>
              <a:t> </a:t>
            </a:r>
            <a:r>
              <a:rPr lang="en-US" sz="2200" dirty="0" err="1"/>
              <a:t>kutup</a:t>
            </a:r>
            <a:r>
              <a:rPr lang="en-US" sz="2200" dirty="0"/>
              <a:t> </a:t>
            </a:r>
            <a:r>
              <a:rPr lang="en-US" sz="2200" dirty="0" err="1"/>
              <a:t>positif</a:t>
            </a:r>
            <a:r>
              <a:rPr lang="en-US" sz="2200" dirty="0"/>
              <a:t>,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terpisah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bahan</a:t>
            </a:r>
            <a:r>
              <a:rPr lang="en-US" sz="2200" dirty="0"/>
              <a:t> </a:t>
            </a:r>
            <a:r>
              <a:rPr lang="en-US" sz="2200" dirty="0" err="1"/>
              <a:t>dielektrik</a:t>
            </a:r>
            <a:r>
              <a:rPr lang="en-US" sz="2200" dirty="0"/>
              <a:t> yang non-</a:t>
            </a:r>
            <a:r>
              <a:rPr lang="en-US" sz="2200" dirty="0" err="1"/>
              <a:t>konduktif</a:t>
            </a:r>
            <a:r>
              <a:rPr lang="en-US" sz="2200" dirty="0"/>
              <a:t>. </a:t>
            </a:r>
            <a:endParaRPr lang="en-US" sz="2200" dirty="0" smtClean="0"/>
          </a:p>
          <a:p>
            <a:pPr algn="just"/>
            <a:r>
              <a:rPr lang="en-US" sz="2200" dirty="0" err="1" smtClean="0"/>
              <a:t>Muatan</a:t>
            </a:r>
            <a:r>
              <a:rPr lang="en-US" sz="2200" dirty="0" smtClean="0"/>
              <a:t> </a:t>
            </a:r>
            <a:r>
              <a:rPr lang="en-US" sz="2200" dirty="0" err="1"/>
              <a:t>elektrik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"</a:t>
            </a:r>
            <a:r>
              <a:rPr lang="en-US" sz="2200" dirty="0" err="1"/>
              <a:t>tersimpan</a:t>
            </a:r>
            <a:r>
              <a:rPr lang="en-US" sz="2200" dirty="0"/>
              <a:t>" </a:t>
            </a:r>
            <a:r>
              <a:rPr lang="en-US" sz="2200" dirty="0" err="1"/>
              <a:t>selama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konduksi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ujung-ujung</a:t>
            </a:r>
            <a:r>
              <a:rPr lang="en-US" sz="2200" dirty="0"/>
              <a:t> </a:t>
            </a:r>
            <a:r>
              <a:rPr lang="en-US" sz="2200" dirty="0" err="1"/>
              <a:t>kakinya</a:t>
            </a:r>
            <a:r>
              <a:rPr lang="en-US" sz="2200" dirty="0"/>
              <a:t>. </a:t>
            </a:r>
            <a:endParaRPr lang="en-US" sz="2200" dirty="0" smtClean="0"/>
          </a:p>
          <a:p>
            <a:pPr algn="just"/>
            <a:r>
              <a:rPr lang="en-US" sz="2200" dirty="0" smtClean="0"/>
              <a:t>Di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bebas</a:t>
            </a:r>
            <a:r>
              <a:rPr lang="en-US" sz="2200" dirty="0"/>
              <a:t>, </a:t>
            </a:r>
            <a:r>
              <a:rPr lang="en-US" sz="2200" dirty="0" err="1"/>
              <a:t>fenomena</a:t>
            </a:r>
            <a:r>
              <a:rPr lang="en-US" sz="2200" dirty="0"/>
              <a:t> </a:t>
            </a:r>
            <a:r>
              <a:rPr lang="en-US" sz="2200" dirty="0" err="1"/>
              <a:t>kapasitor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terjadi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saat</a:t>
            </a:r>
            <a:r>
              <a:rPr lang="en-US" sz="2200" dirty="0"/>
              <a:t> </a:t>
            </a:r>
            <a:r>
              <a:rPr lang="en-US" sz="2200" dirty="0" err="1"/>
              <a:t>terkumpulnya</a:t>
            </a:r>
            <a:r>
              <a:rPr lang="en-US" sz="2200" dirty="0"/>
              <a:t> </a:t>
            </a:r>
            <a:r>
              <a:rPr lang="en-US" sz="2200" dirty="0" err="1"/>
              <a:t>muatan-muatan</a:t>
            </a:r>
            <a:r>
              <a:rPr lang="en-US" sz="2200" dirty="0"/>
              <a:t> </a:t>
            </a:r>
            <a:r>
              <a:rPr lang="en-US" sz="2200" dirty="0" err="1"/>
              <a:t>positif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negatif</a:t>
            </a:r>
            <a:r>
              <a:rPr lang="en-US" sz="2200" dirty="0"/>
              <a:t> di </a:t>
            </a:r>
            <a:r>
              <a:rPr lang="en-US" sz="2200" dirty="0" err="1"/>
              <a:t>awan</a:t>
            </a:r>
            <a:r>
              <a:rPr lang="en-US" sz="2200" dirty="0"/>
              <a:t>.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617" y="1365445"/>
            <a:ext cx="1930847" cy="271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Prinsip kapasitor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240" y="4285456"/>
            <a:ext cx="2326383" cy="159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8388424" y="558924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7" name="Rectangle 6"/>
          <p:cNvSpPr/>
          <p:nvPr/>
        </p:nvSpPr>
        <p:spPr>
          <a:xfrm>
            <a:off x="7172672" y="55172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55904" y="508136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63048" y="508136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52320" y="522920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52320" y="544522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52320" y="558924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4941168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56376" y="4941168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956376" y="523376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56376" y="5373216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956376" y="55172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956376" y="5661248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9155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/>
          <a:lstStyle/>
          <a:p>
            <a:r>
              <a:rPr lang="en-US" b="1" u="sng" dirty="0" err="1" smtClean="0">
                <a:latin typeface="Algerian" pitchFamily="82" charset="0"/>
              </a:rPr>
              <a:t>Fungsi</a:t>
            </a:r>
            <a:r>
              <a:rPr lang="en-US" b="1" u="sng" dirty="0" smtClean="0">
                <a:latin typeface="Algerian" pitchFamily="82" charset="0"/>
              </a:rPr>
              <a:t> </a:t>
            </a:r>
            <a:r>
              <a:rPr lang="en-US" b="1" u="sng" dirty="0" err="1" smtClean="0">
                <a:latin typeface="Algerian" pitchFamily="82" charset="0"/>
              </a:rPr>
              <a:t>kapasitor</a:t>
            </a:r>
            <a:endParaRPr lang="en-US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142984"/>
            <a:ext cx="7647836" cy="5105416"/>
          </a:xfrm>
        </p:spPr>
        <p:txBody>
          <a:bodyPr/>
          <a:lstStyle/>
          <a:p>
            <a:pPr lvl="0"/>
            <a:r>
              <a:rPr lang="en-US" dirty="0" err="1" smtClean="0"/>
              <a:t>Penyimpan</a:t>
            </a:r>
            <a:r>
              <a:rPr lang="en-US" dirty="0" smtClean="0"/>
              <a:t> </a:t>
            </a:r>
            <a:r>
              <a:rPr lang="en-US" dirty="0" err="1" smtClean="0"/>
              <a:t>muatan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endParaRPr lang="en-US" dirty="0" smtClean="0"/>
          </a:p>
          <a:p>
            <a:pPr lvl="0"/>
            <a:r>
              <a:rPr lang="en-US" dirty="0" err="1" smtClean="0"/>
              <a:t>Menahan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rata ( DC )</a:t>
            </a:r>
          </a:p>
          <a:p>
            <a:pPr lvl="0"/>
            <a:r>
              <a:rPr lang="en-US" dirty="0" err="1" smtClean="0"/>
              <a:t>Menghubung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tahanan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bolak</a:t>
            </a:r>
            <a:r>
              <a:rPr lang="en-US" dirty="0" smtClean="0"/>
              <a:t> – </a:t>
            </a:r>
            <a:r>
              <a:rPr lang="en-US" dirty="0" err="1" smtClean="0"/>
              <a:t>balik</a:t>
            </a:r>
            <a:r>
              <a:rPr lang="en-US" dirty="0" smtClean="0"/>
              <a:t> ( AC )</a:t>
            </a:r>
          </a:p>
          <a:p>
            <a:pPr lvl="0"/>
            <a:r>
              <a:rPr lang="en-US" dirty="0" err="1" smtClean="0"/>
              <a:t>Sebagai</a:t>
            </a:r>
            <a:r>
              <a:rPr lang="en-US" dirty="0" smtClean="0"/>
              <a:t> filter </a:t>
            </a:r>
            <a:r>
              <a:rPr lang="en-US" dirty="0" err="1" smtClean="0"/>
              <a:t>untuk</a:t>
            </a:r>
            <a:r>
              <a:rPr lang="en-US" dirty="0" smtClean="0"/>
              <a:t> regulator</a:t>
            </a:r>
          </a:p>
          <a:p>
            <a:pPr lvl="0"/>
            <a:r>
              <a:rPr lang="en-US" dirty="0" err="1" smtClean="0"/>
              <a:t>Pembangkit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sinus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lgerian" pitchFamily="82" charset="0"/>
              </a:rPr>
              <a:t>LANJUTAN 1</a:t>
            </a:r>
            <a:endParaRPr lang="en-US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000108"/>
            <a:ext cx="7790712" cy="5572164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didefenisikan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menampung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Coulombs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abad</a:t>
            </a:r>
            <a:r>
              <a:rPr lang="en-US" sz="2000" dirty="0" smtClean="0"/>
              <a:t> 18 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1 Coulomb = 6.25 x 10</a:t>
            </a:r>
            <a:r>
              <a:rPr lang="en-US" sz="2000" baseline="30000" dirty="0" smtClean="0"/>
              <a:t>18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Kemudian</a:t>
            </a:r>
            <a:r>
              <a:rPr lang="en-US" sz="2000" dirty="0" smtClean="0"/>
              <a:t> Michael Faraday 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postulat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1 Farad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tegangan</a:t>
            </a:r>
            <a:r>
              <a:rPr lang="en-US" sz="2000" dirty="0" smtClean="0"/>
              <a:t> 1 Volt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memuat</a:t>
            </a:r>
            <a:r>
              <a:rPr lang="en-US" sz="2000" dirty="0" smtClean="0"/>
              <a:t>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</a:t>
            </a:r>
            <a:r>
              <a:rPr lang="en-US" sz="2000" dirty="0" smtClean="0"/>
              <a:t> </a:t>
            </a:r>
            <a:r>
              <a:rPr lang="en-US" sz="2000" dirty="0" err="1" smtClean="0"/>
              <a:t>sebanyak</a:t>
            </a:r>
            <a:r>
              <a:rPr lang="en-US" sz="2000" dirty="0" smtClean="0"/>
              <a:t> 1 Coulombs.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rumus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</a:t>
            </a:r>
            <a:r>
              <a:rPr lang="en-US" sz="2000" dirty="0" smtClean="0"/>
              <a:t> :  </a:t>
            </a:r>
          </a:p>
          <a:p>
            <a:r>
              <a:rPr lang="en-US" sz="2000" dirty="0" err="1" smtClean="0"/>
              <a:t>Keterangan</a:t>
            </a:r>
            <a:r>
              <a:rPr lang="en-US" sz="2000" dirty="0" smtClean="0"/>
              <a:t> :</a:t>
            </a:r>
          </a:p>
          <a:p>
            <a:pPr marL="630238" indent="-282575">
              <a:buNone/>
            </a:pPr>
            <a:r>
              <a:rPr lang="en-US" sz="2000" dirty="0" smtClean="0"/>
              <a:t>Q =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C (Coulombs)</a:t>
            </a:r>
          </a:p>
          <a:p>
            <a:pPr marL="630238" indent="-282575">
              <a:buNone/>
            </a:pPr>
            <a:r>
              <a:rPr lang="en-US" sz="2000" dirty="0" smtClean="0"/>
              <a:t>C =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F (Farads) </a:t>
            </a:r>
          </a:p>
          <a:p>
            <a:pPr marL="630238" indent="-282575">
              <a:buNone/>
            </a:pPr>
            <a:r>
              <a:rPr lang="en-US" sz="2000" dirty="0" smtClean="0"/>
              <a:t>V =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tegangan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  V (Volt) </a:t>
            </a:r>
          </a:p>
          <a:p>
            <a:pPr algn="just"/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/>
            <a:endParaRPr lang="en-US" sz="2000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7943" y="4221088"/>
            <a:ext cx="2214578" cy="10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lgerian" pitchFamily="82" charset="0"/>
              </a:rPr>
              <a:t>LANJUTAN 2</a:t>
            </a:r>
            <a:endParaRPr lang="en-US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928670"/>
            <a:ext cx="7719274" cy="5643602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praktek</a:t>
            </a:r>
            <a:r>
              <a:rPr lang="en-US" sz="2000" dirty="0" smtClean="0"/>
              <a:t> </a:t>
            </a:r>
            <a:r>
              <a:rPr lang="en-US" sz="2000" dirty="0" err="1" smtClean="0"/>
              <a:t>pembuatan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, </a:t>
            </a:r>
            <a:r>
              <a:rPr lang="en-US" sz="2000" dirty="0" err="1" smtClean="0"/>
              <a:t>kapasitansi</a:t>
            </a:r>
            <a:r>
              <a:rPr lang="en-US" sz="2000" dirty="0" smtClean="0"/>
              <a:t> </a:t>
            </a:r>
            <a:r>
              <a:rPr lang="en-US" sz="2000" dirty="0" err="1" smtClean="0"/>
              <a:t>dihitung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area plat metal (A), </a:t>
            </a:r>
            <a:r>
              <a:rPr lang="en-US" sz="2000" dirty="0" err="1" smtClean="0"/>
              <a:t>jarak</a:t>
            </a:r>
            <a:r>
              <a:rPr lang="en-US" sz="2000" dirty="0" smtClean="0"/>
              <a:t> (t)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plat metal (</a:t>
            </a:r>
            <a:r>
              <a:rPr lang="en-US" sz="2000" dirty="0" err="1" smtClean="0"/>
              <a:t>tebal</a:t>
            </a:r>
            <a:r>
              <a:rPr lang="en-US" sz="2000" dirty="0" smtClean="0"/>
              <a:t> </a:t>
            </a:r>
            <a:r>
              <a:rPr lang="en-US" sz="2000" dirty="0" err="1" smtClean="0"/>
              <a:t>dielektrik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konstanta</a:t>
            </a:r>
            <a:r>
              <a:rPr lang="en-US" sz="2000" dirty="0" smtClean="0"/>
              <a:t> (k) </a:t>
            </a:r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dielektrik</a:t>
            </a:r>
            <a:r>
              <a:rPr lang="en-US" sz="2000" dirty="0" smtClean="0"/>
              <a:t>.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rumus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: </a:t>
            </a:r>
          </a:p>
          <a:p>
            <a:r>
              <a:rPr lang="en-US" sz="2000" dirty="0" smtClean="0"/>
              <a:t>C = (8.85 x 10</a:t>
            </a:r>
            <a:r>
              <a:rPr lang="en-US" sz="2000" baseline="30000" dirty="0" smtClean="0"/>
              <a:t>-12</a:t>
            </a:r>
            <a:r>
              <a:rPr lang="en-US" sz="2000" dirty="0" smtClean="0"/>
              <a:t>) (k A/t) </a:t>
            </a:r>
          </a:p>
          <a:p>
            <a:pPr algn="just"/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konstanta</a:t>
            </a:r>
            <a:r>
              <a:rPr lang="en-US" sz="2000" dirty="0" smtClean="0"/>
              <a:t> (k)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dielektrik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disederhanakan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endParaRPr lang="en-US" sz="20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08" y="3619518"/>
          <a:ext cx="5643602" cy="2381250"/>
        </p:xfrm>
        <a:graphic>
          <a:graphicData uri="http://schemas.openxmlformats.org/drawingml/2006/table">
            <a:tbl>
              <a:tblPr/>
              <a:tblGrid>
                <a:gridCol w="3000396"/>
                <a:gridCol w="2643206"/>
              </a:tblGrid>
              <a:tr h="471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Udara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vakum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k = 1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</a:tr>
              <a:tr h="471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Aluminium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oksida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k = 8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</a:tr>
              <a:tr h="471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Keramik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k = 100 – 1000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</a:tr>
              <a:tr h="471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Gelas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k = 8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</a:tr>
              <a:tr h="471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Polyethylene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k = 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D5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lgerian" pitchFamily="82" charset="0"/>
              </a:rPr>
              <a:t>LANJUTAN 3</a:t>
            </a:r>
            <a:endParaRPr lang="en-US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000108"/>
            <a:ext cx="7647836" cy="5248292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rangkain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elektronik</a:t>
            </a:r>
            <a:r>
              <a:rPr lang="en-US" sz="2000" dirty="0" smtClean="0"/>
              <a:t> </a:t>
            </a:r>
            <a:r>
              <a:rPr lang="en-US" sz="2000" dirty="0" err="1" smtClean="0"/>
              <a:t>praktis</a:t>
            </a:r>
            <a:r>
              <a:rPr lang="en-US" sz="2000" dirty="0" smtClean="0"/>
              <a:t>, </a:t>
            </a:r>
            <a:r>
              <a:rPr lang="en-US" sz="2000" dirty="0" err="1" smtClean="0"/>
              <a:t>satuan</a:t>
            </a:r>
            <a:r>
              <a:rPr lang="en-US" sz="2000" dirty="0" smtClean="0"/>
              <a:t> Farads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Umumnya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pasaran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satuan</a:t>
            </a:r>
            <a:r>
              <a:rPr lang="en-US" sz="2000" dirty="0" smtClean="0"/>
              <a:t> </a:t>
            </a:r>
            <a:r>
              <a:rPr lang="en-US" sz="2000" b="1" dirty="0" smtClean="0"/>
              <a:t>µF (10</a:t>
            </a:r>
            <a:r>
              <a:rPr lang="en-US" sz="2000" b="1" baseline="30000" dirty="0" smtClean="0"/>
              <a:t>-6</a:t>
            </a:r>
            <a:r>
              <a:rPr lang="en-US" sz="2000" b="1" dirty="0" smtClean="0"/>
              <a:t> F)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nF</a:t>
            </a:r>
            <a:r>
              <a:rPr lang="en-US" sz="2000" b="1" dirty="0" smtClean="0"/>
              <a:t> (10</a:t>
            </a:r>
            <a:r>
              <a:rPr lang="en-US" sz="2000" b="1" baseline="30000" dirty="0" smtClean="0"/>
              <a:t>-9</a:t>
            </a:r>
            <a:r>
              <a:rPr lang="en-US" sz="2000" b="1" dirty="0" smtClean="0"/>
              <a:t> F)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b="1" dirty="0" smtClean="0"/>
              <a:t>pF (10</a:t>
            </a:r>
            <a:r>
              <a:rPr lang="en-US" sz="2000" b="1" baseline="30000" dirty="0" smtClean="0"/>
              <a:t>-12</a:t>
            </a:r>
            <a:r>
              <a:rPr lang="en-US" sz="2000" b="1" dirty="0" smtClean="0"/>
              <a:t> F)</a:t>
            </a:r>
            <a:r>
              <a:rPr lang="en-US" sz="2000" dirty="0" smtClean="0"/>
              <a:t>. </a:t>
            </a:r>
            <a:r>
              <a:rPr lang="en-US" sz="2000" dirty="0" err="1" smtClean="0"/>
              <a:t>Konversi</a:t>
            </a:r>
            <a:r>
              <a:rPr lang="en-US" sz="2000" dirty="0" smtClean="0"/>
              <a:t> </a:t>
            </a:r>
            <a:r>
              <a:rPr lang="en-US" sz="2000" dirty="0" err="1" smtClean="0"/>
              <a:t>satuan</a:t>
            </a:r>
            <a:r>
              <a:rPr lang="en-US" sz="2000" dirty="0" smtClean="0"/>
              <a:t> 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diketahui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memudahkan</a:t>
            </a:r>
            <a:r>
              <a:rPr lang="en-US" sz="2000" dirty="0" smtClean="0"/>
              <a:t> </a:t>
            </a:r>
            <a:r>
              <a:rPr lang="en-US" sz="2000" dirty="0" err="1" smtClean="0"/>
              <a:t>membaca</a:t>
            </a:r>
            <a:r>
              <a:rPr lang="en-US" sz="2000" dirty="0" smtClean="0"/>
              <a:t> </a:t>
            </a:r>
            <a:r>
              <a:rPr lang="en-US" sz="2000" dirty="0" err="1" smtClean="0"/>
              <a:t>besaran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CONTOH:</a:t>
            </a:r>
            <a:endParaRPr lang="en-US" sz="20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7" y="2786058"/>
            <a:ext cx="393136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52807" y="4286256"/>
            <a:ext cx="458571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lgerian" pitchFamily="82" charset="0"/>
              </a:rPr>
              <a:t>JENIS-JENIS KAPASITOR</a:t>
            </a:r>
            <a:endParaRPr lang="en-US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124744"/>
            <a:ext cx="7429552" cy="537609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, </a:t>
            </a:r>
            <a:r>
              <a:rPr lang="en-US" sz="2000" dirty="0" err="1" smtClean="0"/>
              <a:t>tergantung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, </a:t>
            </a:r>
            <a:r>
              <a:rPr lang="en-US" sz="2000" dirty="0" err="1" smtClean="0"/>
              <a:t>tegangan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, temperature (</a:t>
            </a:r>
            <a:r>
              <a:rPr lang="en-US" sz="2000" dirty="0" err="1" smtClean="0"/>
              <a:t>suhu</a:t>
            </a:r>
            <a:r>
              <a:rPr lang="en-US" sz="2000" dirty="0" smtClean="0"/>
              <a:t>).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terbagi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diubah-ubah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kata</a:t>
            </a:r>
            <a:r>
              <a:rPr lang="en-US" sz="2000" dirty="0" smtClean="0"/>
              <a:t> lain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polar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non polar (</a:t>
            </a:r>
            <a:r>
              <a:rPr lang="en-US" sz="2000" dirty="0" err="1" smtClean="0"/>
              <a:t>elco,kapasitor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keramik</a:t>
            </a:r>
            <a:r>
              <a:rPr lang="en-US" sz="2000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variable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trimmer </a:t>
            </a:r>
            <a:r>
              <a:rPr lang="en-US" sz="2000" dirty="0" err="1" smtClean="0"/>
              <a:t>capasitor</a:t>
            </a: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214290"/>
            <a:ext cx="7719274" cy="6357982"/>
          </a:xfrm>
        </p:spPr>
        <p:txBody>
          <a:bodyPr>
            <a:normAutofit/>
          </a:bodyPr>
          <a:lstStyle/>
          <a:p>
            <a:pPr algn="just"/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KAPASITOR NON POLAR</a:t>
            </a:r>
          </a:p>
          <a:p>
            <a:pPr algn="just"/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nonpolar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tetap</a:t>
            </a:r>
            <a:r>
              <a:rPr lang="en-US" sz="2000" dirty="0" smtClean="0"/>
              <a:t>,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terlalu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. (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satuan</a:t>
            </a:r>
            <a:r>
              <a:rPr lang="en-US" sz="2000" dirty="0" smtClean="0"/>
              <a:t> </a:t>
            </a:r>
            <a:r>
              <a:rPr lang="en-US" sz="2000" dirty="0" err="1" smtClean="0"/>
              <a:t>nF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pF). </a:t>
            </a:r>
          </a:p>
          <a:p>
            <a:pPr algn="just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menggambarkan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gambar</a:t>
            </a:r>
            <a:r>
              <a:rPr lang="en-US" sz="2000" dirty="0" smtClean="0"/>
              <a:t> </a:t>
            </a:r>
            <a:r>
              <a:rPr lang="en-US" sz="2000" dirty="0" err="1" smtClean="0"/>
              <a:t>rangkaian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elektronika</a:t>
            </a:r>
            <a:r>
              <a:rPr lang="en-US" sz="2000" dirty="0" smtClean="0"/>
              <a:t>,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nonpolar</a:t>
            </a:r>
            <a:r>
              <a:rPr lang="en-US" sz="2000" dirty="0" smtClean="0"/>
              <a:t> </a:t>
            </a:r>
            <a:r>
              <a:rPr lang="en-US" sz="2000" dirty="0" err="1" smtClean="0"/>
              <a:t>digambarkan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dibawah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</a:t>
            </a:r>
            <a:r>
              <a:rPr lang="en-US" sz="2000" dirty="0" err="1" smtClean="0"/>
              <a:t>terbuat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kertas</a:t>
            </a:r>
            <a:r>
              <a:rPr lang="en-US" sz="2000" dirty="0" smtClean="0"/>
              <a:t>, mica, </a:t>
            </a:r>
            <a:r>
              <a:rPr lang="en-US" sz="2000" dirty="0" err="1" smtClean="0"/>
              <a:t>keramik</a:t>
            </a:r>
            <a:r>
              <a:rPr lang="en-US" sz="2000" dirty="0" smtClean="0"/>
              <a:t>, </a:t>
            </a:r>
            <a:r>
              <a:rPr lang="en-US" sz="2000" dirty="0" err="1" smtClean="0"/>
              <a:t>mylar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lain </a:t>
            </a:r>
            <a:r>
              <a:rPr lang="en-US" sz="2000" dirty="0" err="1" smtClean="0"/>
              <a:t>sebagainya</a:t>
            </a:r>
            <a:r>
              <a:rPr lang="en-US" sz="2000" dirty="0" smtClean="0"/>
              <a:t>. </a:t>
            </a:r>
          </a:p>
          <a:p>
            <a:pPr algn="just"/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umumnya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kapasitor</a:t>
            </a:r>
            <a:r>
              <a:rPr lang="en-US" sz="2000" dirty="0" smtClean="0"/>
              <a:t> </a:t>
            </a:r>
            <a:r>
              <a:rPr lang="en-US" sz="2000" dirty="0" err="1" smtClean="0"/>
              <a:t>nonpolar</a:t>
            </a:r>
            <a:r>
              <a:rPr lang="en-US" sz="2000" dirty="0" smtClean="0"/>
              <a:t> </a:t>
            </a:r>
            <a:r>
              <a:rPr lang="en-US" sz="2000" dirty="0" err="1" smtClean="0"/>
              <a:t>digambarkan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imbol-kapasito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29124" y="2571744"/>
            <a:ext cx="1000132" cy="1000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gambar-kapasitor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8" y="4786322"/>
            <a:ext cx="3286148" cy="1643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806</TotalTime>
  <Words>1151</Words>
  <Application>Microsoft Office PowerPoint</Application>
  <PresentationFormat>On-screen Show (4:3)</PresentationFormat>
  <Paragraphs>200</Paragraphs>
  <Slides>25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Solstice</vt:lpstr>
      <vt:lpstr>Equation</vt:lpstr>
      <vt:lpstr>KAPASITOR</vt:lpstr>
      <vt:lpstr>PENGERTIAN KAPASITOR</vt:lpstr>
      <vt:lpstr>Cara Kerja Kapasitor</vt:lpstr>
      <vt:lpstr>Fungsi kapasitor</vt:lpstr>
      <vt:lpstr>LANJUTAN 1</vt:lpstr>
      <vt:lpstr>LANJUTAN 2</vt:lpstr>
      <vt:lpstr>LANJUTAN 3</vt:lpstr>
      <vt:lpstr>JENIS-JENIS KAPASITOR</vt:lpstr>
      <vt:lpstr>PowerPoint Presentation</vt:lpstr>
      <vt:lpstr>Kapasitor polar</vt:lpstr>
      <vt:lpstr>Kapasitor variabel</vt:lpstr>
      <vt:lpstr>Membaca nilai kapasitansi</vt:lpstr>
      <vt:lpstr>PowerPoint Presentation</vt:lpstr>
      <vt:lpstr>3.Kapasitor non polar</vt:lpstr>
      <vt:lpstr>3.Kapasitor non polar</vt:lpstr>
      <vt:lpstr>PowerPoint Presentation</vt:lpstr>
      <vt:lpstr>Contoh: </vt:lpstr>
      <vt:lpstr>PowerPoint Presentation</vt:lpstr>
      <vt:lpstr>Rangkaian kapasitor</vt:lpstr>
      <vt:lpstr>Kapasitor dirangkai paralel</vt:lpstr>
      <vt:lpstr>Konstanta Waktu RC</vt:lpstr>
      <vt:lpstr>PowerPoint Presentation</vt:lpstr>
      <vt:lpstr>PowerPoint Presentation</vt:lpstr>
      <vt:lpstr>SELESAI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KAPASITOR</dc:title>
  <dc:creator>Dosen</dc:creator>
  <cp:lastModifiedBy>pancie</cp:lastModifiedBy>
  <cp:revision>77</cp:revision>
  <dcterms:created xsi:type="dcterms:W3CDTF">2010-10-21T12:21:00Z</dcterms:created>
  <dcterms:modified xsi:type="dcterms:W3CDTF">2011-10-25T12:52:40Z</dcterms:modified>
</cp:coreProperties>
</file>