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7D021E-75B6-4169-A4B8-AF0BEA7BB27E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u="sng" dirty="0" err="1" smtClean="0">
                <a:latin typeface="Bauhaus 93" pitchFamily="82" charset="0"/>
              </a:rPr>
              <a:t>Penggunaan</a:t>
            </a:r>
            <a:r>
              <a:rPr lang="en-US" sz="5400" u="sng" dirty="0" smtClean="0">
                <a:latin typeface="Bauhaus 93" pitchFamily="82" charset="0"/>
              </a:rPr>
              <a:t> </a:t>
            </a:r>
            <a:r>
              <a:rPr lang="en-US" sz="5400" u="sng" dirty="0" err="1" smtClean="0">
                <a:latin typeface="Bauhaus 93" pitchFamily="82" charset="0"/>
              </a:rPr>
              <a:t>Struktur</a:t>
            </a:r>
            <a:r>
              <a:rPr lang="en-US" sz="5400" u="sng" dirty="0" smtClean="0">
                <a:latin typeface="Bauhaus 93" pitchFamily="82" charset="0"/>
              </a:rPr>
              <a:t> </a:t>
            </a:r>
            <a:r>
              <a:rPr lang="en-US" sz="5400" u="sng" dirty="0" err="1" smtClean="0">
                <a:latin typeface="Bauhaus 93" pitchFamily="82" charset="0"/>
              </a:rPr>
              <a:t>Kontrol</a:t>
            </a:r>
            <a:endParaRPr lang="en-US" sz="5400" u="sng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- 3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5189523"/>
              </p:ext>
            </p:extLst>
          </p:nvPr>
        </p:nvGraphicFramePr>
        <p:xfrm>
          <a:off x="1187624" y="1668408"/>
          <a:ext cx="61879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534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ISTRI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Menikah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Menikah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63791"/>
              </p:ext>
            </p:extLst>
          </p:nvPr>
        </p:nvGraphicFramePr>
        <p:xfrm>
          <a:off x="1187624" y="3429000"/>
          <a:ext cx="6187934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ANAK</a:t>
                      </a:r>
                      <a:endParaRPr lang="en-US" dirty="0"/>
                    </a:p>
                  </a:txBody>
                  <a:tcPr/>
                </a:tc>
              </a:tr>
              <a:tr h="7812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r>
                        <a:rPr lang="en-US" sz="2400" baseline="0" dirty="0" smtClean="0"/>
                        <a:t> * </a:t>
                      </a:r>
                      <a:r>
                        <a:rPr lang="en-US" sz="2400" baseline="0" dirty="0" err="1" smtClean="0"/>
                        <a:t>Gaji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Pokok</a:t>
                      </a:r>
                      <a:r>
                        <a:rPr lang="en-US" sz="2400" baseline="0" dirty="0" smtClean="0"/>
                        <a:t> * </a:t>
                      </a:r>
                      <a:r>
                        <a:rPr lang="en-US" sz="2400" baseline="0" dirty="0" err="1" smtClean="0"/>
                        <a:t>Jumlah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Anak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*) </a:t>
                      </a:r>
                      <a:r>
                        <a:rPr lang="en-US" sz="1400" dirty="0" err="1" smtClean="0"/>
                        <a:t>Catatan</a:t>
                      </a:r>
                      <a:r>
                        <a:rPr lang="en-US" sz="1400" baseline="0" dirty="0" smtClean="0"/>
                        <a:t> : </a:t>
                      </a: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Anak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Diakui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Hanya</a:t>
                      </a:r>
                      <a:r>
                        <a:rPr lang="en-US" sz="1400" baseline="0" dirty="0" smtClean="0"/>
                        <a:t> 2 Orang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1926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Private Sub </a:t>
            </a:r>
            <a:r>
              <a:rPr lang="en-US" sz="2200" b="1" dirty="0" err="1"/>
              <a:t>ChkNikah_Click</a:t>
            </a:r>
            <a:r>
              <a:rPr lang="en-US" sz="2200" b="1" dirty="0"/>
              <a:t>()</a:t>
            </a:r>
          </a:p>
          <a:p>
            <a:pPr marL="0" indent="0">
              <a:buNone/>
            </a:pPr>
            <a:r>
              <a:rPr lang="en-US" sz="2200" dirty="0" smtClean="0"/>
              <a:t>	If </a:t>
            </a:r>
            <a:r>
              <a:rPr lang="en-US" sz="2200" dirty="0" err="1"/>
              <a:t>ChkNikah.Value</a:t>
            </a:r>
            <a:r>
              <a:rPr lang="en-US" sz="2200" dirty="0"/>
              <a:t> = 1 Then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Label5.Visible </a:t>
            </a:r>
            <a:r>
              <a:rPr lang="en-US" sz="2200" dirty="0"/>
              <a:t>= True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txtJumnak.Visible</a:t>
            </a:r>
            <a:r>
              <a:rPr lang="en-US" sz="2200" dirty="0" smtClean="0"/>
              <a:t> </a:t>
            </a:r>
            <a:r>
              <a:rPr lang="en-US" sz="2200" dirty="0"/>
              <a:t>= True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tunis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= 0.1 * </a:t>
            </a:r>
            <a:r>
              <a:rPr lang="en-US" sz="2200" dirty="0" err="1"/>
              <a:t>gapok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txtTunis.Text</a:t>
            </a:r>
            <a:r>
              <a:rPr lang="en-US" sz="2200" dirty="0" smtClean="0"/>
              <a:t> </a:t>
            </a:r>
            <a:r>
              <a:rPr lang="en-US" sz="2200" dirty="0"/>
              <a:t>= Format(</a:t>
            </a:r>
            <a:r>
              <a:rPr lang="en-US" sz="2200" dirty="0" err="1"/>
              <a:t>tunis</a:t>
            </a:r>
            <a:r>
              <a:rPr lang="en-US" sz="2200" dirty="0"/>
              <a:t>, "#,##0")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txtJumnak.SetFocus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Else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 smtClean="0"/>
              <a:t>	 	Label5.Visible </a:t>
            </a:r>
            <a:r>
              <a:rPr lang="en-US" sz="2200" dirty="0"/>
              <a:t>= False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txtJumnak.Visible</a:t>
            </a:r>
            <a:r>
              <a:rPr lang="en-US" sz="2200" dirty="0" smtClean="0"/>
              <a:t> </a:t>
            </a:r>
            <a:r>
              <a:rPr lang="en-US" sz="2200" dirty="0"/>
              <a:t>= False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txtJumnak.Text</a:t>
            </a:r>
            <a:r>
              <a:rPr lang="en-US" sz="2200" dirty="0" smtClean="0"/>
              <a:t> </a:t>
            </a:r>
            <a:r>
              <a:rPr lang="en-US" sz="2200" dirty="0"/>
              <a:t>= ""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tunis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= 0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txtTunis.Text</a:t>
            </a:r>
            <a:r>
              <a:rPr lang="en-US" sz="2200" dirty="0" smtClean="0"/>
              <a:t> </a:t>
            </a:r>
            <a:r>
              <a:rPr lang="en-US" sz="2200" dirty="0"/>
              <a:t>= Format(</a:t>
            </a:r>
            <a:r>
              <a:rPr lang="en-US" sz="2200" dirty="0" err="1"/>
              <a:t>tunis</a:t>
            </a:r>
            <a:r>
              <a:rPr lang="en-US" sz="2200" dirty="0"/>
              <a:t>, "#,##0")</a:t>
            </a:r>
          </a:p>
          <a:p>
            <a:pPr marL="0" indent="0">
              <a:buNone/>
            </a:pPr>
            <a:r>
              <a:rPr lang="en-US" sz="2200" dirty="0" smtClean="0"/>
              <a:t>	End </a:t>
            </a:r>
            <a:r>
              <a:rPr lang="en-US" sz="2200" dirty="0"/>
              <a:t>If</a:t>
            </a:r>
          </a:p>
          <a:p>
            <a:pPr marL="0" indent="0">
              <a:buNone/>
            </a:pPr>
            <a:r>
              <a:rPr lang="en-US" sz="2200" b="1" dirty="0" smtClean="0"/>
              <a:t>End </a:t>
            </a:r>
            <a:r>
              <a:rPr lang="en-US" sz="2200" b="1" dirty="0"/>
              <a:t>Sub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2080" y="1043588"/>
            <a:ext cx="3662473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5250" indent="-7938">
              <a:buNone/>
            </a:pPr>
            <a:r>
              <a:rPr lang="sv-SE" sz="1700" b="1" dirty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</a:t>
            </a:r>
            <a:endParaRPr lang="sv-SE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kode program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5250" indent="-7938">
              <a:buNone/>
            </a:pPr>
            <a:endParaRPr lang="sv-SE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6350">
              <a:buNone/>
            </a:pPr>
            <a:r>
              <a:rPr lang="sv-SE" sz="1700" dirty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1700" dirty="0"/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1&gt;</a:t>
            </a:r>
          </a:p>
          <a:p>
            <a:pPr marL="176213" indent="-76200">
              <a:buNone/>
            </a:pP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  <a:endParaRPr lang="sv-SE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2&gt;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sz="1700" dirty="0"/>
          </a:p>
          <a:p>
            <a:pPr marL="95250" indent="-6350">
              <a:buNone/>
            </a:pPr>
            <a:r>
              <a:rPr lang="sv-SE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</p:txBody>
      </p:sp>
    </p:spTree>
    <p:extLst>
      <p:ext uri="{BB962C8B-B14F-4D97-AF65-F5344CB8AC3E}">
        <p14:creationId xmlns:p14="http://schemas.microsoft.com/office/powerpoint/2010/main" val="36752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560840" cy="41764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Private Sub </a:t>
            </a:r>
            <a:r>
              <a:rPr lang="en-US" sz="2800" b="1" dirty="0" err="1"/>
              <a:t>txtJumnak_Change</a:t>
            </a:r>
            <a:r>
              <a:rPr lang="en-US" sz="2800" b="1" dirty="0"/>
              <a:t>()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Val(</a:t>
            </a:r>
            <a:r>
              <a:rPr lang="en-US" sz="2800" dirty="0" err="1"/>
              <a:t>txtJumnak.Text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  If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&gt;= 2 Then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2</a:t>
            </a:r>
          </a:p>
          <a:p>
            <a:pPr marL="0" indent="0">
              <a:buNone/>
            </a:pPr>
            <a:r>
              <a:rPr lang="en-US" sz="2800" dirty="0"/>
              <a:t>    End If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tunak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0.05 * </a:t>
            </a:r>
            <a:r>
              <a:rPr lang="en-US" sz="2800" dirty="0" err="1"/>
              <a:t>gapok</a:t>
            </a:r>
            <a:r>
              <a:rPr lang="en-US" sz="2800" dirty="0"/>
              <a:t> * </a:t>
            </a:r>
            <a:r>
              <a:rPr lang="en-US" sz="2800" dirty="0" err="1"/>
              <a:t>jumnak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txtTunak.Text</a:t>
            </a:r>
            <a:r>
              <a:rPr lang="en-US" sz="2800" dirty="0"/>
              <a:t> = Format(</a:t>
            </a:r>
            <a:r>
              <a:rPr lang="en-US" sz="2800" dirty="0" err="1"/>
              <a:t>tunak</a:t>
            </a:r>
            <a:r>
              <a:rPr lang="en-US" sz="2800" dirty="0"/>
              <a:t>, "#,##0")</a:t>
            </a:r>
          </a:p>
          <a:p>
            <a:pPr marL="0" indent="0">
              <a:buNone/>
            </a:pPr>
            <a:r>
              <a:rPr lang="en-US" sz="2800" b="1" dirty="0" smtClean="0"/>
              <a:t>End </a:t>
            </a:r>
            <a:r>
              <a:rPr lang="en-US" sz="28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5889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27649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Private </a:t>
            </a:r>
            <a:r>
              <a:rPr lang="en-US" b="1" dirty="0"/>
              <a:t>Sub </a:t>
            </a:r>
            <a:r>
              <a:rPr lang="en-US" b="1" dirty="0" err="1"/>
              <a:t>hitungtotal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dirty="0" smtClean="0"/>
              <a:t>	total </a:t>
            </a:r>
            <a:r>
              <a:rPr lang="en-US" dirty="0"/>
              <a:t>= </a:t>
            </a:r>
            <a:r>
              <a:rPr lang="en-US" dirty="0" err="1"/>
              <a:t>gapok</a:t>
            </a:r>
            <a:r>
              <a:rPr lang="en-US" dirty="0"/>
              <a:t> + </a:t>
            </a:r>
            <a:r>
              <a:rPr lang="en-US" dirty="0" err="1"/>
              <a:t>karir</a:t>
            </a:r>
            <a:r>
              <a:rPr lang="en-US" dirty="0"/>
              <a:t> + </a:t>
            </a:r>
            <a:r>
              <a:rPr lang="en-US" dirty="0" err="1"/>
              <a:t>didik</a:t>
            </a:r>
            <a:r>
              <a:rPr lang="en-US" dirty="0"/>
              <a:t> + </a:t>
            </a:r>
            <a:r>
              <a:rPr lang="en-US" dirty="0" err="1"/>
              <a:t>tunis</a:t>
            </a:r>
            <a:r>
              <a:rPr lang="en-US" dirty="0"/>
              <a:t> + </a:t>
            </a:r>
            <a:r>
              <a:rPr lang="en-US" dirty="0" err="1"/>
              <a:t>tunak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txtTotal.Text</a:t>
            </a:r>
            <a:r>
              <a:rPr lang="en-US" dirty="0" smtClean="0"/>
              <a:t> </a:t>
            </a:r>
            <a:r>
              <a:rPr lang="en-US" dirty="0"/>
              <a:t>= Format(total, "#,##0")</a:t>
            </a:r>
          </a:p>
          <a:p>
            <a:pPr marL="0" indent="0">
              <a:buNone/>
            </a:pPr>
            <a:r>
              <a:rPr lang="en-US" b="1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30445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LATIHAN</a:t>
            </a:r>
            <a:endParaRPr lang="en-US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5112568" cy="55446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7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endParaRPr lang="en-U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9834550"/>
              </p:ext>
            </p:extLst>
          </p:nvPr>
        </p:nvGraphicFramePr>
        <p:xfrm>
          <a:off x="755576" y="1844824"/>
          <a:ext cx="7632848" cy="3132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4"/>
                <a:gridCol w="1872208"/>
                <a:gridCol w="1440160"/>
                <a:gridCol w="1944216"/>
                <a:gridCol w="1440160"/>
              </a:tblGrid>
              <a:tr h="10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Kode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Nama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Barang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Harga Barang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 total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Diskon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A01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Speaker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50000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&gt;=100000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B02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Mouse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25000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&gt;=50000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C03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Harddisk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750000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&gt;=25000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D04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Mouse Pad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&lt;25000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4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67600" cy="11430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Menggenal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29684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bahasa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pemrograman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perintah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tertentu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digunakan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mengatur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jalannya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Visual Basic 6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kontrol,yaitu</a:t>
            </a:r>
            <a:r>
              <a:rPr lang="en-US" dirty="0" smtClean="0"/>
              <a:t> :</a:t>
            </a:r>
          </a:p>
          <a:p>
            <a:pPr marL="273050" indent="-273050" algn="just">
              <a:buNone/>
            </a:pPr>
            <a:r>
              <a:rPr lang="en-US" dirty="0" smtClean="0"/>
              <a:t>1.</a:t>
            </a:r>
            <a:r>
              <a:rPr lang="en-US" b="1" dirty="0" smtClean="0"/>
              <a:t>Struktur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357166"/>
            <a:ext cx="8858312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>
                <a:latin typeface="Broadway" pitchFamily="82" charset="0"/>
              </a:rPr>
              <a:t>Ada dua bentuk struktur kontrol keputusan, yaitu :</a:t>
            </a:r>
          </a:p>
          <a:p>
            <a:pPr marL="993775" indent="-273050">
              <a:buNone/>
            </a:pPr>
            <a:r>
              <a:rPr lang="sv-SE" dirty="0" smtClean="0"/>
              <a:t>1. </a:t>
            </a:r>
            <a:r>
              <a:rPr lang="sv-SE" dirty="0" smtClean="0">
                <a:latin typeface="Berlin Sans FB" pitchFamily="34" charset="0"/>
              </a:rPr>
              <a:t>Struktur IF…THEN. </a:t>
            </a:r>
          </a:p>
          <a:p>
            <a:pPr marL="993775" indent="-273050">
              <a:buNone/>
            </a:pPr>
            <a:r>
              <a:rPr lang="sv-SE" dirty="0" smtClean="0">
                <a:latin typeface="Berlin Sans FB" pitchFamily="34" charset="0"/>
              </a:rPr>
              <a:t>2. Struktur SELECT…CASE</a:t>
            </a:r>
            <a:r>
              <a:rPr lang="sv-SE" dirty="0" smtClean="0"/>
              <a:t>. </a:t>
            </a:r>
          </a:p>
          <a:p>
            <a:pPr marL="993775" indent="-273050">
              <a:buNone/>
            </a:pPr>
            <a:endParaRPr lang="sv-SE" dirty="0" smtClean="0"/>
          </a:p>
          <a:p>
            <a:pPr marL="95250" indent="-7938">
              <a:buNone/>
            </a:pPr>
            <a:r>
              <a:rPr lang="sv-SE" b="1" dirty="0" smtClean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&lt;kode program&gt;</a:t>
            </a:r>
          </a:p>
          <a:p>
            <a:pPr marL="728663" indent="-273050">
              <a:buNone/>
            </a:pPr>
            <a:r>
              <a:rPr lang="sv-SE" sz="2200" dirty="0" smtClean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2200" dirty="0" smtClean="0"/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&lt;blok kode program 1&gt;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&lt;blok kode program 2&gt;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dirty="0" smtClean="0"/>
          </a:p>
          <a:p>
            <a:pPr marL="449263" indent="-6350">
              <a:buNone/>
            </a:pPr>
            <a:r>
              <a:rPr lang="sv-S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  <a:p>
            <a:pPr marL="993775" indent="-273050">
              <a:buNone/>
            </a:pPr>
            <a:endParaRPr lang="sv-SE" dirty="0" smtClean="0"/>
          </a:p>
          <a:p>
            <a:pPr marL="993775" indent="-273050"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Bentuk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penulisan</a:t>
            </a:r>
            <a:r>
              <a:rPr lang="en-US" sz="2000" dirty="0" smtClean="0">
                <a:solidFill>
                  <a:srgbClr val="FF0000"/>
                </a:solidFill>
              </a:rPr>
              <a:t> (syntax) </a:t>
            </a:r>
            <a:r>
              <a:rPr lang="en-US" sz="2000" dirty="0" err="1" smtClean="0">
                <a:solidFill>
                  <a:srgbClr val="FF0000"/>
                </a:solidFill>
              </a:rPr>
              <a:t>struktur</a:t>
            </a:r>
            <a:r>
              <a:rPr lang="en-US" sz="2000" dirty="0" smtClean="0">
                <a:solidFill>
                  <a:srgbClr val="FF0000"/>
                </a:solidFill>
              </a:rPr>
              <a:t> SELECT…CASE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51880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SELECT 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1&gt;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1&gt;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2&gt;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2&gt;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n&gt;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x&gt;]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END SELECT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7938" indent="-7938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program 1&gt;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dikerjakan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1&gt; s/d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program x&gt;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dikerjakan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533205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93556" y="1335987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txtNip</a:t>
            </a:r>
            <a:endParaRPr lang="en-US" sz="2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91004" y="1892103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txtNama</a:t>
            </a:r>
            <a:endParaRPr lang="en-US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91004" y="2852936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+mj-lt"/>
              </a:rPr>
              <a:t>ChkNikah</a:t>
            </a:r>
            <a:endParaRPr lang="en-US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97489" y="3320988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/>
              <a:t>txtJumnak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86274" y="1517531"/>
            <a:ext cx="2904730" cy="181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1"/>
          </p:cNvCxnSpPr>
          <p:nvPr/>
        </p:nvCxnSpPr>
        <p:spPr>
          <a:xfrm flipV="1">
            <a:off x="5836917" y="2073648"/>
            <a:ext cx="14540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 flipV="1">
            <a:off x="5118080" y="3034481"/>
            <a:ext cx="2172924" cy="18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 flipV="1">
            <a:off x="6372200" y="3502533"/>
            <a:ext cx="925289" cy="7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97489" y="2371866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cbGol</a:t>
            </a:r>
            <a:endParaRPr lang="en-US" sz="2400" dirty="0">
              <a:latin typeface="+mj-lt"/>
            </a:endParaRP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 flipV="1">
            <a:off x="3743855" y="2553411"/>
            <a:ext cx="3553634" cy="1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3648" y="2065149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OptS1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878" y="2552099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+mj-lt"/>
              </a:rPr>
              <a:t>OptSlta</a:t>
            </a:r>
            <a:endParaRPr lang="en-US" sz="20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878" y="3757817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OptS2</a:t>
            </a:r>
            <a:endParaRPr lang="en-US" sz="20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78" y="3227744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OptD3</a:t>
            </a:r>
            <a:endParaRPr lang="en-US" sz="2000" dirty="0">
              <a:latin typeface="+mj-lt"/>
            </a:endParaRPr>
          </a:p>
        </p:txBody>
      </p:sp>
      <p:cxnSp>
        <p:nvCxnSpPr>
          <p:cNvPr id="27" name="Elbow Connector 26"/>
          <p:cNvCxnSpPr>
            <a:endCxn id="24" idx="3"/>
          </p:cNvCxnSpPr>
          <p:nvPr/>
        </p:nvCxnSpPr>
        <p:spPr>
          <a:xfrm rot="10800000">
            <a:off x="1427006" y="2733645"/>
            <a:ext cx="768730" cy="4823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23" idx="3"/>
          </p:cNvCxnSpPr>
          <p:nvPr/>
        </p:nvCxnSpPr>
        <p:spPr>
          <a:xfrm rot="10800000">
            <a:off x="1395776" y="2246695"/>
            <a:ext cx="2024096" cy="969331"/>
          </a:xfrm>
          <a:prstGeom prst="bentConnector3">
            <a:avLst>
              <a:gd name="adj1" fmla="val 17940"/>
            </a:avLst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8" name="Elbow Connector 1027"/>
          <p:cNvCxnSpPr>
            <a:endCxn id="26" idx="3"/>
          </p:cNvCxnSpPr>
          <p:nvPr/>
        </p:nvCxnSpPr>
        <p:spPr>
          <a:xfrm rot="10800000">
            <a:off x="1427006" y="3409289"/>
            <a:ext cx="768730" cy="2747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0" name="Elbow Connector 1029"/>
          <p:cNvCxnSpPr/>
          <p:nvPr/>
        </p:nvCxnSpPr>
        <p:spPr>
          <a:xfrm rot="10800000" flipV="1">
            <a:off x="1427006" y="3743068"/>
            <a:ext cx="2136882" cy="181545"/>
          </a:xfrm>
          <a:prstGeom prst="bentConnector3">
            <a:avLst>
              <a:gd name="adj1" fmla="val 307"/>
            </a:avLst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864" y="4174052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txtGapok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70993" y="4534092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txtKarir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615009" y="4905308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txtTunPen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77134" y="5258696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txtTunis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23108" y="5599464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txtTunak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69036" y="5914092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txtTotal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297488" y="4665622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CmdUlangi</a:t>
            </a:r>
            <a:endParaRPr lang="en-US" sz="2000" dirty="0"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291003" y="5265129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CmdKeluar</a:t>
            </a:r>
            <a:endParaRPr lang="en-US" sz="2000" dirty="0" smtClean="0">
              <a:latin typeface="+mj-lt"/>
            </a:endParaRPr>
          </a:p>
        </p:txBody>
      </p:sp>
      <p:cxnSp>
        <p:nvCxnSpPr>
          <p:cNvPr id="1050" name="Straight Arrow Connector 1049"/>
          <p:cNvCxnSpPr>
            <a:endCxn id="65" idx="1"/>
          </p:cNvCxnSpPr>
          <p:nvPr/>
        </p:nvCxnSpPr>
        <p:spPr>
          <a:xfrm>
            <a:off x="6732240" y="4797152"/>
            <a:ext cx="565248" cy="5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>
            <a:endCxn id="66" idx="1"/>
          </p:cNvCxnSpPr>
          <p:nvPr/>
        </p:nvCxnSpPr>
        <p:spPr>
          <a:xfrm>
            <a:off x="6732240" y="5446673"/>
            <a:ext cx="55876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- 1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3434643"/>
              </p:ext>
            </p:extLst>
          </p:nvPr>
        </p:nvGraphicFramePr>
        <p:xfrm>
          <a:off x="719572" y="1268760"/>
          <a:ext cx="727280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392"/>
                <a:gridCol w="2167136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GOLONGAN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GAJI POKOK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TUNJ. KARIER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</a:tr>
              <a:tr h="388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645024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Isian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Di Combo Box</a:t>
            </a:r>
          </a:p>
          <a:p>
            <a:r>
              <a:rPr lang="en-US" sz="2800" dirty="0" smtClean="0"/>
              <a:t> Di  Properties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37" y="3501008"/>
            <a:ext cx="2376264" cy="309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0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7944" y="260648"/>
            <a:ext cx="4608512" cy="63367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/>
              <a:t>Private Sub </a:t>
            </a:r>
            <a:r>
              <a:rPr lang="en-US" b="1" dirty="0" err="1"/>
              <a:t>cbGol_Click</a:t>
            </a:r>
            <a:r>
              <a:rPr lang="en-US" b="1" dirty="0"/>
              <a:t>()</a:t>
            </a:r>
          </a:p>
          <a:p>
            <a:r>
              <a:rPr lang="en-US" dirty="0"/>
              <a:t>    </a:t>
            </a:r>
            <a:r>
              <a:rPr lang="en-US" dirty="0" err="1">
                <a:solidFill>
                  <a:srgbClr val="C00000"/>
                </a:solidFill>
              </a:rPr>
              <a:t>gol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/>
              <a:t>cbGol.Text</a:t>
            </a:r>
            <a:endParaRPr lang="en-US" dirty="0"/>
          </a:p>
          <a:p>
            <a:r>
              <a:rPr lang="en-US" dirty="0"/>
              <a:t>    If </a:t>
            </a:r>
            <a:r>
              <a:rPr lang="en-US" dirty="0" err="1">
                <a:solidFill>
                  <a:srgbClr val="C00000"/>
                </a:solidFill>
              </a:rPr>
              <a:t>gol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"A1" Then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gapok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500000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karir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100000</a:t>
            </a:r>
          </a:p>
          <a:p>
            <a:r>
              <a:rPr lang="en-US" dirty="0"/>
              <a:t>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gol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"A2" Then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gapok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750000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karir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250000</a:t>
            </a:r>
          </a:p>
          <a:p>
            <a:r>
              <a:rPr lang="en-US" dirty="0"/>
              <a:t>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/>
              <a:t>gol</a:t>
            </a:r>
            <a:r>
              <a:rPr lang="en-US" dirty="0"/>
              <a:t> = "B1" Then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gapok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1000000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karir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500000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gapok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1200000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C00000"/>
                </a:solidFill>
              </a:rPr>
              <a:t>karir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750000</a:t>
            </a:r>
          </a:p>
          <a:p>
            <a:r>
              <a:rPr lang="en-US" dirty="0"/>
              <a:t>    End If</a:t>
            </a:r>
          </a:p>
          <a:p>
            <a:r>
              <a:rPr lang="en-US" sz="1900" dirty="0" smtClean="0"/>
              <a:t>    </a:t>
            </a:r>
            <a:r>
              <a:rPr lang="en-US" sz="1900" dirty="0" err="1" smtClean="0"/>
              <a:t>txtGapok.Text</a:t>
            </a:r>
            <a:r>
              <a:rPr lang="en-US" sz="1900" dirty="0" smtClean="0"/>
              <a:t> </a:t>
            </a:r>
            <a:r>
              <a:rPr lang="en-US" sz="1900" dirty="0"/>
              <a:t>= Format(</a:t>
            </a:r>
            <a:r>
              <a:rPr lang="en-US" sz="1900" dirty="0" err="1"/>
              <a:t>gapok</a:t>
            </a:r>
            <a:r>
              <a:rPr lang="en-US" sz="1900" dirty="0"/>
              <a:t>, "#,##0")</a:t>
            </a:r>
          </a:p>
          <a:p>
            <a:r>
              <a:rPr lang="en-US" sz="1900" dirty="0"/>
              <a:t>    </a:t>
            </a:r>
            <a:r>
              <a:rPr lang="en-US" sz="1900" dirty="0" err="1"/>
              <a:t>txtKarir.Text</a:t>
            </a:r>
            <a:r>
              <a:rPr lang="en-US" sz="1900" dirty="0"/>
              <a:t> = Format(</a:t>
            </a:r>
            <a:r>
              <a:rPr lang="en-US" sz="1900" dirty="0" err="1"/>
              <a:t>karir</a:t>
            </a:r>
            <a:r>
              <a:rPr lang="en-US" sz="1900" dirty="0"/>
              <a:t>, "#,##0</a:t>
            </a:r>
            <a:r>
              <a:rPr lang="en-US" sz="1900" dirty="0" smtClean="0"/>
              <a:t>")</a:t>
            </a:r>
          </a:p>
          <a:p>
            <a:r>
              <a:rPr lang="en-US" b="1" dirty="0" smtClean="0"/>
              <a:t>End </a:t>
            </a:r>
            <a:r>
              <a:rPr lang="en-US" b="1" dirty="0"/>
              <a:t>Sub</a:t>
            </a:r>
          </a:p>
        </p:txBody>
      </p:sp>
      <p:sp>
        <p:nvSpPr>
          <p:cNvPr id="4" name="Rectangle 3"/>
          <p:cNvSpPr/>
          <p:nvPr/>
        </p:nvSpPr>
        <p:spPr>
          <a:xfrm>
            <a:off x="261455" y="275396"/>
            <a:ext cx="366247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Dim </a:t>
            </a:r>
            <a:r>
              <a:rPr lang="en-US" dirty="0" err="1"/>
              <a:t>gapok</a:t>
            </a:r>
            <a:r>
              <a:rPr lang="en-US" dirty="0"/>
              <a:t>, </a:t>
            </a:r>
            <a:r>
              <a:rPr lang="en-US" dirty="0" err="1" smtClean="0"/>
              <a:t>karir</a:t>
            </a:r>
            <a:r>
              <a:rPr lang="en-US" dirty="0" smtClean="0"/>
              <a:t> As </a:t>
            </a:r>
            <a:r>
              <a:rPr lang="en-US" dirty="0"/>
              <a:t>Currency</a:t>
            </a:r>
          </a:p>
          <a:p>
            <a:r>
              <a:rPr lang="en-US" dirty="0"/>
              <a:t>Dim </a:t>
            </a:r>
            <a:r>
              <a:rPr lang="en-US" dirty="0" err="1"/>
              <a:t>gol</a:t>
            </a:r>
            <a:r>
              <a:rPr lang="en-US" dirty="0"/>
              <a:t> As String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454" y="1052736"/>
            <a:ext cx="3662473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5250" indent="-7938">
              <a:buNone/>
            </a:pPr>
            <a:r>
              <a:rPr lang="sv-SE" sz="1700" b="1" dirty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</a:t>
            </a:r>
            <a:endParaRPr lang="sv-SE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kode program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5250" indent="-7938">
              <a:buNone/>
            </a:pPr>
            <a:endParaRPr lang="sv-SE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6350">
              <a:buNone/>
            </a:pPr>
            <a:r>
              <a:rPr lang="sv-SE" sz="1700" dirty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1700" dirty="0"/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1&gt;</a:t>
            </a:r>
          </a:p>
          <a:p>
            <a:pPr marL="176213" indent="-76200">
              <a:buNone/>
            </a:pP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  <a:endParaRPr lang="sv-SE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2&gt;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sz="1700" dirty="0"/>
          </a:p>
          <a:p>
            <a:pPr marL="95250" indent="-6350">
              <a:buNone/>
            </a:pPr>
            <a:r>
              <a:rPr lang="sv-SE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</p:txBody>
      </p:sp>
    </p:spTree>
    <p:extLst>
      <p:ext uri="{BB962C8B-B14F-4D97-AF65-F5344CB8AC3E}">
        <p14:creationId xmlns:p14="http://schemas.microsoft.com/office/powerpoint/2010/main" val="4034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- 2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9500473"/>
              </p:ext>
            </p:extLst>
          </p:nvPr>
        </p:nvGraphicFramePr>
        <p:xfrm>
          <a:off x="1187624" y="1412776"/>
          <a:ext cx="6187934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534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PENDIDIKAN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</a:tr>
              <a:tr h="388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4906753" cy="204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5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4392488" cy="32783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Private Sub </a:t>
            </a:r>
            <a:r>
              <a:rPr lang="en-US" sz="1800" b="1" dirty="0" err="1"/>
              <a:t>OptSlta_Click</a:t>
            </a:r>
            <a:r>
              <a:rPr lang="en-US" sz="1800" b="1" dirty="0"/>
              <a:t>()</a:t>
            </a:r>
          </a:p>
          <a:p>
            <a:pPr marL="365760" lvl="1" indent="0">
              <a:buNone/>
            </a:pPr>
            <a:r>
              <a:rPr lang="en-US" sz="1600" dirty="0" err="1">
                <a:solidFill>
                  <a:srgbClr val="C00000"/>
                </a:solidFill>
              </a:rPr>
              <a:t>didik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= 200000</a:t>
            </a:r>
          </a:p>
          <a:p>
            <a:pPr marL="365760" lvl="1" indent="0">
              <a:buNone/>
            </a:pPr>
            <a:r>
              <a:rPr lang="en-US" sz="1600" dirty="0" err="1"/>
              <a:t>txtTunpen.Text</a:t>
            </a:r>
            <a:r>
              <a:rPr lang="en-US" sz="1600" dirty="0"/>
              <a:t> = Format(</a:t>
            </a:r>
            <a:r>
              <a:rPr lang="en-US" sz="1600" dirty="0" err="1"/>
              <a:t>didik</a:t>
            </a:r>
            <a:r>
              <a:rPr lang="en-US" sz="1600" dirty="0"/>
              <a:t>, "#,##0")</a:t>
            </a:r>
          </a:p>
          <a:p>
            <a:pPr marL="0" indent="0">
              <a:buNone/>
            </a:pPr>
            <a:r>
              <a:rPr lang="en-US" sz="1800" b="1" dirty="0" smtClean="0"/>
              <a:t>End Sub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Private Sub OptD3_Click()</a:t>
            </a:r>
          </a:p>
          <a:p>
            <a:pPr marL="365760" lvl="1" indent="0">
              <a:buNone/>
            </a:pPr>
            <a:r>
              <a:rPr lang="en-US" sz="1600" dirty="0" err="1">
                <a:solidFill>
                  <a:srgbClr val="C00000"/>
                </a:solidFill>
              </a:rPr>
              <a:t>didik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= 300000</a:t>
            </a:r>
          </a:p>
          <a:p>
            <a:pPr marL="365760" lvl="1" indent="0">
              <a:buNone/>
            </a:pPr>
            <a:r>
              <a:rPr lang="en-US" sz="1600" dirty="0" err="1"/>
              <a:t>txtTunpen.Text</a:t>
            </a:r>
            <a:r>
              <a:rPr lang="en-US" sz="1600" dirty="0"/>
              <a:t> = Format(</a:t>
            </a:r>
            <a:r>
              <a:rPr lang="en-US" sz="1600" dirty="0" err="1"/>
              <a:t>didik</a:t>
            </a:r>
            <a:r>
              <a:rPr lang="en-US" sz="1600" dirty="0"/>
              <a:t>, "#,##0")</a:t>
            </a:r>
          </a:p>
          <a:p>
            <a:pPr marL="0" indent="0">
              <a:buNone/>
            </a:pPr>
            <a:r>
              <a:rPr lang="en-US" sz="1800" b="1" dirty="0" smtClean="0"/>
              <a:t>End Sub</a:t>
            </a:r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5936" y="3284984"/>
            <a:ext cx="4752528" cy="32413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1600" b="1" dirty="0" smtClean="0"/>
          </a:p>
          <a:p>
            <a:pPr marL="0" indent="0">
              <a:buFont typeface="Wingdings"/>
              <a:buNone/>
            </a:pPr>
            <a:r>
              <a:rPr lang="en-US" sz="1600" b="1" dirty="0" smtClean="0"/>
              <a:t>Private Sub OptS1_Click()</a:t>
            </a:r>
          </a:p>
          <a:p>
            <a:pPr marL="365760" lvl="1" indent="0">
              <a:buFont typeface="Wingdings 2"/>
              <a:buNone/>
            </a:pPr>
            <a:r>
              <a:rPr lang="en-US" sz="1400" dirty="0" err="1" smtClean="0">
                <a:solidFill>
                  <a:srgbClr val="C00000"/>
                </a:solidFill>
              </a:rPr>
              <a:t>didik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/>
              <a:t>= 500000</a:t>
            </a:r>
          </a:p>
          <a:p>
            <a:pPr marL="365760" lvl="1" indent="0">
              <a:buFont typeface="Wingdings 2"/>
              <a:buNone/>
            </a:pPr>
            <a:r>
              <a:rPr lang="en-US" sz="1400" dirty="0" err="1" smtClean="0"/>
              <a:t>txtTunpen.Text</a:t>
            </a:r>
            <a:r>
              <a:rPr lang="en-US" sz="1400" dirty="0" smtClean="0"/>
              <a:t> = Format(</a:t>
            </a:r>
            <a:r>
              <a:rPr lang="en-US" sz="1400" dirty="0" err="1" smtClean="0"/>
              <a:t>didik</a:t>
            </a:r>
            <a:r>
              <a:rPr lang="en-US" sz="1400" dirty="0" smtClean="0"/>
              <a:t>, "#,##0")</a:t>
            </a:r>
          </a:p>
          <a:p>
            <a:pPr marL="0" indent="0">
              <a:buFont typeface="Wingdings"/>
              <a:buNone/>
            </a:pPr>
            <a:r>
              <a:rPr lang="en-US" sz="1600" b="1" dirty="0" smtClean="0"/>
              <a:t>End Sub</a:t>
            </a:r>
          </a:p>
          <a:p>
            <a:pPr marL="0" indent="0">
              <a:buFont typeface="Wingdings"/>
              <a:buNone/>
            </a:pPr>
            <a:endParaRPr lang="en-US" sz="1600" b="1" dirty="0" smtClean="0"/>
          </a:p>
          <a:p>
            <a:pPr marL="0" indent="0">
              <a:buFont typeface="Wingdings"/>
              <a:buNone/>
            </a:pPr>
            <a:r>
              <a:rPr lang="en-US" sz="1600" b="1" dirty="0" smtClean="0"/>
              <a:t>Private Sub OptS2_Click()</a:t>
            </a:r>
          </a:p>
          <a:p>
            <a:pPr marL="0" indent="0">
              <a:buFont typeface="Wingdings"/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>
                <a:solidFill>
                  <a:srgbClr val="C00000"/>
                </a:solidFill>
              </a:rPr>
              <a:t>didik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= 1000000</a:t>
            </a:r>
          </a:p>
          <a:p>
            <a:pPr marL="0" indent="0">
              <a:buFont typeface="Wingdings"/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txtTunpen.Text</a:t>
            </a:r>
            <a:r>
              <a:rPr lang="en-US" sz="1600" dirty="0" smtClean="0"/>
              <a:t> = Format(</a:t>
            </a:r>
            <a:r>
              <a:rPr lang="en-US" sz="1600" dirty="0" err="1" smtClean="0"/>
              <a:t>didik</a:t>
            </a:r>
            <a:r>
              <a:rPr lang="en-US" sz="1600" dirty="0" smtClean="0"/>
              <a:t>, "#,##0")</a:t>
            </a:r>
          </a:p>
          <a:p>
            <a:pPr marL="0" indent="0">
              <a:buFont typeface="Wingdings"/>
              <a:buNone/>
            </a:pPr>
            <a:r>
              <a:rPr lang="en-US" sz="1600" b="1" dirty="0" smtClean="0"/>
              <a:t>End Sub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567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750</Words>
  <Application>Microsoft Office PowerPoint</Application>
  <PresentationFormat>On-screen Show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Penggunaan Struktur Kontrol</vt:lpstr>
      <vt:lpstr>Menggenal Struktur Kontrol</vt:lpstr>
      <vt:lpstr>PowerPoint Presentation</vt:lpstr>
      <vt:lpstr>Bentuk penulisan (syntax) struktur SELECT…CASE :</vt:lpstr>
      <vt:lpstr>PowerPoint Presentation</vt:lpstr>
      <vt:lpstr>K E T E N T U A N - 1</vt:lpstr>
      <vt:lpstr>PowerPoint Presentation</vt:lpstr>
      <vt:lpstr>K E T E N T U A N - 2</vt:lpstr>
      <vt:lpstr>PowerPoint Presentation</vt:lpstr>
      <vt:lpstr>K E T E N T U A N - 3</vt:lpstr>
      <vt:lpstr>PowerPoint Presentation</vt:lpstr>
      <vt:lpstr>PowerPoint Presentation</vt:lpstr>
      <vt:lpstr>PowerPoint Presentation</vt:lpstr>
      <vt:lpstr>LATIHAN</vt:lpstr>
      <vt:lpstr>KETENTUAN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Struktur Kontrol</dc:title>
  <dc:creator>AdiXP</dc:creator>
  <cp:lastModifiedBy>User</cp:lastModifiedBy>
  <cp:revision>22</cp:revision>
  <dcterms:created xsi:type="dcterms:W3CDTF">2009-10-09T16:29:04Z</dcterms:created>
  <dcterms:modified xsi:type="dcterms:W3CDTF">2011-11-03T15:12:32Z</dcterms:modified>
</cp:coreProperties>
</file>