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5" r:id="rId4"/>
    <p:sldId id="258" r:id="rId5"/>
    <p:sldId id="259" r:id="rId6"/>
    <p:sldId id="260" r:id="rId7"/>
    <p:sldId id="261" r:id="rId8"/>
    <p:sldId id="262" r:id="rId9"/>
    <p:sldId id="263" r:id="rId10"/>
    <p:sldId id="264" r:id="rId11"/>
    <p:sldId id="266" r:id="rId12"/>
    <p:sldId id="267" r:id="rId13"/>
    <p:sldId id="286"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64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B662CE-6F56-4257-92C6-19A1FADE7E40}" type="datetimeFigureOut">
              <a:rPr lang="en-US" smtClean="0"/>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97038-D1A0-49A1-966A-ABA89F25E29E}" type="slidenum">
              <a:rPr lang="en-US" smtClean="0"/>
              <a:t>‹#›</a:t>
            </a:fld>
            <a:endParaRPr lang="en-US"/>
          </a:p>
        </p:txBody>
      </p:sp>
    </p:spTree>
    <p:extLst>
      <p:ext uri="{BB962C8B-B14F-4D97-AF65-F5344CB8AC3E}">
        <p14:creationId xmlns:p14="http://schemas.microsoft.com/office/powerpoint/2010/main" val="3721086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B662CE-6F56-4257-92C6-19A1FADE7E40}" type="datetimeFigureOut">
              <a:rPr lang="en-US" smtClean="0"/>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97038-D1A0-49A1-966A-ABA89F25E29E}" type="slidenum">
              <a:rPr lang="en-US" smtClean="0"/>
              <a:t>‹#›</a:t>
            </a:fld>
            <a:endParaRPr lang="en-US"/>
          </a:p>
        </p:txBody>
      </p:sp>
    </p:spTree>
    <p:extLst>
      <p:ext uri="{BB962C8B-B14F-4D97-AF65-F5344CB8AC3E}">
        <p14:creationId xmlns:p14="http://schemas.microsoft.com/office/powerpoint/2010/main" val="264980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B662CE-6F56-4257-92C6-19A1FADE7E40}" type="datetimeFigureOut">
              <a:rPr lang="en-US" smtClean="0"/>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97038-D1A0-49A1-966A-ABA89F25E29E}" type="slidenum">
              <a:rPr lang="en-US" smtClean="0"/>
              <a:t>‹#›</a:t>
            </a:fld>
            <a:endParaRPr lang="en-US"/>
          </a:p>
        </p:txBody>
      </p:sp>
    </p:spTree>
    <p:extLst>
      <p:ext uri="{BB962C8B-B14F-4D97-AF65-F5344CB8AC3E}">
        <p14:creationId xmlns:p14="http://schemas.microsoft.com/office/powerpoint/2010/main" val="2035879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B662CE-6F56-4257-92C6-19A1FADE7E40}" type="datetimeFigureOut">
              <a:rPr lang="en-US" smtClean="0"/>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97038-D1A0-49A1-966A-ABA89F25E29E}" type="slidenum">
              <a:rPr lang="en-US" smtClean="0"/>
              <a:t>‹#›</a:t>
            </a:fld>
            <a:endParaRPr lang="en-US"/>
          </a:p>
        </p:txBody>
      </p:sp>
    </p:spTree>
    <p:extLst>
      <p:ext uri="{BB962C8B-B14F-4D97-AF65-F5344CB8AC3E}">
        <p14:creationId xmlns:p14="http://schemas.microsoft.com/office/powerpoint/2010/main" val="3832774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B662CE-6F56-4257-92C6-19A1FADE7E40}" type="datetimeFigureOut">
              <a:rPr lang="en-US" smtClean="0"/>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A97038-D1A0-49A1-966A-ABA89F25E29E}" type="slidenum">
              <a:rPr lang="en-US" smtClean="0"/>
              <a:t>‹#›</a:t>
            </a:fld>
            <a:endParaRPr lang="en-US"/>
          </a:p>
        </p:txBody>
      </p:sp>
    </p:spTree>
    <p:extLst>
      <p:ext uri="{BB962C8B-B14F-4D97-AF65-F5344CB8AC3E}">
        <p14:creationId xmlns:p14="http://schemas.microsoft.com/office/powerpoint/2010/main" val="286968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B662CE-6F56-4257-92C6-19A1FADE7E40}" type="datetimeFigureOut">
              <a:rPr lang="en-US" smtClean="0"/>
              <a:t>11/18/2011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A97038-D1A0-49A1-966A-ABA89F25E29E}" type="slidenum">
              <a:rPr lang="en-US" smtClean="0"/>
              <a:t>‹#›</a:t>
            </a:fld>
            <a:endParaRPr lang="en-US"/>
          </a:p>
        </p:txBody>
      </p:sp>
    </p:spTree>
    <p:extLst>
      <p:ext uri="{BB962C8B-B14F-4D97-AF65-F5344CB8AC3E}">
        <p14:creationId xmlns:p14="http://schemas.microsoft.com/office/powerpoint/2010/main" val="3567949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B662CE-6F56-4257-92C6-19A1FADE7E40}" type="datetimeFigureOut">
              <a:rPr lang="en-US" smtClean="0"/>
              <a:t>11/18/2011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A97038-D1A0-49A1-966A-ABA89F25E29E}" type="slidenum">
              <a:rPr lang="en-US" smtClean="0"/>
              <a:t>‹#›</a:t>
            </a:fld>
            <a:endParaRPr lang="en-US"/>
          </a:p>
        </p:txBody>
      </p:sp>
    </p:spTree>
    <p:extLst>
      <p:ext uri="{BB962C8B-B14F-4D97-AF65-F5344CB8AC3E}">
        <p14:creationId xmlns:p14="http://schemas.microsoft.com/office/powerpoint/2010/main" val="267974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B662CE-6F56-4257-92C6-19A1FADE7E40}" type="datetimeFigureOut">
              <a:rPr lang="en-US" smtClean="0"/>
              <a:t>11/18/2011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A97038-D1A0-49A1-966A-ABA89F25E29E}" type="slidenum">
              <a:rPr lang="en-US" smtClean="0"/>
              <a:t>‹#›</a:t>
            </a:fld>
            <a:endParaRPr lang="en-US"/>
          </a:p>
        </p:txBody>
      </p:sp>
    </p:spTree>
    <p:extLst>
      <p:ext uri="{BB962C8B-B14F-4D97-AF65-F5344CB8AC3E}">
        <p14:creationId xmlns:p14="http://schemas.microsoft.com/office/powerpoint/2010/main" val="39458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B662CE-6F56-4257-92C6-19A1FADE7E40}" type="datetimeFigureOut">
              <a:rPr lang="en-US" smtClean="0"/>
              <a:t>11/18/2011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A97038-D1A0-49A1-966A-ABA89F25E29E}" type="slidenum">
              <a:rPr lang="en-US" smtClean="0"/>
              <a:t>‹#›</a:t>
            </a:fld>
            <a:endParaRPr lang="en-US"/>
          </a:p>
        </p:txBody>
      </p:sp>
    </p:spTree>
    <p:extLst>
      <p:ext uri="{BB962C8B-B14F-4D97-AF65-F5344CB8AC3E}">
        <p14:creationId xmlns:p14="http://schemas.microsoft.com/office/powerpoint/2010/main" val="480535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662CE-6F56-4257-92C6-19A1FADE7E40}" type="datetimeFigureOut">
              <a:rPr lang="en-US" smtClean="0"/>
              <a:t>11/18/2011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A97038-D1A0-49A1-966A-ABA89F25E29E}" type="slidenum">
              <a:rPr lang="en-US" smtClean="0"/>
              <a:t>‹#›</a:t>
            </a:fld>
            <a:endParaRPr lang="en-US"/>
          </a:p>
        </p:txBody>
      </p:sp>
    </p:spTree>
    <p:extLst>
      <p:ext uri="{BB962C8B-B14F-4D97-AF65-F5344CB8AC3E}">
        <p14:creationId xmlns:p14="http://schemas.microsoft.com/office/powerpoint/2010/main" val="3904781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662CE-6F56-4257-92C6-19A1FADE7E40}" type="datetimeFigureOut">
              <a:rPr lang="en-US" smtClean="0"/>
              <a:t>11/18/2011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A97038-D1A0-49A1-966A-ABA89F25E29E}" type="slidenum">
              <a:rPr lang="en-US" smtClean="0"/>
              <a:t>‹#›</a:t>
            </a:fld>
            <a:endParaRPr lang="en-US"/>
          </a:p>
        </p:txBody>
      </p:sp>
    </p:spTree>
    <p:extLst>
      <p:ext uri="{BB962C8B-B14F-4D97-AF65-F5344CB8AC3E}">
        <p14:creationId xmlns:p14="http://schemas.microsoft.com/office/powerpoint/2010/main" val="4148293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662CE-6F56-4257-92C6-19A1FADE7E40}" type="datetimeFigureOut">
              <a:rPr lang="en-US" smtClean="0"/>
              <a:t>11/18/2011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A97038-D1A0-49A1-966A-ABA89F25E29E}" type="slidenum">
              <a:rPr lang="en-US" smtClean="0"/>
              <a:t>‹#›</a:t>
            </a:fld>
            <a:endParaRPr lang="en-US"/>
          </a:p>
        </p:txBody>
      </p:sp>
    </p:spTree>
    <p:extLst>
      <p:ext uri="{BB962C8B-B14F-4D97-AF65-F5344CB8AC3E}">
        <p14:creationId xmlns:p14="http://schemas.microsoft.com/office/powerpoint/2010/main" val="97508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d.wikipedia.org/w/index.php?title=Sandang&amp;action=edit&amp;redlink=1" TargetMode="External"/><Relationship Id="rId2" Type="http://schemas.openxmlformats.org/officeDocument/2006/relationships/hyperlink" Target="http://id.wikipedia.org/wiki/Pangan" TargetMode="External"/><Relationship Id="rId1" Type="http://schemas.openxmlformats.org/officeDocument/2006/relationships/slideLayout" Target="../slideLayouts/slideLayout2.xml"/><Relationship Id="rId6" Type="http://schemas.openxmlformats.org/officeDocument/2006/relationships/hyperlink" Target="http://id.wikipedia.org/wiki/Informasi" TargetMode="External"/><Relationship Id="rId5" Type="http://schemas.openxmlformats.org/officeDocument/2006/relationships/hyperlink" Target="http://id.wikipedia.org/wiki/Pendidikan" TargetMode="External"/><Relationship Id="rId4" Type="http://schemas.openxmlformats.org/officeDocument/2006/relationships/hyperlink" Target="http://id.wikipedia.org/w/index.php?title=Keterkucilan_sosial&amp;action=edit&amp;redlink=1"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id.wikipedia.org/w/index.php?title=Kekayaan&amp;action=edit&amp;redlink=1" TargetMode="External"/><Relationship Id="rId2" Type="http://schemas.openxmlformats.org/officeDocument/2006/relationships/hyperlink" Target="http://id.wikipedia.org/wiki/Penghasilan" TargetMode="External"/><Relationship Id="rId1" Type="http://schemas.openxmlformats.org/officeDocument/2006/relationships/slideLayout" Target="../slideLayouts/slideLayout2.xml"/><Relationship Id="rId5" Type="http://schemas.openxmlformats.org/officeDocument/2006/relationships/hyperlink" Target="http://id.wikipedia.org/wiki/Ekonomi" TargetMode="External"/><Relationship Id="rId4" Type="http://schemas.openxmlformats.org/officeDocument/2006/relationships/hyperlink" Target="http://id.wikipedia.org/wiki/Politik"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id.wikipedia.org/wiki/Perawatan_kesehatan" TargetMode="External"/><Relationship Id="rId2" Type="http://schemas.openxmlformats.org/officeDocument/2006/relationships/hyperlink" Target="http://id.wikipedia.org/w/index.php?title=Negara_sejahtera&amp;action=edit&amp;redlink=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id.wikipedia.org/wiki/Kemiskinan" TargetMode="External"/><Relationship Id="rId2" Type="http://schemas.openxmlformats.org/officeDocument/2006/relationships/hyperlink" Target="http://www.oppapers.com/essays/Kemiskinan-Dan-Kesenjangan-Pendapatan/309992" TargetMode="External"/><Relationship Id="rId1" Type="http://schemas.openxmlformats.org/officeDocument/2006/relationships/slideLayout" Target="../slideLayouts/slideLayout2.xml"/><Relationship Id="rId4" Type="http://schemas.openxmlformats.org/officeDocument/2006/relationships/hyperlink" Target="http://blog.uin-malang.ac.id/nita/2011/01/06/kemiskinan-dan-kesenjangan-pendapata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136775"/>
          </a:xfr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p:spPr>
        <p:txBody>
          <a:bodyPr>
            <a:normAutofit/>
          </a:bodyPr>
          <a:lstStyle/>
          <a:p>
            <a:r>
              <a:rPr lang="en-US" dirty="0" smtClean="0"/>
              <a:t>PERTEMUAN 9 </a:t>
            </a:r>
            <a:br>
              <a:rPr lang="en-US" dirty="0" smtClean="0"/>
            </a:br>
            <a:r>
              <a:rPr lang="en-US" dirty="0" smtClean="0"/>
              <a:t>KEMISKINAN DAN KESENJANGAN PENDAPATAN </a:t>
            </a:r>
            <a:endParaRPr lang="en-US" dirty="0"/>
          </a:p>
        </p:txBody>
      </p:sp>
    </p:spTree>
    <p:extLst>
      <p:ext uri="{BB962C8B-B14F-4D97-AF65-F5344CB8AC3E}">
        <p14:creationId xmlns:p14="http://schemas.microsoft.com/office/powerpoint/2010/main" val="2189336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lgn="just">
              <a:buNone/>
            </a:pPr>
            <a:r>
              <a:rPr lang="en-US" sz="2800" b="1" dirty="0"/>
              <a:t>2. </a:t>
            </a:r>
            <a:r>
              <a:rPr lang="en-US" b="1" dirty="0" err="1"/>
              <a:t>Koefisien</a:t>
            </a:r>
            <a:r>
              <a:rPr lang="en-US" b="1" dirty="0"/>
              <a:t> </a:t>
            </a:r>
            <a:r>
              <a:rPr lang="en-US" b="1" dirty="0" err="1"/>
              <a:t>Gini</a:t>
            </a:r>
            <a:endParaRPr lang="en-US" b="1" dirty="0" smtClean="0">
              <a:effectLst/>
            </a:endParaRPr>
          </a:p>
          <a:p>
            <a:pPr algn="just"/>
            <a:r>
              <a:rPr lang="en-US" dirty="0" err="1"/>
              <a:t>Adalah</a:t>
            </a:r>
            <a:r>
              <a:rPr lang="en-US" dirty="0"/>
              <a:t> </a:t>
            </a:r>
            <a:r>
              <a:rPr lang="en-US" dirty="0" err="1"/>
              <a:t>suatu</a:t>
            </a:r>
            <a:r>
              <a:rPr lang="en-US" dirty="0"/>
              <a:t> </a:t>
            </a:r>
            <a:r>
              <a:rPr lang="en-US" dirty="0" err="1"/>
              <a:t>koefisien</a:t>
            </a:r>
            <a:r>
              <a:rPr lang="en-US" dirty="0"/>
              <a:t> yang </a:t>
            </a:r>
            <a:r>
              <a:rPr lang="en-US" dirty="0" err="1"/>
              <a:t>berkisar</a:t>
            </a:r>
            <a:r>
              <a:rPr lang="en-US" dirty="0"/>
              <a:t> </a:t>
            </a:r>
            <a:r>
              <a:rPr lang="en-US" dirty="0" err="1"/>
              <a:t>dari</a:t>
            </a:r>
            <a:r>
              <a:rPr lang="en-US" dirty="0"/>
              <a:t> </a:t>
            </a:r>
            <a:r>
              <a:rPr lang="en-US" dirty="0" err="1"/>
              <a:t>angka</a:t>
            </a:r>
            <a:r>
              <a:rPr lang="en-US" dirty="0"/>
              <a:t> 0 </a:t>
            </a:r>
            <a:r>
              <a:rPr lang="en-US" dirty="0" err="1"/>
              <a:t>hingga</a:t>
            </a:r>
            <a:r>
              <a:rPr lang="en-US" dirty="0"/>
              <a:t> 1, </a:t>
            </a:r>
            <a:r>
              <a:rPr lang="en-US" dirty="0" err="1"/>
              <a:t>menjelaskan</a:t>
            </a:r>
            <a:r>
              <a:rPr lang="en-US" dirty="0"/>
              <a:t> </a:t>
            </a:r>
            <a:r>
              <a:rPr lang="en-US" dirty="0" err="1"/>
              <a:t>kadar</a:t>
            </a:r>
            <a:r>
              <a:rPr lang="en-US" dirty="0"/>
              <a:t> </a:t>
            </a:r>
            <a:r>
              <a:rPr lang="en-US" dirty="0" err="1"/>
              <a:t>kemerataan</a:t>
            </a:r>
            <a:r>
              <a:rPr lang="en-US" dirty="0"/>
              <a:t> (</a:t>
            </a:r>
            <a:r>
              <a:rPr lang="en-US" dirty="0" err="1"/>
              <a:t>ketimpangan</a:t>
            </a:r>
            <a:r>
              <a:rPr lang="en-US" dirty="0"/>
              <a:t>) </a:t>
            </a:r>
            <a:r>
              <a:rPr lang="en-US" dirty="0" err="1"/>
              <a:t>distribusi</a:t>
            </a:r>
            <a:r>
              <a:rPr lang="en-US" dirty="0"/>
              <a:t> </a:t>
            </a:r>
            <a:r>
              <a:rPr lang="en-US" dirty="0" err="1"/>
              <a:t>pendapatan</a:t>
            </a:r>
            <a:r>
              <a:rPr lang="en-US" dirty="0"/>
              <a:t> </a:t>
            </a:r>
            <a:r>
              <a:rPr lang="en-US" dirty="0" err="1"/>
              <a:t>nasional</a:t>
            </a:r>
            <a:r>
              <a:rPr lang="en-US" dirty="0"/>
              <a:t>. </a:t>
            </a:r>
            <a:r>
              <a:rPr lang="en-US" dirty="0" err="1"/>
              <a:t>Semakin</a:t>
            </a:r>
            <a:r>
              <a:rPr lang="en-US" dirty="0"/>
              <a:t> </a:t>
            </a:r>
            <a:r>
              <a:rPr lang="en-US" dirty="0" err="1"/>
              <a:t>kecil</a:t>
            </a:r>
            <a:r>
              <a:rPr lang="en-US" dirty="0"/>
              <a:t> (</a:t>
            </a:r>
            <a:r>
              <a:rPr lang="en-US" dirty="0" err="1"/>
              <a:t>semakin</a:t>
            </a:r>
            <a:r>
              <a:rPr lang="en-US" dirty="0"/>
              <a:t> </a:t>
            </a:r>
            <a:r>
              <a:rPr lang="en-US" dirty="0" err="1"/>
              <a:t>mendekati</a:t>
            </a:r>
            <a:r>
              <a:rPr lang="en-US" dirty="0"/>
              <a:t> </a:t>
            </a:r>
            <a:r>
              <a:rPr lang="en-US" dirty="0" err="1"/>
              <a:t>nol</a:t>
            </a:r>
            <a:r>
              <a:rPr lang="en-US" dirty="0"/>
              <a:t>) </a:t>
            </a:r>
            <a:r>
              <a:rPr lang="en-US" dirty="0" err="1"/>
              <a:t>koefisiennya</a:t>
            </a:r>
            <a:r>
              <a:rPr lang="en-US" dirty="0"/>
              <a:t>, </a:t>
            </a:r>
            <a:r>
              <a:rPr lang="en-US" dirty="0" err="1"/>
              <a:t>pertanda</a:t>
            </a:r>
            <a:r>
              <a:rPr lang="en-US" dirty="0"/>
              <a:t> </a:t>
            </a:r>
            <a:r>
              <a:rPr lang="en-US" dirty="0" err="1"/>
              <a:t>semakin</a:t>
            </a:r>
            <a:r>
              <a:rPr lang="en-US" dirty="0"/>
              <a:t> </a:t>
            </a:r>
            <a:r>
              <a:rPr lang="en-US" dirty="0" err="1"/>
              <a:t>baik</a:t>
            </a:r>
            <a:r>
              <a:rPr lang="en-US" dirty="0"/>
              <a:t> </a:t>
            </a:r>
            <a:r>
              <a:rPr lang="en-US" dirty="0" err="1"/>
              <a:t>atau</a:t>
            </a:r>
            <a:r>
              <a:rPr lang="en-US" dirty="0"/>
              <a:t> </a:t>
            </a:r>
            <a:r>
              <a:rPr lang="en-US" dirty="0" err="1"/>
              <a:t>merata</a:t>
            </a:r>
            <a:r>
              <a:rPr lang="en-US" dirty="0"/>
              <a:t> </a:t>
            </a:r>
            <a:r>
              <a:rPr lang="en-US" dirty="0" err="1"/>
              <a:t>distribusi</a:t>
            </a:r>
            <a:r>
              <a:rPr lang="en-US" dirty="0"/>
              <a:t>. </a:t>
            </a:r>
            <a:r>
              <a:rPr lang="en-US" dirty="0" err="1"/>
              <a:t>Begitu</a:t>
            </a:r>
            <a:r>
              <a:rPr lang="en-US" dirty="0"/>
              <a:t> pula </a:t>
            </a:r>
            <a:r>
              <a:rPr lang="en-US" dirty="0" err="1"/>
              <a:t>untuk</a:t>
            </a:r>
            <a:r>
              <a:rPr lang="en-US" dirty="0"/>
              <a:t> </a:t>
            </a:r>
            <a:r>
              <a:rPr lang="en-US" dirty="0" err="1"/>
              <a:t>sebaliknya</a:t>
            </a:r>
            <a:r>
              <a:rPr lang="en-US" dirty="0"/>
              <a:t>.</a:t>
            </a:r>
            <a:endParaRPr lang="en-US" dirty="0" smtClean="0">
              <a:effectLst/>
            </a:endParaRPr>
          </a:p>
          <a:p>
            <a:pPr algn="just"/>
            <a:endParaRPr lang="en-US" dirty="0"/>
          </a:p>
        </p:txBody>
      </p:sp>
    </p:spTree>
    <p:extLst>
      <p:ext uri="{BB962C8B-B14F-4D97-AF65-F5344CB8AC3E}">
        <p14:creationId xmlns:p14="http://schemas.microsoft.com/office/powerpoint/2010/main" val="3367615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PENGUKURAN KEMISKINAN</a:t>
            </a:r>
            <a:endParaRPr lang="en-US" dirty="0"/>
          </a:p>
        </p:txBody>
      </p:sp>
      <p:sp>
        <p:nvSpPr>
          <p:cNvPr id="3" name="Content Placeholder 2"/>
          <p:cNvSpPr>
            <a:spLocks noGrp="1"/>
          </p:cNvSpPr>
          <p:nvPr>
            <p:ph idx="1"/>
          </p:nvPr>
        </p:nvSpPr>
        <p:spPr/>
        <p:txBody>
          <a:bodyPr>
            <a:normAutofit fontScale="92500"/>
          </a:bodyPr>
          <a:lstStyle/>
          <a:p>
            <a:pPr marL="401638" indent="-401638" algn="just">
              <a:buNone/>
            </a:pPr>
            <a:r>
              <a:rPr lang="de-DE" dirty="0"/>
              <a:t>a. Kemiskinan relatif</a:t>
            </a:r>
            <a:r>
              <a:rPr lang="de-DE" dirty="0">
                <a:sym typeface="Wingdings"/>
              </a:rPr>
              <a:t></a:t>
            </a:r>
            <a:r>
              <a:rPr lang="de-DE" dirty="0"/>
              <a:t> </a:t>
            </a:r>
            <a:r>
              <a:rPr lang="de-DE" dirty="0" smtClean="0"/>
              <a:t>Konsep </a:t>
            </a:r>
            <a:r>
              <a:rPr lang="de-DE" dirty="0"/>
              <a:t>yg mengacu pada garis kemiskinan yakni ukuran kesenjangan dalam </a:t>
            </a:r>
            <a:r>
              <a:rPr lang="de-DE" dirty="0" smtClean="0"/>
              <a:t>distribusi </a:t>
            </a:r>
            <a:r>
              <a:rPr lang="de-DE" dirty="0"/>
              <a:t>pendapatan. Kemiskinan relatif</a:t>
            </a:r>
            <a:r>
              <a:rPr lang="de-DE" dirty="0">
                <a:sym typeface="Wingdings"/>
              </a:rPr>
              <a:t></a:t>
            </a:r>
            <a:r>
              <a:rPr lang="de-DE" dirty="0"/>
              <a:t> proporsi dari tingkat pendapatan rata-rata.</a:t>
            </a:r>
            <a:endParaRPr lang="de-DE" dirty="0" smtClean="0">
              <a:effectLst/>
            </a:endParaRPr>
          </a:p>
          <a:p>
            <a:pPr marL="401638" indent="-401638" algn="just">
              <a:buNone/>
            </a:pPr>
            <a:r>
              <a:rPr lang="de-DE" dirty="0" smtClean="0"/>
              <a:t>b</a:t>
            </a:r>
            <a:r>
              <a:rPr lang="de-DE" dirty="0"/>
              <a:t>. Kemiskinan absolute (ekstrim) </a:t>
            </a:r>
            <a:r>
              <a:rPr lang="de-DE" dirty="0">
                <a:sym typeface="Wingdings"/>
              </a:rPr>
              <a:t></a:t>
            </a:r>
            <a:r>
              <a:rPr lang="de-DE" dirty="0"/>
              <a:t> Konsep yg tidak mengacu pada garus kemiskinan yakni derajad kemiskinan dibawah dimana kebutuhan minimum untuk bertahan hidup tidak terpenuhi.</a:t>
            </a:r>
            <a:endParaRPr lang="de-DE" dirty="0" smtClean="0">
              <a:effectLst/>
            </a:endParaRPr>
          </a:p>
          <a:p>
            <a:pPr marL="401638" indent="-401638"/>
            <a:endParaRPr lang="en-US" dirty="0"/>
          </a:p>
        </p:txBody>
      </p:sp>
    </p:spTree>
    <p:extLst>
      <p:ext uri="{BB962C8B-B14F-4D97-AF65-F5344CB8AC3E}">
        <p14:creationId xmlns:p14="http://schemas.microsoft.com/office/powerpoint/2010/main" val="2104944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pPr algn="just"/>
            <a:r>
              <a:rPr lang="en-US" b="1" dirty="0" err="1"/>
              <a:t>Kemiskinan</a:t>
            </a:r>
            <a:r>
              <a:rPr lang="en-US" b="1" dirty="0"/>
              <a:t> </a:t>
            </a:r>
            <a:r>
              <a:rPr lang="en-US" b="1" dirty="0" err="1"/>
              <a:t>dipahami</a:t>
            </a:r>
            <a:r>
              <a:rPr lang="en-US" b="1" dirty="0"/>
              <a:t> </a:t>
            </a:r>
            <a:r>
              <a:rPr lang="en-US" b="1" dirty="0" err="1"/>
              <a:t>dalam</a:t>
            </a:r>
            <a:r>
              <a:rPr lang="en-US" b="1" dirty="0"/>
              <a:t> </a:t>
            </a:r>
            <a:r>
              <a:rPr lang="en-US" b="1" dirty="0" err="1"/>
              <a:t>berbagai</a:t>
            </a:r>
            <a:r>
              <a:rPr lang="en-US" b="1" dirty="0"/>
              <a:t> </a:t>
            </a:r>
            <a:r>
              <a:rPr lang="en-US" b="1" dirty="0" err="1"/>
              <a:t>cara</a:t>
            </a:r>
            <a:r>
              <a:rPr lang="en-US" b="1" dirty="0" smtClean="0"/>
              <a:t>. </a:t>
            </a:r>
            <a:r>
              <a:rPr lang="en-US" b="1" dirty="0" err="1"/>
              <a:t>Pemahaman</a:t>
            </a:r>
            <a:r>
              <a:rPr lang="en-US" b="1" dirty="0"/>
              <a:t> </a:t>
            </a:r>
            <a:r>
              <a:rPr lang="en-US" b="1" dirty="0" err="1"/>
              <a:t>utamanya</a:t>
            </a:r>
            <a:r>
              <a:rPr lang="en-US" b="1" dirty="0"/>
              <a:t> </a:t>
            </a:r>
            <a:r>
              <a:rPr lang="en-US" b="1" dirty="0" err="1"/>
              <a:t>mencakup</a:t>
            </a:r>
            <a:r>
              <a:rPr lang="en-US" b="1" dirty="0"/>
              <a:t>:</a:t>
            </a:r>
            <a:endParaRPr lang="en-US" dirty="0" smtClean="0">
              <a:effectLst/>
            </a:endParaRPr>
          </a:p>
          <a:p>
            <a:pPr algn="just"/>
            <a:r>
              <a:rPr lang="en-US" b="1" dirty="0" err="1"/>
              <a:t>Gambaran</a:t>
            </a:r>
            <a:r>
              <a:rPr lang="en-US" b="1" dirty="0"/>
              <a:t> </a:t>
            </a:r>
            <a:r>
              <a:rPr lang="en-US" b="1" dirty="0" err="1"/>
              <a:t>kekurangan</a:t>
            </a:r>
            <a:r>
              <a:rPr lang="en-US" b="1" dirty="0"/>
              <a:t> </a:t>
            </a:r>
            <a:r>
              <a:rPr lang="en-US" b="1" dirty="0" err="1"/>
              <a:t>materi</a:t>
            </a:r>
            <a:r>
              <a:rPr lang="en-US" dirty="0"/>
              <a:t>, yang </a:t>
            </a:r>
            <a:r>
              <a:rPr lang="en-US" dirty="0" err="1"/>
              <a:t>biasanya</a:t>
            </a:r>
            <a:r>
              <a:rPr lang="en-US" dirty="0"/>
              <a:t> </a:t>
            </a:r>
            <a:r>
              <a:rPr lang="en-US" dirty="0" err="1"/>
              <a:t>mencakup</a:t>
            </a:r>
            <a:r>
              <a:rPr lang="en-US" dirty="0"/>
              <a:t> </a:t>
            </a:r>
            <a:r>
              <a:rPr lang="en-US" dirty="0" err="1"/>
              <a:t>kebutuhan</a:t>
            </a:r>
            <a:r>
              <a:rPr lang="en-US" dirty="0"/>
              <a:t> </a:t>
            </a:r>
            <a:r>
              <a:rPr lang="en-US" dirty="0" err="1">
                <a:solidFill>
                  <a:schemeClr val="tx1">
                    <a:lumMod val="75000"/>
                    <a:lumOff val="25000"/>
                  </a:schemeClr>
                </a:solidFill>
                <a:hlinkClick r:id="rId2" tooltip="Pangan"/>
              </a:rPr>
              <a:t>pangan</a:t>
            </a:r>
            <a:r>
              <a:rPr lang="en-US" dirty="0">
                <a:solidFill>
                  <a:schemeClr val="tx1">
                    <a:lumMod val="75000"/>
                    <a:lumOff val="25000"/>
                  </a:schemeClr>
                </a:solidFill>
              </a:rPr>
              <a:t> </a:t>
            </a:r>
            <a:r>
              <a:rPr lang="en-US" dirty="0" err="1"/>
              <a:t>sehari-hari</a:t>
            </a:r>
            <a:r>
              <a:rPr lang="en-US" dirty="0"/>
              <a:t>, </a:t>
            </a:r>
            <a:r>
              <a:rPr lang="en-US" dirty="0" err="1">
                <a:hlinkClick r:id="rId3" tooltip="Sandang (halaman belum tersedia)"/>
              </a:rPr>
              <a:t>sandang</a:t>
            </a:r>
            <a:r>
              <a:rPr lang="en-US" dirty="0"/>
              <a:t>, </a:t>
            </a:r>
            <a:r>
              <a:rPr lang="en-US" dirty="0" err="1"/>
              <a:t>perumahan</a:t>
            </a:r>
            <a:r>
              <a:rPr lang="en-US" dirty="0"/>
              <a:t>, </a:t>
            </a:r>
            <a:r>
              <a:rPr lang="en-US" dirty="0" err="1"/>
              <a:t>dan</a:t>
            </a:r>
            <a:r>
              <a:rPr lang="en-US" dirty="0"/>
              <a:t> </a:t>
            </a:r>
            <a:r>
              <a:rPr lang="en-US" dirty="0" err="1"/>
              <a:t>pelayanan</a:t>
            </a:r>
            <a:r>
              <a:rPr lang="en-US" dirty="0"/>
              <a:t> </a:t>
            </a:r>
            <a:r>
              <a:rPr lang="en-US" dirty="0" err="1"/>
              <a:t>kesehatan</a:t>
            </a:r>
            <a:r>
              <a:rPr lang="en-US" dirty="0"/>
              <a:t>. </a:t>
            </a:r>
            <a:r>
              <a:rPr lang="en-US" dirty="0" err="1"/>
              <a:t>Kemiskinan</a:t>
            </a:r>
            <a:r>
              <a:rPr lang="en-US" dirty="0"/>
              <a:t> </a:t>
            </a:r>
            <a:r>
              <a:rPr lang="en-US" dirty="0" err="1"/>
              <a:t>dalam</a:t>
            </a:r>
            <a:r>
              <a:rPr lang="en-US" dirty="0"/>
              <a:t> </a:t>
            </a:r>
            <a:r>
              <a:rPr lang="en-US" dirty="0" err="1"/>
              <a:t>arti</a:t>
            </a:r>
            <a:r>
              <a:rPr lang="en-US" dirty="0"/>
              <a:t> </a:t>
            </a:r>
            <a:r>
              <a:rPr lang="en-US" dirty="0" err="1"/>
              <a:t>ini</a:t>
            </a:r>
            <a:r>
              <a:rPr lang="en-US" dirty="0"/>
              <a:t> </a:t>
            </a:r>
            <a:r>
              <a:rPr lang="en-US" dirty="0" err="1"/>
              <a:t>dipahami</a:t>
            </a:r>
            <a:r>
              <a:rPr lang="en-US" dirty="0"/>
              <a:t> </a:t>
            </a:r>
            <a:r>
              <a:rPr lang="en-US" dirty="0" err="1"/>
              <a:t>sebagai</a:t>
            </a:r>
            <a:r>
              <a:rPr lang="en-US" dirty="0"/>
              <a:t> </a:t>
            </a:r>
            <a:r>
              <a:rPr lang="en-US" dirty="0" err="1"/>
              <a:t>situasi</a:t>
            </a:r>
            <a:r>
              <a:rPr lang="en-US" dirty="0"/>
              <a:t> </a:t>
            </a:r>
            <a:r>
              <a:rPr lang="en-US" dirty="0" err="1"/>
              <a:t>kelangkaan</a:t>
            </a:r>
            <a:r>
              <a:rPr lang="en-US" dirty="0"/>
              <a:t> </a:t>
            </a:r>
            <a:r>
              <a:rPr lang="en-US" dirty="0" err="1"/>
              <a:t>barang-barang</a:t>
            </a:r>
            <a:r>
              <a:rPr lang="en-US" dirty="0"/>
              <a:t> </a:t>
            </a:r>
            <a:r>
              <a:rPr lang="en-US" dirty="0" err="1"/>
              <a:t>dan</a:t>
            </a:r>
            <a:r>
              <a:rPr lang="en-US" dirty="0"/>
              <a:t> </a:t>
            </a:r>
            <a:r>
              <a:rPr lang="en-US" dirty="0" err="1"/>
              <a:t>pelayanan</a:t>
            </a:r>
            <a:r>
              <a:rPr lang="en-US" dirty="0"/>
              <a:t> </a:t>
            </a:r>
            <a:r>
              <a:rPr lang="en-US" dirty="0" err="1"/>
              <a:t>dasar</a:t>
            </a:r>
            <a:r>
              <a:rPr lang="en-US" dirty="0"/>
              <a:t>. </a:t>
            </a:r>
            <a:endParaRPr lang="en-US" dirty="0" smtClean="0"/>
          </a:p>
          <a:p>
            <a:pPr algn="just"/>
            <a:r>
              <a:rPr lang="en-US" b="1" dirty="0" err="1" smtClean="0"/>
              <a:t>Gambaran</a:t>
            </a:r>
            <a:r>
              <a:rPr lang="en-US" b="1" dirty="0" smtClean="0"/>
              <a:t> </a:t>
            </a:r>
            <a:r>
              <a:rPr lang="en-US" b="1" dirty="0" err="1"/>
              <a:t>tentang</a:t>
            </a:r>
            <a:r>
              <a:rPr lang="en-US" b="1" dirty="0"/>
              <a:t> </a:t>
            </a:r>
            <a:r>
              <a:rPr lang="en-US" b="1" dirty="0" err="1"/>
              <a:t>kebutuhan</a:t>
            </a:r>
            <a:r>
              <a:rPr lang="en-US" b="1" dirty="0"/>
              <a:t> </a:t>
            </a:r>
            <a:r>
              <a:rPr lang="en-US" b="1" dirty="0" err="1"/>
              <a:t>sosial</a:t>
            </a:r>
            <a:r>
              <a:rPr lang="en-US" dirty="0"/>
              <a:t>, </a:t>
            </a:r>
            <a:r>
              <a:rPr lang="en-US" dirty="0" err="1"/>
              <a:t>termasuk</a:t>
            </a:r>
            <a:r>
              <a:rPr lang="en-US" dirty="0"/>
              <a:t> </a:t>
            </a:r>
            <a:r>
              <a:rPr lang="en-US" dirty="0" err="1">
                <a:hlinkClick r:id="rId4" tooltip="Keterkucilan sosial (halaman belum tersedia)"/>
              </a:rPr>
              <a:t>keterkucilan</a:t>
            </a:r>
            <a:r>
              <a:rPr lang="en-US" dirty="0">
                <a:hlinkClick r:id="rId4" tooltip="Keterkucilan sosial (halaman belum tersedia)"/>
              </a:rPr>
              <a:t> </a:t>
            </a:r>
            <a:r>
              <a:rPr lang="en-US" dirty="0" err="1">
                <a:hlinkClick r:id="rId4" tooltip="Keterkucilan sosial (halaman belum tersedia)"/>
              </a:rPr>
              <a:t>sosial</a:t>
            </a:r>
            <a:r>
              <a:rPr lang="en-US" dirty="0"/>
              <a:t>, </a:t>
            </a:r>
            <a:r>
              <a:rPr lang="en-US" dirty="0" err="1"/>
              <a:t>ketergantungan</a:t>
            </a:r>
            <a:r>
              <a:rPr lang="en-US" dirty="0"/>
              <a:t>, </a:t>
            </a:r>
            <a:r>
              <a:rPr lang="en-US" dirty="0" err="1"/>
              <a:t>dan</a:t>
            </a:r>
            <a:r>
              <a:rPr lang="en-US" dirty="0"/>
              <a:t> </a:t>
            </a:r>
            <a:r>
              <a:rPr lang="en-US" dirty="0" err="1"/>
              <a:t>ketidakmampuan</a:t>
            </a:r>
            <a:r>
              <a:rPr lang="en-US" dirty="0"/>
              <a:t> </a:t>
            </a:r>
            <a:r>
              <a:rPr lang="en-US" dirty="0" err="1"/>
              <a:t>untuk</a:t>
            </a:r>
            <a:r>
              <a:rPr lang="en-US" dirty="0"/>
              <a:t> </a:t>
            </a:r>
            <a:r>
              <a:rPr lang="en-US" dirty="0" err="1"/>
              <a:t>berpartisipasi</a:t>
            </a:r>
            <a:r>
              <a:rPr lang="en-US" dirty="0"/>
              <a:t> </a:t>
            </a:r>
            <a:r>
              <a:rPr lang="en-US" dirty="0" err="1"/>
              <a:t>dalam</a:t>
            </a:r>
            <a:r>
              <a:rPr lang="en-US" dirty="0"/>
              <a:t> </a:t>
            </a:r>
            <a:r>
              <a:rPr lang="en-US" dirty="0" err="1"/>
              <a:t>masyarakat</a:t>
            </a:r>
            <a:r>
              <a:rPr lang="en-US" dirty="0"/>
              <a:t>. Hal </a:t>
            </a:r>
            <a:r>
              <a:rPr lang="en-US" dirty="0" err="1"/>
              <a:t>ini</a:t>
            </a:r>
            <a:r>
              <a:rPr lang="en-US" dirty="0"/>
              <a:t> </a:t>
            </a:r>
            <a:r>
              <a:rPr lang="en-US" dirty="0" err="1"/>
              <a:t>termasuk</a:t>
            </a:r>
            <a:r>
              <a:rPr lang="en-US" dirty="0"/>
              <a:t> </a:t>
            </a:r>
            <a:r>
              <a:rPr lang="en-US" dirty="0" err="1">
                <a:hlinkClick r:id="rId5"/>
              </a:rPr>
              <a:t>pendidikan</a:t>
            </a:r>
            <a:r>
              <a:rPr lang="en-US" dirty="0"/>
              <a:t> </a:t>
            </a:r>
            <a:r>
              <a:rPr lang="en-US" dirty="0" err="1"/>
              <a:t>dan</a:t>
            </a:r>
            <a:r>
              <a:rPr lang="en-US" dirty="0"/>
              <a:t> </a:t>
            </a:r>
            <a:r>
              <a:rPr lang="en-US" dirty="0" err="1">
                <a:hlinkClick r:id="rId6"/>
              </a:rPr>
              <a:t>informasi</a:t>
            </a:r>
            <a:r>
              <a:rPr lang="en-US" dirty="0"/>
              <a:t>. </a:t>
            </a:r>
            <a:r>
              <a:rPr lang="en-US" dirty="0" err="1"/>
              <a:t>Keterkucilan</a:t>
            </a:r>
            <a:r>
              <a:rPr lang="en-US" dirty="0"/>
              <a:t> </a:t>
            </a:r>
            <a:r>
              <a:rPr lang="en-US" dirty="0" err="1"/>
              <a:t>sosial</a:t>
            </a:r>
            <a:r>
              <a:rPr lang="en-US" dirty="0"/>
              <a:t> </a:t>
            </a:r>
            <a:r>
              <a:rPr lang="en-US" dirty="0" err="1"/>
              <a:t>biasanya</a:t>
            </a:r>
            <a:r>
              <a:rPr lang="en-US" dirty="0"/>
              <a:t> </a:t>
            </a:r>
            <a:r>
              <a:rPr lang="en-US" dirty="0" err="1"/>
              <a:t>dibedakan</a:t>
            </a:r>
            <a:r>
              <a:rPr lang="en-US" dirty="0"/>
              <a:t> </a:t>
            </a:r>
            <a:r>
              <a:rPr lang="en-US" dirty="0" err="1"/>
              <a:t>dari</a:t>
            </a:r>
            <a:r>
              <a:rPr lang="en-US" dirty="0"/>
              <a:t> </a:t>
            </a:r>
            <a:r>
              <a:rPr lang="en-US" dirty="0" err="1"/>
              <a:t>kemiskinan</a:t>
            </a:r>
            <a:r>
              <a:rPr lang="en-US" dirty="0"/>
              <a:t>, </a:t>
            </a:r>
            <a:r>
              <a:rPr lang="en-US" dirty="0" err="1"/>
              <a:t>karena</a:t>
            </a:r>
            <a:r>
              <a:rPr lang="en-US" dirty="0"/>
              <a:t> </a:t>
            </a:r>
            <a:r>
              <a:rPr lang="en-US" dirty="0" err="1"/>
              <a:t>hal</a:t>
            </a:r>
            <a:r>
              <a:rPr lang="en-US" dirty="0"/>
              <a:t> </a:t>
            </a:r>
            <a:r>
              <a:rPr lang="en-US" dirty="0" err="1"/>
              <a:t>ini</a:t>
            </a:r>
            <a:r>
              <a:rPr lang="en-US" dirty="0"/>
              <a:t> </a:t>
            </a:r>
            <a:r>
              <a:rPr lang="en-US" dirty="0" err="1"/>
              <a:t>mencakup</a:t>
            </a:r>
            <a:r>
              <a:rPr lang="en-US" dirty="0"/>
              <a:t> </a:t>
            </a:r>
            <a:r>
              <a:rPr lang="en-US" dirty="0" err="1"/>
              <a:t>masalah-masalah</a:t>
            </a:r>
            <a:r>
              <a:rPr lang="en-US" dirty="0"/>
              <a:t> </a:t>
            </a:r>
            <a:r>
              <a:rPr lang="en-US" dirty="0" err="1"/>
              <a:t>politik</a:t>
            </a:r>
            <a:r>
              <a:rPr lang="en-US" dirty="0"/>
              <a:t> </a:t>
            </a:r>
            <a:r>
              <a:rPr lang="en-US" dirty="0" err="1"/>
              <a:t>dan</a:t>
            </a:r>
            <a:r>
              <a:rPr lang="en-US" dirty="0"/>
              <a:t> moral, </a:t>
            </a:r>
            <a:r>
              <a:rPr lang="en-US" dirty="0" err="1"/>
              <a:t>dan</a:t>
            </a:r>
            <a:r>
              <a:rPr lang="en-US" dirty="0"/>
              <a:t> </a:t>
            </a:r>
            <a:r>
              <a:rPr lang="en-US" dirty="0" err="1"/>
              <a:t>tidak</a:t>
            </a:r>
            <a:r>
              <a:rPr lang="en-US" dirty="0"/>
              <a:t> </a:t>
            </a:r>
            <a:r>
              <a:rPr lang="en-US" dirty="0" err="1"/>
              <a:t>dibatasi</a:t>
            </a:r>
            <a:r>
              <a:rPr lang="en-US" dirty="0"/>
              <a:t> </a:t>
            </a:r>
            <a:r>
              <a:rPr lang="en-US" dirty="0" err="1"/>
              <a:t>pada</a:t>
            </a:r>
            <a:r>
              <a:rPr lang="en-US" dirty="0"/>
              <a:t> </a:t>
            </a:r>
            <a:r>
              <a:rPr lang="en-US" dirty="0" err="1"/>
              <a:t>bidang</a:t>
            </a:r>
            <a:r>
              <a:rPr lang="en-US" dirty="0"/>
              <a:t> </a:t>
            </a:r>
            <a:r>
              <a:rPr lang="en-US" dirty="0" err="1"/>
              <a:t>ekonomi</a:t>
            </a:r>
            <a:r>
              <a:rPr lang="en-US" dirty="0"/>
              <a:t>. </a:t>
            </a:r>
            <a:endParaRPr lang="en-US" dirty="0" smtClean="0"/>
          </a:p>
        </p:txBody>
      </p:sp>
    </p:spTree>
    <p:extLst>
      <p:ext uri="{BB962C8B-B14F-4D97-AF65-F5344CB8AC3E}">
        <p14:creationId xmlns:p14="http://schemas.microsoft.com/office/powerpoint/2010/main" val="2649128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just"/>
            <a:r>
              <a:rPr lang="en-US" b="1" dirty="0" err="1" smtClean="0"/>
              <a:t>Gambaran</a:t>
            </a:r>
            <a:r>
              <a:rPr lang="en-US" b="1" dirty="0" smtClean="0"/>
              <a:t> </a:t>
            </a:r>
            <a:r>
              <a:rPr lang="en-US" b="1" dirty="0" err="1" smtClean="0"/>
              <a:t>tentang</a:t>
            </a:r>
            <a:r>
              <a:rPr lang="en-US" b="1" dirty="0" smtClean="0"/>
              <a:t> </a:t>
            </a:r>
            <a:r>
              <a:rPr lang="en-US" b="1" dirty="0" err="1" smtClean="0"/>
              <a:t>kurangnya</a:t>
            </a:r>
            <a:r>
              <a:rPr lang="en-US" b="1" dirty="0" smtClean="0"/>
              <a:t> </a:t>
            </a:r>
            <a:r>
              <a:rPr lang="en-US" b="1" dirty="0" err="1" smtClean="0">
                <a:hlinkClick r:id="rId2" tooltip="Penghasilan"/>
              </a:rPr>
              <a:t>penghasilan</a:t>
            </a:r>
            <a:r>
              <a:rPr lang="en-US" b="1" dirty="0" smtClean="0"/>
              <a:t> </a:t>
            </a:r>
            <a:r>
              <a:rPr lang="en-US" b="1" dirty="0" err="1" smtClean="0"/>
              <a:t>dan</a:t>
            </a:r>
            <a:r>
              <a:rPr lang="en-US" b="1" dirty="0" smtClean="0"/>
              <a:t> </a:t>
            </a:r>
            <a:r>
              <a:rPr lang="en-US" b="1" dirty="0" err="1" smtClean="0">
                <a:hlinkClick r:id="rId3" tooltip="Kekayaan (halaman belum tersedia)"/>
              </a:rPr>
              <a:t>kekayaan</a:t>
            </a:r>
            <a:r>
              <a:rPr lang="en-US" b="1" dirty="0" smtClean="0"/>
              <a:t> yang </a:t>
            </a:r>
            <a:r>
              <a:rPr lang="en-US" b="1" dirty="0" err="1" smtClean="0"/>
              <a:t>memadai</a:t>
            </a:r>
            <a:r>
              <a:rPr lang="en-US" dirty="0" smtClean="0"/>
              <a:t>. </a:t>
            </a:r>
            <a:r>
              <a:rPr lang="en-US" dirty="0" err="1" smtClean="0"/>
              <a:t>Makna</a:t>
            </a:r>
            <a:r>
              <a:rPr lang="en-US" dirty="0" smtClean="0"/>
              <a:t> "</a:t>
            </a:r>
            <a:r>
              <a:rPr lang="en-US" dirty="0" err="1" smtClean="0"/>
              <a:t>memadai</a:t>
            </a:r>
            <a:r>
              <a:rPr lang="en-US" dirty="0" smtClean="0"/>
              <a:t>" di </a:t>
            </a:r>
            <a:r>
              <a:rPr lang="en-US" dirty="0" err="1" smtClean="0"/>
              <a:t>sini</a:t>
            </a:r>
            <a:r>
              <a:rPr lang="en-US" dirty="0" smtClean="0"/>
              <a:t> </a:t>
            </a:r>
            <a:r>
              <a:rPr lang="en-US" dirty="0" err="1" smtClean="0"/>
              <a:t>sangat</a:t>
            </a:r>
            <a:r>
              <a:rPr lang="en-US" dirty="0" smtClean="0"/>
              <a:t> </a:t>
            </a:r>
            <a:r>
              <a:rPr lang="en-US" dirty="0" err="1" smtClean="0"/>
              <a:t>berbeda-beda</a:t>
            </a:r>
            <a:r>
              <a:rPr lang="en-US" dirty="0" smtClean="0"/>
              <a:t> </a:t>
            </a:r>
            <a:r>
              <a:rPr lang="en-US" dirty="0" err="1" smtClean="0"/>
              <a:t>melintasi</a:t>
            </a:r>
            <a:r>
              <a:rPr lang="en-US" dirty="0" smtClean="0"/>
              <a:t> </a:t>
            </a:r>
            <a:r>
              <a:rPr lang="en-US" dirty="0" err="1" smtClean="0"/>
              <a:t>bagian-bagian</a:t>
            </a:r>
            <a:r>
              <a:rPr lang="en-US" dirty="0" smtClean="0"/>
              <a:t> </a:t>
            </a:r>
            <a:r>
              <a:rPr lang="en-US" dirty="0" err="1" smtClean="0">
                <a:hlinkClick r:id="rId4"/>
              </a:rPr>
              <a:t>politik</a:t>
            </a:r>
            <a:r>
              <a:rPr lang="en-US" dirty="0" smtClean="0"/>
              <a:t> </a:t>
            </a:r>
            <a:r>
              <a:rPr lang="en-US" dirty="0" err="1" smtClean="0"/>
              <a:t>dan</a:t>
            </a:r>
            <a:r>
              <a:rPr lang="en-US" dirty="0" smtClean="0"/>
              <a:t> </a:t>
            </a:r>
            <a:r>
              <a:rPr lang="en-US" dirty="0" err="1" smtClean="0">
                <a:hlinkClick r:id="rId5"/>
              </a:rPr>
              <a:t>ekonomi</a:t>
            </a:r>
            <a:r>
              <a:rPr lang="en-US" dirty="0" smtClean="0"/>
              <a:t> di </a:t>
            </a:r>
            <a:r>
              <a:rPr lang="en-US" dirty="0" err="1" smtClean="0"/>
              <a:t>seluruh</a:t>
            </a:r>
            <a:r>
              <a:rPr lang="en-US" dirty="0" smtClean="0"/>
              <a:t> </a:t>
            </a:r>
            <a:r>
              <a:rPr lang="en-US" dirty="0" err="1" smtClean="0"/>
              <a:t>dunia</a:t>
            </a:r>
            <a:r>
              <a:rPr lang="en-US" dirty="0" smtClean="0"/>
              <a:t>. </a:t>
            </a:r>
          </a:p>
          <a:p>
            <a:pPr algn="just"/>
            <a:endParaRPr lang="en-US" dirty="0" smtClean="0">
              <a:effectLst/>
            </a:endParaRPr>
          </a:p>
          <a:p>
            <a:pPr algn="just"/>
            <a:endParaRPr lang="en-US" dirty="0" smtClean="0"/>
          </a:p>
          <a:p>
            <a:endParaRPr lang="en-US" dirty="0"/>
          </a:p>
        </p:txBody>
      </p:sp>
    </p:spTree>
    <p:extLst>
      <p:ext uri="{BB962C8B-B14F-4D97-AF65-F5344CB8AC3E}">
        <p14:creationId xmlns:p14="http://schemas.microsoft.com/office/powerpoint/2010/main" val="3271971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a:t>PENYEBAB KEMISKINAN</a:t>
            </a:r>
            <a:endParaRPr lang="en-US" sz="3200" dirty="0"/>
          </a:p>
        </p:txBody>
      </p:sp>
      <p:sp>
        <p:nvSpPr>
          <p:cNvPr id="3" name="Content Placeholder 2"/>
          <p:cNvSpPr>
            <a:spLocks noGrp="1"/>
          </p:cNvSpPr>
          <p:nvPr>
            <p:ph idx="1"/>
          </p:nvPr>
        </p:nvSpPr>
        <p:spPr>
          <a:xfrm>
            <a:off x="457200" y="1219200"/>
            <a:ext cx="8229600" cy="5486400"/>
          </a:xfrm>
        </p:spPr>
        <p:txBody>
          <a:bodyPr>
            <a:noAutofit/>
          </a:bodyPr>
          <a:lstStyle/>
          <a:p>
            <a:pPr algn="just"/>
            <a:r>
              <a:rPr lang="en-US" sz="2400" b="1" dirty="0" err="1"/>
              <a:t>Kemiskinan</a:t>
            </a:r>
            <a:r>
              <a:rPr lang="en-US" sz="2400" b="1" dirty="0"/>
              <a:t> </a:t>
            </a:r>
            <a:r>
              <a:rPr lang="en-US" sz="2400" b="1" dirty="0" err="1"/>
              <a:t>banyak</a:t>
            </a:r>
            <a:r>
              <a:rPr lang="en-US" sz="2400" b="1" dirty="0"/>
              <a:t> </a:t>
            </a:r>
            <a:r>
              <a:rPr lang="en-US" sz="2400" b="1" dirty="0" err="1"/>
              <a:t>dihubungkan</a:t>
            </a:r>
            <a:r>
              <a:rPr lang="en-US" sz="2400" b="1" dirty="0"/>
              <a:t> </a:t>
            </a:r>
            <a:r>
              <a:rPr lang="en-US" sz="2400" b="1" dirty="0" err="1"/>
              <a:t>dengan</a:t>
            </a:r>
            <a:r>
              <a:rPr lang="en-US" sz="2400" b="1" dirty="0"/>
              <a:t>:</a:t>
            </a:r>
            <a:endParaRPr lang="en-US" sz="2400" dirty="0" smtClean="0">
              <a:effectLst/>
            </a:endParaRPr>
          </a:p>
          <a:p>
            <a:pPr algn="just"/>
            <a:r>
              <a:rPr lang="en-US" sz="2400" dirty="0" err="1"/>
              <a:t>Penyebab</a:t>
            </a:r>
            <a:r>
              <a:rPr lang="en-US" sz="2400" dirty="0"/>
              <a:t> individual, </a:t>
            </a:r>
            <a:r>
              <a:rPr lang="en-US" sz="2400" dirty="0" err="1"/>
              <a:t>atau</a:t>
            </a:r>
            <a:r>
              <a:rPr lang="en-US" sz="2400" dirty="0"/>
              <a:t> </a:t>
            </a:r>
            <a:r>
              <a:rPr lang="en-US" sz="2400" dirty="0" err="1"/>
              <a:t>patologis</a:t>
            </a:r>
            <a:r>
              <a:rPr lang="en-US" sz="2400" dirty="0"/>
              <a:t>, yang </a:t>
            </a:r>
            <a:r>
              <a:rPr lang="en-US" sz="2400" dirty="0" err="1"/>
              <a:t>melihat</a:t>
            </a:r>
            <a:r>
              <a:rPr lang="en-US" sz="2400" dirty="0"/>
              <a:t> </a:t>
            </a:r>
            <a:r>
              <a:rPr lang="en-US" sz="2400" dirty="0" err="1"/>
              <a:t>kemiskinan</a:t>
            </a:r>
            <a:r>
              <a:rPr lang="en-US" sz="2400" dirty="0"/>
              <a:t> </a:t>
            </a:r>
            <a:r>
              <a:rPr lang="en-US" sz="2400" dirty="0" err="1"/>
              <a:t>sebagai</a:t>
            </a:r>
            <a:r>
              <a:rPr lang="en-US" sz="2400" dirty="0"/>
              <a:t> </a:t>
            </a:r>
            <a:r>
              <a:rPr lang="en-US" sz="2400" dirty="0" err="1"/>
              <a:t>akibat</a:t>
            </a:r>
            <a:r>
              <a:rPr lang="en-US" sz="2400" dirty="0"/>
              <a:t> </a:t>
            </a:r>
            <a:r>
              <a:rPr lang="en-US" sz="2400" dirty="0" err="1"/>
              <a:t>dari</a:t>
            </a:r>
            <a:r>
              <a:rPr lang="en-US" sz="2400" dirty="0"/>
              <a:t> </a:t>
            </a:r>
            <a:r>
              <a:rPr lang="en-US" sz="2400" dirty="0" err="1"/>
              <a:t>perilaku</a:t>
            </a:r>
            <a:r>
              <a:rPr lang="en-US" sz="2400" dirty="0"/>
              <a:t>, </a:t>
            </a:r>
            <a:r>
              <a:rPr lang="en-US" sz="2400" dirty="0" err="1"/>
              <a:t>pilihan</a:t>
            </a:r>
            <a:r>
              <a:rPr lang="en-US" sz="2400" dirty="0"/>
              <a:t>, </a:t>
            </a:r>
            <a:r>
              <a:rPr lang="en-US" sz="2400" dirty="0" err="1"/>
              <a:t>atau</a:t>
            </a:r>
            <a:r>
              <a:rPr lang="en-US" sz="2400" dirty="0"/>
              <a:t> </a:t>
            </a:r>
            <a:r>
              <a:rPr lang="en-US" sz="2400" dirty="0" err="1"/>
              <a:t>kemampuan</a:t>
            </a:r>
            <a:r>
              <a:rPr lang="en-US" sz="2400" dirty="0"/>
              <a:t> </a:t>
            </a:r>
            <a:r>
              <a:rPr lang="en-US" sz="2400" dirty="0" err="1"/>
              <a:t>dari</a:t>
            </a:r>
            <a:r>
              <a:rPr lang="en-US" sz="2400" dirty="0"/>
              <a:t> </a:t>
            </a:r>
            <a:r>
              <a:rPr lang="en-US" sz="2400" dirty="0" err="1"/>
              <a:t>si</a:t>
            </a:r>
            <a:r>
              <a:rPr lang="en-US" sz="2400" dirty="0"/>
              <a:t> </a:t>
            </a:r>
            <a:r>
              <a:rPr lang="en-US" sz="2400" dirty="0" err="1"/>
              <a:t>miskin</a:t>
            </a:r>
            <a:r>
              <a:rPr lang="en-US" sz="2400" dirty="0"/>
              <a:t>; </a:t>
            </a:r>
            <a:r>
              <a:rPr lang="en-US" sz="2400" dirty="0" err="1"/>
              <a:t>penyebab</a:t>
            </a:r>
            <a:r>
              <a:rPr lang="en-US" sz="2400" dirty="0"/>
              <a:t> </a:t>
            </a:r>
            <a:r>
              <a:rPr lang="en-US" sz="2400" dirty="0" err="1"/>
              <a:t>keluarga</a:t>
            </a:r>
            <a:r>
              <a:rPr lang="en-US" sz="2400" dirty="0"/>
              <a:t>, yang </a:t>
            </a:r>
            <a:r>
              <a:rPr lang="en-US" sz="2400" dirty="0" err="1"/>
              <a:t>menghubungkan</a:t>
            </a:r>
            <a:r>
              <a:rPr lang="en-US" sz="2400" dirty="0"/>
              <a:t> </a:t>
            </a:r>
            <a:r>
              <a:rPr lang="en-US" sz="2400" dirty="0" err="1"/>
              <a:t>kemiskinan</a:t>
            </a:r>
            <a:r>
              <a:rPr lang="en-US" sz="2400" dirty="0"/>
              <a:t> </a:t>
            </a:r>
            <a:r>
              <a:rPr lang="en-US" sz="2400" dirty="0" err="1"/>
              <a:t>dengan</a:t>
            </a:r>
            <a:r>
              <a:rPr lang="en-US" sz="2400" dirty="0"/>
              <a:t> </a:t>
            </a:r>
            <a:r>
              <a:rPr lang="en-US" sz="2400" dirty="0" err="1"/>
              <a:t>pendidikan</a:t>
            </a:r>
            <a:r>
              <a:rPr lang="en-US" sz="2400" dirty="0"/>
              <a:t> </a:t>
            </a:r>
            <a:r>
              <a:rPr lang="en-US" sz="2400" dirty="0" err="1"/>
              <a:t>keluarga</a:t>
            </a:r>
            <a:r>
              <a:rPr lang="en-US" sz="2400" dirty="0"/>
              <a:t>; </a:t>
            </a:r>
            <a:endParaRPr lang="en-US" sz="2400" dirty="0" smtClean="0"/>
          </a:p>
          <a:p>
            <a:pPr algn="just"/>
            <a:r>
              <a:rPr lang="en-US" sz="2400" dirty="0" err="1" smtClean="0"/>
              <a:t>penyebab</a:t>
            </a:r>
            <a:r>
              <a:rPr lang="en-US" sz="2400" dirty="0" smtClean="0"/>
              <a:t> </a:t>
            </a:r>
            <a:r>
              <a:rPr lang="en-US" sz="2400" dirty="0"/>
              <a:t>sub-</a:t>
            </a:r>
            <a:r>
              <a:rPr lang="en-US" sz="2400" dirty="0" err="1"/>
              <a:t>budaya</a:t>
            </a:r>
            <a:r>
              <a:rPr lang="en-US" sz="2400" dirty="0"/>
              <a:t> </a:t>
            </a:r>
            <a:r>
              <a:rPr lang="en-US" sz="2400" i="1" dirty="0"/>
              <a:t>(subcultural)</a:t>
            </a:r>
            <a:r>
              <a:rPr lang="en-US" sz="2400" dirty="0"/>
              <a:t>, yang </a:t>
            </a:r>
            <a:r>
              <a:rPr lang="en-US" sz="2400" dirty="0" err="1"/>
              <a:t>menghubungkan</a:t>
            </a:r>
            <a:r>
              <a:rPr lang="en-US" sz="2400" dirty="0"/>
              <a:t> </a:t>
            </a:r>
            <a:r>
              <a:rPr lang="en-US" sz="2400" dirty="0" err="1"/>
              <a:t>kemiskinan</a:t>
            </a:r>
            <a:r>
              <a:rPr lang="en-US" sz="2400" dirty="0"/>
              <a:t> </a:t>
            </a:r>
            <a:r>
              <a:rPr lang="en-US" sz="2400" dirty="0" err="1"/>
              <a:t>dengan</a:t>
            </a:r>
            <a:r>
              <a:rPr lang="en-US" sz="2400" dirty="0"/>
              <a:t> </a:t>
            </a:r>
            <a:r>
              <a:rPr lang="en-US" sz="2400" dirty="0" err="1"/>
              <a:t>kehidupan</a:t>
            </a:r>
            <a:r>
              <a:rPr lang="en-US" sz="2400" dirty="0"/>
              <a:t> </a:t>
            </a:r>
            <a:r>
              <a:rPr lang="en-US" sz="2400" dirty="0" err="1"/>
              <a:t>sehari-hari</a:t>
            </a:r>
            <a:r>
              <a:rPr lang="en-US" sz="2400" dirty="0"/>
              <a:t>, </a:t>
            </a:r>
            <a:r>
              <a:rPr lang="en-US" sz="2400" dirty="0" err="1"/>
              <a:t>dipelajari</a:t>
            </a:r>
            <a:r>
              <a:rPr lang="en-US" sz="2400" dirty="0"/>
              <a:t> </a:t>
            </a:r>
            <a:r>
              <a:rPr lang="en-US" sz="2400" dirty="0" err="1"/>
              <a:t>atau</a:t>
            </a:r>
            <a:r>
              <a:rPr lang="en-US" sz="2400" dirty="0"/>
              <a:t> </a:t>
            </a:r>
            <a:r>
              <a:rPr lang="en-US" sz="2400" dirty="0" err="1"/>
              <a:t>dijalankan</a:t>
            </a:r>
            <a:r>
              <a:rPr lang="en-US" sz="2400" dirty="0"/>
              <a:t> </a:t>
            </a:r>
            <a:r>
              <a:rPr lang="en-US" sz="2400" dirty="0" err="1"/>
              <a:t>dalam</a:t>
            </a:r>
            <a:r>
              <a:rPr lang="en-US" sz="2400" dirty="0"/>
              <a:t> </a:t>
            </a:r>
            <a:r>
              <a:rPr lang="en-US" sz="2400" dirty="0" err="1"/>
              <a:t>lingkungan</a:t>
            </a:r>
            <a:r>
              <a:rPr lang="en-US" sz="2400" dirty="0"/>
              <a:t> </a:t>
            </a:r>
            <a:r>
              <a:rPr lang="en-US" sz="2400" dirty="0" err="1"/>
              <a:t>sekitar</a:t>
            </a:r>
            <a:r>
              <a:rPr lang="en-US" sz="2400" dirty="0"/>
              <a:t>; </a:t>
            </a:r>
            <a:endParaRPr lang="en-US" sz="2400" dirty="0" smtClean="0"/>
          </a:p>
          <a:p>
            <a:pPr algn="just"/>
            <a:r>
              <a:rPr lang="en-US" sz="2400" dirty="0" err="1" smtClean="0"/>
              <a:t>penyebab</a:t>
            </a:r>
            <a:r>
              <a:rPr lang="en-US" sz="2400" dirty="0" smtClean="0"/>
              <a:t> </a:t>
            </a:r>
            <a:r>
              <a:rPr lang="en-US" sz="2400" dirty="0" err="1"/>
              <a:t>agensi</a:t>
            </a:r>
            <a:r>
              <a:rPr lang="en-US" sz="2400" dirty="0"/>
              <a:t>, yang </a:t>
            </a:r>
            <a:r>
              <a:rPr lang="en-US" sz="2400" dirty="0" err="1"/>
              <a:t>melihat</a:t>
            </a:r>
            <a:r>
              <a:rPr lang="en-US" sz="2400" dirty="0"/>
              <a:t> </a:t>
            </a:r>
            <a:r>
              <a:rPr lang="en-US" sz="2400" dirty="0" err="1"/>
              <a:t>kemiskinan</a:t>
            </a:r>
            <a:r>
              <a:rPr lang="en-US" sz="2400" dirty="0"/>
              <a:t> </a:t>
            </a:r>
            <a:r>
              <a:rPr lang="en-US" sz="2400" dirty="0" err="1"/>
              <a:t>sebagai</a:t>
            </a:r>
            <a:r>
              <a:rPr lang="en-US" sz="2400" dirty="0"/>
              <a:t> </a:t>
            </a:r>
            <a:r>
              <a:rPr lang="en-US" sz="2400" dirty="0" err="1"/>
              <a:t>akibat</a:t>
            </a:r>
            <a:r>
              <a:rPr lang="en-US" sz="2400" dirty="0"/>
              <a:t> </a:t>
            </a:r>
            <a:r>
              <a:rPr lang="en-US" sz="2400" dirty="0" err="1"/>
              <a:t>dari</a:t>
            </a:r>
            <a:r>
              <a:rPr lang="en-US" sz="2400" dirty="0"/>
              <a:t> </a:t>
            </a:r>
            <a:r>
              <a:rPr lang="en-US" sz="2400" dirty="0" err="1"/>
              <a:t>aksi</a:t>
            </a:r>
            <a:r>
              <a:rPr lang="en-US" sz="2400" dirty="0"/>
              <a:t> orang lain, </a:t>
            </a:r>
            <a:r>
              <a:rPr lang="en-US" sz="2400" dirty="0" err="1"/>
              <a:t>termasuk</a:t>
            </a:r>
            <a:r>
              <a:rPr lang="en-US" sz="2400" dirty="0"/>
              <a:t> </a:t>
            </a:r>
            <a:r>
              <a:rPr lang="en-US" sz="2400" dirty="0" err="1"/>
              <a:t>perang</a:t>
            </a:r>
            <a:r>
              <a:rPr lang="en-US" sz="2400" dirty="0"/>
              <a:t>, </a:t>
            </a:r>
            <a:r>
              <a:rPr lang="en-US" sz="2400" dirty="0" err="1"/>
              <a:t>pemerintah</a:t>
            </a:r>
            <a:r>
              <a:rPr lang="en-US" sz="2400" dirty="0"/>
              <a:t>, </a:t>
            </a:r>
            <a:r>
              <a:rPr lang="en-US" sz="2400" dirty="0" err="1"/>
              <a:t>dan</a:t>
            </a:r>
            <a:r>
              <a:rPr lang="en-US" sz="2400" dirty="0"/>
              <a:t> </a:t>
            </a:r>
            <a:r>
              <a:rPr lang="en-US" sz="2400" dirty="0" err="1"/>
              <a:t>ekonomi</a:t>
            </a:r>
            <a:r>
              <a:rPr lang="en-US" sz="2400" dirty="0" smtClean="0"/>
              <a:t>;</a:t>
            </a:r>
          </a:p>
          <a:p>
            <a:pPr algn="just"/>
            <a:r>
              <a:rPr lang="en-US" sz="2400" dirty="0" smtClean="0"/>
              <a:t> </a:t>
            </a:r>
            <a:r>
              <a:rPr lang="en-US" sz="2400" dirty="0" err="1"/>
              <a:t>penyebab</a:t>
            </a:r>
            <a:r>
              <a:rPr lang="en-US" sz="2400" dirty="0"/>
              <a:t> </a:t>
            </a:r>
            <a:r>
              <a:rPr lang="en-US" sz="2400" dirty="0" err="1"/>
              <a:t>struktural</a:t>
            </a:r>
            <a:r>
              <a:rPr lang="en-US" sz="2400" dirty="0"/>
              <a:t>, yang </a:t>
            </a:r>
            <a:r>
              <a:rPr lang="en-US" sz="2400" dirty="0" err="1"/>
              <a:t>memberikan</a:t>
            </a:r>
            <a:r>
              <a:rPr lang="en-US" sz="2400" dirty="0"/>
              <a:t> </a:t>
            </a:r>
            <a:r>
              <a:rPr lang="en-US" sz="2400" dirty="0" err="1"/>
              <a:t>alasan</a:t>
            </a:r>
            <a:r>
              <a:rPr lang="en-US" sz="2400" dirty="0"/>
              <a:t> </a:t>
            </a:r>
            <a:r>
              <a:rPr lang="en-US" sz="2400" dirty="0" err="1"/>
              <a:t>bahwa</a:t>
            </a:r>
            <a:r>
              <a:rPr lang="en-US" sz="2400" dirty="0"/>
              <a:t> </a:t>
            </a:r>
            <a:r>
              <a:rPr lang="en-US" sz="2400" dirty="0" err="1"/>
              <a:t>kemiskinan</a:t>
            </a:r>
            <a:r>
              <a:rPr lang="en-US" sz="2400" dirty="0"/>
              <a:t> </a:t>
            </a:r>
            <a:r>
              <a:rPr lang="en-US" sz="2400" dirty="0" err="1"/>
              <a:t>merupakan</a:t>
            </a:r>
            <a:r>
              <a:rPr lang="en-US" sz="2400" dirty="0"/>
              <a:t> </a:t>
            </a:r>
            <a:r>
              <a:rPr lang="en-US" sz="2400" dirty="0" err="1"/>
              <a:t>hasil</a:t>
            </a:r>
            <a:r>
              <a:rPr lang="en-US" sz="2400" dirty="0"/>
              <a:t> </a:t>
            </a:r>
            <a:r>
              <a:rPr lang="en-US" sz="2400" dirty="0" err="1"/>
              <a:t>dari</a:t>
            </a:r>
            <a:r>
              <a:rPr lang="en-US" sz="2400" dirty="0"/>
              <a:t> </a:t>
            </a:r>
            <a:r>
              <a:rPr lang="en-US" sz="2400" dirty="0" err="1"/>
              <a:t>struktur</a:t>
            </a:r>
            <a:r>
              <a:rPr lang="en-US" sz="2400" dirty="0"/>
              <a:t> </a:t>
            </a:r>
            <a:r>
              <a:rPr lang="en-US" sz="2400" dirty="0" err="1"/>
              <a:t>sosial</a:t>
            </a:r>
            <a:r>
              <a:rPr lang="en-US" sz="2400" dirty="0"/>
              <a:t>. </a:t>
            </a:r>
            <a:endParaRPr lang="en-US" sz="2400" dirty="0" smtClean="0">
              <a:effectLst/>
            </a:endParaRPr>
          </a:p>
          <a:p>
            <a:pPr marL="0" indent="0" algn="just">
              <a:buNone/>
            </a:pPr>
            <a:r>
              <a:rPr lang="en-US" sz="2400" dirty="0" smtClean="0">
                <a:effectLst/>
              </a:rPr>
              <a:t/>
            </a:r>
            <a:br>
              <a:rPr lang="en-US" sz="2400" dirty="0" smtClean="0">
                <a:effectLst/>
              </a:rPr>
            </a:br>
            <a:endParaRPr lang="en-US" sz="2400" dirty="0" smtClean="0">
              <a:effectLst/>
            </a:endParaRPr>
          </a:p>
          <a:p>
            <a:endParaRPr lang="en-US" sz="2400" dirty="0"/>
          </a:p>
        </p:txBody>
      </p:sp>
    </p:spTree>
    <p:extLst>
      <p:ext uri="{BB962C8B-B14F-4D97-AF65-F5344CB8AC3E}">
        <p14:creationId xmlns:p14="http://schemas.microsoft.com/office/powerpoint/2010/main" val="444781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fi-FI" sz="3200" b="1" dirty="0"/>
              <a:t>MENGHILANGKAN KEMISKINAN</a:t>
            </a:r>
            <a:endParaRPr lang="en-US" sz="3200" dirty="0"/>
          </a:p>
        </p:txBody>
      </p:sp>
      <p:sp>
        <p:nvSpPr>
          <p:cNvPr id="3" name="Content Placeholder 2"/>
          <p:cNvSpPr>
            <a:spLocks noGrp="1"/>
          </p:cNvSpPr>
          <p:nvPr>
            <p:ph idx="1"/>
          </p:nvPr>
        </p:nvSpPr>
        <p:spPr>
          <a:xfrm>
            <a:off x="457200" y="1066800"/>
            <a:ext cx="8229600" cy="5791200"/>
          </a:xfrm>
        </p:spPr>
        <p:txBody>
          <a:bodyPr>
            <a:noAutofit/>
          </a:bodyPr>
          <a:lstStyle/>
          <a:p>
            <a:pPr algn="just"/>
            <a:r>
              <a:rPr lang="fi-FI" sz="2400" b="1" dirty="0"/>
              <a:t>Tanggapan utama terhadap kemiskinan adalah:</a:t>
            </a:r>
            <a:endParaRPr lang="fi-FI" sz="2400" dirty="0" smtClean="0">
              <a:effectLst/>
            </a:endParaRPr>
          </a:p>
          <a:p>
            <a:pPr algn="just"/>
            <a:r>
              <a:rPr lang="fi-FI" sz="2400" dirty="0"/>
              <a:t>Bantuan kemiskinan, atau membantu secara langsung kepada orang miskin. Ini telah menjadi bagian pendekatan dari masyarakat Eropa sejak zaman pertengahan. Bantuan terhadap keadaan individu. Banyak macam kebijakan yang dijalank untuk mengubah situasi orang miskin berdasarkan perorangan, termasuk hukuman, pendidikan, kerja sosial, pencarian kerja, dan lain-lain. Persiapan bagi yang lemah. Daripada memberikan bantuan secara langsung kepada orang miskin, banyak </a:t>
            </a:r>
            <a:r>
              <a:rPr lang="fi-FI" sz="2400" dirty="0">
                <a:hlinkClick r:id="rId2" tooltip="Negara sejahtera (halaman belum tersedia)"/>
              </a:rPr>
              <a:t>negara sejahtera</a:t>
            </a:r>
            <a:r>
              <a:rPr lang="fi-FI" sz="2400" dirty="0"/>
              <a:t> menyediakan bantuan untuk orang yang dikategorikan sebagai orang yang lebih mungkin miskin, seperti orang tua atau orang dengan ketidakmampuan, atau keadaan yang membuat orang miskin, seperti kebutuhan akan </a:t>
            </a:r>
            <a:r>
              <a:rPr lang="fi-FI" sz="2400" dirty="0">
                <a:hlinkClick r:id="rId3"/>
              </a:rPr>
              <a:t>perawatan kesehatan</a:t>
            </a:r>
            <a:r>
              <a:rPr lang="fi-FI" sz="2400" dirty="0"/>
              <a:t>. </a:t>
            </a:r>
            <a:endParaRPr lang="fi-FI" sz="2400" dirty="0" smtClean="0">
              <a:effectLst/>
            </a:endParaRPr>
          </a:p>
          <a:p>
            <a:pPr marL="0" indent="0" algn="just">
              <a:buNone/>
            </a:pPr>
            <a:r>
              <a:rPr lang="fi-FI" sz="2400" dirty="0" smtClean="0">
                <a:effectLst/>
              </a:rPr>
              <a:t/>
            </a:r>
            <a:br>
              <a:rPr lang="fi-FI" sz="2400" dirty="0" smtClean="0">
                <a:effectLst/>
              </a:rPr>
            </a:br>
            <a:endParaRPr lang="fi-FI" sz="2400" dirty="0" smtClean="0">
              <a:effectLst/>
            </a:endParaRPr>
          </a:p>
          <a:p>
            <a:endParaRPr lang="en-US" sz="2400" dirty="0"/>
          </a:p>
        </p:txBody>
      </p:sp>
    </p:spTree>
    <p:extLst>
      <p:ext uri="{BB962C8B-B14F-4D97-AF65-F5344CB8AC3E}">
        <p14:creationId xmlns:p14="http://schemas.microsoft.com/office/powerpoint/2010/main" val="3907195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a:t>DISTRIBUSI PENDAPATAN</a:t>
            </a:r>
            <a:endParaRPr lang="en-US" sz="3200" dirty="0"/>
          </a:p>
        </p:txBody>
      </p:sp>
      <p:sp>
        <p:nvSpPr>
          <p:cNvPr id="3" name="Content Placeholder 2"/>
          <p:cNvSpPr>
            <a:spLocks noGrp="1"/>
          </p:cNvSpPr>
          <p:nvPr>
            <p:ph idx="1"/>
          </p:nvPr>
        </p:nvSpPr>
        <p:spPr>
          <a:xfrm>
            <a:off x="457200" y="1219200"/>
            <a:ext cx="8229600" cy="5638800"/>
          </a:xfrm>
        </p:spPr>
        <p:txBody>
          <a:bodyPr>
            <a:normAutofit fontScale="70000" lnSpcReduction="20000"/>
          </a:bodyPr>
          <a:lstStyle/>
          <a:p>
            <a:pPr algn="just"/>
            <a:r>
              <a:rPr lang="en-US" sz="3400" dirty="0" err="1"/>
              <a:t>Studi-studi</a:t>
            </a:r>
            <a:r>
              <a:rPr lang="en-US" sz="3400" dirty="0"/>
              <a:t> </a:t>
            </a:r>
            <a:r>
              <a:rPr lang="en-US" sz="3400" dirty="0" err="1"/>
              <a:t>mengenai</a:t>
            </a:r>
            <a:r>
              <a:rPr lang="en-US" sz="3400" dirty="0"/>
              <a:t> </a:t>
            </a:r>
            <a:r>
              <a:rPr lang="en-US" sz="3400" dirty="0" err="1"/>
              <a:t>distribusi</a:t>
            </a:r>
            <a:r>
              <a:rPr lang="en-US" sz="3400" dirty="0"/>
              <a:t> </a:t>
            </a:r>
            <a:r>
              <a:rPr lang="en-US" sz="3400" dirty="0" err="1"/>
              <a:t>pendapatan</a:t>
            </a:r>
            <a:r>
              <a:rPr lang="en-US" sz="3400" dirty="0"/>
              <a:t> di Indonesia </a:t>
            </a:r>
            <a:r>
              <a:rPr lang="en-US" sz="3400" dirty="0" err="1"/>
              <a:t>pada</a:t>
            </a:r>
            <a:r>
              <a:rPr lang="en-US" sz="3400" dirty="0"/>
              <a:t> </a:t>
            </a:r>
            <a:r>
              <a:rPr lang="en-US" sz="3400" dirty="0" err="1"/>
              <a:t>umumnya</a:t>
            </a:r>
            <a:r>
              <a:rPr lang="en-US" sz="3400" dirty="0"/>
              <a:t> </a:t>
            </a:r>
            <a:r>
              <a:rPr lang="en-US" sz="3400" dirty="0" err="1"/>
              <a:t>menggunakan</a:t>
            </a:r>
            <a:r>
              <a:rPr lang="en-US" sz="3400" dirty="0"/>
              <a:t> data BPS </a:t>
            </a:r>
            <a:r>
              <a:rPr lang="en-US" sz="3400" dirty="0" err="1"/>
              <a:t>mengenai</a:t>
            </a:r>
            <a:r>
              <a:rPr lang="en-US" sz="3400" dirty="0"/>
              <a:t> </a:t>
            </a:r>
            <a:r>
              <a:rPr lang="en-US" sz="3400" dirty="0" err="1"/>
              <a:t>pengeluaran</a:t>
            </a:r>
            <a:r>
              <a:rPr lang="en-US" sz="3400" dirty="0"/>
              <a:t> </a:t>
            </a:r>
            <a:r>
              <a:rPr lang="en-US" sz="3400" dirty="0" err="1"/>
              <a:t>konsumsi</a:t>
            </a:r>
            <a:r>
              <a:rPr lang="en-US" sz="3400" dirty="0"/>
              <a:t> </a:t>
            </a:r>
            <a:r>
              <a:rPr lang="en-US" sz="3400" dirty="0" err="1"/>
              <a:t>rumah</a:t>
            </a:r>
            <a:r>
              <a:rPr lang="en-US" sz="3400" dirty="0"/>
              <a:t> </a:t>
            </a:r>
            <a:r>
              <a:rPr lang="en-US" sz="3400" dirty="0" err="1"/>
              <a:t>tangga</a:t>
            </a:r>
            <a:r>
              <a:rPr lang="en-US" sz="3400" dirty="0"/>
              <a:t> </a:t>
            </a:r>
            <a:r>
              <a:rPr lang="en-US" sz="3400" dirty="0" err="1"/>
              <a:t>dari</a:t>
            </a:r>
            <a:r>
              <a:rPr lang="en-US" sz="3400" dirty="0"/>
              <a:t> </a:t>
            </a:r>
            <a:r>
              <a:rPr lang="en-US" sz="3400" dirty="0" err="1"/>
              <a:t>Survei</a:t>
            </a:r>
            <a:r>
              <a:rPr lang="en-US" sz="3400" dirty="0"/>
              <a:t> </a:t>
            </a:r>
            <a:r>
              <a:rPr lang="en-US" sz="3400" dirty="0" err="1"/>
              <a:t>Sosial</a:t>
            </a:r>
            <a:r>
              <a:rPr lang="en-US" sz="3400" dirty="0"/>
              <a:t> </a:t>
            </a:r>
            <a:r>
              <a:rPr lang="en-US" sz="3400" dirty="0" err="1"/>
              <a:t>Ekonomi</a:t>
            </a:r>
            <a:r>
              <a:rPr lang="en-US" sz="3400" dirty="0"/>
              <a:t> </a:t>
            </a:r>
            <a:r>
              <a:rPr lang="en-US" sz="3400" dirty="0" err="1"/>
              <a:t>Nasional</a:t>
            </a:r>
            <a:r>
              <a:rPr lang="en-US" sz="3400" dirty="0"/>
              <a:t> (</a:t>
            </a:r>
            <a:r>
              <a:rPr lang="en-US" sz="3400" dirty="0" err="1"/>
              <a:t>Susenas</a:t>
            </a:r>
            <a:r>
              <a:rPr lang="en-US" sz="3400" dirty="0"/>
              <a:t>). Data </a:t>
            </a:r>
            <a:r>
              <a:rPr lang="en-US" sz="3400" dirty="0" err="1"/>
              <a:t>pengeluaran</a:t>
            </a:r>
            <a:r>
              <a:rPr lang="en-US" sz="3400" dirty="0"/>
              <a:t> </a:t>
            </a:r>
            <a:r>
              <a:rPr lang="en-US" sz="3400" dirty="0" err="1"/>
              <a:t>konsumsi</a:t>
            </a:r>
            <a:r>
              <a:rPr lang="en-US" sz="3400" dirty="0"/>
              <a:t> </a:t>
            </a:r>
            <a:r>
              <a:rPr lang="en-US" sz="3400" dirty="0" err="1"/>
              <a:t>dipakai</a:t>
            </a:r>
            <a:r>
              <a:rPr lang="en-US" sz="3400" dirty="0"/>
              <a:t> </a:t>
            </a:r>
            <a:r>
              <a:rPr lang="en-US" sz="3400" dirty="0" err="1"/>
              <a:t>sebagai</a:t>
            </a:r>
            <a:r>
              <a:rPr lang="en-US" sz="3400" dirty="0"/>
              <a:t> </a:t>
            </a:r>
            <a:r>
              <a:rPr lang="en-US" sz="3400" dirty="0" err="1"/>
              <a:t>suatu</a:t>
            </a:r>
            <a:r>
              <a:rPr lang="en-US" sz="3400" dirty="0"/>
              <a:t> </a:t>
            </a:r>
            <a:r>
              <a:rPr lang="en-US" sz="3400" dirty="0" err="1"/>
              <a:t>pendekatan</a:t>
            </a:r>
            <a:r>
              <a:rPr lang="en-US" sz="3400" dirty="0"/>
              <a:t> (</a:t>
            </a:r>
            <a:r>
              <a:rPr lang="en-US" sz="3400" dirty="0" err="1"/>
              <a:t>proksi</a:t>
            </a:r>
            <a:r>
              <a:rPr lang="en-US" sz="3400" dirty="0"/>
              <a:t>) </a:t>
            </a:r>
            <a:r>
              <a:rPr lang="en-US" sz="3400" dirty="0" err="1"/>
              <a:t>untuk</a:t>
            </a:r>
            <a:r>
              <a:rPr lang="en-US" sz="3400" dirty="0"/>
              <a:t> </a:t>
            </a:r>
            <a:r>
              <a:rPr lang="en-US" sz="3400" dirty="0" err="1"/>
              <a:t>mengukur</a:t>
            </a:r>
            <a:r>
              <a:rPr lang="en-US" sz="3400" dirty="0"/>
              <a:t> </a:t>
            </a:r>
            <a:r>
              <a:rPr lang="en-US" sz="3400" dirty="0" err="1"/>
              <a:t>distrubusi</a:t>
            </a:r>
            <a:r>
              <a:rPr lang="en-US" sz="3400" dirty="0"/>
              <a:t> </a:t>
            </a:r>
            <a:r>
              <a:rPr lang="en-US" sz="3400" dirty="0" err="1"/>
              <a:t>pendapatan</a:t>
            </a:r>
            <a:r>
              <a:rPr lang="en-US" sz="3400" dirty="0"/>
              <a:t> </a:t>
            </a:r>
            <a:r>
              <a:rPr lang="en-US" sz="3400" dirty="0" err="1"/>
              <a:t>masyarakat</a:t>
            </a:r>
            <a:r>
              <a:rPr lang="en-US" sz="3400" dirty="0"/>
              <a:t>. </a:t>
            </a:r>
            <a:r>
              <a:rPr lang="en-US" sz="3400" dirty="0" err="1"/>
              <a:t>Walaupun</a:t>
            </a:r>
            <a:r>
              <a:rPr lang="en-US" sz="3400" dirty="0"/>
              <a:t> </a:t>
            </a:r>
            <a:r>
              <a:rPr lang="en-US" sz="3400" dirty="0" err="1"/>
              <a:t>diakui</a:t>
            </a:r>
            <a:r>
              <a:rPr lang="en-US" sz="3400" dirty="0"/>
              <a:t> </a:t>
            </a:r>
            <a:r>
              <a:rPr lang="en-US" sz="3400" dirty="0" err="1"/>
              <a:t>bahwa</a:t>
            </a:r>
            <a:r>
              <a:rPr lang="en-US" sz="3400" dirty="0"/>
              <a:t> </a:t>
            </a:r>
            <a:r>
              <a:rPr lang="en-US" sz="3400" dirty="0" err="1"/>
              <a:t>cara</a:t>
            </a:r>
            <a:r>
              <a:rPr lang="en-US" sz="3400" dirty="0"/>
              <a:t> </a:t>
            </a:r>
            <a:r>
              <a:rPr lang="en-US" sz="3400" dirty="0" err="1"/>
              <a:t>ini</a:t>
            </a:r>
            <a:r>
              <a:rPr lang="en-US" sz="3400" dirty="0"/>
              <a:t> </a:t>
            </a:r>
            <a:r>
              <a:rPr lang="en-US" sz="3400" dirty="0" err="1"/>
              <a:t>sebenarnya</a:t>
            </a:r>
            <a:r>
              <a:rPr lang="en-US" sz="3400" dirty="0"/>
              <a:t> </a:t>
            </a:r>
            <a:r>
              <a:rPr lang="en-US" sz="3400" dirty="0" err="1"/>
              <a:t>mempunyai</a:t>
            </a:r>
            <a:r>
              <a:rPr lang="en-US" sz="3400" dirty="0"/>
              <a:t> </a:t>
            </a:r>
            <a:r>
              <a:rPr lang="en-US" sz="3400" dirty="0" err="1"/>
              <a:t>suatu</a:t>
            </a:r>
            <a:r>
              <a:rPr lang="en-US" sz="3400" dirty="0"/>
              <a:t> </a:t>
            </a:r>
            <a:r>
              <a:rPr lang="en-US" sz="3400" dirty="0" err="1"/>
              <a:t>kelemahan</a:t>
            </a:r>
            <a:r>
              <a:rPr lang="en-US" sz="3400" dirty="0"/>
              <a:t> yang </a:t>
            </a:r>
            <a:r>
              <a:rPr lang="en-US" sz="3400" dirty="0" err="1"/>
              <a:t>serius</a:t>
            </a:r>
            <a:r>
              <a:rPr lang="en-US" sz="3400" dirty="0"/>
              <a:t>, data </a:t>
            </a:r>
            <a:r>
              <a:rPr lang="en-US" sz="3400" dirty="0" err="1"/>
              <a:t>pengeluaran</a:t>
            </a:r>
            <a:r>
              <a:rPr lang="en-US" sz="3400" dirty="0"/>
              <a:t> </a:t>
            </a:r>
            <a:r>
              <a:rPr lang="en-US" sz="3400" dirty="0" err="1"/>
              <a:t>konsumsi</a:t>
            </a:r>
            <a:r>
              <a:rPr lang="en-US" sz="3400" dirty="0"/>
              <a:t>  </a:t>
            </a:r>
            <a:r>
              <a:rPr lang="en-US" sz="3400" dirty="0" err="1"/>
              <a:t>bisa</a:t>
            </a:r>
            <a:r>
              <a:rPr lang="en-US" sz="3400" dirty="0"/>
              <a:t> </a:t>
            </a:r>
            <a:r>
              <a:rPr lang="en-US" sz="3400" dirty="0" err="1"/>
              <a:t>memberikan</a:t>
            </a:r>
            <a:r>
              <a:rPr lang="en-US" sz="3400" dirty="0"/>
              <a:t> </a:t>
            </a:r>
            <a:r>
              <a:rPr lang="en-US" sz="3400" dirty="0" err="1"/>
              <a:t>informasi</a:t>
            </a:r>
            <a:r>
              <a:rPr lang="en-US" sz="3400" dirty="0"/>
              <a:t> yang </a:t>
            </a:r>
            <a:r>
              <a:rPr lang="en-US" sz="3400" dirty="0" err="1"/>
              <a:t>tidak</a:t>
            </a:r>
            <a:r>
              <a:rPr lang="en-US" sz="3400" dirty="0"/>
              <a:t> </a:t>
            </a:r>
            <a:r>
              <a:rPr lang="en-US" sz="3400" dirty="0" err="1"/>
              <a:t>tepat</a:t>
            </a:r>
            <a:r>
              <a:rPr lang="en-US" sz="3400" dirty="0"/>
              <a:t> </a:t>
            </a:r>
            <a:r>
              <a:rPr lang="en-US" sz="3400" dirty="0" err="1"/>
              <a:t>mengenai</a:t>
            </a:r>
            <a:r>
              <a:rPr lang="en-US" sz="3400" dirty="0"/>
              <a:t> </a:t>
            </a:r>
            <a:r>
              <a:rPr lang="en-US" sz="3400" dirty="0" err="1"/>
              <a:t>pendapatan</a:t>
            </a:r>
            <a:r>
              <a:rPr lang="en-US" sz="3400" dirty="0"/>
              <a:t>, </a:t>
            </a:r>
            <a:r>
              <a:rPr lang="en-US" sz="3400" dirty="0" err="1"/>
              <a:t>atau</a:t>
            </a:r>
            <a:r>
              <a:rPr lang="en-US" sz="3400" dirty="0"/>
              <a:t> </a:t>
            </a:r>
            <a:r>
              <a:rPr lang="en-US" sz="3400" dirty="0" err="1"/>
              <a:t>tidak</a:t>
            </a:r>
            <a:r>
              <a:rPr lang="en-US" sz="3400" dirty="0"/>
              <a:t> </a:t>
            </a:r>
            <a:r>
              <a:rPr lang="en-US" sz="3400" dirty="0" err="1"/>
              <a:t>mencerminkan</a:t>
            </a:r>
            <a:r>
              <a:rPr lang="en-US" sz="3400" dirty="0"/>
              <a:t> </a:t>
            </a:r>
            <a:r>
              <a:rPr lang="en-US" sz="3400" dirty="0" err="1"/>
              <a:t>tingkat</a:t>
            </a:r>
            <a:r>
              <a:rPr lang="en-US" sz="3400" dirty="0"/>
              <a:t> </a:t>
            </a:r>
            <a:r>
              <a:rPr lang="en-US" sz="3400" dirty="0" err="1"/>
              <a:t>pendapatan</a:t>
            </a:r>
            <a:r>
              <a:rPr lang="en-US" sz="3400" dirty="0"/>
              <a:t> yang </a:t>
            </a:r>
            <a:r>
              <a:rPr lang="en-US" sz="3400" dirty="0" err="1"/>
              <a:t>sebenarnya</a:t>
            </a:r>
            <a:r>
              <a:rPr lang="en-US" sz="3400" dirty="0"/>
              <a:t>.</a:t>
            </a:r>
            <a:endParaRPr lang="en-US" sz="3400" dirty="0" smtClean="0">
              <a:effectLst/>
            </a:endParaRPr>
          </a:p>
          <a:p>
            <a:pPr algn="just"/>
            <a:r>
              <a:rPr lang="en-US" sz="3400" dirty="0"/>
              <a:t>Akan </a:t>
            </a:r>
            <a:r>
              <a:rPr lang="en-US" sz="3400" dirty="0" err="1"/>
              <a:t>tetapi</a:t>
            </a:r>
            <a:r>
              <a:rPr lang="en-US" sz="3400" dirty="0"/>
              <a:t>, </a:t>
            </a:r>
            <a:r>
              <a:rPr lang="en-US" sz="3400" dirty="0" err="1"/>
              <a:t>karena</a:t>
            </a:r>
            <a:r>
              <a:rPr lang="en-US" sz="3400" dirty="0"/>
              <a:t> </a:t>
            </a:r>
            <a:r>
              <a:rPr lang="en-US" sz="3400" dirty="0" err="1"/>
              <a:t>pengumpulan</a:t>
            </a:r>
            <a:r>
              <a:rPr lang="en-US" sz="3400" dirty="0"/>
              <a:t> data </a:t>
            </a:r>
            <a:r>
              <a:rPr lang="en-US" sz="3400" dirty="0" err="1"/>
              <a:t>pendapatan</a:t>
            </a:r>
            <a:r>
              <a:rPr lang="en-US" sz="3400" dirty="0"/>
              <a:t> di Indonesia </a:t>
            </a:r>
            <a:r>
              <a:rPr lang="en-US" sz="3400" dirty="0" err="1"/>
              <a:t>seperti</a:t>
            </a:r>
            <a:r>
              <a:rPr lang="en-US" sz="3400" dirty="0"/>
              <a:t> di </a:t>
            </a:r>
            <a:r>
              <a:rPr lang="en-US" sz="3400" dirty="0" err="1"/>
              <a:t>banyak</a:t>
            </a:r>
            <a:r>
              <a:rPr lang="en-US" sz="3400" dirty="0"/>
              <a:t> LCDs </a:t>
            </a:r>
            <a:r>
              <a:rPr lang="en-US" sz="3400" dirty="0" err="1"/>
              <a:t>lainnya</a:t>
            </a:r>
            <a:r>
              <a:rPr lang="en-US" sz="3400" dirty="0"/>
              <a:t> </a:t>
            </a:r>
            <a:r>
              <a:rPr lang="en-US" sz="3400" dirty="0" err="1"/>
              <a:t>masih</a:t>
            </a:r>
            <a:r>
              <a:rPr lang="en-US" sz="3400" dirty="0"/>
              <a:t> </a:t>
            </a:r>
            <a:r>
              <a:rPr lang="en-US" sz="3400" dirty="0" err="1"/>
              <a:t>relatif</a:t>
            </a:r>
            <a:r>
              <a:rPr lang="en-US" sz="3400" dirty="0"/>
              <a:t> </a:t>
            </a:r>
            <a:r>
              <a:rPr lang="en-US" sz="3400" dirty="0" err="1"/>
              <a:t>sulit</a:t>
            </a:r>
            <a:r>
              <a:rPr lang="en-US" sz="3400" dirty="0"/>
              <a:t>, </a:t>
            </a:r>
            <a:r>
              <a:rPr lang="en-US" sz="3400" dirty="0" err="1"/>
              <a:t>salah</a:t>
            </a:r>
            <a:r>
              <a:rPr lang="en-US" sz="3400" dirty="0"/>
              <a:t> </a:t>
            </a:r>
            <a:r>
              <a:rPr lang="en-US" sz="3400" dirty="0" err="1"/>
              <a:t>satunya</a:t>
            </a:r>
            <a:r>
              <a:rPr lang="en-US" sz="3400" dirty="0"/>
              <a:t> </a:t>
            </a:r>
            <a:r>
              <a:rPr lang="en-US" sz="3400" dirty="0" err="1"/>
              <a:t>karena</a:t>
            </a:r>
            <a:r>
              <a:rPr lang="en-US" sz="3400" dirty="0"/>
              <a:t> </a:t>
            </a:r>
            <a:r>
              <a:rPr lang="en-US" sz="3400" dirty="0" err="1"/>
              <a:t>banyak</a:t>
            </a:r>
            <a:r>
              <a:rPr lang="en-US" sz="3400" dirty="0"/>
              <a:t> </a:t>
            </a:r>
            <a:r>
              <a:rPr lang="en-US" sz="3400" dirty="0" err="1"/>
              <a:t>rumah</a:t>
            </a:r>
            <a:r>
              <a:rPr lang="en-US" sz="3400" dirty="0"/>
              <a:t> </a:t>
            </a:r>
            <a:r>
              <a:rPr lang="en-US" sz="3400" dirty="0" err="1"/>
              <a:t>tangga</a:t>
            </a:r>
            <a:r>
              <a:rPr lang="en-US" sz="3400" dirty="0"/>
              <a:t> </a:t>
            </a:r>
            <a:r>
              <a:rPr lang="en-US" sz="3400" dirty="0" err="1"/>
              <a:t>atau</a:t>
            </a:r>
            <a:r>
              <a:rPr lang="en-US" sz="3400" dirty="0"/>
              <a:t> </a:t>
            </a:r>
            <a:r>
              <a:rPr lang="en-US" sz="3400" dirty="0" err="1"/>
              <a:t>individu</a:t>
            </a:r>
            <a:r>
              <a:rPr lang="en-US" sz="3400" dirty="0"/>
              <a:t> yang </a:t>
            </a:r>
            <a:r>
              <a:rPr lang="en-US" sz="3400" dirty="0" err="1"/>
              <a:t>bekerja</a:t>
            </a:r>
            <a:r>
              <a:rPr lang="en-US" sz="3400" dirty="0"/>
              <a:t> di </a:t>
            </a:r>
            <a:r>
              <a:rPr lang="en-US" sz="3400" dirty="0" err="1"/>
              <a:t>sektor</a:t>
            </a:r>
            <a:r>
              <a:rPr lang="en-US" sz="3400" dirty="0"/>
              <a:t> informal </a:t>
            </a:r>
            <a:r>
              <a:rPr lang="en-US" sz="3400" dirty="0" err="1"/>
              <a:t>atau</a:t>
            </a:r>
            <a:r>
              <a:rPr lang="en-US" sz="3400" dirty="0"/>
              <a:t> </a:t>
            </a:r>
            <a:r>
              <a:rPr lang="en-US" sz="3400" dirty="0" err="1"/>
              <a:t>tidak</a:t>
            </a:r>
            <a:r>
              <a:rPr lang="en-US" sz="3400" dirty="0"/>
              <a:t> </a:t>
            </a:r>
            <a:r>
              <a:rPr lang="en-US" sz="3400" dirty="0" err="1"/>
              <a:t>menentu</a:t>
            </a:r>
            <a:r>
              <a:rPr lang="en-US" sz="3400" dirty="0"/>
              <a:t>, </a:t>
            </a:r>
            <a:r>
              <a:rPr lang="en-US" sz="3400" dirty="0" err="1"/>
              <a:t>maka</a:t>
            </a:r>
            <a:r>
              <a:rPr lang="en-US" sz="3400" dirty="0"/>
              <a:t> </a:t>
            </a:r>
            <a:r>
              <a:rPr lang="en-US" sz="3400" dirty="0" err="1"/>
              <a:t>penggunaan</a:t>
            </a:r>
            <a:r>
              <a:rPr lang="en-US" sz="3400" dirty="0"/>
              <a:t> data </a:t>
            </a:r>
            <a:r>
              <a:rPr lang="en-US" sz="3400" dirty="0" err="1"/>
              <a:t>pengeluaran</a:t>
            </a:r>
            <a:r>
              <a:rPr lang="en-US" sz="3400" dirty="0"/>
              <a:t> </a:t>
            </a:r>
            <a:r>
              <a:rPr lang="en-US" sz="3400" dirty="0" err="1"/>
              <a:t>konsumsi</a:t>
            </a:r>
            <a:r>
              <a:rPr lang="en-US" sz="3400" dirty="0"/>
              <a:t> </a:t>
            </a:r>
            <a:r>
              <a:rPr lang="en-US" sz="3400" dirty="0" err="1"/>
              <a:t>rumah</a:t>
            </a:r>
            <a:r>
              <a:rPr lang="en-US" sz="3400" dirty="0"/>
              <a:t> </a:t>
            </a:r>
            <a:r>
              <a:rPr lang="en-US" sz="3400" dirty="0" err="1"/>
              <a:t>tangga</a:t>
            </a:r>
            <a:r>
              <a:rPr lang="en-US" sz="3400" dirty="0"/>
              <a:t> </a:t>
            </a:r>
            <a:r>
              <a:rPr lang="en-US" sz="3400" dirty="0" err="1"/>
              <a:t>dianggap</a:t>
            </a:r>
            <a:r>
              <a:rPr lang="en-US" sz="3400" dirty="0"/>
              <a:t> </a:t>
            </a:r>
            <a:r>
              <a:rPr lang="en-US" sz="3400" dirty="0" err="1"/>
              <a:t>sebagai</a:t>
            </a:r>
            <a:r>
              <a:rPr lang="en-US" sz="3400" dirty="0"/>
              <a:t> </a:t>
            </a:r>
            <a:r>
              <a:rPr lang="en-US" sz="3400" dirty="0" err="1"/>
              <a:t>salah</a:t>
            </a:r>
            <a:r>
              <a:rPr lang="en-US" sz="3400" dirty="0"/>
              <a:t> </a:t>
            </a:r>
            <a:r>
              <a:rPr lang="en-US" sz="3400" dirty="0" err="1"/>
              <a:t>satu</a:t>
            </a:r>
            <a:r>
              <a:rPr lang="en-US" sz="3400" dirty="0"/>
              <a:t> </a:t>
            </a:r>
            <a:r>
              <a:rPr lang="en-US" sz="3400" dirty="0" err="1"/>
              <a:t>alternatif</a:t>
            </a:r>
            <a:r>
              <a:rPr lang="en-US" sz="3400" dirty="0"/>
              <a:t>.</a:t>
            </a:r>
            <a:endParaRPr lang="en-US" sz="3400" dirty="0" smtClean="0">
              <a:effectLst/>
            </a:endParaRPr>
          </a:p>
          <a:p>
            <a:pPr marL="0" indent="0" algn="just">
              <a:buNone/>
            </a:pPr>
            <a:r>
              <a:rPr lang="en-US" sz="3400" dirty="0" smtClean="0">
                <a:effectLst/>
              </a:rPr>
              <a:t/>
            </a:r>
            <a:br>
              <a:rPr lang="en-US" sz="3400" dirty="0" smtClean="0">
                <a:effectLst/>
              </a:rPr>
            </a:br>
            <a:endParaRPr lang="en-US" sz="3400" dirty="0" smtClean="0">
              <a:effectLst/>
            </a:endParaRPr>
          </a:p>
          <a:p>
            <a:endParaRPr lang="en-US" dirty="0"/>
          </a:p>
        </p:txBody>
      </p:sp>
    </p:spTree>
    <p:extLst>
      <p:ext uri="{BB962C8B-B14F-4D97-AF65-F5344CB8AC3E}">
        <p14:creationId xmlns:p14="http://schemas.microsoft.com/office/powerpoint/2010/main" val="1454225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a:t>KEBIJAKAN ANTI KEMISKINAN</a:t>
            </a:r>
            <a:endParaRPr lang="en-US" sz="3200" dirty="0"/>
          </a:p>
        </p:txBody>
      </p:sp>
      <p:sp>
        <p:nvSpPr>
          <p:cNvPr id="3" name="Content Placeholder 2"/>
          <p:cNvSpPr>
            <a:spLocks noGrp="1"/>
          </p:cNvSpPr>
          <p:nvPr>
            <p:ph idx="1"/>
          </p:nvPr>
        </p:nvSpPr>
        <p:spPr/>
        <p:txBody>
          <a:bodyPr>
            <a:normAutofit fontScale="92500" lnSpcReduction="10000"/>
          </a:bodyPr>
          <a:lstStyle/>
          <a:p>
            <a:pPr algn="just"/>
            <a:r>
              <a:rPr lang="en-US" dirty="0" err="1"/>
              <a:t>Kebijakan</a:t>
            </a:r>
            <a:r>
              <a:rPr lang="en-US" dirty="0"/>
              <a:t> anti </a:t>
            </a:r>
            <a:r>
              <a:rPr lang="en-US" dirty="0" err="1"/>
              <a:t>kemiskinan</a:t>
            </a:r>
            <a:r>
              <a:rPr lang="en-US" dirty="0"/>
              <a:t> </a:t>
            </a:r>
            <a:r>
              <a:rPr lang="en-US" dirty="0" err="1"/>
              <a:t>dan</a:t>
            </a:r>
            <a:r>
              <a:rPr lang="en-US" dirty="0"/>
              <a:t> </a:t>
            </a:r>
            <a:r>
              <a:rPr lang="en-US" dirty="0" err="1"/>
              <a:t>distribusi</a:t>
            </a:r>
            <a:r>
              <a:rPr lang="en-US" dirty="0"/>
              <a:t> </a:t>
            </a:r>
            <a:r>
              <a:rPr lang="en-US" dirty="0" err="1"/>
              <a:t>pendapatan</a:t>
            </a:r>
            <a:r>
              <a:rPr lang="en-US" dirty="0"/>
              <a:t> </a:t>
            </a:r>
            <a:r>
              <a:rPr lang="en-US" dirty="0" err="1"/>
              <a:t>mulai</a:t>
            </a:r>
            <a:r>
              <a:rPr lang="en-US" dirty="0"/>
              <a:t> </a:t>
            </a:r>
            <a:r>
              <a:rPr lang="en-US" dirty="0" err="1"/>
              <a:t>muncul</a:t>
            </a:r>
            <a:r>
              <a:rPr lang="en-US" dirty="0"/>
              <a:t> </a:t>
            </a:r>
            <a:r>
              <a:rPr lang="en-US" dirty="0" err="1"/>
              <a:t>sebagai</a:t>
            </a:r>
            <a:r>
              <a:rPr lang="en-US" dirty="0"/>
              <a:t> </a:t>
            </a:r>
            <a:r>
              <a:rPr lang="en-US" dirty="0" err="1"/>
              <a:t>salah</a:t>
            </a:r>
            <a:r>
              <a:rPr lang="en-US" dirty="0"/>
              <a:t> </a:t>
            </a:r>
            <a:r>
              <a:rPr lang="en-US" dirty="0" err="1"/>
              <a:t>satu</a:t>
            </a:r>
            <a:r>
              <a:rPr lang="en-US" dirty="0"/>
              <a:t> </a:t>
            </a:r>
            <a:r>
              <a:rPr lang="en-US" dirty="0" err="1"/>
              <a:t>kebijakan</a:t>
            </a:r>
            <a:r>
              <a:rPr lang="en-US" dirty="0"/>
              <a:t> yang </a:t>
            </a:r>
            <a:r>
              <a:rPr lang="en-US" dirty="0" err="1"/>
              <a:t>sangat</a:t>
            </a:r>
            <a:r>
              <a:rPr lang="en-US" dirty="0"/>
              <a:t> </a:t>
            </a:r>
            <a:r>
              <a:rPr lang="en-US" dirty="0" err="1"/>
              <a:t>penting</a:t>
            </a:r>
            <a:r>
              <a:rPr lang="en-US" dirty="0"/>
              <a:t> </a:t>
            </a:r>
            <a:r>
              <a:rPr lang="en-US" dirty="0" err="1"/>
              <a:t>dari</a:t>
            </a:r>
            <a:r>
              <a:rPr lang="en-US" dirty="0"/>
              <a:t> </a:t>
            </a:r>
            <a:r>
              <a:rPr lang="en-US" dirty="0" err="1"/>
              <a:t>lembaga-lembaga</a:t>
            </a:r>
            <a:r>
              <a:rPr lang="en-US" dirty="0"/>
              <a:t> </a:t>
            </a:r>
            <a:r>
              <a:rPr lang="en-US" dirty="0" err="1"/>
              <a:t>dunia</a:t>
            </a:r>
            <a:r>
              <a:rPr lang="en-US" dirty="0"/>
              <a:t>, </a:t>
            </a:r>
            <a:r>
              <a:rPr lang="en-US" dirty="0" err="1"/>
              <a:t>seperti</a:t>
            </a:r>
            <a:r>
              <a:rPr lang="en-US" dirty="0"/>
              <a:t> Bank </a:t>
            </a:r>
            <a:r>
              <a:rPr lang="en-US" dirty="0" err="1"/>
              <a:t>Dunia</a:t>
            </a:r>
            <a:r>
              <a:rPr lang="en-US" dirty="0"/>
              <a:t>, ADB,ILO, UNDP, </a:t>
            </a:r>
            <a:r>
              <a:rPr lang="en-US" dirty="0" err="1"/>
              <a:t>dan</a:t>
            </a:r>
            <a:r>
              <a:rPr lang="en-US" dirty="0"/>
              <a:t> lain </a:t>
            </a:r>
            <a:r>
              <a:rPr lang="en-US" dirty="0" err="1"/>
              <a:t>sebagainya</a:t>
            </a:r>
            <a:r>
              <a:rPr lang="en-US" dirty="0"/>
              <a:t>.</a:t>
            </a:r>
            <a:endParaRPr lang="en-US" dirty="0" smtClean="0">
              <a:effectLst/>
            </a:endParaRPr>
          </a:p>
          <a:p>
            <a:pPr algn="just"/>
            <a:r>
              <a:rPr lang="en-US" dirty="0" err="1"/>
              <a:t>Untuk</a:t>
            </a:r>
            <a:r>
              <a:rPr lang="en-US" dirty="0"/>
              <a:t> </a:t>
            </a:r>
            <a:r>
              <a:rPr lang="en-US" dirty="0" err="1"/>
              <a:t>mendukung</a:t>
            </a:r>
            <a:r>
              <a:rPr lang="en-US" dirty="0"/>
              <a:t> </a:t>
            </a:r>
            <a:r>
              <a:rPr lang="en-US" dirty="0" err="1"/>
              <a:t>strategi</a:t>
            </a:r>
            <a:r>
              <a:rPr lang="en-US" dirty="0"/>
              <a:t> yang </a:t>
            </a:r>
            <a:r>
              <a:rPr lang="en-US" dirty="0" err="1"/>
              <a:t>tepat</a:t>
            </a:r>
            <a:r>
              <a:rPr lang="en-US" dirty="0"/>
              <a:t> </a:t>
            </a:r>
            <a:r>
              <a:rPr lang="en-US" dirty="0" err="1"/>
              <a:t>dalam</a:t>
            </a:r>
            <a:r>
              <a:rPr lang="en-US" dirty="0"/>
              <a:t> </a:t>
            </a:r>
            <a:r>
              <a:rPr lang="en-US" dirty="0" err="1"/>
              <a:t>memerangi</a:t>
            </a:r>
            <a:r>
              <a:rPr lang="en-US" dirty="0"/>
              <a:t> </a:t>
            </a:r>
            <a:r>
              <a:rPr lang="en-US" dirty="0" err="1"/>
              <a:t>kemiskinan</a:t>
            </a:r>
            <a:r>
              <a:rPr lang="en-US" dirty="0"/>
              <a:t> </a:t>
            </a:r>
            <a:r>
              <a:rPr lang="en-US" dirty="0" err="1"/>
              <a:t>diperlukan</a:t>
            </a:r>
            <a:r>
              <a:rPr lang="en-US" dirty="0"/>
              <a:t> </a:t>
            </a:r>
            <a:r>
              <a:rPr lang="en-US" dirty="0" err="1"/>
              <a:t>intervensi-intervensi</a:t>
            </a:r>
            <a:r>
              <a:rPr lang="en-US" dirty="0"/>
              <a:t> </a:t>
            </a:r>
            <a:r>
              <a:rPr lang="en-US" dirty="0" err="1"/>
              <a:t>pemerintah</a:t>
            </a:r>
            <a:r>
              <a:rPr lang="en-US" dirty="0"/>
              <a:t> yang </a:t>
            </a:r>
            <a:r>
              <a:rPr lang="en-US" dirty="0" err="1"/>
              <a:t>sesuai</a:t>
            </a:r>
            <a:r>
              <a:rPr lang="en-US" dirty="0"/>
              <a:t> </a:t>
            </a:r>
            <a:r>
              <a:rPr lang="en-US" dirty="0" err="1"/>
              <a:t>dengan</a:t>
            </a:r>
            <a:r>
              <a:rPr lang="en-US" dirty="0"/>
              <a:t> </a:t>
            </a:r>
            <a:r>
              <a:rPr lang="en-US" dirty="0" err="1"/>
              <a:t>sasaran</a:t>
            </a:r>
            <a:r>
              <a:rPr lang="en-US" dirty="0"/>
              <a:t> </a:t>
            </a:r>
            <a:r>
              <a:rPr lang="en-US" dirty="0" err="1"/>
              <a:t>atau</a:t>
            </a:r>
            <a:r>
              <a:rPr lang="en-US" dirty="0"/>
              <a:t> </a:t>
            </a:r>
            <a:r>
              <a:rPr lang="en-US" dirty="0" err="1"/>
              <a:t>tujuan</a:t>
            </a:r>
            <a:r>
              <a:rPr lang="en-US" dirty="0"/>
              <a:t> </a:t>
            </a:r>
            <a:r>
              <a:rPr lang="en-US" dirty="0" err="1"/>
              <a:t>perantaranya</a:t>
            </a:r>
            <a:r>
              <a:rPr lang="en-US" dirty="0"/>
              <a:t> </a:t>
            </a:r>
            <a:r>
              <a:rPr lang="en-US" dirty="0" err="1"/>
              <a:t>dapat</a:t>
            </a:r>
            <a:r>
              <a:rPr lang="en-US" dirty="0"/>
              <a:t> </a:t>
            </a:r>
            <a:r>
              <a:rPr lang="en-US" dirty="0" err="1"/>
              <a:t>dibagi</a:t>
            </a:r>
            <a:r>
              <a:rPr lang="en-US" dirty="0"/>
              <a:t> </a:t>
            </a:r>
            <a:r>
              <a:rPr lang="en-US" dirty="0" err="1"/>
              <a:t>menurut</a:t>
            </a:r>
            <a:r>
              <a:rPr lang="en-US" dirty="0"/>
              <a:t> </a:t>
            </a:r>
            <a:r>
              <a:rPr lang="en-US" dirty="0" err="1"/>
              <a:t>waktu</a:t>
            </a:r>
            <a:r>
              <a:rPr lang="en-US" dirty="0"/>
              <a:t>, </a:t>
            </a:r>
            <a:r>
              <a:rPr lang="en-US" dirty="0" err="1"/>
              <a:t>yaitu</a:t>
            </a:r>
            <a:r>
              <a:rPr lang="en-US" dirty="0"/>
              <a:t> :</a:t>
            </a:r>
            <a:endParaRPr lang="en-US" dirty="0" smtClean="0">
              <a:effectLst/>
            </a:endParaRPr>
          </a:p>
          <a:p>
            <a:endParaRPr lang="en-US" dirty="0"/>
          </a:p>
        </p:txBody>
      </p:sp>
    </p:spTree>
    <p:extLst>
      <p:ext uri="{BB962C8B-B14F-4D97-AF65-F5344CB8AC3E}">
        <p14:creationId xmlns:p14="http://schemas.microsoft.com/office/powerpoint/2010/main" val="740926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lgn="just">
              <a:buNone/>
            </a:pPr>
            <a:r>
              <a:rPr lang="en-US" b="1" dirty="0" err="1" smtClean="0"/>
              <a:t>Intervensi</a:t>
            </a:r>
            <a:r>
              <a:rPr lang="en-US" b="1" dirty="0" smtClean="0"/>
              <a:t> </a:t>
            </a:r>
            <a:r>
              <a:rPr lang="en-US" b="1" dirty="0" err="1" smtClean="0"/>
              <a:t>jangka</a:t>
            </a:r>
            <a:r>
              <a:rPr lang="en-US" b="1" dirty="0" smtClean="0"/>
              <a:t> </a:t>
            </a:r>
            <a:r>
              <a:rPr lang="en-US" b="1" dirty="0" err="1" smtClean="0"/>
              <a:t>pendek</a:t>
            </a:r>
            <a:r>
              <a:rPr lang="en-US" b="1" dirty="0" smtClean="0"/>
              <a:t>, </a:t>
            </a:r>
            <a:r>
              <a:rPr lang="en-US" b="1" dirty="0" err="1" smtClean="0"/>
              <a:t>berupa</a:t>
            </a:r>
            <a:r>
              <a:rPr lang="en-US" b="1" dirty="0" smtClean="0"/>
              <a:t> : </a:t>
            </a:r>
            <a:endParaRPr lang="en-US" b="1" dirty="0" smtClean="0">
              <a:effectLst/>
            </a:endParaRPr>
          </a:p>
          <a:p>
            <a:pPr algn="just"/>
            <a:r>
              <a:rPr lang="en-US" dirty="0" smtClean="0"/>
              <a:t>Pembangunan </a:t>
            </a:r>
            <a:r>
              <a:rPr lang="en-US" dirty="0" err="1"/>
              <a:t>sektor</a:t>
            </a:r>
            <a:r>
              <a:rPr lang="en-US" dirty="0"/>
              <a:t> </a:t>
            </a:r>
            <a:r>
              <a:rPr lang="en-US" dirty="0" err="1"/>
              <a:t>pertanian</a:t>
            </a:r>
            <a:r>
              <a:rPr lang="en-US" dirty="0"/>
              <a:t>, </a:t>
            </a:r>
            <a:r>
              <a:rPr lang="en-US" dirty="0" err="1"/>
              <a:t>usaha</a:t>
            </a:r>
            <a:r>
              <a:rPr lang="en-US" dirty="0"/>
              <a:t> </a:t>
            </a:r>
            <a:r>
              <a:rPr lang="en-US" dirty="0" err="1"/>
              <a:t>kecil</a:t>
            </a:r>
            <a:r>
              <a:rPr lang="en-US" dirty="0"/>
              <a:t>, </a:t>
            </a:r>
            <a:r>
              <a:rPr lang="en-US" dirty="0" err="1"/>
              <a:t>dan</a:t>
            </a:r>
            <a:r>
              <a:rPr lang="en-US" dirty="0"/>
              <a:t> </a:t>
            </a:r>
            <a:r>
              <a:rPr lang="en-US" dirty="0" err="1"/>
              <a:t>ekonomi</a:t>
            </a:r>
            <a:r>
              <a:rPr lang="en-US" dirty="0"/>
              <a:t> </a:t>
            </a:r>
            <a:r>
              <a:rPr lang="en-US" dirty="0" err="1"/>
              <a:t>pedesaan</a:t>
            </a:r>
            <a:r>
              <a:rPr lang="en-US" dirty="0"/>
              <a:t> </a:t>
            </a:r>
            <a:r>
              <a:rPr lang="en-US" dirty="0" err="1"/>
              <a:t>Manajemen</a:t>
            </a:r>
            <a:r>
              <a:rPr lang="en-US" dirty="0"/>
              <a:t> </a:t>
            </a:r>
            <a:r>
              <a:rPr lang="en-US" dirty="0" err="1"/>
              <a:t>lingkungan</a:t>
            </a:r>
            <a:r>
              <a:rPr lang="en-US" dirty="0"/>
              <a:t> </a:t>
            </a:r>
            <a:r>
              <a:rPr lang="en-US" dirty="0" err="1"/>
              <a:t>dan</a:t>
            </a:r>
            <a:r>
              <a:rPr lang="en-US" dirty="0"/>
              <a:t> SDA</a:t>
            </a:r>
            <a:r>
              <a:rPr lang="en-US" dirty="0" smtClean="0"/>
              <a:t> </a:t>
            </a:r>
            <a:r>
              <a:rPr lang="en-US" dirty="0"/>
              <a:t> Pembangunan </a:t>
            </a:r>
            <a:r>
              <a:rPr lang="en-US" dirty="0" err="1"/>
              <a:t>transportasi</a:t>
            </a:r>
            <a:r>
              <a:rPr lang="en-US" dirty="0"/>
              <a:t>, </a:t>
            </a:r>
            <a:r>
              <a:rPr lang="en-US" dirty="0" err="1"/>
              <a:t>komunikasi</a:t>
            </a:r>
            <a:r>
              <a:rPr lang="en-US" dirty="0"/>
              <a:t>, </a:t>
            </a:r>
            <a:r>
              <a:rPr lang="en-US" dirty="0" err="1"/>
              <a:t>energi</a:t>
            </a:r>
            <a:r>
              <a:rPr lang="en-US" dirty="0"/>
              <a:t> </a:t>
            </a:r>
            <a:r>
              <a:rPr lang="en-US" dirty="0" err="1"/>
              <a:t>dan</a:t>
            </a:r>
            <a:r>
              <a:rPr lang="en-US" dirty="0"/>
              <a:t> </a:t>
            </a:r>
            <a:r>
              <a:rPr lang="en-US" dirty="0" err="1"/>
              <a:t>keuangan</a:t>
            </a:r>
            <a:r>
              <a:rPr lang="en-US" dirty="0"/>
              <a:t> </a:t>
            </a:r>
            <a:r>
              <a:rPr lang="en-US" dirty="0" err="1"/>
              <a:t>Peningkatan</a:t>
            </a:r>
            <a:r>
              <a:rPr lang="en-US" dirty="0"/>
              <a:t> </a:t>
            </a:r>
            <a:r>
              <a:rPr lang="en-US" dirty="0" err="1"/>
              <a:t>keikutsertaan</a:t>
            </a:r>
            <a:r>
              <a:rPr lang="en-US" dirty="0"/>
              <a:t> </a:t>
            </a:r>
            <a:r>
              <a:rPr lang="en-US" dirty="0" err="1"/>
              <a:t>masyarakat</a:t>
            </a:r>
            <a:r>
              <a:rPr lang="en-US" dirty="0"/>
              <a:t> </a:t>
            </a:r>
            <a:r>
              <a:rPr lang="en-US" dirty="0" err="1"/>
              <a:t>sepenuhnya</a:t>
            </a:r>
            <a:r>
              <a:rPr lang="en-US" dirty="0"/>
              <a:t> </a:t>
            </a:r>
            <a:r>
              <a:rPr lang="en-US" dirty="0" err="1"/>
              <a:t>dalam</a:t>
            </a:r>
            <a:r>
              <a:rPr lang="en-US" dirty="0"/>
              <a:t> </a:t>
            </a:r>
            <a:r>
              <a:rPr lang="en-US" dirty="0" err="1"/>
              <a:t>pembangunan</a:t>
            </a:r>
            <a:r>
              <a:rPr lang="en-US" dirty="0"/>
              <a:t> </a:t>
            </a:r>
            <a:r>
              <a:rPr lang="en-US" dirty="0" err="1"/>
              <a:t>Peningkatan</a:t>
            </a:r>
            <a:r>
              <a:rPr lang="en-US" dirty="0"/>
              <a:t> </a:t>
            </a:r>
            <a:r>
              <a:rPr lang="en-US" dirty="0" err="1"/>
              <a:t>proteksi</a:t>
            </a:r>
            <a:r>
              <a:rPr lang="en-US" dirty="0"/>
              <a:t> </a:t>
            </a:r>
            <a:r>
              <a:rPr lang="en-US" dirty="0" err="1"/>
              <a:t>sosial</a:t>
            </a:r>
            <a:r>
              <a:rPr lang="en-US" dirty="0"/>
              <a:t> </a:t>
            </a:r>
          </a:p>
        </p:txBody>
      </p:sp>
    </p:spTree>
    <p:extLst>
      <p:ext uri="{BB962C8B-B14F-4D97-AF65-F5344CB8AC3E}">
        <p14:creationId xmlns:p14="http://schemas.microsoft.com/office/powerpoint/2010/main" val="2652038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a:bodyPr>
          <a:lstStyle/>
          <a:p>
            <a:pPr marL="0" indent="0">
              <a:buNone/>
            </a:pPr>
            <a:r>
              <a:rPr lang="en-US" b="1" dirty="0" err="1"/>
              <a:t>Intervensi</a:t>
            </a:r>
            <a:r>
              <a:rPr lang="en-US" b="1" dirty="0"/>
              <a:t> </a:t>
            </a:r>
            <a:r>
              <a:rPr lang="en-US" b="1" dirty="0" err="1"/>
              <a:t>jangka</a:t>
            </a:r>
            <a:r>
              <a:rPr lang="en-US" b="1" dirty="0"/>
              <a:t> </a:t>
            </a:r>
            <a:r>
              <a:rPr lang="en-US" b="1" dirty="0" err="1"/>
              <a:t>menengah</a:t>
            </a:r>
            <a:r>
              <a:rPr lang="en-US" b="1" dirty="0"/>
              <a:t> </a:t>
            </a:r>
            <a:r>
              <a:rPr lang="en-US" b="1" dirty="0" err="1"/>
              <a:t>dan</a:t>
            </a:r>
            <a:r>
              <a:rPr lang="en-US" b="1" dirty="0"/>
              <a:t> </a:t>
            </a:r>
            <a:r>
              <a:rPr lang="en-US" b="1" dirty="0" err="1"/>
              <a:t>panjang</a:t>
            </a:r>
            <a:r>
              <a:rPr lang="en-US" b="1" dirty="0"/>
              <a:t>, </a:t>
            </a:r>
            <a:r>
              <a:rPr lang="en-US" b="1" dirty="0" err="1"/>
              <a:t>berupa</a:t>
            </a:r>
            <a:r>
              <a:rPr lang="en-US" b="1" dirty="0"/>
              <a:t> : </a:t>
            </a:r>
            <a:endParaRPr lang="en-US" b="1" dirty="0" smtClean="0">
              <a:effectLst/>
            </a:endParaRPr>
          </a:p>
          <a:p>
            <a:pPr lvl="0"/>
            <a:r>
              <a:rPr lang="en-US" dirty="0"/>
              <a:t>Pembangunan/</a:t>
            </a:r>
            <a:r>
              <a:rPr lang="en-US" dirty="0" err="1"/>
              <a:t>penguatan</a:t>
            </a:r>
            <a:r>
              <a:rPr lang="en-US" dirty="0"/>
              <a:t> </a:t>
            </a:r>
            <a:r>
              <a:rPr lang="en-US" dirty="0" err="1"/>
              <a:t>sektor</a:t>
            </a:r>
            <a:r>
              <a:rPr lang="en-US" dirty="0"/>
              <a:t> </a:t>
            </a:r>
            <a:r>
              <a:rPr lang="en-US" dirty="0" err="1"/>
              <a:t>usaha</a:t>
            </a:r>
            <a:r>
              <a:rPr lang="en-US" dirty="0"/>
              <a:t> </a:t>
            </a:r>
            <a:endParaRPr lang="en-US" dirty="0" smtClean="0">
              <a:effectLst/>
            </a:endParaRPr>
          </a:p>
          <a:p>
            <a:pPr lvl="0"/>
            <a:r>
              <a:rPr lang="en-US" dirty="0" err="1"/>
              <a:t>Kerjsama</a:t>
            </a:r>
            <a:r>
              <a:rPr lang="en-US" dirty="0"/>
              <a:t> regional </a:t>
            </a:r>
            <a:endParaRPr lang="en-US" dirty="0" smtClean="0">
              <a:effectLst/>
            </a:endParaRPr>
          </a:p>
          <a:p>
            <a:pPr lvl="0"/>
            <a:r>
              <a:rPr lang="en-US" dirty="0" err="1"/>
              <a:t>Manajemen</a:t>
            </a:r>
            <a:r>
              <a:rPr lang="en-US" dirty="0"/>
              <a:t> </a:t>
            </a:r>
            <a:r>
              <a:rPr lang="en-US" dirty="0" err="1"/>
              <a:t>pengeluaran</a:t>
            </a:r>
            <a:r>
              <a:rPr lang="en-US" dirty="0"/>
              <a:t> </a:t>
            </a:r>
            <a:r>
              <a:rPr lang="en-US" dirty="0" err="1"/>
              <a:t>pemerintah</a:t>
            </a:r>
            <a:r>
              <a:rPr lang="en-US" dirty="0"/>
              <a:t> (APBN) </a:t>
            </a:r>
            <a:r>
              <a:rPr lang="en-US" dirty="0" err="1"/>
              <a:t>dan</a:t>
            </a:r>
            <a:r>
              <a:rPr lang="en-US" dirty="0"/>
              <a:t> </a:t>
            </a:r>
            <a:r>
              <a:rPr lang="en-US" dirty="0" err="1"/>
              <a:t>administrasi</a:t>
            </a:r>
            <a:r>
              <a:rPr lang="en-US" dirty="0"/>
              <a:t> </a:t>
            </a:r>
            <a:endParaRPr lang="en-US" dirty="0" smtClean="0">
              <a:effectLst/>
            </a:endParaRPr>
          </a:p>
          <a:p>
            <a:pPr lvl="0"/>
            <a:r>
              <a:rPr lang="en-US" dirty="0" err="1"/>
              <a:t>Desentralisasi</a:t>
            </a:r>
            <a:r>
              <a:rPr lang="en-US" dirty="0"/>
              <a:t> </a:t>
            </a:r>
            <a:endParaRPr lang="en-US" dirty="0" smtClean="0">
              <a:effectLst/>
            </a:endParaRPr>
          </a:p>
          <a:p>
            <a:pPr lvl="0"/>
            <a:r>
              <a:rPr lang="en-US" dirty="0" err="1"/>
              <a:t>Pendidikan</a:t>
            </a:r>
            <a:r>
              <a:rPr lang="en-US" dirty="0"/>
              <a:t> </a:t>
            </a:r>
            <a:r>
              <a:rPr lang="en-US" dirty="0" err="1"/>
              <a:t>dan</a:t>
            </a:r>
            <a:r>
              <a:rPr lang="en-US" dirty="0"/>
              <a:t> </a:t>
            </a:r>
            <a:r>
              <a:rPr lang="en-US" dirty="0" err="1"/>
              <a:t>kesehatan</a:t>
            </a:r>
            <a:r>
              <a:rPr lang="en-US" dirty="0"/>
              <a:t> </a:t>
            </a:r>
            <a:endParaRPr lang="en-US" dirty="0" smtClean="0">
              <a:effectLst/>
            </a:endParaRPr>
          </a:p>
          <a:p>
            <a:pPr lvl="0"/>
            <a:r>
              <a:rPr lang="en-US" dirty="0" err="1"/>
              <a:t>Penyediaan</a:t>
            </a:r>
            <a:r>
              <a:rPr lang="en-US" dirty="0"/>
              <a:t> air </a:t>
            </a:r>
            <a:r>
              <a:rPr lang="en-US" dirty="0" err="1"/>
              <a:t>bersih</a:t>
            </a:r>
            <a:r>
              <a:rPr lang="en-US" dirty="0"/>
              <a:t> </a:t>
            </a:r>
            <a:r>
              <a:rPr lang="en-US" dirty="0" err="1"/>
              <a:t>dan</a:t>
            </a:r>
            <a:r>
              <a:rPr lang="en-US" dirty="0"/>
              <a:t> </a:t>
            </a:r>
            <a:r>
              <a:rPr lang="en-US" dirty="0" err="1"/>
              <a:t>pembangunan</a:t>
            </a:r>
            <a:r>
              <a:rPr lang="en-US" dirty="0"/>
              <a:t> </a:t>
            </a:r>
            <a:r>
              <a:rPr lang="en-US" dirty="0" err="1"/>
              <a:t>perkotaan</a:t>
            </a:r>
            <a:endParaRPr lang="en-US" dirty="0" smtClean="0">
              <a:effectLst/>
            </a:endParaRPr>
          </a:p>
          <a:p>
            <a:pPr lvl="0"/>
            <a:r>
              <a:rPr lang="en-US" dirty="0"/>
              <a:t> </a:t>
            </a:r>
            <a:r>
              <a:rPr lang="en-US" dirty="0" err="1"/>
              <a:t>Pembagian</a:t>
            </a:r>
            <a:r>
              <a:rPr lang="en-US" dirty="0"/>
              <a:t> </a:t>
            </a:r>
            <a:r>
              <a:rPr lang="en-US" dirty="0" err="1"/>
              <a:t>tanah</a:t>
            </a:r>
            <a:r>
              <a:rPr lang="en-US" dirty="0"/>
              <a:t> </a:t>
            </a:r>
            <a:r>
              <a:rPr lang="en-US" dirty="0" err="1"/>
              <a:t>pertanian</a:t>
            </a:r>
            <a:r>
              <a:rPr lang="en-US" dirty="0"/>
              <a:t> yang </a:t>
            </a:r>
            <a:r>
              <a:rPr lang="en-US" dirty="0" err="1"/>
              <a:t>merata</a:t>
            </a:r>
            <a:endParaRPr lang="en-US" dirty="0" smtClean="0">
              <a:effectLst/>
            </a:endParaRPr>
          </a:p>
          <a:p>
            <a:endParaRPr lang="en-US" dirty="0"/>
          </a:p>
        </p:txBody>
      </p:sp>
    </p:spTree>
    <p:extLst>
      <p:ext uri="{BB962C8B-B14F-4D97-AF65-F5344CB8AC3E}">
        <p14:creationId xmlns:p14="http://schemas.microsoft.com/office/powerpoint/2010/main" val="2744044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path path="circle">
              <a:fillToRect l="50000" t="50000" r="50000" b="50000"/>
            </a:path>
            <a:tileRect/>
          </a:gradFill>
        </p:spPr>
        <p:txBody>
          <a:bodyPr>
            <a:normAutofit fontScale="85000" lnSpcReduction="10000"/>
          </a:bodyPr>
          <a:lstStyle/>
          <a:p>
            <a:pPr marL="0" indent="0">
              <a:buNone/>
            </a:pPr>
            <a:r>
              <a:rPr lang="fi-FI" b="1" dirty="0"/>
              <a:t>PENDAHULUAN </a:t>
            </a:r>
            <a:endParaRPr lang="fi-FI" dirty="0" smtClean="0">
              <a:effectLst/>
            </a:endParaRPr>
          </a:p>
          <a:p>
            <a:pPr algn="just"/>
            <a:r>
              <a:rPr lang="fi-FI" dirty="0" smtClean="0"/>
              <a:t>Seperti </a:t>
            </a:r>
            <a:r>
              <a:rPr lang="fi-FI" dirty="0"/>
              <a:t>yang kita ketahui bersama, kemiskinan bukan lagi hal yang biasa bagi Indonesia. Masalah kemiskinan setiap tahun menjadi pembicaraan yang hangat, dan selalu saja sulit untuk mengentaskannya secara maksimal, walaupun pemerintah mengatakan angka kemiskinan di Indonesia tahun 2011 ini berkurang, namun tampaknya itu hanyalah sebuah angka. Nyatanya masih banyak kasus – kasus yang muncul berlandaskan masalah ekonomi. Kesenjangan pendapatan menjadi salah satu masalah perekonomian yang terjadi, mungkin kesenjangan pendapatan dinilai sebagai hal yang harfiah merupakan hal yang biasa. </a:t>
            </a:r>
            <a:endParaRPr lang="en-US" dirty="0"/>
          </a:p>
        </p:txBody>
      </p:sp>
    </p:spTree>
    <p:extLst>
      <p:ext uri="{BB962C8B-B14F-4D97-AF65-F5344CB8AC3E}">
        <p14:creationId xmlns:p14="http://schemas.microsoft.com/office/powerpoint/2010/main" val="3152589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a:t>DAMPAK KEMISKINAN</a:t>
            </a:r>
            <a:endParaRPr lang="en-US" sz="3200" dirty="0"/>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pPr algn="just"/>
            <a:r>
              <a:rPr lang="en-US" b="1" dirty="0" err="1"/>
              <a:t>Dampak</a:t>
            </a:r>
            <a:r>
              <a:rPr lang="en-US" b="1" dirty="0"/>
              <a:t> </a:t>
            </a:r>
            <a:r>
              <a:rPr lang="en-US" b="1" dirty="0" err="1"/>
              <a:t>dari</a:t>
            </a:r>
            <a:r>
              <a:rPr lang="en-US" b="1" dirty="0"/>
              <a:t> </a:t>
            </a:r>
            <a:r>
              <a:rPr lang="en-US" b="1" dirty="0" err="1"/>
              <a:t>kemiskinan</a:t>
            </a:r>
            <a:r>
              <a:rPr lang="en-US" b="1" dirty="0"/>
              <a:t> </a:t>
            </a:r>
            <a:r>
              <a:rPr lang="en-US" b="1" dirty="0" err="1"/>
              <a:t>terhadap</a:t>
            </a:r>
            <a:r>
              <a:rPr lang="en-US" b="1" dirty="0"/>
              <a:t> </a:t>
            </a:r>
            <a:r>
              <a:rPr lang="en-US" b="1" dirty="0" err="1"/>
              <a:t>masyarakat</a:t>
            </a:r>
            <a:r>
              <a:rPr lang="en-US" b="1" dirty="0"/>
              <a:t> </a:t>
            </a:r>
            <a:r>
              <a:rPr lang="en-US" b="1" dirty="0" err="1"/>
              <a:t>umumnya</a:t>
            </a:r>
            <a:r>
              <a:rPr lang="en-US" b="1" dirty="0"/>
              <a:t> </a:t>
            </a:r>
            <a:r>
              <a:rPr lang="en-US" b="1" dirty="0" err="1"/>
              <a:t>begitu</a:t>
            </a:r>
            <a:r>
              <a:rPr lang="en-US" b="1" dirty="0"/>
              <a:t> </a:t>
            </a:r>
            <a:r>
              <a:rPr lang="en-US" b="1" dirty="0" err="1"/>
              <a:t>banyak</a:t>
            </a:r>
            <a:r>
              <a:rPr lang="en-US" b="1" dirty="0"/>
              <a:t> </a:t>
            </a:r>
            <a:r>
              <a:rPr lang="en-US" b="1" dirty="0" err="1"/>
              <a:t>dan</a:t>
            </a:r>
            <a:r>
              <a:rPr lang="en-US" b="1" dirty="0"/>
              <a:t> </a:t>
            </a:r>
            <a:r>
              <a:rPr lang="en-US" b="1" dirty="0" err="1"/>
              <a:t>kompleks</a:t>
            </a:r>
            <a:r>
              <a:rPr lang="en-US" b="1" dirty="0"/>
              <a:t>. </a:t>
            </a:r>
            <a:endParaRPr lang="en-US" dirty="0" smtClean="0">
              <a:effectLst/>
            </a:endParaRPr>
          </a:p>
          <a:p>
            <a:pPr marL="514350" indent="-514350" algn="just">
              <a:buFont typeface="+mj-lt"/>
              <a:buAutoNum type="arabicPeriod"/>
            </a:pPr>
            <a:r>
              <a:rPr lang="en-US" b="1" dirty="0" err="1"/>
              <a:t>Pertama</a:t>
            </a:r>
            <a:r>
              <a:rPr lang="en-US" dirty="0"/>
              <a:t>, </a:t>
            </a:r>
            <a:r>
              <a:rPr lang="en-US" dirty="0" err="1"/>
              <a:t>pengangguran</a:t>
            </a:r>
            <a:r>
              <a:rPr lang="en-US" dirty="0"/>
              <a:t>. </a:t>
            </a:r>
            <a:r>
              <a:rPr lang="en-US" dirty="0" err="1"/>
              <a:t>Dengan</a:t>
            </a:r>
            <a:r>
              <a:rPr lang="en-US" dirty="0"/>
              <a:t> </a:t>
            </a:r>
            <a:r>
              <a:rPr lang="en-US" dirty="0" err="1"/>
              <a:t>banyaknya</a:t>
            </a:r>
            <a:r>
              <a:rPr lang="en-US" dirty="0"/>
              <a:t> </a:t>
            </a:r>
            <a:r>
              <a:rPr lang="en-US" dirty="0" err="1"/>
              <a:t>pengangguran</a:t>
            </a:r>
            <a:r>
              <a:rPr lang="en-US" dirty="0"/>
              <a:t> </a:t>
            </a:r>
            <a:r>
              <a:rPr lang="en-US" dirty="0" err="1"/>
              <a:t>berarti</a:t>
            </a:r>
            <a:r>
              <a:rPr lang="en-US" dirty="0"/>
              <a:t> </a:t>
            </a:r>
            <a:r>
              <a:rPr lang="en-US" dirty="0" err="1"/>
              <a:t>banyak</a:t>
            </a:r>
            <a:r>
              <a:rPr lang="en-US" dirty="0"/>
              <a:t> </a:t>
            </a:r>
            <a:r>
              <a:rPr lang="en-US" dirty="0" err="1"/>
              <a:t>masyarakat</a:t>
            </a:r>
            <a:r>
              <a:rPr lang="en-US" dirty="0"/>
              <a:t> </a:t>
            </a:r>
            <a:r>
              <a:rPr lang="en-US" dirty="0" err="1"/>
              <a:t>tidak</a:t>
            </a:r>
            <a:r>
              <a:rPr lang="en-US" dirty="0"/>
              <a:t> </a:t>
            </a:r>
            <a:r>
              <a:rPr lang="en-US" dirty="0" err="1"/>
              <a:t>memiliki</a:t>
            </a:r>
            <a:r>
              <a:rPr lang="en-US" dirty="0"/>
              <a:t> </a:t>
            </a:r>
            <a:r>
              <a:rPr lang="en-US" dirty="0" err="1"/>
              <a:t>penghasilan</a:t>
            </a:r>
            <a:r>
              <a:rPr lang="en-US" dirty="0"/>
              <a:t> </a:t>
            </a:r>
            <a:r>
              <a:rPr lang="en-US" dirty="0" err="1"/>
              <a:t>karena</a:t>
            </a:r>
            <a:r>
              <a:rPr lang="en-US" dirty="0"/>
              <a:t> </a:t>
            </a:r>
            <a:r>
              <a:rPr lang="en-US" dirty="0" err="1"/>
              <a:t>tidak</a:t>
            </a:r>
            <a:r>
              <a:rPr lang="en-US" dirty="0"/>
              <a:t> </a:t>
            </a:r>
            <a:r>
              <a:rPr lang="en-US" dirty="0" err="1"/>
              <a:t>bekerja</a:t>
            </a:r>
            <a:r>
              <a:rPr lang="en-US" dirty="0"/>
              <a:t>. </a:t>
            </a:r>
            <a:r>
              <a:rPr lang="en-US" dirty="0" err="1"/>
              <a:t>Karena</a:t>
            </a:r>
            <a:r>
              <a:rPr lang="en-US" dirty="0"/>
              <a:t> </a:t>
            </a:r>
            <a:r>
              <a:rPr lang="en-US" dirty="0" err="1"/>
              <a:t>tidak</a:t>
            </a:r>
            <a:r>
              <a:rPr lang="en-US" dirty="0"/>
              <a:t> </a:t>
            </a:r>
            <a:r>
              <a:rPr lang="en-US" dirty="0" err="1"/>
              <a:t>bekerja</a:t>
            </a:r>
            <a:r>
              <a:rPr lang="en-US" dirty="0"/>
              <a:t> </a:t>
            </a:r>
            <a:r>
              <a:rPr lang="en-US" dirty="0" err="1"/>
              <a:t>dan</a:t>
            </a:r>
            <a:r>
              <a:rPr lang="en-US" dirty="0"/>
              <a:t> </a:t>
            </a:r>
            <a:r>
              <a:rPr lang="en-US" dirty="0" err="1"/>
              <a:t>tidak</a:t>
            </a:r>
            <a:r>
              <a:rPr lang="en-US" dirty="0"/>
              <a:t> </a:t>
            </a:r>
            <a:r>
              <a:rPr lang="en-US" dirty="0" err="1"/>
              <a:t>memiliki</a:t>
            </a:r>
            <a:r>
              <a:rPr lang="en-US" dirty="0"/>
              <a:t> </a:t>
            </a:r>
            <a:r>
              <a:rPr lang="en-US" dirty="0" err="1"/>
              <a:t>penghasilan</a:t>
            </a:r>
            <a:r>
              <a:rPr lang="en-US" dirty="0"/>
              <a:t> </a:t>
            </a:r>
            <a:r>
              <a:rPr lang="en-US" dirty="0" err="1"/>
              <a:t>mereka</a:t>
            </a:r>
            <a:r>
              <a:rPr lang="en-US" dirty="0"/>
              <a:t> </a:t>
            </a:r>
            <a:r>
              <a:rPr lang="en-US" dirty="0" err="1"/>
              <a:t>tidak</a:t>
            </a:r>
            <a:r>
              <a:rPr lang="en-US" dirty="0"/>
              <a:t> </a:t>
            </a:r>
            <a:r>
              <a:rPr lang="en-US" dirty="0" err="1"/>
              <a:t>mampu</a:t>
            </a:r>
            <a:r>
              <a:rPr lang="en-US" dirty="0"/>
              <a:t> </a:t>
            </a:r>
            <a:r>
              <a:rPr lang="en-US" dirty="0" err="1"/>
              <a:t>memenuhi</a:t>
            </a:r>
            <a:r>
              <a:rPr lang="en-US" dirty="0"/>
              <a:t> </a:t>
            </a:r>
            <a:r>
              <a:rPr lang="en-US" dirty="0" err="1"/>
              <a:t>kebutuhan</a:t>
            </a:r>
            <a:r>
              <a:rPr lang="en-US" dirty="0"/>
              <a:t> </a:t>
            </a:r>
            <a:r>
              <a:rPr lang="en-US" dirty="0" err="1"/>
              <a:t>pangannya</a:t>
            </a:r>
            <a:r>
              <a:rPr lang="en-US" dirty="0"/>
              <a:t>. </a:t>
            </a:r>
            <a:r>
              <a:rPr lang="en-US" dirty="0" err="1"/>
              <a:t>Secara</a:t>
            </a:r>
            <a:r>
              <a:rPr lang="en-US" dirty="0"/>
              <a:t> </a:t>
            </a:r>
            <a:r>
              <a:rPr lang="en-US" dirty="0" err="1"/>
              <a:t>otomatis</a:t>
            </a:r>
            <a:r>
              <a:rPr lang="en-US" dirty="0"/>
              <a:t> </a:t>
            </a:r>
            <a:r>
              <a:rPr lang="en-US" dirty="0" err="1"/>
              <a:t>pengangguran</a:t>
            </a:r>
            <a:r>
              <a:rPr lang="en-US" dirty="0"/>
              <a:t> </a:t>
            </a:r>
            <a:r>
              <a:rPr lang="en-US" dirty="0" err="1"/>
              <a:t>telah</a:t>
            </a:r>
            <a:r>
              <a:rPr lang="en-US" dirty="0"/>
              <a:t> </a:t>
            </a:r>
            <a:r>
              <a:rPr lang="en-US" dirty="0" err="1"/>
              <a:t>menurunkan</a:t>
            </a:r>
            <a:r>
              <a:rPr lang="en-US" dirty="0"/>
              <a:t> </a:t>
            </a:r>
            <a:r>
              <a:rPr lang="en-US" dirty="0" err="1"/>
              <a:t>daya</a:t>
            </a:r>
            <a:r>
              <a:rPr lang="en-US" dirty="0"/>
              <a:t> </a:t>
            </a:r>
            <a:r>
              <a:rPr lang="en-US" dirty="0" err="1"/>
              <a:t>saing</a:t>
            </a:r>
            <a:r>
              <a:rPr lang="en-US" dirty="0"/>
              <a:t> </a:t>
            </a:r>
            <a:r>
              <a:rPr lang="en-US" dirty="0" err="1"/>
              <a:t>dan</a:t>
            </a:r>
            <a:r>
              <a:rPr lang="en-US" dirty="0"/>
              <a:t> </a:t>
            </a:r>
            <a:r>
              <a:rPr lang="en-US" dirty="0" err="1"/>
              <a:t>beli</a:t>
            </a:r>
            <a:r>
              <a:rPr lang="en-US" dirty="0"/>
              <a:t> </a:t>
            </a:r>
            <a:r>
              <a:rPr lang="en-US" dirty="0" err="1"/>
              <a:t>masyarakat</a:t>
            </a:r>
            <a:r>
              <a:rPr lang="en-US" dirty="0"/>
              <a:t>. </a:t>
            </a:r>
            <a:r>
              <a:rPr lang="en-US" dirty="0" err="1"/>
              <a:t>Sehingga</a:t>
            </a:r>
            <a:r>
              <a:rPr lang="en-US" dirty="0"/>
              <a:t>, </a:t>
            </a:r>
            <a:r>
              <a:rPr lang="en-US" dirty="0" err="1"/>
              <a:t>akan</a:t>
            </a:r>
            <a:r>
              <a:rPr lang="en-US" dirty="0"/>
              <a:t> </a:t>
            </a:r>
            <a:r>
              <a:rPr lang="en-US" dirty="0" err="1"/>
              <a:t>memberikan</a:t>
            </a:r>
            <a:r>
              <a:rPr lang="en-US" dirty="0"/>
              <a:t> </a:t>
            </a:r>
            <a:r>
              <a:rPr lang="en-US" dirty="0" err="1"/>
              <a:t>dampak</a:t>
            </a:r>
            <a:r>
              <a:rPr lang="en-US" dirty="0"/>
              <a:t> </a:t>
            </a:r>
            <a:r>
              <a:rPr lang="en-US" dirty="0" err="1"/>
              <a:t>secara</a:t>
            </a:r>
            <a:r>
              <a:rPr lang="en-US" dirty="0"/>
              <a:t> </a:t>
            </a:r>
            <a:r>
              <a:rPr lang="en-US" dirty="0" err="1"/>
              <a:t>langsung</a:t>
            </a:r>
            <a:r>
              <a:rPr lang="en-US" dirty="0"/>
              <a:t> </a:t>
            </a:r>
            <a:r>
              <a:rPr lang="en-US" dirty="0" err="1"/>
              <a:t>terhadap</a:t>
            </a:r>
            <a:r>
              <a:rPr lang="en-US" dirty="0"/>
              <a:t> </a:t>
            </a:r>
            <a:r>
              <a:rPr lang="en-US" dirty="0" err="1"/>
              <a:t>tingkat</a:t>
            </a:r>
            <a:r>
              <a:rPr lang="en-US" dirty="0"/>
              <a:t> </a:t>
            </a:r>
            <a:r>
              <a:rPr lang="en-US" dirty="0" err="1"/>
              <a:t>pendapatan</a:t>
            </a:r>
            <a:r>
              <a:rPr lang="en-US" dirty="0"/>
              <a:t>, </a:t>
            </a:r>
            <a:r>
              <a:rPr lang="en-US" dirty="0" err="1"/>
              <a:t>nutrisi</a:t>
            </a:r>
            <a:r>
              <a:rPr lang="en-US" dirty="0"/>
              <a:t>, </a:t>
            </a:r>
            <a:r>
              <a:rPr lang="en-US" dirty="0" err="1"/>
              <a:t>dan</a:t>
            </a:r>
            <a:r>
              <a:rPr lang="en-US" dirty="0"/>
              <a:t> </a:t>
            </a:r>
            <a:r>
              <a:rPr lang="en-US" dirty="0" err="1"/>
              <a:t>tingkat</a:t>
            </a:r>
            <a:r>
              <a:rPr lang="en-US" dirty="0"/>
              <a:t> </a:t>
            </a:r>
            <a:r>
              <a:rPr lang="en-US" dirty="0" err="1"/>
              <a:t>pengeluaran</a:t>
            </a:r>
            <a:r>
              <a:rPr lang="en-US" dirty="0"/>
              <a:t> rata-rata. </a:t>
            </a:r>
            <a:r>
              <a:rPr lang="en-US" dirty="0" err="1"/>
              <a:t>Meluasnya</a:t>
            </a:r>
            <a:r>
              <a:rPr lang="en-US" dirty="0"/>
              <a:t> </a:t>
            </a:r>
            <a:r>
              <a:rPr lang="en-US" dirty="0" err="1"/>
              <a:t>pengangguran</a:t>
            </a:r>
            <a:r>
              <a:rPr lang="en-US" dirty="0"/>
              <a:t> </a:t>
            </a:r>
            <a:r>
              <a:rPr lang="en-US" dirty="0" err="1"/>
              <a:t>sebenarnya</a:t>
            </a:r>
            <a:r>
              <a:rPr lang="en-US" dirty="0"/>
              <a:t> </a:t>
            </a:r>
            <a:r>
              <a:rPr lang="en-US" dirty="0" err="1"/>
              <a:t>bukan</a:t>
            </a:r>
            <a:r>
              <a:rPr lang="en-US" dirty="0"/>
              <a:t> </a:t>
            </a:r>
            <a:r>
              <a:rPr lang="en-US" dirty="0" err="1"/>
              <a:t>saja</a:t>
            </a:r>
            <a:r>
              <a:rPr lang="en-US" dirty="0"/>
              <a:t> </a:t>
            </a:r>
            <a:r>
              <a:rPr lang="en-US" dirty="0" err="1"/>
              <a:t>disebabkan</a:t>
            </a:r>
            <a:r>
              <a:rPr lang="en-US" dirty="0"/>
              <a:t> </a:t>
            </a:r>
            <a:r>
              <a:rPr lang="en-US" dirty="0" err="1"/>
              <a:t>rendahnya</a:t>
            </a:r>
            <a:r>
              <a:rPr lang="en-US" dirty="0"/>
              <a:t> </a:t>
            </a:r>
            <a:r>
              <a:rPr lang="en-US" dirty="0" err="1"/>
              <a:t>tingkat</a:t>
            </a:r>
            <a:r>
              <a:rPr lang="en-US" dirty="0"/>
              <a:t> </a:t>
            </a:r>
            <a:r>
              <a:rPr lang="en-US" dirty="0" err="1"/>
              <a:t>pendidikan</a:t>
            </a:r>
            <a:r>
              <a:rPr lang="en-US" dirty="0"/>
              <a:t> </a:t>
            </a:r>
            <a:r>
              <a:rPr lang="en-US" dirty="0" err="1"/>
              <a:t>seseorang</a:t>
            </a:r>
            <a:r>
              <a:rPr lang="en-US" dirty="0"/>
              <a:t>. </a:t>
            </a:r>
            <a:r>
              <a:rPr lang="en-US" dirty="0" err="1"/>
              <a:t>Tetapi</a:t>
            </a:r>
            <a:r>
              <a:rPr lang="en-US" dirty="0"/>
              <a:t>, </a:t>
            </a:r>
            <a:r>
              <a:rPr lang="en-US" dirty="0" err="1"/>
              <a:t>juga</a:t>
            </a:r>
            <a:r>
              <a:rPr lang="en-US" dirty="0"/>
              <a:t> </a:t>
            </a:r>
            <a:r>
              <a:rPr lang="en-US" dirty="0" err="1"/>
              <a:t>disebabkan</a:t>
            </a:r>
            <a:r>
              <a:rPr lang="en-US" dirty="0"/>
              <a:t> </a:t>
            </a:r>
            <a:r>
              <a:rPr lang="en-US" dirty="0" err="1"/>
              <a:t>kebijakan</a:t>
            </a:r>
            <a:r>
              <a:rPr lang="en-US" dirty="0"/>
              <a:t> </a:t>
            </a:r>
            <a:r>
              <a:rPr lang="en-US" dirty="0" err="1"/>
              <a:t>pemerintah</a:t>
            </a:r>
            <a:r>
              <a:rPr lang="en-US" dirty="0"/>
              <a:t> yang </a:t>
            </a:r>
            <a:r>
              <a:rPr lang="en-US" dirty="0" err="1"/>
              <a:t>terlalu</a:t>
            </a:r>
            <a:r>
              <a:rPr lang="en-US" dirty="0"/>
              <a:t> </a:t>
            </a:r>
            <a:r>
              <a:rPr lang="en-US" dirty="0" err="1"/>
              <a:t>memprioritaskan</a:t>
            </a:r>
            <a:r>
              <a:rPr lang="en-US" dirty="0"/>
              <a:t> </a:t>
            </a:r>
            <a:r>
              <a:rPr lang="en-US" dirty="0" err="1"/>
              <a:t>ekonomi</a:t>
            </a:r>
            <a:r>
              <a:rPr lang="en-US" dirty="0"/>
              <a:t> </a:t>
            </a:r>
            <a:r>
              <a:rPr lang="en-US" dirty="0" err="1"/>
              <a:t>makro</a:t>
            </a:r>
            <a:r>
              <a:rPr lang="en-US" dirty="0"/>
              <a:t> </a:t>
            </a:r>
            <a:r>
              <a:rPr lang="en-US" dirty="0" err="1"/>
              <a:t>atau</a:t>
            </a:r>
            <a:r>
              <a:rPr lang="en-US" dirty="0"/>
              <a:t> </a:t>
            </a:r>
            <a:r>
              <a:rPr lang="en-US" dirty="0" err="1"/>
              <a:t>pertumbuhan</a:t>
            </a:r>
            <a:r>
              <a:rPr lang="en-US" dirty="0"/>
              <a:t>.</a:t>
            </a:r>
            <a:endParaRPr lang="en-US" dirty="0" smtClean="0">
              <a:effectLst/>
            </a:endParaRPr>
          </a:p>
          <a:p>
            <a:pPr algn="just"/>
            <a:endParaRPr lang="en-US" dirty="0"/>
          </a:p>
        </p:txBody>
      </p:sp>
    </p:spTree>
    <p:extLst>
      <p:ext uri="{BB962C8B-B14F-4D97-AF65-F5344CB8AC3E}">
        <p14:creationId xmlns:p14="http://schemas.microsoft.com/office/powerpoint/2010/main" val="3864450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marL="0" indent="0" algn="just">
              <a:buNone/>
            </a:pPr>
            <a:r>
              <a:rPr lang="en-US" b="1" dirty="0" smtClean="0"/>
              <a:t>2.	</a:t>
            </a:r>
            <a:r>
              <a:rPr lang="en-US" b="1" dirty="0" err="1" smtClean="0"/>
              <a:t>Kedua</a:t>
            </a:r>
            <a:r>
              <a:rPr lang="en-US" dirty="0"/>
              <a:t>, </a:t>
            </a:r>
            <a:r>
              <a:rPr lang="en-US" dirty="0" err="1"/>
              <a:t>kekerasan</a:t>
            </a:r>
            <a:r>
              <a:rPr lang="en-US" dirty="0"/>
              <a:t>. </a:t>
            </a:r>
            <a:r>
              <a:rPr lang="en-US" dirty="0" err="1"/>
              <a:t>Sesungguhnya</a:t>
            </a:r>
            <a:r>
              <a:rPr lang="en-US" dirty="0"/>
              <a:t> </a:t>
            </a:r>
            <a:r>
              <a:rPr lang="en-US" dirty="0" err="1"/>
              <a:t>kekerasan</a:t>
            </a:r>
            <a:r>
              <a:rPr lang="en-US" dirty="0"/>
              <a:t> yang </a:t>
            </a:r>
            <a:r>
              <a:rPr lang="en-US" dirty="0" err="1"/>
              <a:t>marak</a:t>
            </a:r>
            <a:r>
              <a:rPr lang="en-US" dirty="0"/>
              <a:t> </a:t>
            </a:r>
            <a:r>
              <a:rPr lang="en-US" dirty="0" err="1"/>
              <a:t>terjadi</a:t>
            </a:r>
            <a:r>
              <a:rPr lang="en-US" dirty="0"/>
              <a:t> </a:t>
            </a:r>
            <a:r>
              <a:rPr lang="en-US" dirty="0" err="1"/>
              <a:t>akhir-akhir</a:t>
            </a:r>
            <a:r>
              <a:rPr lang="en-US" dirty="0"/>
              <a:t> </a:t>
            </a:r>
            <a:r>
              <a:rPr lang="en-US" dirty="0" err="1"/>
              <a:t>ini</a:t>
            </a:r>
            <a:r>
              <a:rPr lang="en-US" dirty="0"/>
              <a:t> </a:t>
            </a:r>
            <a:r>
              <a:rPr lang="en-US" dirty="0" err="1"/>
              <a:t>merupakan</a:t>
            </a:r>
            <a:r>
              <a:rPr lang="en-US" dirty="0"/>
              <a:t> </a:t>
            </a:r>
            <a:r>
              <a:rPr lang="en-US" dirty="0" err="1"/>
              <a:t>efek</a:t>
            </a:r>
            <a:r>
              <a:rPr lang="en-US" dirty="0"/>
              <a:t> </a:t>
            </a:r>
            <a:r>
              <a:rPr lang="en-US" dirty="0" err="1"/>
              <a:t>dari</a:t>
            </a:r>
            <a:r>
              <a:rPr lang="en-US" dirty="0"/>
              <a:t> </a:t>
            </a:r>
            <a:r>
              <a:rPr lang="en-US" dirty="0" err="1"/>
              <a:t>pengangguran</a:t>
            </a:r>
            <a:r>
              <a:rPr lang="en-US" dirty="0"/>
              <a:t>. </a:t>
            </a:r>
            <a:r>
              <a:rPr lang="en-US" dirty="0" err="1"/>
              <a:t>Karena</a:t>
            </a:r>
            <a:r>
              <a:rPr lang="en-US" dirty="0"/>
              <a:t> </a:t>
            </a:r>
            <a:r>
              <a:rPr lang="en-US" dirty="0" err="1"/>
              <a:t>seseorang</a:t>
            </a:r>
            <a:r>
              <a:rPr lang="en-US" dirty="0"/>
              <a:t> </a:t>
            </a:r>
            <a:r>
              <a:rPr lang="en-US" dirty="0" err="1"/>
              <a:t>tidak</a:t>
            </a:r>
            <a:r>
              <a:rPr lang="en-US" dirty="0"/>
              <a:t> </a:t>
            </a:r>
            <a:r>
              <a:rPr lang="en-US" dirty="0" err="1"/>
              <a:t>mampu</a:t>
            </a:r>
            <a:r>
              <a:rPr lang="en-US" dirty="0"/>
              <a:t> </a:t>
            </a:r>
            <a:r>
              <a:rPr lang="en-US" dirty="0" err="1"/>
              <a:t>lagi</a:t>
            </a:r>
            <a:r>
              <a:rPr lang="en-US" dirty="0"/>
              <a:t> </a:t>
            </a:r>
            <a:r>
              <a:rPr lang="en-US" dirty="0" err="1"/>
              <a:t>mencari</a:t>
            </a:r>
            <a:r>
              <a:rPr lang="en-US" dirty="0"/>
              <a:t> </a:t>
            </a:r>
            <a:r>
              <a:rPr lang="en-US" dirty="0" err="1"/>
              <a:t>nafkah</a:t>
            </a:r>
            <a:r>
              <a:rPr lang="en-US" dirty="0"/>
              <a:t> </a:t>
            </a:r>
            <a:r>
              <a:rPr lang="en-US" dirty="0" err="1"/>
              <a:t>melalui</a:t>
            </a:r>
            <a:r>
              <a:rPr lang="en-US" dirty="0"/>
              <a:t> </a:t>
            </a:r>
            <a:r>
              <a:rPr lang="en-US" dirty="0" err="1"/>
              <a:t>jalan</a:t>
            </a:r>
            <a:r>
              <a:rPr lang="en-US" dirty="0"/>
              <a:t> yang </a:t>
            </a:r>
            <a:r>
              <a:rPr lang="en-US" dirty="0" err="1"/>
              <a:t>benar</a:t>
            </a:r>
            <a:r>
              <a:rPr lang="en-US" dirty="0"/>
              <a:t> </a:t>
            </a:r>
            <a:r>
              <a:rPr lang="en-US" dirty="0" err="1"/>
              <a:t>dan</a:t>
            </a:r>
            <a:r>
              <a:rPr lang="en-US" dirty="0"/>
              <a:t> halal. </a:t>
            </a:r>
            <a:r>
              <a:rPr lang="en-US" dirty="0" err="1"/>
              <a:t>Ketika</a:t>
            </a:r>
            <a:r>
              <a:rPr lang="en-US" dirty="0"/>
              <a:t> </a:t>
            </a:r>
            <a:r>
              <a:rPr lang="en-US" dirty="0" err="1"/>
              <a:t>tak</a:t>
            </a:r>
            <a:r>
              <a:rPr lang="en-US" dirty="0"/>
              <a:t> </a:t>
            </a:r>
            <a:r>
              <a:rPr lang="en-US" dirty="0" err="1"/>
              <a:t>ada</a:t>
            </a:r>
            <a:r>
              <a:rPr lang="en-US" dirty="0"/>
              <a:t> </a:t>
            </a:r>
            <a:r>
              <a:rPr lang="en-US" dirty="0" err="1"/>
              <a:t>lagi</a:t>
            </a:r>
            <a:r>
              <a:rPr lang="en-US" dirty="0"/>
              <a:t> </a:t>
            </a:r>
            <a:r>
              <a:rPr lang="en-US" dirty="0" err="1"/>
              <a:t>jaminan</a:t>
            </a:r>
            <a:r>
              <a:rPr lang="en-US" dirty="0"/>
              <a:t> </a:t>
            </a:r>
            <a:r>
              <a:rPr lang="en-US" dirty="0" err="1"/>
              <a:t>bagi</a:t>
            </a:r>
            <a:r>
              <a:rPr lang="en-US" dirty="0"/>
              <a:t> </a:t>
            </a:r>
            <a:r>
              <a:rPr lang="en-US" dirty="0" err="1"/>
              <a:t>seseorang</a:t>
            </a:r>
            <a:r>
              <a:rPr lang="en-US" dirty="0"/>
              <a:t> </a:t>
            </a:r>
            <a:r>
              <a:rPr lang="en-US" dirty="0" err="1"/>
              <a:t>dapat</a:t>
            </a:r>
            <a:r>
              <a:rPr lang="en-US" dirty="0"/>
              <a:t> </a:t>
            </a:r>
            <a:r>
              <a:rPr lang="en-US" dirty="0" err="1"/>
              <a:t>bertahan</a:t>
            </a:r>
            <a:r>
              <a:rPr lang="en-US" dirty="0"/>
              <a:t> </a:t>
            </a:r>
            <a:r>
              <a:rPr lang="en-US" dirty="0" err="1"/>
              <a:t>dan</a:t>
            </a:r>
            <a:r>
              <a:rPr lang="en-US" dirty="0"/>
              <a:t> </a:t>
            </a:r>
            <a:r>
              <a:rPr lang="en-US" dirty="0" err="1"/>
              <a:t>menjaga</a:t>
            </a:r>
            <a:r>
              <a:rPr lang="en-US" dirty="0"/>
              <a:t> </a:t>
            </a:r>
            <a:r>
              <a:rPr lang="en-US" dirty="0" err="1"/>
              <a:t>keberlangsungan</a:t>
            </a:r>
            <a:r>
              <a:rPr lang="en-US" dirty="0"/>
              <a:t> </a:t>
            </a:r>
            <a:r>
              <a:rPr lang="en-US" dirty="0" err="1"/>
              <a:t>hidupnya</a:t>
            </a:r>
            <a:r>
              <a:rPr lang="en-US" dirty="0"/>
              <a:t> </a:t>
            </a:r>
            <a:r>
              <a:rPr lang="en-US" dirty="0" err="1"/>
              <a:t>maka</a:t>
            </a:r>
            <a:r>
              <a:rPr lang="en-US" dirty="0"/>
              <a:t> </a:t>
            </a:r>
            <a:r>
              <a:rPr lang="en-US" dirty="0" err="1"/>
              <a:t>jalan</a:t>
            </a:r>
            <a:r>
              <a:rPr lang="en-US" dirty="0"/>
              <a:t> </a:t>
            </a:r>
            <a:r>
              <a:rPr lang="en-US" dirty="0" err="1"/>
              <a:t>pintas</a:t>
            </a:r>
            <a:r>
              <a:rPr lang="en-US" dirty="0"/>
              <a:t> pun </a:t>
            </a:r>
            <a:r>
              <a:rPr lang="en-US" dirty="0" err="1"/>
              <a:t>dilakukan</a:t>
            </a:r>
            <a:r>
              <a:rPr lang="en-US" dirty="0"/>
              <a:t>. </a:t>
            </a:r>
            <a:r>
              <a:rPr lang="en-US" dirty="0" err="1"/>
              <a:t>Misalnya</a:t>
            </a:r>
            <a:r>
              <a:rPr lang="en-US" dirty="0"/>
              <a:t>, </a:t>
            </a:r>
            <a:r>
              <a:rPr lang="en-US" dirty="0" err="1"/>
              <a:t>merampok</a:t>
            </a:r>
            <a:r>
              <a:rPr lang="en-US" dirty="0"/>
              <a:t>, </a:t>
            </a:r>
            <a:r>
              <a:rPr lang="en-US" dirty="0" err="1"/>
              <a:t>menodong</a:t>
            </a:r>
            <a:r>
              <a:rPr lang="en-US" dirty="0"/>
              <a:t>, </a:t>
            </a:r>
            <a:r>
              <a:rPr lang="en-US" dirty="0" err="1"/>
              <a:t>mencuri</a:t>
            </a:r>
            <a:r>
              <a:rPr lang="en-US" dirty="0"/>
              <a:t>, </a:t>
            </a:r>
            <a:r>
              <a:rPr lang="en-US" dirty="0" err="1"/>
              <a:t>atau</a:t>
            </a:r>
            <a:r>
              <a:rPr lang="en-US" dirty="0"/>
              <a:t> </a:t>
            </a:r>
            <a:r>
              <a:rPr lang="en-US" dirty="0" err="1"/>
              <a:t>menipu</a:t>
            </a:r>
            <a:r>
              <a:rPr lang="en-US" dirty="0"/>
              <a:t> [</a:t>
            </a:r>
            <a:r>
              <a:rPr lang="en-US" dirty="0" err="1"/>
              <a:t>dengan</a:t>
            </a:r>
            <a:r>
              <a:rPr lang="en-US" dirty="0"/>
              <a:t> </a:t>
            </a:r>
            <a:r>
              <a:rPr lang="en-US" dirty="0" err="1"/>
              <a:t>cara</a:t>
            </a:r>
            <a:r>
              <a:rPr lang="en-US" dirty="0"/>
              <a:t> </a:t>
            </a:r>
            <a:r>
              <a:rPr lang="en-US" dirty="0" err="1"/>
              <a:t>mengintimidasi</a:t>
            </a:r>
            <a:r>
              <a:rPr lang="en-US" dirty="0"/>
              <a:t> orang lain] di </a:t>
            </a:r>
            <a:r>
              <a:rPr lang="en-US" dirty="0" err="1"/>
              <a:t>atas</a:t>
            </a:r>
            <a:r>
              <a:rPr lang="en-US" dirty="0"/>
              <a:t> </a:t>
            </a:r>
            <a:r>
              <a:rPr lang="en-US" dirty="0" err="1"/>
              <a:t>kendaraan</a:t>
            </a:r>
            <a:r>
              <a:rPr lang="en-US" dirty="0"/>
              <a:t> </a:t>
            </a:r>
            <a:r>
              <a:rPr lang="en-US" dirty="0" err="1"/>
              <a:t>umum</a:t>
            </a:r>
            <a:r>
              <a:rPr lang="en-US" dirty="0"/>
              <a:t> </a:t>
            </a:r>
            <a:r>
              <a:rPr lang="en-US" dirty="0" err="1"/>
              <a:t>dengan</a:t>
            </a:r>
            <a:r>
              <a:rPr lang="en-US" dirty="0"/>
              <a:t> </a:t>
            </a:r>
            <a:r>
              <a:rPr lang="en-US" dirty="0" err="1"/>
              <a:t>berpura-pura</a:t>
            </a:r>
            <a:r>
              <a:rPr lang="en-US" dirty="0"/>
              <a:t> </a:t>
            </a:r>
            <a:r>
              <a:rPr lang="en-US" dirty="0" err="1"/>
              <a:t>kalau</a:t>
            </a:r>
            <a:r>
              <a:rPr lang="en-US" dirty="0"/>
              <a:t> </a:t>
            </a:r>
            <a:r>
              <a:rPr lang="en-US" dirty="0" err="1"/>
              <a:t>sanak</a:t>
            </a:r>
            <a:r>
              <a:rPr lang="en-US" dirty="0"/>
              <a:t> </a:t>
            </a:r>
            <a:r>
              <a:rPr lang="en-US" dirty="0" err="1"/>
              <a:t>keluarganya</a:t>
            </a:r>
            <a:r>
              <a:rPr lang="en-US" dirty="0"/>
              <a:t> </a:t>
            </a:r>
            <a:r>
              <a:rPr lang="en-US" dirty="0" err="1"/>
              <a:t>ada</a:t>
            </a:r>
            <a:r>
              <a:rPr lang="en-US" dirty="0"/>
              <a:t> yang </a:t>
            </a:r>
            <a:r>
              <a:rPr lang="en-US" dirty="0" err="1"/>
              <a:t>sakit</a:t>
            </a:r>
            <a:r>
              <a:rPr lang="en-US" dirty="0"/>
              <a:t> </a:t>
            </a:r>
            <a:r>
              <a:rPr lang="en-US" dirty="0" err="1"/>
              <a:t>dan</a:t>
            </a:r>
            <a:r>
              <a:rPr lang="en-US" dirty="0"/>
              <a:t> </a:t>
            </a:r>
            <a:r>
              <a:rPr lang="en-US" dirty="0" err="1"/>
              <a:t>butuh</a:t>
            </a:r>
            <a:r>
              <a:rPr lang="en-US" dirty="0"/>
              <a:t> </a:t>
            </a:r>
            <a:r>
              <a:rPr lang="en-US" dirty="0" err="1"/>
              <a:t>biaya</a:t>
            </a:r>
            <a:r>
              <a:rPr lang="en-US" dirty="0"/>
              <a:t> </a:t>
            </a:r>
            <a:r>
              <a:rPr lang="en-US" dirty="0" err="1"/>
              <a:t>besar</a:t>
            </a:r>
            <a:r>
              <a:rPr lang="en-US" dirty="0"/>
              <a:t> </a:t>
            </a:r>
            <a:r>
              <a:rPr lang="en-US" dirty="0" err="1"/>
              <a:t>untuk</a:t>
            </a:r>
            <a:r>
              <a:rPr lang="en-US" dirty="0"/>
              <a:t> </a:t>
            </a:r>
            <a:r>
              <a:rPr lang="en-US" dirty="0" err="1"/>
              <a:t>operasi</a:t>
            </a:r>
            <a:r>
              <a:rPr lang="en-US" dirty="0"/>
              <a:t>. </a:t>
            </a:r>
            <a:r>
              <a:rPr lang="en-US" dirty="0" err="1"/>
              <a:t>Sehingga</a:t>
            </a:r>
            <a:r>
              <a:rPr lang="en-US" dirty="0"/>
              <a:t> </a:t>
            </a:r>
            <a:r>
              <a:rPr lang="en-US" dirty="0" err="1"/>
              <a:t>dengan</a:t>
            </a:r>
            <a:r>
              <a:rPr lang="en-US" dirty="0"/>
              <a:t> </a:t>
            </a:r>
            <a:r>
              <a:rPr lang="en-US" dirty="0" err="1"/>
              <a:t>mudah</a:t>
            </a:r>
            <a:r>
              <a:rPr lang="en-US" dirty="0"/>
              <a:t> </a:t>
            </a:r>
            <a:r>
              <a:rPr lang="en-US" dirty="0" err="1"/>
              <a:t>ia</a:t>
            </a:r>
            <a:r>
              <a:rPr lang="en-US" dirty="0"/>
              <a:t> </a:t>
            </a:r>
            <a:r>
              <a:rPr lang="en-US" dirty="0" err="1"/>
              <a:t>mendapatkan</a:t>
            </a:r>
            <a:r>
              <a:rPr lang="en-US" dirty="0"/>
              <a:t> </a:t>
            </a:r>
            <a:r>
              <a:rPr lang="en-US" dirty="0" err="1"/>
              <a:t>uang</a:t>
            </a:r>
            <a:r>
              <a:rPr lang="en-US" dirty="0"/>
              <a:t> </a:t>
            </a:r>
            <a:r>
              <a:rPr lang="en-US" dirty="0" err="1"/>
              <a:t>dari</a:t>
            </a:r>
            <a:r>
              <a:rPr lang="en-US" dirty="0"/>
              <a:t> </a:t>
            </a:r>
            <a:r>
              <a:rPr lang="en-US" dirty="0" err="1"/>
              <a:t>memalak</a:t>
            </a:r>
            <a:r>
              <a:rPr lang="en-US" dirty="0"/>
              <a:t>.</a:t>
            </a:r>
            <a:endParaRPr lang="en-US" dirty="0" smtClean="0">
              <a:effectLst/>
            </a:endParaRPr>
          </a:p>
          <a:p>
            <a:endParaRPr lang="en-US" dirty="0"/>
          </a:p>
        </p:txBody>
      </p:sp>
    </p:spTree>
    <p:extLst>
      <p:ext uri="{BB962C8B-B14F-4D97-AF65-F5344CB8AC3E}">
        <p14:creationId xmlns:p14="http://schemas.microsoft.com/office/powerpoint/2010/main" val="2811957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10000"/>
          </a:bodyPr>
          <a:lstStyle/>
          <a:p>
            <a:pPr marL="0" indent="0" algn="just">
              <a:buNone/>
            </a:pPr>
            <a:r>
              <a:rPr lang="en-US" b="1" dirty="0" smtClean="0"/>
              <a:t>3.	</a:t>
            </a:r>
            <a:r>
              <a:rPr lang="en-US" b="1" dirty="0" err="1" smtClean="0"/>
              <a:t>Ketiga</a:t>
            </a:r>
            <a:r>
              <a:rPr lang="en-US" dirty="0"/>
              <a:t>, </a:t>
            </a:r>
            <a:r>
              <a:rPr lang="en-US" dirty="0" err="1"/>
              <a:t>pendidikan</a:t>
            </a:r>
            <a:r>
              <a:rPr lang="en-US" dirty="0"/>
              <a:t>. Tingkat </a:t>
            </a:r>
            <a:r>
              <a:rPr lang="en-US" dirty="0" err="1"/>
              <a:t>putus</a:t>
            </a:r>
            <a:r>
              <a:rPr lang="en-US" dirty="0"/>
              <a:t> </a:t>
            </a:r>
            <a:r>
              <a:rPr lang="en-US" dirty="0" err="1"/>
              <a:t>sekolah</a:t>
            </a:r>
            <a:r>
              <a:rPr lang="en-US" dirty="0"/>
              <a:t> yang </a:t>
            </a:r>
            <a:r>
              <a:rPr lang="en-US" dirty="0" err="1"/>
              <a:t>tinggi</a:t>
            </a:r>
            <a:r>
              <a:rPr lang="en-US" dirty="0"/>
              <a:t> </a:t>
            </a:r>
            <a:r>
              <a:rPr lang="en-US" dirty="0" err="1"/>
              <a:t>merupakan</a:t>
            </a:r>
            <a:r>
              <a:rPr lang="en-US" dirty="0"/>
              <a:t> </a:t>
            </a:r>
            <a:r>
              <a:rPr lang="en-US" dirty="0" err="1"/>
              <a:t>fenomena</a:t>
            </a:r>
            <a:r>
              <a:rPr lang="en-US" dirty="0"/>
              <a:t> yang </a:t>
            </a:r>
            <a:r>
              <a:rPr lang="en-US" dirty="0" err="1"/>
              <a:t>terjadi</a:t>
            </a:r>
            <a:r>
              <a:rPr lang="en-US" dirty="0"/>
              <a:t> </a:t>
            </a:r>
            <a:r>
              <a:rPr lang="en-US" dirty="0" err="1"/>
              <a:t>dewasa</a:t>
            </a:r>
            <a:r>
              <a:rPr lang="en-US" dirty="0"/>
              <a:t> </a:t>
            </a:r>
            <a:r>
              <a:rPr lang="en-US" dirty="0" err="1"/>
              <a:t>ini</a:t>
            </a:r>
            <a:r>
              <a:rPr lang="en-US" dirty="0"/>
              <a:t>. </a:t>
            </a:r>
            <a:r>
              <a:rPr lang="en-US" dirty="0" err="1"/>
              <a:t>Mahalnya</a:t>
            </a:r>
            <a:r>
              <a:rPr lang="en-US" dirty="0"/>
              <a:t> </a:t>
            </a:r>
            <a:r>
              <a:rPr lang="en-US" dirty="0" err="1"/>
              <a:t>biaya</a:t>
            </a:r>
            <a:r>
              <a:rPr lang="en-US" dirty="0"/>
              <a:t> </a:t>
            </a:r>
            <a:r>
              <a:rPr lang="en-US" dirty="0" err="1"/>
              <a:t>pendidikan</a:t>
            </a:r>
            <a:r>
              <a:rPr lang="en-US" dirty="0"/>
              <a:t> </a:t>
            </a:r>
            <a:r>
              <a:rPr lang="en-US" dirty="0" err="1"/>
              <a:t>membuat</a:t>
            </a:r>
            <a:r>
              <a:rPr lang="en-US" dirty="0"/>
              <a:t> </a:t>
            </a:r>
            <a:r>
              <a:rPr lang="en-US" dirty="0" err="1"/>
              <a:t>masyarakat</a:t>
            </a:r>
            <a:r>
              <a:rPr lang="en-US" dirty="0"/>
              <a:t> </a:t>
            </a:r>
            <a:r>
              <a:rPr lang="en-US" dirty="0" err="1"/>
              <a:t>miskin</a:t>
            </a:r>
            <a:r>
              <a:rPr lang="en-US" dirty="0"/>
              <a:t> </a:t>
            </a:r>
            <a:r>
              <a:rPr lang="en-US" dirty="0" err="1"/>
              <a:t>tidak</a:t>
            </a:r>
            <a:r>
              <a:rPr lang="en-US" dirty="0"/>
              <a:t> </a:t>
            </a:r>
            <a:r>
              <a:rPr lang="en-US" dirty="0" err="1"/>
              <a:t>dapat</a:t>
            </a:r>
            <a:r>
              <a:rPr lang="en-US" dirty="0"/>
              <a:t> </a:t>
            </a:r>
            <a:r>
              <a:rPr lang="en-US" dirty="0" err="1"/>
              <a:t>lagi</a:t>
            </a:r>
            <a:r>
              <a:rPr lang="en-US" dirty="0"/>
              <a:t> </a:t>
            </a:r>
            <a:r>
              <a:rPr lang="en-US" dirty="0" err="1"/>
              <a:t>menjangkau</a:t>
            </a:r>
            <a:r>
              <a:rPr lang="en-US" dirty="0"/>
              <a:t> </a:t>
            </a:r>
            <a:r>
              <a:rPr lang="en-US" dirty="0" err="1"/>
              <a:t>dunia</a:t>
            </a:r>
            <a:r>
              <a:rPr lang="en-US" dirty="0"/>
              <a:t> </a:t>
            </a:r>
            <a:r>
              <a:rPr lang="en-US" dirty="0" err="1"/>
              <a:t>sekolah</a:t>
            </a:r>
            <a:r>
              <a:rPr lang="en-US" dirty="0"/>
              <a:t> </a:t>
            </a:r>
            <a:r>
              <a:rPr lang="en-US" dirty="0" err="1"/>
              <a:t>atau</a:t>
            </a:r>
            <a:r>
              <a:rPr lang="en-US" dirty="0"/>
              <a:t> </a:t>
            </a:r>
            <a:r>
              <a:rPr lang="en-US" dirty="0" err="1"/>
              <a:t>pendidikan</a:t>
            </a:r>
            <a:r>
              <a:rPr lang="en-US" dirty="0"/>
              <a:t>. </a:t>
            </a:r>
            <a:r>
              <a:rPr lang="en-US" dirty="0" err="1"/>
              <a:t>Jelas</a:t>
            </a:r>
            <a:r>
              <a:rPr lang="en-US" dirty="0"/>
              <a:t> </a:t>
            </a:r>
            <a:r>
              <a:rPr lang="en-US" dirty="0" err="1"/>
              <a:t>mereka</a:t>
            </a:r>
            <a:r>
              <a:rPr lang="en-US" dirty="0"/>
              <a:t> </a:t>
            </a:r>
            <a:r>
              <a:rPr lang="en-US" dirty="0" err="1"/>
              <a:t>tak</a:t>
            </a:r>
            <a:r>
              <a:rPr lang="en-US" dirty="0"/>
              <a:t> </a:t>
            </a:r>
            <a:r>
              <a:rPr lang="en-US" dirty="0" err="1"/>
              <a:t>dapat</a:t>
            </a:r>
            <a:r>
              <a:rPr lang="en-US" dirty="0"/>
              <a:t> </a:t>
            </a:r>
            <a:r>
              <a:rPr lang="en-US" dirty="0" err="1"/>
              <a:t>menjangkau</a:t>
            </a:r>
            <a:r>
              <a:rPr lang="en-US" dirty="0"/>
              <a:t> </a:t>
            </a:r>
            <a:r>
              <a:rPr lang="en-US" dirty="0" err="1"/>
              <a:t>dunia</a:t>
            </a:r>
            <a:r>
              <a:rPr lang="en-US" dirty="0"/>
              <a:t> </a:t>
            </a:r>
            <a:r>
              <a:rPr lang="en-US" dirty="0" err="1"/>
              <a:t>pendidikan</a:t>
            </a:r>
            <a:r>
              <a:rPr lang="en-US" dirty="0"/>
              <a:t> yang </a:t>
            </a:r>
            <a:r>
              <a:rPr lang="en-US" dirty="0" err="1"/>
              <a:t>sangat</a:t>
            </a:r>
            <a:r>
              <a:rPr lang="en-US" dirty="0"/>
              <a:t> </a:t>
            </a:r>
            <a:r>
              <a:rPr lang="en-US" dirty="0" err="1"/>
              <a:t>mahal</a:t>
            </a:r>
            <a:r>
              <a:rPr lang="en-US" dirty="0"/>
              <a:t> </a:t>
            </a:r>
            <a:r>
              <a:rPr lang="en-US" dirty="0" err="1"/>
              <a:t>itu</a:t>
            </a:r>
            <a:r>
              <a:rPr lang="en-US" dirty="0"/>
              <a:t>. </a:t>
            </a:r>
            <a:r>
              <a:rPr lang="en-US" dirty="0" err="1"/>
              <a:t>Sebab</a:t>
            </a:r>
            <a:r>
              <a:rPr lang="en-US" dirty="0"/>
              <a:t>, </a:t>
            </a:r>
            <a:r>
              <a:rPr lang="en-US" dirty="0" err="1"/>
              <a:t>mereka</a:t>
            </a:r>
            <a:r>
              <a:rPr lang="en-US" dirty="0"/>
              <a:t> </a:t>
            </a:r>
            <a:r>
              <a:rPr lang="en-US" dirty="0" err="1"/>
              <a:t>begitu</a:t>
            </a:r>
            <a:r>
              <a:rPr lang="en-US" dirty="0"/>
              <a:t> </a:t>
            </a:r>
            <a:r>
              <a:rPr lang="en-US" dirty="0" err="1"/>
              <a:t>miskin</a:t>
            </a:r>
            <a:r>
              <a:rPr lang="en-US" dirty="0"/>
              <a:t>. </a:t>
            </a:r>
            <a:r>
              <a:rPr lang="en-US" dirty="0" err="1"/>
              <a:t>Untuk</a:t>
            </a:r>
            <a:r>
              <a:rPr lang="en-US" dirty="0"/>
              <a:t> </a:t>
            </a:r>
            <a:r>
              <a:rPr lang="en-US" dirty="0" err="1"/>
              <a:t>makan</a:t>
            </a:r>
            <a:r>
              <a:rPr lang="en-US" dirty="0"/>
              <a:t> </a:t>
            </a:r>
            <a:r>
              <a:rPr lang="en-US" dirty="0" err="1"/>
              <a:t>satu</a:t>
            </a:r>
            <a:r>
              <a:rPr lang="en-US" dirty="0"/>
              <a:t> kali </a:t>
            </a:r>
            <a:r>
              <a:rPr lang="en-US" dirty="0" err="1"/>
              <a:t>sehari</a:t>
            </a:r>
            <a:r>
              <a:rPr lang="en-US" dirty="0"/>
              <a:t> </a:t>
            </a:r>
            <a:r>
              <a:rPr lang="en-US" dirty="0" err="1"/>
              <a:t>saja</a:t>
            </a:r>
            <a:r>
              <a:rPr lang="en-US" dirty="0"/>
              <a:t> </a:t>
            </a:r>
            <a:r>
              <a:rPr lang="en-US" dirty="0" err="1"/>
              <a:t>mereka</a:t>
            </a:r>
            <a:r>
              <a:rPr lang="en-US" dirty="0"/>
              <a:t> </a:t>
            </a:r>
            <a:r>
              <a:rPr lang="en-US" dirty="0" err="1"/>
              <a:t>sudah</a:t>
            </a:r>
            <a:r>
              <a:rPr lang="en-US" dirty="0"/>
              <a:t> </a:t>
            </a:r>
            <a:r>
              <a:rPr lang="en-US" dirty="0" err="1"/>
              <a:t>kesulitan</a:t>
            </a:r>
            <a:r>
              <a:rPr lang="en-US" dirty="0"/>
              <a:t>. </a:t>
            </a:r>
            <a:r>
              <a:rPr lang="en-US" dirty="0" err="1"/>
              <a:t>Tingginya</a:t>
            </a:r>
            <a:r>
              <a:rPr lang="en-US" dirty="0"/>
              <a:t> </a:t>
            </a:r>
            <a:r>
              <a:rPr lang="en-US" dirty="0" err="1"/>
              <a:t>tingkat</a:t>
            </a:r>
            <a:r>
              <a:rPr lang="en-US" dirty="0"/>
              <a:t> </a:t>
            </a:r>
            <a:r>
              <a:rPr lang="en-US" dirty="0" err="1"/>
              <a:t>putus</a:t>
            </a:r>
            <a:r>
              <a:rPr lang="en-US" dirty="0"/>
              <a:t> </a:t>
            </a:r>
            <a:r>
              <a:rPr lang="en-US" dirty="0" err="1"/>
              <a:t>sekolah</a:t>
            </a:r>
            <a:r>
              <a:rPr lang="en-US" dirty="0"/>
              <a:t> </a:t>
            </a:r>
            <a:r>
              <a:rPr lang="en-US" dirty="0" err="1"/>
              <a:t>berdampak</a:t>
            </a:r>
            <a:r>
              <a:rPr lang="en-US" dirty="0"/>
              <a:t> </a:t>
            </a:r>
            <a:r>
              <a:rPr lang="en-US" dirty="0" err="1"/>
              <a:t>pada</a:t>
            </a:r>
            <a:r>
              <a:rPr lang="en-US" dirty="0"/>
              <a:t> </a:t>
            </a:r>
            <a:r>
              <a:rPr lang="en-US" dirty="0" err="1"/>
              <a:t>rendahya</a:t>
            </a:r>
            <a:r>
              <a:rPr lang="en-US" dirty="0"/>
              <a:t> </a:t>
            </a:r>
            <a:r>
              <a:rPr lang="en-US" dirty="0" err="1"/>
              <a:t>tingkat</a:t>
            </a:r>
            <a:r>
              <a:rPr lang="en-US" dirty="0"/>
              <a:t> </a:t>
            </a:r>
            <a:r>
              <a:rPr lang="en-US" dirty="0" err="1"/>
              <a:t>pendidikan</a:t>
            </a:r>
            <a:r>
              <a:rPr lang="en-US" dirty="0"/>
              <a:t> </a:t>
            </a:r>
            <a:r>
              <a:rPr lang="en-US" dirty="0" err="1"/>
              <a:t>seseorang</a:t>
            </a:r>
            <a:r>
              <a:rPr lang="en-US" dirty="0"/>
              <a:t>. </a:t>
            </a:r>
            <a:r>
              <a:rPr lang="en-US" dirty="0" err="1"/>
              <a:t>Dengan</a:t>
            </a:r>
            <a:r>
              <a:rPr lang="en-US" dirty="0"/>
              <a:t> </a:t>
            </a:r>
            <a:r>
              <a:rPr lang="en-US" dirty="0" err="1"/>
              <a:t>begitu</a:t>
            </a:r>
            <a:r>
              <a:rPr lang="en-US" dirty="0"/>
              <a:t> </a:t>
            </a:r>
            <a:r>
              <a:rPr lang="en-US" dirty="0" err="1"/>
              <a:t>akan</a:t>
            </a:r>
            <a:r>
              <a:rPr lang="en-US" dirty="0"/>
              <a:t> </a:t>
            </a:r>
            <a:r>
              <a:rPr lang="en-US" dirty="0" err="1"/>
              <a:t>mengurangi</a:t>
            </a:r>
            <a:r>
              <a:rPr lang="en-US" dirty="0"/>
              <a:t> </a:t>
            </a:r>
            <a:r>
              <a:rPr lang="en-US" dirty="0" err="1"/>
              <a:t>kesempatan</a:t>
            </a:r>
            <a:r>
              <a:rPr lang="en-US" dirty="0"/>
              <a:t> </a:t>
            </a:r>
            <a:r>
              <a:rPr lang="en-US" dirty="0" err="1"/>
              <a:t>seseorang</a:t>
            </a:r>
            <a:r>
              <a:rPr lang="en-US" dirty="0"/>
              <a:t> </a:t>
            </a:r>
            <a:r>
              <a:rPr lang="en-US" dirty="0" err="1"/>
              <a:t>mendapatkan</a:t>
            </a:r>
            <a:r>
              <a:rPr lang="en-US" dirty="0"/>
              <a:t> </a:t>
            </a:r>
            <a:r>
              <a:rPr lang="en-US" dirty="0" err="1"/>
              <a:t>pekerjaan</a:t>
            </a:r>
            <a:r>
              <a:rPr lang="en-US" dirty="0"/>
              <a:t> yang </a:t>
            </a:r>
            <a:r>
              <a:rPr lang="en-US" dirty="0" err="1"/>
              <a:t>lebih</a:t>
            </a:r>
            <a:r>
              <a:rPr lang="en-US" dirty="0"/>
              <a:t> </a:t>
            </a:r>
            <a:r>
              <a:rPr lang="en-US" dirty="0" err="1"/>
              <a:t>layak</a:t>
            </a:r>
            <a:r>
              <a:rPr lang="en-US" dirty="0"/>
              <a:t>. </a:t>
            </a:r>
            <a:r>
              <a:rPr lang="en-US" dirty="0" err="1"/>
              <a:t>Ini</a:t>
            </a:r>
            <a:r>
              <a:rPr lang="en-US" dirty="0"/>
              <a:t> </a:t>
            </a:r>
            <a:r>
              <a:rPr lang="en-US" dirty="0" err="1"/>
              <a:t>akan</a:t>
            </a:r>
            <a:r>
              <a:rPr lang="en-US" dirty="0"/>
              <a:t> </a:t>
            </a:r>
            <a:r>
              <a:rPr lang="en-US" dirty="0" err="1"/>
              <a:t>menyebabkan</a:t>
            </a:r>
            <a:r>
              <a:rPr lang="en-US" dirty="0"/>
              <a:t> </a:t>
            </a:r>
            <a:r>
              <a:rPr lang="en-US" dirty="0" err="1"/>
              <a:t>bertambahnya</a:t>
            </a:r>
            <a:r>
              <a:rPr lang="en-US" dirty="0"/>
              <a:t> </a:t>
            </a:r>
            <a:r>
              <a:rPr lang="en-US" dirty="0" err="1"/>
              <a:t>pengangguran</a:t>
            </a:r>
            <a:r>
              <a:rPr lang="en-US" dirty="0"/>
              <a:t> </a:t>
            </a:r>
            <a:r>
              <a:rPr lang="en-US" dirty="0" err="1"/>
              <a:t>akibat</a:t>
            </a:r>
            <a:r>
              <a:rPr lang="en-US" dirty="0"/>
              <a:t> </a:t>
            </a:r>
            <a:r>
              <a:rPr lang="en-US" dirty="0" err="1"/>
              <a:t>tidak</a:t>
            </a:r>
            <a:r>
              <a:rPr lang="en-US" dirty="0"/>
              <a:t> </a:t>
            </a:r>
            <a:r>
              <a:rPr lang="en-US" dirty="0" err="1"/>
              <a:t>mampu</a:t>
            </a:r>
            <a:r>
              <a:rPr lang="en-US" dirty="0"/>
              <a:t> </a:t>
            </a:r>
            <a:r>
              <a:rPr lang="en-US" dirty="0" err="1"/>
              <a:t>bersaing</a:t>
            </a:r>
            <a:r>
              <a:rPr lang="en-US" dirty="0"/>
              <a:t> di era </a:t>
            </a:r>
            <a:r>
              <a:rPr lang="en-US" dirty="0" err="1"/>
              <a:t>globalisasi</a:t>
            </a:r>
            <a:r>
              <a:rPr lang="en-US" dirty="0"/>
              <a:t> yang </a:t>
            </a:r>
            <a:r>
              <a:rPr lang="en-US" dirty="0" err="1"/>
              <a:t>menuntut</a:t>
            </a:r>
            <a:r>
              <a:rPr lang="en-US" dirty="0"/>
              <a:t> </a:t>
            </a:r>
            <a:r>
              <a:rPr lang="en-US" dirty="0" err="1"/>
              <a:t>keterampilan</a:t>
            </a:r>
            <a:r>
              <a:rPr lang="en-US" dirty="0"/>
              <a:t> di </a:t>
            </a:r>
            <a:r>
              <a:rPr lang="en-US" dirty="0" err="1"/>
              <a:t>segala</a:t>
            </a:r>
            <a:r>
              <a:rPr lang="en-US" dirty="0"/>
              <a:t> </a:t>
            </a:r>
            <a:r>
              <a:rPr lang="en-US" dirty="0" err="1"/>
              <a:t>bidang</a:t>
            </a:r>
            <a:r>
              <a:rPr lang="en-US" dirty="0"/>
              <a:t>.</a:t>
            </a:r>
            <a:endParaRPr lang="en-US" dirty="0" smtClean="0">
              <a:effectLst/>
            </a:endParaRPr>
          </a:p>
          <a:p>
            <a:pPr algn="just"/>
            <a:endParaRPr lang="en-US" dirty="0"/>
          </a:p>
        </p:txBody>
      </p:sp>
    </p:spTree>
    <p:extLst>
      <p:ext uri="{BB962C8B-B14F-4D97-AF65-F5344CB8AC3E}">
        <p14:creationId xmlns:p14="http://schemas.microsoft.com/office/powerpoint/2010/main" val="682313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20000"/>
          </a:bodyPr>
          <a:lstStyle/>
          <a:p>
            <a:pPr marL="0" indent="0" algn="just">
              <a:buNone/>
            </a:pPr>
            <a:r>
              <a:rPr lang="fi-FI" b="1" dirty="0" smtClean="0"/>
              <a:t>4.	Keempat</a:t>
            </a:r>
            <a:r>
              <a:rPr lang="fi-FI" dirty="0"/>
              <a:t>, kesehatan. Seperti kita ketahui, biaya pengobatan sekarang sangat mahal. Hampir setiap klinik pengobatan apalagi rumah sakit swasta besar menerapkan tarif atau ongkos pengobatan yang biayanya melangit. Sehingga, biayanya tak terjangkau oleh kalangan miskin.</a:t>
            </a:r>
            <a:endParaRPr lang="fi-FI" dirty="0" smtClean="0">
              <a:effectLst/>
            </a:endParaRPr>
          </a:p>
          <a:p>
            <a:pPr marL="0" indent="0" algn="just">
              <a:buNone/>
            </a:pPr>
            <a:r>
              <a:rPr lang="fi-FI" b="1" dirty="0" smtClean="0"/>
              <a:t>5.	Kelima</a:t>
            </a:r>
            <a:r>
              <a:rPr lang="fi-FI" dirty="0"/>
              <a:t>, konflik sosial bernuansa SARA. Tanpa bersikap munafik konflik SARA muncul akibat ketidakpuasan dan kekecewaan atas kondisi miskin yang akut. Hal ini menjadi bukti lain dari kemiskinan yang kita alami. M Yudhi Haryono menyebut akibat ketiadaan jaminan keadilan “keamanan” dan perlindungan hukum dari negara, persoalan ekonomi-politik yang obyektif disublimasikan ke dalam bentrokan identitas yang subjektif.</a:t>
            </a:r>
            <a:endParaRPr lang="fi-FI" dirty="0" smtClean="0">
              <a:effectLst/>
            </a:endParaRPr>
          </a:p>
          <a:p>
            <a:pPr algn="just"/>
            <a:endParaRPr lang="en-US" dirty="0"/>
          </a:p>
        </p:txBody>
      </p:sp>
    </p:spTree>
    <p:extLst>
      <p:ext uri="{BB962C8B-B14F-4D97-AF65-F5344CB8AC3E}">
        <p14:creationId xmlns:p14="http://schemas.microsoft.com/office/powerpoint/2010/main" val="137718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257799"/>
          </a:xfrm>
        </p:spPr>
        <p:txBody>
          <a:bodyPr>
            <a:normAutofit fontScale="92500" lnSpcReduction="10000"/>
          </a:bodyPr>
          <a:lstStyle/>
          <a:p>
            <a:pPr algn="just"/>
            <a:r>
              <a:rPr lang="fi-FI" sz="2800" dirty="0"/>
              <a:t>Terlebih lagi fenomena bencana alam yang kerap melanda negeri ini yang berdampak langsung terhadap meningkatnya jumlah orang miskin. Kesemuanya menambah deret panjang daftar kemiskinan. Dan, semuanya terjadi hampir merata di setiap daerah di Indonesia. Baik di perdesaan maupun perkotaan.</a:t>
            </a:r>
            <a:endParaRPr lang="fi-FI" sz="2800" dirty="0" smtClean="0">
              <a:effectLst/>
            </a:endParaRPr>
          </a:p>
          <a:p>
            <a:pPr marL="0" indent="0" algn="ctr">
              <a:buNone/>
            </a:pPr>
            <a:r>
              <a:rPr lang="fi-FI" b="1" dirty="0"/>
              <a:t>KETIMPANGAN PENDAPATAN</a:t>
            </a:r>
            <a:r>
              <a:rPr lang="fi-FI" dirty="0" smtClean="0">
                <a:effectLst/>
              </a:rPr>
              <a:t/>
            </a:r>
            <a:br>
              <a:rPr lang="fi-FI" dirty="0" smtClean="0">
                <a:effectLst/>
              </a:rPr>
            </a:br>
            <a:endParaRPr lang="fi-FI" dirty="0" smtClean="0">
              <a:effectLst/>
            </a:endParaRPr>
          </a:p>
          <a:p>
            <a:pPr algn="just"/>
            <a:r>
              <a:rPr lang="fi-FI" dirty="0" smtClean="0"/>
              <a:t>Ketimpangan pendapatan yang terjadi di Indonesia sangat terlihat jelas, dari istilah yang kayak semakin kaya dan yang miskin semakin miskin. </a:t>
            </a:r>
          </a:p>
          <a:p>
            <a:endParaRPr lang="en-US" dirty="0"/>
          </a:p>
        </p:txBody>
      </p:sp>
    </p:spTree>
    <p:extLst>
      <p:ext uri="{BB962C8B-B14F-4D97-AF65-F5344CB8AC3E}">
        <p14:creationId xmlns:p14="http://schemas.microsoft.com/office/powerpoint/2010/main" val="2931782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algn="just"/>
            <a:r>
              <a:rPr lang="fi-FI" sz="2500" dirty="0" smtClean="0"/>
              <a:t>Hal </a:t>
            </a:r>
            <a:r>
              <a:rPr lang="fi-FI" sz="2500" dirty="0"/>
              <a:t>ini sangat berdampak pada kesenjangan sosial yang terjadi. Namun, tentu saja untuk mengatasi masalah ketimpangan pendapatan tersebut tidak cukup hanya bicara mengenai subsidi modal terhadap kelompok miskin maupun peningkatan pendidikan (keterampilan) tenaga kerja di Indonesia. </a:t>
            </a:r>
            <a:endParaRPr lang="fi-FI" sz="2500" dirty="0" smtClean="0"/>
          </a:p>
          <a:p>
            <a:pPr algn="just"/>
            <a:r>
              <a:rPr lang="fi-FI" sz="2500" dirty="0" smtClean="0"/>
              <a:t>Lebih </a:t>
            </a:r>
            <a:r>
              <a:rPr lang="fi-FI" sz="2500" dirty="0"/>
              <a:t>penting dari itu, persoalan yang terjadi sesungguhnya adalah akibat kebijakan pembangunan ekonomi yang kurang tepat dan bersifat struktural. Maksud- nya, kebijakan masa lalu yang begitu menyokong sektor industri dengan mengorbankan sektor lainnya patut untuk direvisi karena telah mendorong munculnya ketimpangan sektoral yang berujung kepada kesenjangan pendapatan. Dari perspektif ini agenda mendesak bagi</a:t>
            </a:r>
            <a:endParaRPr lang="en-US" sz="2500" dirty="0"/>
          </a:p>
        </p:txBody>
      </p:sp>
    </p:spTree>
    <p:extLst>
      <p:ext uri="{BB962C8B-B14F-4D97-AF65-F5344CB8AC3E}">
        <p14:creationId xmlns:p14="http://schemas.microsoft.com/office/powerpoint/2010/main" val="453889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algn="just"/>
            <a:r>
              <a:rPr lang="fi-FI" sz="2800" dirty="0"/>
              <a:t>Indonesia adalah memikirkan kembali secara serius model pembangunan ekonomi yang secara serentak bisa memajukan semua sektor dengan melibatkan seluruh rakyat sebagai partisipan. Sebagian besar ekonom meyakini bahwa strategi pembangunan itu adalah modernisasi pertanian dengan melibatkan sektor industri sebagai unit pengolahnya</a:t>
            </a:r>
            <a:r>
              <a:rPr lang="fi-FI" sz="2800" dirty="0" smtClean="0"/>
              <a:t>.</a:t>
            </a:r>
          </a:p>
          <a:p>
            <a:pPr algn="just"/>
            <a:r>
              <a:rPr lang="fi-FI" sz="2800" dirty="0" smtClean="0"/>
              <a:t>Di samping itu upaya minimalisasi ketimpangan pendapatan juga harus menyentuh aspek distribusi faktor produksi. Nilai tawar modal yang begitu kuat terhadap faktor produksi lainnya harus dinegosiasikan ulang, dan itu tidak bisa dikerjakan lewat mekanisme pasar.</a:t>
            </a:r>
            <a:endParaRPr lang="en-US" sz="2800" dirty="0"/>
          </a:p>
        </p:txBody>
      </p:sp>
    </p:spTree>
    <p:extLst>
      <p:ext uri="{BB962C8B-B14F-4D97-AF65-F5344CB8AC3E}">
        <p14:creationId xmlns:p14="http://schemas.microsoft.com/office/powerpoint/2010/main" val="12731992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Autofit/>
          </a:bodyPr>
          <a:lstStyle/>
          <a:p>
            <a:pPr algn="just"/>
            <a:r>
              <a:rPr lang="fi-FI" sz="2500" dirty="0" smtClean="0"/>
              <a:t>Di </a:t>
            </a:r>
            <a:r>
              <a:rPr lang="fi-FI" sz="2500" dirty="0"/>
              <a:t>negara maju, akibat sudah mapannya serikat kerja, memungkinkan negosiasi pembagian keuntungan ekonomi dilakukan antara pihak perusahaan dan serikat kerja tersebut (mekanisme pasar). Tetapi di negara berkembang model serupa tidak dapat dikerjakan karena lemahnya institusi serikat kerja dan hegemoniknya kekuasaan pihak perusahaan. </a:t>
            </a:r>
            <a:endParaRPr lang="fi-FI" sz="2500" dirty="0" smtClean="0"/>
          </a:p>
          <a:p>
            <a:pPr algn="just"/>
            <a:r>
              <a:rPr lang="fi-FI" sz="2500" dirty="0" smtClean="0"/>
              <a:t>Dalam </a:t>
            </a:r>
            <a:r>
              <a:rPr lang="fi-FI" sz="2500" dirty="0"/>
              <a:t>kondisi seperti ini fungsi pemerintah adalah mengeluarkan regulasi yang mengatur pembagian keuntungan ekonomi di antara faktor produksi tersebut, di samping undang-undang yang mengatur masalah pendapatan minimum. Sementara itu upaya penguatan serikat kerja tetap harus dikembangkan agar dengan sendirinya mereka bisa membicarakan persoalan distribusi ekonomi dengan pihak pemilik modal.</a:t>
            </a:r>
            <a:endParaRPr lang="fi-FI" sz="2500" dirty="0" smtClean="0">
              <a:effectLst/>
            </a:endParaRPr>
          </a:p>
          <a:p>
            <a:pPr marL="0" indent="0" algn="just">
              <a:buNone/>
            </a:pPr>
            <a:r>
              <a:rPr lang="fi-FI" sz="2500" dirty="0" smtClean="0">
                <a:effectLst/>
              </a:rPr>
              <a:t/>
            </a:r>
            <a:br>
              <a:rPr lang="fi-FI" sz="2500" dirty="0" smtClean="0">
                <a:effectLst/>
              </a:rPr>
            </a:br>
            <a:endParaRPr lang="fi-FI" sz="2500" dirty="0" smtClean="0">
              <a:effectLst/>
            </a:endParaRPr>
          </a:p>
          <a:p>
            <a:pPr algn="just"/>
            <a:endParaRPr lang="en-US" sz="2500" dirty="0"/>
          </a:p>
        </p:txBody>
      </p:sp>
    </p:spTree>
    <p:extLst>
      <p:ext uri="{BB962C8B-B14F-4D97-AF65-F5344CB8AC3E}">
        <p14:creationId xmlns:p14="http://schemas.microsoft.com/office/powerpoint/2010/main" val="3195499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smtClean="0"/>
              <a:t> </a:t>
            </a:r>
            <a:r>
              <a:rPr lang="fi-FI" b="1" dirty="0"/>
              <a:t>KESIMPULAN</a:t>
            </a:r>
            <a:endParaRPr lang="en-US" dirty="0"/>
          </a:p>
        </p:txBody>
      </p:sp>
      <p:sp>
        <p:nvSpPr>
          <p:cNvPr id="3" name="Content Placeholder 2"/>
          <p:cNvSpPr>
            <a:spLocks noGrp="1"/>
          </p:cNvSpPr>
          <p:nvPr>
            <p:ph idx="1"/>
          </p:nvPr>
        </p:nvSpPr>
        <p:spPr/>
        <p:txBody>
          <a:bodyPr>
            <a:normAutofit fontScale="85000" lnSpcReduction="20000"/>
          </a:bodyPr>
          <a:lstStyle/>
          <a:p>
            <a:pPr algn="just"/>
            <a:r>
              <a:rPr lang="fi-FI" dirty="0"/>
              <a:t>Tidak dapat dipungkiri bahwa yang menjadi musuh utama dari bangsa ini adalah kemiskinan. Sebab, kemiskinan telah menjadi kata yang menghantui negara-negra berkembang. Khususnya Indonesia. Mengapa demikian</a:t>
            </a:r>
            <a:r>
              <a:rPr lang="fi-FI" dirty="0" smtClean="0"/>
              <a:t>?</a:t>
            </a:r>
          </a:p>
          <a:p>
            <a:pPr algn="just"/>
            <a:r>
              <a:rPr lang="fi-FI" b="1" dirty="0" smtClean="0"/>
              <a:t>Jawabannya</a:t>
            </a:r>
            <a:r>
              <a:rPr lang="fi-FI" dirty="0" smtClean="0"/>
              <a:t> </a:t>
            </a:r>
            <a:r>
              <a:rPr lang="fi-FI" dirty="0"/>
              <a:t>karena selama ini pemerintah belum memiliki strategi dan kebijakan pengentasan kemiskinan yang jitu. Kebijakan pengentasan kemiskinan masih bersifat pro buget, belum pro poor. Sebab, dari setiap permasalahan seperti kemiskinan, pengangguran, dan kekerasan selalu diterapkan pola kebijakan yang sifatnya struktural dan pendekatan ekonomi semata.</a:t>
            </a:r>
            <a:endParaRPr lang="en-US" dirty="0"/>
          </a:p>
        </p:txBody>
      </p:sp>
    </p:spTree>
    <p:extLst>
      <p:ext uri="{BB962C8B-B14F-4D97-AF65-F5344CB8AC3E}">
        <p14:creationId xmlns:p14="http://schemas.microsoft.com/office/powerpoint/2010/main" val="840234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pPr algn="just"/>
            <a:r>
              <a:rPr lang="en-US" dirty="0" err="1"/>
              <a:t>Semua</a:t>
            </a:r>
            <a:r>
              <a:rPr lang="en-US" dirty="0"/>
              <a:t> </a:t>
            </a:r>
            <a:r>
              <a:rPr lang="en-US" dirty="0" err="1"/>
              <a:t>dihitung</a:t>
            </a:r>
            <a:r>
              <a:rPr lang="en-US" dirty="0"/>
              <a:t> </a:t>
            </a:r>
            <a:r>
              <a:rPr lang="en-US" dirty="0" err="1"/>
              <a:t>berdasarkan</a:t>
            </a:r>
            <a:r>
              <a:rPr lang="en-US" dirty="0"/>
              <a:t> </a:t>
            </a:r>
            <a:r>
              <a:rPr lang="en-US" dirty="0" err="1"/>
              <a:t>angka-angka</a:t>
            </a:r>
            <a:r>
              <a:rPr lang="en-US" dirty="0"/>
              <a:t> </a:t>
            </a:r>
            <a:r>
              <a:rPr lang="en-US" dirty="0" err="1"/>
              <a:t>atau</a:t>
            </a:r>
            <a:r>
              <a:rPr lang="en-US" dirty="0"/>
              <a:t> </a:t>
            </a:r>
            <a:r>
              <a:rPr lang="en-US" dirty="0" err="1"/>
              <a:t>statistik</a:t>
            </a:r>
            <a:r>
              <a:rPr lang="en-US" dirty="0"/>
              <a:t>. </a:t>
            </a:r>
            <a:r>
              <a:rPr lang="en-US" dirty="0" err="1"/>
              <a:t>Padahal</a:t>
            </a:r>
            <a:r>
              <a:rPr lang="en-US" dirty="0"/>
              <a:t> </a:t>
            </a:r>
            <a:r>
              <a:rPr lang="en-US" dirty="0" err="1"/>
              <a:t>kebijakan</a:t>
            </a:r>
            <a:r>
              <a:rPr lang="en-US" dirty="0"/>
              <a:t> </a:t>
            </a:r>
            <a:r>
              <a:rPr lang="en-US" dirty="0" err="1"/>
              <a:t>pengentasan</a:t>
            </a:r>
            <a:r>
              <a:rPr lang="en-US" dirty="0"/>
              <a:t> </a:t>
            </a:r>
            <a:r>
              <a:rPr lang="en-US" dirty="0" err="1"/>
              <a:t>kemiskinan</a:t>
            </a:r>
            <a:r>
              <a:rPr lang="en-US" dirty="0"/>
              <a:t> </a:t>
            </a:r>
            <a:r>
              <a:rPr lang="en-US" dirty="0" err="1"/>
              <a:t>juga</a:t>
            </a:r>
            <a:r>
              <a:rPr lang="en-US" dirty="0"/>
              <a:t> </a:t>
            </a:r>
            <a:r>
              <a:rPr lang="en-US" dirty="0" err="1"/>
              <a:t>harus</a:t>
            </a:r>
            <a:r>
              <a:rPr lang="en-US" dirty="0"/>
              <a:t> </a:t>
            </a:r>
            <a:r>
              <a:rPr lang="en-US" dirty="0" err="1"/>
              <a:t>dilihat</a:t>
            </a:r>
            <a:r>
              <a:rPr lang="en-US" dirty="0"/>
              <a:t> </a:t>
            </a:r>
            <a:r>
              <a:rPr lang="en-US" dirty="0" err="1"/>
              <a:t>dari</a:t>
            </a:r>
            <a:r>
              <a:rPr lang="en-US" dirty="0"/>
              <a:t> </a:t>
            </a:r>
            <a:r>
              <a:rPr lang="en-US" dirty="0" err="1"/>
              <a:t>segi</a:t>
            </a:r>
            <a:r>
              <a:rPr lang="en-US" dirty="0"/>
              <a:t> non-</a:t>
            </a:r>
            <a:r>
              <a:rPr lang="en-US" dirty="0" err="1"/>
              <a:t>ekonomis</a:t>
            </a:r>
            <a:r>
              <a:rPr lang="en-US" dirty="0"/>
              <a:t> </a:t>
            </a:r>
            <a:r>
              <a:rPr lang="en-US" dirty="0" err="1"/>
              <a:t>atau</a:t>
            </a:r>
            <a:r>
              <a:rPr lang="en-US" dirty="0"/>
              <a:t> non-</a:t>
            </a:r>
            <a:r>
              <a:rPr lang="en-US" dirty="0" err="1"/>
              <a:t>statistik</a:t>
            </a:r>
            <a:r>
              <a:rPr lang="en-US" dirty="0"/>
              <a:t>. </a:t>
            </a:r>
            <a:endParaRPr lang="en-US" dirty="0" smtClean="0"/>
          </a:p>
          <a:p>
            <a:pPr algn="just"/>
            <a:r>
              <a:rPr lang="en-US" dirty="0" err="1" smtClean="0"/>
              <a:t>Misalnya</a:t>
            </a:r>
            <a:r>
              <a:rPr lang="en-US" dirty="0"/>
              <a:t>, </a:t>
            </a:r>
            <a:r>
              <a:rPr lang="en-US" dirty="0" err="1"/>
              <a:t>pemberdayaan</a:t>
            </a:r>
            <a:r>
              <a:rPr lang="en-US" dirty="0"/>
              <a:t> </a:t>
            </a:r>
            <a:r>
              <a:rPr lang="en-US" dirty="0" err="1"/>
              <a:t>masyarakat</a:t>
            </a:r>
            <a:r>
              <a:rPr lang="en-US" dirty="0"/>
              <a:t> </a:t>
            </a:r>
            <a:r>
              <a:rPr lang="en-US" dirty="0" err="1"/>
              <a:t>miskin</a:t>
            </a:r>
            <a:r>
              <a:rPr lang="en-US" dirty="0"/>
              <a:t> yang </a:t>
            </a:r>
            <a:r>
              <a:rPr lang="en-US" dirty="0" err="1"/>
              <a:t>sifatnya</a:t>
            </a:r>
            <a:r>
              <a:rPr lang="en-US" dirty="0"/>
              <a:t> “</a:t>
            </a:r>
            <a:r>
              <a:rPr lang="en-US" dirty="0" err="1"/>
              <a:t>buttom</a:t>
            </a:r>
            <a:r>
              <a:rPr lang="en-US" dirty="0"/>
              <a:t>-up intervention” </a:t>
            </a:r>
            <a:r>
              <a:rPr lang="en-US" dirty="0" err="1"/>
              <a:t>dengan</a:t>
            </a:r>
            <a:r>
              <a:rPr lang="en-US" dirty="0"/>
              <a:t> </a:t>
            </a:r>
            <a:r>
              <a:rPr lang="en-US" dirty="0" err="1"/>
              <a:t>padat</a:t>
            </a:r>
            <a:r>
              <a:rPr lang="en-US" dirty="0"/>
              <a:t> </a:t>
            </a:r>
            <a:r>
              <a:rPr lang="en-US" dirty="0" err="1"/>
              <a:t>karya</a:t>
            </a:r>
            <a:r>
              <a:rPr lang="en-US" dirty="0"/>
              <a:t> </a:t>
            </a:r>
            <a:r>
              <a:rPr lang="en-US" dirty="0" err="1"/>
              <a:t>atau</a:t>
            </a:r>
            <a:r>
              <a:rPr lang="en-US" dirty="0"/>
              <a:t> </a:t>
            </a:r>
            <a:r>
              <a:rPr lang="en-US" dirty="0" err="1"/>
              <a:t>dengan</a:t>
            </a:r>
            <a:r>
              <a:rPr lang="en-US" dirty="0"/>
              <a:t> </a:t>
            </a:r>
            <a:r>
              <a:rPr lang="en-US" dirty="0" err="1"/>
              <a:t>memberikan</a:t>
            </a:r>
            <a:r>
              <a:rPr lang="en-US" dirty="0"/>
              <a:t> </a:t>
            </a:r>
            <a:r>
              <a:rPr lang="en-US" dirty="0" err="1"/>
              <a:t>pelatihan</a:t>
            </a:r>
            <a:r>
              <a:rPr lang="en-US" dirty="0"/>
              <a:t> </a:t>
            </a:r>
            <a:r>
              <a:rPr lang="en-US" dirty="0" err="1"/>
              <a:t>kewirauasahaan</a:t>
            </a:r>
            <a:r>
              <a:rPr lang="en-US" dirty="0"/>
              <a:t> </a:t>
            </a:r>
            <a:r>
              <a:rPr lang="en-US" dirty="0" err="1"/>
              <a:t>untuk</a:t>
            </a:r>
            <a:r>
              <a:rPr lang="en-US" dirty="0"/>
              <a:t> </a:t>
            </a:r>
            <a:r>
              <a:rPr lang="en-US" dirty="0" err="1"/>
              <a:t>menumbuhkan</a:t>
            </a:r>
            <a:r>
              <a:rPr lang="en-US" dirty="0"/>
              <a:t> </a:t>
            </a:r>
            <a:r>
              <a:rPr lang="en-US" dirty="0" err="1"/>
              <a:t>sikap</a:t>
            </a:r>
            <a:r>
              <a:rPr lang="en-US" dirty="0"/>
              <a:t> </a:t>
            </a:r>
            <a:r>
              <a:rPr lang="en-US" dirty="0" err="1"/>
              <a:t>dan</a:t>
            </a:r>
            <a:r>
              <a:rPr lang="en-US" dirty="0"/>
              <a:t> mental </a:t>
            </a:r>
            <a:r>
              <a:rPr lang="en-US" dirty="0" err="1"/>
              <a:t>wirausaha</a:t>
            </a:r>
            <a:r>
              <a:rPr lang="en-US" dirty="0"/>
              <a:t>. </a:t>
            </a:r>
            <a:r>
              <a:rPr lang="en-US" dirty="0" err="1"/>
              <a:t>Karena</a:t>
            </a:r>
            <a:r>
              <a:rPr lang="en-US" dirty="0"/>
              <a:t> </a:t>
            </a:r>
            <a:r>
              <a:rPr lang="en-US" dirty="0" err="1"/>
              <a:t>itu</a:t>
            </a:r>
            <a:r>
              <a:rPr lang="en-US" dirty="0"/>
              <a:t> </a:t>
            </a:r>
            <a:r>
              <a:rPr lang="en-US" dirty="0" err="1"/>
              <a:t>situasi</a:t>
            </a:r>
            <a:r>
              <a:rPr lang="en-US" dirty="0"/>
              <a:t> di Indonesia </a:t>
            </a:r>
            <a:r>
              <a:rPr lang="en-US" dirty="0" err="1"/>
              <a:t>sekarang</a:t>
            </a:r>
            <a:r>
              <a:rPr lang="en-US" dirty="0"/>
              <a:t> </a:t>
            </a:r>
            <a:r>
              <a:rPr lang="en-US" dirty="0" err="1"/>
              <a:t>jelas</a:t>
            </a:r>
            <a:r>
              <a:rPr lang="en-US" dirty="0"/>
              <a:t> </a:t>
            </a:r>
            <a:r>
              <a:rPr lang="en-US" dirty="0" err="1"/>
              <a:t>menunjukkan</a:t>
            </a:r>
            <a:r>
              <a:rPr lang="en-US" dirty="0"/>
              <a:t> </a:t>
            </a:r>
            <a:r>
              <a:rPr lang="en-US" dirty="0" err="1"/>
              <a:t>ada</a:t>
            </a:r>
            <a:r>
              <a:rPr lang="en-US" dirty="0"/>
              <a:t> </a:t>
            </a:r>
            <a:r>
              <a:rPr lang="en-US" dirty="0" err="1"/>
              <a:t>banyak</a:t>
            </a:r>
            <a:r>
              <a:rPr lang="en-US" dirty="0"/>
              <a:t> orang </a:t>
            </a:r>
            <a:r>
              <a:rPr lang="en-US" dirty="0" err="1"/>
              <a:t>terpuruk</a:t>
            </a:r>
            <a:r>
              <a:rPr lang="en-US" dirty="0"/>
              <a:t> </a:t>
            </a:r>
            <a:r>
              <a:rPr lang="en-US" dirty="0" err="1"/>
              <a:t>dalam</a:t>
            </a:r>
            <a:r>
              <a:rPr lang="en-US" dirty="0"/>
              <a:t> </a:t>
            </a:r>
            <a:r>
              <a:rPr lang="en-US" dirty="0" err="1"/>
              <a:t>kemiskinan</a:t>
            </a:r>
            <a:r>
              <a:rPr lang="en-US" dirty="0"/>
              <a:t> </a:t>
            </a:r>
            <a:r>
              <a:rPr lang="en-US" dirty="0" err="1"/>
              <a:t>bukan</a:t>
            </a:r>
            <a:r>
              <a:rPr lang="en-US" dirty="0"/>
              <a:t> </a:t>
            </a:r>
            <a:r>
              <a:rPr lang="en-US" dirty="0" err="1"/>
              <a:t>karena</a:t>
            </a:r>
            <a:r>
              <a:rPr lang="en-US" dirty="0"/>
              <a:t> </a:t>
            </a:r>
            <a:r>
              <a:rPr lang="en-US" dirty="0" err="1"/>
              <a:t>malas</a:t>
            </a:r>
            <a:r>
              <a:rPr lang="en-US" dirty="0"/>
              <a:t> </a:t>
            </a:r>
            <a:r>
              <a:rPr lang="en-US" dirty="0" err="1"/>
              <a:t>bekerja</a:t>
            </a:r>
            <a:r>
              <a:rPr lang="en-US" dirty="0"/>
              <a:t>. </a:t>
            </a:r>
            <a:endParaRPr lang="en-US" dirty="0" smtClean="0"/>
          </a:p>
          <a:p>
            <a:pPr algn="just"/>
            <a:r>
              <a:rPr lang="en-US" dirty="0" err="1" smtClean="0"/>
              <a:t>Namun</a:t>
            </a:r>
            <a:r>
              <a:rPr lang="en-US" dirty="0"/>
              <a:t>, </a:t>
            </a:r>
            <a:r>
              <a:rPr lang="en-US" dirty="0" err="1"/>
              <a:t>karena</a:t>
            </a:r>
            <a:r>
              <a:rPr lang="en-US" dirty="0"/>
              <a:t> </a:t>
            </a:r>
            <a:r>
              <a:rPr lang="en-US" dirty="0" err="1"/>
              <a:t>struktur</a:t>
            </a:r>
            <a:r>
              <a:rPr lang="en-US" dirty="0"/>
              <a:t> </a:t>
            </a:r>
            <a:r>
              <a:rPr lang="en-US" dirty="0" err="1"/>
              <a:t>lingkungan</a:t>
            </a:r>
            <a:r>
              <a:rPr lang="en-US" dirty="0"/>
              <a:t> [</a:t>
            </a:r>
            <a:r>
              <a:rPr lang="en-US" dirty="0" err="1"/>
              <a:t>tidak</a:t>
            </a:r>
            <a:r>
              <a:rPr lang="en-US" dirty="0"/>
              <a:t> </a:t>
            </a:r>
            <a:r>
              <a:rPr lang="en-US" dirty="0" err="1"/>
              <a:t>memiliki</a:t>
            </a:r>
            <a:r>
              <a:rPr lang="en-US" dirty="0"/>
              <a:t> </a:t>
            </a:r>
            <a:r>
              <a:rPr lang="en-US" dirty="0" err="1"/>
              <a:t>kesempatan</a:t>
            </a:r>
            <a:r>
              <a:rPr lang="en-US" dirty="0"/>
              <a:t> yang </a:t>
            </a:r>
            <a:r>
              <a:rPr lang="en-US" dirty="0" err="1"/>
              <a:t>sama</a:t>
            </a:r>
            <a:r>
              <a:rPr lang="en-US" dirty="0"/>
              <a:t>] </a:t>
            </a:r>
            <a:r>
              <a:rPr lang="en-US" dirty="0" err="1"/>
              <a:t>dan</a:t>
            </a:r>
            <a:r>
              <a:rPr lang="en-US" dirty="0"/>
              <a:t> </a:t>
            </a:r>
            <a:r>
              <a:rPr lang="en-US" dirty="0" err="1"/>
              <a:t>kebijakan</a:t>
            </a:r>
            <a:r>
              <a:rPr lang="en-US" dirty="0"/>
              <a:t> </a:t>
            </a:r>
            <a:r>
              <a:rPr lang="en-US" dirty="0" err="1"/>
              <a:t>pemerintah</a:t>
            </a:r>
            <a:r>
              <a:rPr lang="en-US" dirty="0"/>
              <a:t> </a:t>
            </a:r>
            <a:r>
              <a:rPr lang="en-US" dirty="0" err="1"/>
              <a:t>tidak</a:t>
            </a:r>
            <a:r>
              <a:rPr lang="en-US" dirty="0"/>
              <a:t> </a:t>
            </a:r>
            <a:r>
              <a:rPr lang="en-US" dirty="0" err="1"/>
              <a:t>memungkinkan</a:t>
            </a:r>
            <a:r>
              <a:rPr lang="en-US" dirty="0"/>
              <a:t> </a:t>
            </a:r>
            <a:r>
              <a:rPr lang="en-US" dirty="0" err="1"/>
              <a:t>mereka</a:t>
            </a:r>
            <a:r>
              <a:rPr lang="en-US" dirty="0"/>
              <a:t> </a:t>
            </a:r>
            <a:r>
              <a:rPr lang="en-US" dirty="0" err="1"/>
              <a:t>bisa</a:t>
            </a:r>
            <a:r>
              <a:rPr lang="en-US" dirty="0"/>
              <a:t> </a:t>
            </a:r>
            <a:r>
              <a:rPr lang="en-US" dirty="0" err="1"/>
              <a:t>naik</a:t>
            </a:r>
            <a:r>
              <a:rPr lang="en-US" dirty="0"/>
              <a:t> </a:t>
            </a:r>
            <a:r>
              <a:rPr lang="en-US" dirty="0" err="1"/>
              <a:t>kelas</a:t>
            </a:r>
            <a:r>
              <a:rPr lang="en-US" dirty="0"/>
              <a:t> </a:t>
            </a:r>
            <a:r>
              <a:rPr lang="en-US" dirty="0" err="1"/>
              <a:t>atau</a:t>
            </a:r>
            <a:r>
              <a:rPr lang="en-US" dirty="0"/>
              <a:t> </a:t>
            </a:r>
            <a:r>
              <a:rPr lang="en-US" dirty="0" err="1"/>
              <a:t>melakukan</a:t>
            </a:r>
            <a:r>
              <a:rPr lang="en-US" dirty="0"/>
              <a:t> </a:t>
            </a:r>
            <a:r>
              <a:rPr lang="en-US" dirty="0" err="1"/>
              <a:t>mobilitas</a:t>
            </a:r>
            <a:r>
              <a:rPr lang="en-US" dirty="0"/>
              <a:t> </a:t>
            </a:r>
            <a:r>
              <a:rPr lang="en-US" dirty="0" err="1"/>
              <a:t>sosial</a:t>
            </a:r>
            <a:r>
              <a:rPr lang="en-US" dirty="0"/>
              <a:t> </a:t>
            </a:r>
            <a:r>
              <a:rPr lang="en-US" dirty="0" err="1"/>
              <a:t>secara</a:t>
            </a:r>
            <a:r>
              <a:rPr lang="en-US" dirty="0"/>
              <a:t> </a:t>
            </a:r>
            <a:r>
              <a:rPr lang="en-US" dirty="0" err="1"/>
              <a:t>vertikal</a:t>
            </a:r>
            <a:r>
              <a:rPr lang="en-US" dirty="0"/>
              <a:t>.</a:t>
            </a:r>
          </a:p>
        </p:txBody>
      </p:sp>
    </p:spTree>
    <p:extLst>
      <p:ext uri="{BB962C8B-B14F-4D97-AF65-F5344CB8AC3E}">
        <p14:creationId xmlns:p14="http://schemas.microsoft.com/office/powerpoint/2010/main" val="3792097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path path="circle">
              <a:fillToRect l="50000" t="50000" r="50000" b="50000"/>
            </a:path>
            <a:tileRect/>
          </a:gradFill>
        </p:spPr>
        <p:txBody>
          <a:bodyPr>
            <a:normAutofit fontScale="92500" lnSpcReduction="20000"/>
          </a:bodyPr>
          <a:lstStyle/>
          <a:p>
            <a:pPr algn="just"/>
            <a:r>
              <a:rPr lang="fi-FI" dirty="0" smtClean="0"/>
              <a:t>Namun kesenjangan pendapatan di Indonesia ini sangatlah jelas terlihat, yang kaya semakin kaya dan yang miskin semakin miskin.</a:t>
            </a:r>
          </a:p>
          <a:p>
            <a:pPr algn="just"/>
            <a:r>
              <a:rPr lang="fi-FI" dirty="0" smtClean="0"/>
              <a:t>Jasa-jasa petani dan pedagang tidak di hargai sebagaimana mestinya, di Jepang petani sangat di hargai, maka dari itu di sana pendapatan / gaji mereka besar. Petani yang harusnya hidup makmur, di Indonesia justru hidup melarat. Petani menanam di sawah milik mereka sendiri, tapi mereka masih harus membeli beras.</a:t>
            </a:r>
            <a:endParaRPr lang="fi-FI" dirty="0" smtClean="0">
              <a:effectLst/>
            </a:endParaRPr>
          </a:p>
          <a:p>
            <a:pPr algn="just"/>
            <a:r>
              <a:rPr lang="fi-FI" dirty="0" smtClean="0">
                <a:solidFill>
                  <a:srgbClr val="FF0000"/>
                </a:solidFill>
              </a:rPr>
              <a:t>Berikutnya </a:t>
            </a:r>
            <a:r>
              <a:rPr lang="fi-FI" dirty="0" smtClean="0"/>
              <a:t>akan di bahas lebih lanjut mengenai permasalahn kemiskinan dan kesenjangan pendapatan.</a:t>
            </a:r>
            <a:endParaRPr lang="fi-FI" dirty="0" smtClean="0">
              <a:effectLst/>
            </a:endParaRPr>
          </a:p>
          <a:p>
            <a:pPr algn="just"/>
            <a:endParaRPr lang="en-US" dirty="0" smtClean="0"/>
          </a:p>
          <a:p>
            <a:endParaRPr lang="en-US" dirty="0"/>
          </a:p>
        </p:txBody>
      </p:sp>
    </p:spTree>
    <p:extLst>
      <p:ext uri="{BB962C8B-B14F-4D97-AF65-F5344CB8AC3E}">
        <p14:creationId xmlns:p14="http://schemas.microsoft.com/office/powerpoint/2010/main" val="19156681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DAFTAR </a:t>
            </a:r>
            <a:r>
              <a:rPr lang="en-US" b="1" dirty="0"/>
              <a:t>PUSTAKA</a:t>
            </a:r>
            <a:endParaRPr lang="en-US" dirty="0"/>
          </a:p>
        </p:txBody>
      </p:sp>
      <p:sp>
        <p:nvSpPr>
          <p:cNvPr id="3" name="Content Placeholder 2"/>
          <p:cNvSpPr>
            <a:spLocks noGrp="1"/>
          </p:cNvSpPr>
          <p:nvPr>
            <p:ph idx="1"/>
          </p:nvPr>
        </p:nvSpPr>
        <p:spPr/>
        <p:txBody>
          <a:bodyPr>
            <a:normAutofit/>
          </a:bodyPr>
          <a:lstStyle/>
          <a:p>
            <a:pPr algn="just"/>
            <a:r>
              <a:rPr lang="fi-FI" dirty="0">
                <a:hlinkClick r:id="rId2"/>
              </a:rPr>
              <a:t>http://www.oppapers.com/essays/Kemiskinan-Dan-Kesenjangan-Pendapatan/309992</a:t>
            </a:r>
            <a:endParaRPr lang="fi-FI" dirty="0" smtClean="0">
              <a:effectLst/>
            </a:endParaRPr>
          </a:p>
          <a:p>
            <a:pPr algn="just"/>
            <a:r>
              <a:rPr lang="fi-FI" dirty="0" smtClean="0">
                <a:hlinkClick r:id="rId3"/>
              </a:rPr>
              <a:t>http</a:t>
            </a:r>
            <a:r>
              <a:rPr lang="fi-FI" dirty="0">
                <a:hlinkClick r:id="rId3"/>
              </a:rPr>
              <a:t>://id.wikipedia.org/wiki/Kemiskinan</a:t>
            </a:r>
            <a:endParaRPr lang="fi-FI" dirty="0" smtClean="0">
              <a:effectLst/>
            </a:endParaRPr>
          </a:p>
          <a:p>
            <a:pPr algn="just"/>
            <a:r>
              <a:rPr lang="fi-FI" dirty="0" smtClean="0">
                <a:hlinkClick r:id="rId4"/>
              </a:rPr>
              <a:t>http</a:t>
            </a:r>
            <a:r>
              <a:rPr lang="fi-FI" dirty="0">
                <a:hlinkClick r:id="rId4"/>
              </a:rPr>
              <a:t>://blog.uin-malang.ac.id/nita/2011/01/06/kemiskinan-dan-kesenjangan-pendapatan/</a:t>
            </a:r>
            <a:endParaRPr lang="fi-FI" dirty="0" smtClean="0">
              <a:effectLst/>
            </a:endParaRPr>
          </a:p>
          <a:p>
            <a:pPr algn="just"/>
            <a:r>
              <a:rPr lang="fi-FI" dirty="0" smtClean="0"/>
              <a:t>Tulus </a:t>
            </a:r>
            <a:r>
              <a:rPr lang="fi-FI" dirty="0"/>
              <a:t>TH. Tambunan, Perekonomian Indonesia (Beberapa Permasalahan Penting), ……, hal. 95</a:t>
            </a:r>
            <a:endParaRPr lang="fi-FI" dirty="0" smtClean="0">
              <a:effectLst/>
            </a:endParaRPr>
          </a:p>
          <a:p>
            <a:endParaRPr lang="en-US" dirty="0"/>
          </a:p>
        </p:txBody>
      </p:sp>
    </p:spTree>
    <p:extLst>
      <p:ext uri="{BB962C8B-B14F-4D97-AF65-F5344CB8AC3E}">
        <p14:creationId xmlns:p14="http://schemas.microsoft.com/office/powerpoint/2010/main" val="168359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path path="circle">
              <a:fillToRect l="50000" t="50000" r="50000" b="50000"/>
            </a:path>
            <a:tileRect/>
          </a:gradFill>
        </p:spPr>
        <p:txBody>
          <a:bodyPr>
            <a:normAutofit fontScale="85000" lnSpcReduction="20000"/>
          </a:bodyPr>
          <a:lstStyle/>
          <a:p>
            <a:r>
              <a:rPr lang="en-US" b="1" dirty="0" smtClean="0"/>
              <a:t>PEMBAHASAN</a:t>
            </a:r>
            <a:r>
              <a:rPr lang="en-US" dirty="0" smtClean="0">
                <a:effectLst/>
              </a:rPr>
              <a:t/>
            </a:r>
            <a:br>
              <a:rPr lang="en-US" dirty="0" smtClean="0">
                <a:effectLst/>
              </a:rPr>
            </a:br>
            <a:r>
              <a:rPr lang="en-US" b="1" dirty="0" smtClean="0"/>
              <a:t>KONSEP </a:t>
            </a:r>
            <a:r>
              <a:rPr lang="en-US" b="1" dirty="0"/>
              <a:t>DAN DEFINISI</a:t>
            </a:r>
            <a:endParaRPr lang="en-US" dirty="0" smtClean="0">
              <a:effectLst/>
            </a:endParaRPr>
          </a:p>
          <a:p>
            <a:pPr algn="just"/>
            <a:r>
              <a:rPr lang="en-US" dirty="0" err="1" smtClean="0"/>
              <a:t>Kemiskinan</a:t>
            </a:r>
            <a:r>
              <a:rPr lang="en-US" dirty="0" smtClean="0"/>
              <a:t> </a:t>
            </a:r>
            <a:r>
              <a:rPr lang="en-US" dirty="0" err="1"/>
              <a:t>adalah</a:t>
            </a:r>
            <a:r>
              <a:rPr lang="en-US" dirty="0"/>
              <a:t> </a:t>
            </a:r>
            <a:r>
              <a:rPr lang="en-US" dirty="0" err="1"/>
              <a:t>keadaan</a:t>
            </a:r>
            <a:r>
              <a:rPr lang="en-US" dirty="0"/>
              <a:t> </a:t>
            </a:r>
            <a:r>
              <a:rPr lang="en-US" dirty="0" err="1"/>
              <a:t>dimana</a:t>
            </a:r>
            <a:r>
              <a:rPr lang="en-US" dirty="0"/>
              <a:t> </a:t>
            </a:r>
            <a:r>
              <a:rPr lang="en-US" dirty="0" err="1"/>
              <a:t>terjadi</a:t>
            </a:r>
            <a:r>
              <a:rPr lang="en-US" dirty="0"/>
              <a:t> </a:t>
            </a:r>
            <a:r>
              <a:rPr lang="en-US" dirty="0" err="1"/>
              <a:t>ketidakmampuan</a:t>
            </a:r>
            <a:r>
              <a:rPr lang="en-US" dirty="0"/>
              <a:t> </a:t>
            </a:r>
            <a:r>
              <a:rPr lang="en-US" dirty="0" err="1"/>
              <a:t>untuk</a:t>
            </a:r>
            <a:r>
              <a:rPr lang="en-US" dirty="0"/>
              <a:t> </a:t>
            </a:r>
            <a:r>
              <a:rPr lang="en-US" dirty="0" err="1"/>
              <a:t>memenuhi</a:t>
            </a:r>
            <a:r>
              <a:rPr lang="en-US" dirty="0"/>
              <a:t> </a:t>
            </a:r>
            <a:r>
              <a:rPr lang="en-US" dirty="0" err="1"/>
              <a:t>kebutuhan</a:t>
            </a:r>
            <a:r>
              <a:rPr lang="en-US" dirty="0"/>
              <a:t> </a:t>
            </a:r>
            <a:r>
              <a:rPr lang="en-US" dirty="0" err="1"/>
              <a:t>dasar</a:t>
            </a:r>
            <a:r>
              <a:rPr lang="en-US" dirty="0"/>
              <a:t> </a:t>
            </a:r>
            <a:r>
              <a:rPr lang="en-US" dirty="0" err="1"/>
              <a:t>seperti</a:t>
            </a:r>
            <a:r>
              <a:rPr lang="en-US" dirty="0"/>
              <a:t> </a:t>
            </a:r>
            <a:r>
              <a:rPr lang="en-US" dirty="0" err="1"/>
              <a:t>makanan</a:t>
            </a:r>
            <a:r>
              <a:rPr lang="en-US" dirty="0"/>
              <a:t> , </a:t>
            </a:r>
            <a:r>
              <a:rPr lang="en-US" dirty="0" err="1"/>
              <a:t>pakaian</a:t>
            </a:r>
            <a:r>
              <a:rPr lang="en-US" dirty="0"/>
              <a:t> , </a:t>
            </a:r>
            <a:r>
              <a:rPr lang="en-US" dirty="0" err="1"/>
              <a:t>tempat</a:t>
            </a:r>
            <a:r>
              <a:rPr lang="en-US" dirty="0"/>
              <a:t> </a:t>
            </a:r>
            <a:r>
              <a:rPr lang="en-US" dirty="0" err="1"/>
              <a:t>berlindung</a:t>
            </a:r>
            <a:r>
              <a:rPr lang="en-US" dirty="0"/>
              <a:t>, </a:t>
            </a:r>
            <a:r>
              <a:rPr lang="en-US" dirty="0" err="1"/>
              <a:t>pendidikan</a:t>
            </a:r>
            <a:r>
              <a:rPr lang="en-US" dirty="0"/>
              <a:t>, </a:t>
            </a:r>
            <a:r>
              <a:rPr lang="en-US" dirty="0" err="1"/>
              <a:t>dan</a:t>
            </a:r>
            <a:r>
              <a:rPr lang="en-US" dirty="0"/>
              <a:t> </a:t>
            </a:r>
            <a:r>
              <a:rPr lang="en-US" dirty="0" err="1"/>
              <a:t>kesehatan</a:t>
            </a:r>
            <a:r>
              <a:rPr lang="en-US" dirty="0"/>
              <a:t>. </a:t>
            </a:r>
            <a:endParaRPr lang="en-US" dirty="0" smtClean="0"/>
          </a:p>
          <a:p>
            <a:pPr algn="just"/>
            <a:r>
              <a:rPr lang="en-US" dirty="0" err="1" smtClean="0"/>
              <a:t>Kemiskinan</a:t>
            </a:r>
            <a:r>
              <a:rPr lang="en-US" dirty="0" smtClean="0"/>
              <a:t> </a:t>
            </a:r>
            <a:r>
              <a:rPr lang="en-US" dirty="0" err="1"/>
              <a:t>dapat</a:t>
            </a:r>
            <a:r>
              <a:rPr lang="en-US" dirty="0"/>
              <a:t> </a:t>
            </a:r>
            <a:r>
              <a:rPr lang="en-US" dirty="0" err="1"/>
              <a:t>disebabkan</a:t>
            </a:r>
            <a:r>
              <a:rPr lang="en-US" dirty="0"/>
              <a:t> </a:t>
            </a:r>
            <a:r>
              <a:rPr lang="en-US" dirty="0" err="1"/>
              <a:t>oleh</a:t>
            </a:r>
            <a:r>
              <a:rPr lang="en-US" dirty="0"/>
              <a:t> </a:t>
            </a:r>
            <a:r>
              <a:rPr lang="en-US" dirty="0" err="1"/>
              <a:t>kelangkaan</a:t>
            </a:r>
            <a:r>
              <a:rPr lang="en-US" dirty="0"/>
              <a:t> </a:t>
            </a:r>
            <a:r>
              <a:rPr lang="en-US" dirty="0" err="1"/>
              <a:t>alat</a:t>
            </a:r>
            <a:r>
              <a:rPr lang="en-US" dirty="0"/>
              <a:t> </a:t>
            </a:r>
            <a:r>
              <a:rPr lang="en-US" dirty="0" err="1"/>
              <a:t>pemenuh</a:t>
            </a:r>
            <a:r>
              <a:rPr lang="en-US" dirty="0"/>
              <a:t> </a:t>
            </a:r>
            <a:r>
              <a:rPr lang="en-US" dirty="0" err="1"/>
              <a:t>kebutuhan</a:t>
            </a:r>
            <a:r>
              <a:rPr lang="en-US" dirty="0"/>
              <a:t> </a:t>
            </a:r>
            <a:r>
              <a:rPr lang="en-US" dirty="0" err="1"/>
              <a:t>dasar</a:t>
            </a:r>
            <a:r>
              <a:rPr lang="en-US" dirty="0"/>
              <a:t>, </a:t>
            </a:r>
            <a:r>
              <a:rPr lang="en-US" dirty="0" err="1"/>
              <a:t>ataupun</a:t>
            </a:r>
            <a:r>
              <a:rPr lang="en-US" dirty="0"/>
              <a:t> </a:t>
            </a:r>
            <a:r>
              <a:rPr lang="en-US" dirty="0" err="1"/>
              <a:t>sulitnya</a:t>
            </a:r>
            <a:r>
              <a:rPr lang="en-US" dirty="0"/>
              <a:t> </a:t>
            </a:r>
            <a:r>
              <a:rPr lang="en-US" dirty="0" err="1"/>
              <a:t>akses</a:t>
            </a:r>
            <a:r>
              <a:rPr lang="en-US" dirty="0"/>
              <a:t> </a:t>
            </a:r>
            <a:r>
              <a:rPr lang="en-US" dirty="0" err="1"/>
              <a:t>terhadap</a:t>
            </a:r>
            <a:r>
              <a:rPr lang="en-US" dirty="0"/>
              <a:t> </a:t>
            </a:r>
            <a:r>
              <a:rPr lang="en-US" dirty="0" err="1"/>
              <a:t>pendidikan</a:t>
            </a:r>
            <a:r>
              <a:rPr lang="en-US" dirty="0"/>
              <a:t> </a:t>
            </a:r>
            <a:r>
              <a:rPr lang="en-US" dirty="0" err="1"/>
              <a:t>dan</a:t>
            </a:r>
            <a:r>
              <a:rPr lang="en-US" dirty="0"/>
              <a:t> </a:t>
            </a:r>
            <a:r>
              <a:rPr lang="en-US" dirty="0" err="1"/>
              <a:t>pekerjaan</a:t>
            </a:r>
            <a:r>
              <a:rPr lang="en-US" dirty="0" smtClean="0"/>
              <a:t>.</a:t>
            </a:r>
          </a:p>
          <a:p>
            <a:pPr algn="just"/>
            <a:r>
              <a:rPr lang="en-US" b="1" dirty="0" err="1" smtClean="0"/>
              <a:t>Kemiskinan</a:t>
            </a:r>
            <a:r>
              <a:rPr lang="en-US" b="1" dirty="0" smtClean="0"/>
              <a:t> </a:t>
            </a:r>
            <a:r>
              <a:rPr lang="en-US" b="1" dirty="0" err="1"/>
              <a:t>merupakan</a:t>
            </a:r>
            <a:r>
              <a:rPr lang="en-US" b="1" dirty="0"/>
              <a:t> </a:t>
            </a:r>
            <a:r>
              <a:rPr lang="en-US" b="1" dirty="0" err="1"/>
              <a:t>masalah</a:t>
            </a:r>
            <a:r>
              <a:rPr lang="en-US" b="1" dirty="0"/>
              <a:t> global</a:t>
            </a:r>
            <a:r>
              <a:rPr lang="en-US" dirty="0"/>
              <a:t>. </a:t>
            </a:r>
            <a:r>
              <a:rPr lang="en-US" dirty="0" err="1"/>
              <a:t>Sebagian</a:t>
            </a:r>
            <a:r>
              <a:rPr lang="en-US" dirty="0"/>
              <a:t> orang </a:t>
            </a:r>
            <a:r>
              <a:rPr lang="en-US" dirty="0" err="1"/>
              <a:t>memahami</a:t>
            </a:r>
            <a:r>
              <a:rPr lang="en-US" dirty="0"/>
              <a:t> </a:t>
            </a:r>
            <a:r>
              <a:rPr lang="en-US" dirty="0" err="1"/>
              <a:t>istilah</a:t>
            </a:r>
            <a:r>
              <a:rPr lang="en-US" dirty="0"/>
              <a:t> </a:t>
            </a:r>
            <a:r>
              <a:rPr lang="en-US" dirty="0" err="1"/>
              <a:t>ini</a:t>
            </a:r>
            <a:r>
              <a:rPr lang="en-US" dirty="0"/>
              <a:t> </a:t>
            </a:r>
            <a:r>
              <a:rPr lang="en-US" dirty="0" err="1"/>
              <a:t>secara</a:t>
            </a:r>
            <a:r>
              <a:rPr lang="en-US" dirty="0"/>
              <a:t> </a:t>
            </a:r>
            <a:r>
              <a:rPr lang="en-US" dirty="0" err="1"/>
              <a:t>subyektif</a:t>
            </a:r>
            <a:r>
              <a:rPr lang="en-US" dirty="0"/>
              <a:t> </a:t>
            </a:r>
            <a:r>
              <a:rPr lang="en-US" dirty="0" err="1"/>
              <a:t>dan</a:t>
            </a:r>
            <a:r>
              <a:rPr lang="en-US" dirty="0"/>
              <a:t> </a:t>
            </a:r>
            <a:r>
              <a:rPr lang="en-US" dirty="0" err="1"/>
              <a:t>komparatif</a:t>
            </a:r>
            <a:r>
              <a:rPr lang="en-US" dirty="0"/>
              <a:t>, </a:t>
            </a:r>
            <a:r>
              <a:rPr lang="en-US" dirty="0" err="1"/>
              <a:t>sementara</a:t>
            </a:r>
            <a:r>
              <a:rPr lang="en-US" dirty="0"/>
              <a:t> yang </a:t>
            </a:r>
            <a:r>
              <a:rPr lang="en-US" dirty="0" err="1"/>
              <a:t>lainnya</a:t>
            </a:r>
            <a:r>
              <a:rPr lang="en-US" dirty="0"/>
              <a:t> </a:t>
            </a:r>
            <a:r>
              <a:rPr lang="en-US" dirty="0" err="1"/>
              <a:t>melihatnya</a:t>
            </a:r>
            <a:r>
              <a:rPr lang="en-US" dirty="0"/>
              <a:t> </a:t>
            </a:r>
            <a:r>
              <a:rPr lang="en-US" dirty="0" err="1"/>
              <a:t>dari</a:t>
            </a:r>
            <a:r>
              <a:rPr lang="en-US" dirty="0"/>
              <a:t> </a:t>
            </a:r>
            <a:r>
              <a:rPr lang="en-US" dirty="0" err="1"/>
              <a:t>segi</a:t>
            </a:r>
            <a:r>
              <a:rPr lang="en-US" dirty="0"/>
              <a:t> moral </a:t>
            </a:r>
            <a:r>
              <a:rPr lang="en-US" dirty="0" err="1"/>
              <a:t>dan</a:t>
            </a:r>
            <a:r>
              <a:rPr lang="en-US" dirty="0"/>
              <a:t> </a:t>
            </a:r>
            <a:r>
              <a:rPr lang="en-US" dirty="0" err="1"/>
              <a:t>evaluatif</a:t>
            </a:r>
            <a:r>
              <a:rPr lang="en-US" dirty="0"/>
              <a:t>, </a:t>
            </a:r>
            <a:r>
              <a:rPr lang="en-US" dirty="0" err="1"/>
              <a:t>dan</a:t>
            </a:r>
            <a:r>
              <a:rPr lang="en-US" dirty="0"/>
              <a:t> yang </a:t>
            </a:r>
            <a:r>
              <a:rPr lang="en-US" dirty="0" err="1"/>
              <a:t>lainnya</a:t>
            </a:r>
            <a:r>
              <a:rPr lang="en-US" dirty="0"/>
              <a:t> </a:t>
            </a:r>
            <a:r>
              <a:rPr lang="en-US" dirty="0" err="1"/>
              <a:t>lagi</a:t>
            </a:r>
            <a:r>
              <a:rPr lang="en-US" dirty="0"/>
              <a:t> </a:t>
            </a:r>
            <a:r>
              <a:rPr lang="en-US" dirty="0" err="1"/>
              <a:t>memahaminya</a:t>
            </a:r>
            <a:r>
              <a:rPr lang="en-US" dirty="0"/>
              <a:t> </a:t>
            </a:r>
            <a:r>
              <a:rPr lang="en-US" dirty="0" err="1"/>
              <a:t>dari</a:t>
            </a:r>
            <a:r>
              <a:rPr lang="en-US" dirty="0"/>
              <a:t> </a:t>
            </a:r>
            <a:r>
              <a:rPr lang="en-US" dirty="0" err="1"/>
              <a:t>sudut</a:t>
            </a:r>
            <a:r>
              <a:rPr lang="en-US" dirty="0"/>
              <a:t> </a:t>
            </a:r>
            <a:r>
              <a:rPr lang="en-US" dirty="0" err="1"/>
              <a:t>ilmiah</a:t>
            </a:r>
            <a:r>
              <a:rPr lang="en-US" dirty="0"/>
              <a:t> yang </a:t>
            </a:r>
            <a:r>
              <a:rPr lang="en-US" dirty="0" err="1"/>
              <a:t>telah</a:t>
            </a:r>
            <a:r>
              <a:rPr lang="en-US" dirty="0"/>
              <a:t> </a:t>
            </a:r>
            <a:r>
              <a:rPr lang="en-US" dirty="0" err="1"/>
              <a:t>mapan</a:t>
            </a:r>
            <a:r>
              <a:rPr lang="en-US" dirty="0"/>
              <a:t>.</a:t>
            </a:r>
            <a:endParaRPr lang="en-US" dirty="0" smtClean="0">
              <a:effectLst/>
            </a:endParaRPr>
          </a:p>
          <a:p>
            <a:endParaRPr lang="en-US" dirty="0"/>
          </a:p>
        </p:txBody>
      </p:sp>
    </p:spTree>
    <p:extLst>
      <p:ext uri="{BB962C8B-B14F-4D97-AF65-F5344CB8AC3E}">
        <p14:creationId xmlns:p14="http://schemas.microsoft.com/office/powerpoint/2010/main" val="3747104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fontScale="85000" lnSpcReduction="20000"/>
          </a:bodyPr>
          <a:lstStyle/>
          <a:p>
            <a:pPr algn="just"/>
            <a:r>
              <a:rPr lang="en-US" dirty="0" err="1"/>
              <a:t>Besarnya</a:t>
            </a:r>
            <a:r>
              <a:rPr lang="en-US" dirty="0"/>
              <a:t> </a:t>
            </a:r>
            <a:r>
              <a:rPr lang="en-US" dirty="0" err="1"/>
              <a:t>kemiskinan</a:t>
            </a:r>
            <a:r>
              <a:rPr lang="en-US" dirty="0"/>
              <a:t> </a:t>
            </a:r>
            <a:r>
              <a:rPr lang="en-US" dirty="0" err="1"/>
              <a:t>dapat</a:t>
            </a:r>
            <a:r>
              <a:rPr lang="en-US" dirty="0"/>
              <a:t> </a:t>
            </a:r>
            <a:r>
              <a:rPr lang="en-US" dirty="0" err="1"/>
              <a:t>diukur</a:t>
            </a:r>
            <a:r>
              <a:rPr lang="en-US" dirty="0"/>
              <a:t> </a:t>
            </a:r>
            <a:r>
              <a:rPr lang="en-US" dirty="0" err="1"/>
              <a:t>dengan</a:t>
            </a:r>
            <a:r>
              <a:rPr lang="en-US" dirty="0"/>
              <a:t> </a:t>
            </a:r>
            <a:r>
              <a:rPr lang="en-US" dirty="0" err="1"/>
              <a:t>atau</a:t>
            </a:r>
            <a:r>
              <a:rPr lang="en-US" dirty="0"/>
              <a:t> </a:t>
            </a:r>
            <a:r>
              <a:rPr lang="en-US" dirty="0" err="1"/>
              <a:t>tanpa</a:t>
            </a:r>
            <a:r>
              <a:rPr lang="en-US" dirty="0"/>
              <a:t> </a:t>
            </a:r>
            <a:r>
              <a:rPr lang="en-US" dirty="0" err="1"/>
              <a:t>mengacu</a:t>
            </a:r>
            <a:r>
              <a:rPr lang="en-US" dirty="0"/>
              <a:t> </a:t>
            </a:r>
            <a:r>
              <a:rPr lang="en-US" dirty="0" err="1"/>
              <a:t>kepada</a:t>
            </a:r>
            <a:r>
              <a:rPr lang="en-US" dirty="0"/>
              <a:t> </a:t>
            </a:r>
            <a:r>
              <a:rPr lang="en-US" dirty="0" err="1"/>
              <a:t>garis</a:t>
            </a:r>
            <a:r>
              <a:rPr lang="en-US" dirty="0"/>
              <a:t> </a:t>
            </a:r>
            <a:r>
              <a:rPr lang="en-US" dirty="0" err="1"/>
              <a:t>kemiskinan</a:t>
            </a:r>
            <a:r>
              <a:rPr lang="en-US" dirty="0"/>
              <a:t>. </a:t>
            </a:r>
            <a:endParaRPr lang="en-US" dirty="0" smtClean="0"/>
          </a:p>
          <a:p>
            <a:pPr algn="just"/>
            <a:r>
              <a:rPr lang="en-US" dirty="0" err="1" smtClean="0"/>
              <a:t>Konsep</a:t>
            </a:r>
            <a:r>
              <a:rPr lang="en-US" dirty="0" smtClean="0"/>
              <a:t> </a:t>
            </a:r>
            <a:r>
              <a:rPr lang="en-US" dirty="0"/>
              <a:t>yang </a:t>
            </a:r>
            <a:r>
              <a:rPr lang="en-US" dirty="0" err="1"/>
              <a:t>mengacu</a:t>
            </a:r>
            <a:r>
              <a:rPr lang="en-US" dirty="0"/>
              <a:t> </a:t>
            </a:r>
            <a:r>
              <a:rPr lang="en-US" dirty="0" err="1"/>
              <a:t>kepada</a:t>
            </a:r>
            <a:r>
              <a:rPr lang="en-US" dirty="0"/>
              <a:t> </a:t>
            </a:r>
            <a:r>
              <a:rPr lang="en-US" dirty="0" err="1"/>
              <a:t>garis</a:t>
            </a:r>
            <a:r>
              <a:rPr lang="en-US" dirty="0"/>
              <a:t> </a:t>
            </a:r>
            <a:r>
              <a:rPr lang="en-US" dirty="0" err="1"/>
              <a:t>kemiskinan</a:t>
            </a:r>
            <a:r>
              <a:rPr lang="en-US" dirty="0"/>
              <a:t> </a:t>
            </a:r>
            <a:r>
              <a:rPr lang="en-US" dirty="0" err="1"/>
              <a:t>disebut</a:t>
            </a:r>
            <a:r>
              <a:rPr lang="en-US" dirty="0"/>
              <a:t> </a:t>
            </a:r>
            <a:r>
              <a:rPr lang="en-US" dirty="0" err="1"/>
              <a:t>kemiskinan</a:t>
            </a:r>
            <a:r>
              <a:rPr lang="en-US" dirty="0"/>
              <a:t> </a:t>
            </a:r>
            <a:r>
              <a:rPr lang="en-US" b="1" dirty="0"/>
              <a:t>relative, </a:t>
            </a:r>
            <a:endParaRPr lang="en-US" b="1" dirty="0" smtClean="0"/>
          </a:p>
          <a:p>
            <a:pPr algn="just"/>
            <a:r>
              <a:rPr lang="en-US" dirty="0" err="1" smtClean="0"/>
              <a:t>sedangkan</a:t>
            </a:r>
            <a:r>
              <a:rPr lang="en-US" dirty="0" smtClean="0"/>
              <a:t> </a:t>
            </a:r>
            <a:r>
              <a:rPr lang="en-US" dirty="0" err="1"/>
              <a:t>konsep</a:t>
            </a:r>
            <a:r>
              <a:rPr lang="en-US" dirty="0"/>
              <a:t> yang </a:t>
            </a:r>
            <a:r>
              <a:rPr lang="en-US" dirty="0" err="1"/>
              <a:t>pengukurannya</a:t>
            </a:r>
            <a:r>
              <a:rPr lang="en-US" dirty="0"/>
              <a:t> </a:t>
            </a:r>
            <a:r>
              <a:rPr lang="en-US" dirty="0" err="1"/>
              <a:t>tidak</a:t>
            </a:r>
            <a:r>
              <a:rPr lang="en-US" dirty="0"/>
              <a:t> </a:t>
            </a:r>
            <a:r>
              <a:rPr lang="en-US" dirty="0" err="1"/>
              <a:t>didasarkan</a:t>
            </a:r>
            <a:r>
              <a:rPr lang="en-US" dirty="0"/>
              <a:t> </a:t>
            </a:r>
            <a:r>
              <a:rPr lang="en-US" dirty="0" err="1"/>
              <a:t>pada</a:t>
            </a:r>
            <a:r>
              <a:rPr lang="en-US" dirty="0"/>
              <a:t> </a:t>
            </a:r>
            <a:r>
              <a:rPr lang="en-US" dirty="0" err="1"/>
              <a:t>garis</a:t>
            </a:r>
            <a:r>
              <a:rPr lang="en-US" dirty="0"/>
              <a:t> </a:t>
            </a:r>
            <a:r>
              <a:rPr lang="en-US" dirty="0" err="1"/>
              <a:t>kemiskinan</a:t>
            </a:r>
            <a:r>
              <a:rPr lang="en-US" dirty="0"/>
              <a:t> </a:t>
            </a:r>
            <a:r>
              <a:rPr lang="en-US" dirty="0" err="1"/>
              <a:t>disebut</a:t>
            </a:r>
            <a:r>
              <a:rPr lang="en-US" dirty="0"/>
              <a:t> </a:t>
            </a:r>
            <a:r>
              <a:rPr lang="en-US" dirty="0" err="1"/>
              <a:t>kemiskinan</a:t>
            </a:r>
            <a:r>
              <a:rPr lang="en-US" b="1" dirty="0"/>
              <a:t> absolute</a:t>
            </a:r>
            <a:r>
              <a:rPr lang="en-US" dirty="0"/>
              <a:t>. </a:t>
            </a:r>
            <a:endParaRPr lang="en-US" dirty="0" smtClean="0"/>
          </a:p>
          <a:p>
            <a:pPr marL="514350" indent="-514350" algn="just">
              <a:buFont typeface="+mj-lt"/>
              <a:buAutoNum type="arabicPeriod"/>
            </a:pPr>
            <a:r>
              <a:rPr lang="en-US" b="1" dirty="0" err="1" smtClean="0"/>
              <a:t>Kemiskian</a:t>
            </a:r>
            <a:r>
              <a:rPr lang="en-US" b="1" dirty="0" smtClean="0"/>
              <a:t> </a:t>
            </a:r>
            <a:r>
              <a:rPr lang="en-US" b="1" dirty="0" err="1"/>
              <a:t>relatif</a:t>
            </a:r>
            <a:r>
              <a:rPr lang="en-US" b="1" dirty="0"/>
              <a:t> </a:t>
            </a:r>
            <a:r>
              <a:rPr lang="en-US" dirty="0" err="1"/>
              <a:t>adalah</a:t>
            </a:r>
            <a:r>
              <a:rPr lang="en-US" dirty="0"/>
              <a:t> </a:t>
            </a:r>
            <a:r>
              <a:rPr lang="en-US" dirty="0" err="1"/>
              <a:t>suatu</a:t>
            </a:r>
            <a:r>
              <a:rPr lang="en-US" dirty="0"/>
              <a:t> </a:t>
            </a:r>
            <a:r>
              <a:rPr lang="en-US" dirty="0" err="1"/>
              <a:t>ukuran</a:t>
            </a:r>
            <a:r>
              <a:rPr lang="en-US" dirty="0"/>
              <a:t> </a:t>
            </a:r>
            <a:r>
              <a:rPr lang="en-US" dirty="0" err="1"/>
              <a:t>mengenai</a:t>
            </a:r>
            <a:r>
              <a:rPr lang="en-US" dirty="0"/>
              <a:t> </a:t>
            </a:r>
            <a:r>
              <a:rPr lang="en-US" dirty="0" err="1"/>
              <a:t>kesenjangan</a:t>
            </a:r>
            <a:r>
              <a:rPr lang="en-US" dirty="0"/>
              <a:t> di </a:t>
            </a:r>
            <a:r>
              <a:rPr lang="en-US" dirty="0" err="1"/>
              <a:t>dalam</a:t>
            </a:r>
            <a:r>
              <a:rPr lang="en-US" dirty="0"/>
              <a:t> </a:t>
            </a:r>
            <a:r>
              <a:rPr lang="en-US" dirty="0" err="1"/>
              <a:t>distribusi</a:t>
            </a:r>
            <a:r>
              <a:rPr lang="en-US" dirty="0"/>
              <a:t> </a:t>
            </a:r>
            <a:r>
              <a:rPr lang="en-US" dirty="0" err="1"/>
              <a:t>pendapatan</a:t>
            </a:r>
            <a:r>
              <a:rPr lang="en-US" dirty="0"/>
              <a:t>, yang </a:t>
            </a:r>
            <a:r>
              <a:rPr lang="en-US" dirty="0" err="1"/>
              <a:t>biasanya</a:t>
            </a:r>
            <a:r>
              <a:rPr lang="en-US" dirty="0"/>
              <a:t> </a:t>
            </a:r>
            <a:r>
              <a:rPr lang="en-US" dirty="0" err="1"/>
              <a:t>dapat</a:t>
            </a:r>
            <a:r>
              <a:rPr lang="en-US" dirty="0"/>
              <a:t> </a:t>
            </a:r>
            <a:r>
              <a:rPr lang="en-US" dirty="0" err="1"/>
              <a:t>didefinisikan</a:t>
            </a:r>
            <a:r>
              <a:rPr lang="en-US" dirty="0"/>
              <a:t> di </a:t>
            </a:r>
            <a:r>
              <a:rPr lang="en-US" dirty="0" err="1"/>
              <a:t>dalam</a:t>
            </a:r>
            <a:r>
              <a:rPr lang="en-US" dirty="0"/>
              <a:t> </a:t>
            </a:r>
            <a:r>
              <a:rPr lang="en-US" dirty="0" err="1"/>
              <a:t>kaitannya</a:t>
            </a:r>
            <a:r>
              <a:rPr lang="en-US" dirty="0"/>
              <a:t> </a:t>
            </a:r>
            <a:r>
              <a:rPr lang="en-US" dirty="0" err="1"/>
              <a:t>dengan</a:t>
            </a:r>
            <a:r>
              <a:rPr lang="en-US" dirty="0"/>
              <a:t> </a:t>
            </a:r>
            <a:r>
              <a:rPr lang="en-US" dirty="0" err="1"/>
              <a:t>tingkat</a:t>
            </a:r>
            <a:r>
              <a:rPr lang="en-US" dirty="0"/>
              <a:t> rata-rata </a:t>
            </a:r>
            <a:r>
              <a:rPr lang="en-US" dirty="0" err="1"/>
              <a:t>dari</a:t>
            </a:r>
            <a:r>
              <a:rPr lang="en-US" dirty="0"/>
              <a:t> </a:t>
            </a:r>
            <a:r>
              <a:rPr lang="en-US" dirty="0" err="1"/>
              <a:t>distribusi</a:t>
            </a:r>
            <a:r>
              <a:rPr lang="en-US" dirty="0"/>
              <a:t> yang </a:t>
            </a:r>
            <a:r>
              <a:rPr lang="en-US" dirty="0" err="1"/>
              <a:t>dimaksud</a:t>
            </a:r>
            <a:r>
              <a:rPr lang="en-US" dirty="0"/>
              <a:t>. </a:t>
            </a:r>
            <a:endParaRPr lang="en-US" dirty="0" smtClean="0"/>
          </a:p>
          <a:p>
            <a:pPr marL="514350" indent="-514350" algn="just">
              <a:buFont typeface="+mj-lt"/>
              <a:buAutoNum type="arabicPeriod"/>
            </a:pPr>
            <a:r>
              <a:rPr lang="en-US" b="1" dirty="0" err="1" smtClean="0"/>
              <a:t>Kemiskinan</a:t>
            </a:r>
            <a:r>
              <a:rPr lang="en-US" b="1" dirty="0" smtClean="0"/>
              <a:t> </a:t>
            </a:r>
            <a:r>
              <a:rPr lang="en-US" b="1" dirty="0"/>
              <a:t>absolute </a:t>
            </a:r>
            <a:r>
              <a:rPr lang="en-US" dirty="0" err="1"/>
              <a:t>adalah</a:t>
            </a:r>
            <a:r>
              <a:rPr lang="en-US" dirty="0"/>
              <a:t> </a:t>
            </a:r>
            <a:r>
              <a:rPr lang="en-US" dirty="0" err="1"/>
              <a:t>derajat</a:t>
            </a:r>
            <a:r>
              <a:rPr lang="en-US" dirty="0"/>
              <a:t> </a:t>
            </a:r>
            <a:r>
              <a:rPr lang="en-US" dirty="0" err="1"/>
              <a:t>dari</a:t>
            </a:r>
            <a:r>
              <a:rPr lang="en-US" dirty="0"/>
              <a:t> </a:t>
            </a:r>
            <a:r>
              <a:rPr lang="en-US" dirty="0" err="1"/>
              <a:t>kemiskinan</a:t>
            </a:r>
            <a:r>
              <a:rPr lang="en-US" dirty="0"/>
              <a:t> di </a:t>
            </a:r>
            <a:r>
              <a:rPr lang="en-US" dirty="0" err="1"/>
              <a:t>bawah</a:t>
            </a:r>
            <a:r>
              <a:rPr lang="en-US" dirty="0"/>
              <a:t>, </a:t>
            </a:r>
            <a:r>
              <a:rPr lang="en-US" dirty="0" err="1"/>
              <a:t>dimana</a:t>
            </a:r>
            <a:r>
              <a:rPr lang="en-US" dirty="0"/>
              <a:t> </a:t>
            </a:r>
            <a:r>
              <a:rPr lang="en-US" dirty="0" err="1"/>
              <a:t>kebutuhan</a:t>
            </a:r>
            <a:r>
              <a:rPr lang="en-US" dirty="0"/>
              <a:t> minimum </a:t>
            </a:r>
            <a:r>
              <a:rPr lang="en-US" dirty="0" err="1"/>
              <a:t>untuk</a:t>
            </a:r>
            <a:r>
              <a:rPr lang="en-US" dirty="0"/>
              <a:t> </a:t>
            </a:r>
            <a:r>
              <a:rPr lang="en-US" dirty="0" err="1"/>
              <a:t>bertahan</a:t>
            </a:r>
            <a:r>
              <a:rPr lang="en-US" dirty="0"/>
              <a:t> </a:t>
            </a:r>
            <a:r>
              <a:rPr lang="en-US" dirty="0" err="1"/>
              <a:t>hidup</a:t>
            </a:r>
            <a:r>
              <a:rPr lang="en-US" dirty="0"/>
              <a:t> </a:t>
            </a:r>
            <a:r>
              <a:rPr lang="en-US" dirty="0" err="1"/>
              <a:t>tidak</a:t>
            </a:r>
            <a:r>
              <a:rPr lang="en-US" dirty="0"/>
              <a:t> </a:t>
            </a:r>
            <a:r>
              <a:rPr lang="en-US" dirty="0" err="1"/>
              <a:t>terpenuhi</a:t>
            </a:r>
            <a:r>
              <a:rPr lang="en-US" dirty="0"/>
              <a:t>.</a:t>
            </a:r>
            <a:endParaRPr lang="en-US" dirty="0" smtClean="0">
              <a:effectLst/>
            </a:endParaRPr>
          </a:p>
          <a:p>
            <a:pPr algn="just"/>
            <a:endParaRPr lang="en-US" dirty="0"/>
          </a:p>
        </p:txBody>
      </p:sp>
    </p:spTree>
    <p:extLst>
      <p:ext uri="{BB962C8B-B14F-4D97-AF65-F5344CB8AC3E}">
        <p14:creationId xmlns:p14="http://schemas.microsoft.com/office/powerpoint/2010/main" val="3704760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BEBERAPA INDIKATOR KESENJANGAN DAN KEMISKINAN</a:t>
            </a:r>
            <a:endParaRPr lang="en-US" sz="3200"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marL="0" indent="0" algn="just">
              <a:buNone/>
            </a:pPr>
            <a:r>
              <a:rPr lang="en-US" b="1" dirty="0"/>
              <a:t>1. </a:t>
            </a:r>
            <a:r>
              <a:rPr lang="en-US" sz="3400" b="1" dirty="0" err="1"/>
              <a:t>Indikator</a:t>
            </a:r>
            <a:r>
              <a:rPr lang="en-US" sz="3400" b="1" dirty="0"/>
              <a:t> </a:t>
            </a:r>
            <a:r>
              <a:rPr lang="en-US" sz="3400" b="1" dirty="0" err="1"/>
              <a:t>Kesenjangan</a:t>
            </a:r>
            <a:r>
              <a:rPr lang="en-US" sz="3400" dirty="0"/>
              <a:t> </a:t>
            </a:r>
            <a:endParaRPr lang="en-US" sz="3400" dirty="0" smtClean="0">
              <a:effectLst/>
            </a:endParaRPr>
          </a:p>
          <a:p>
            <a:pPr algn="just"/>
            <a:r>
              <a:rPr lang="en-US" sz="3400" dirty="0"/>
              <a:t>Ada </a:t>
            </a:r>
            <a:r>
              <a:rPr lang="en-US" sz="3400" dirty="0" err="1"/>
              <a:t>sejumlah</a:t>
            </a:r>
            <a:r>
              <a:rPr lang="en-US" sz="3400" dirty="0"/>
              <a:t> </a:t>
            </a:r>
            <a:r>
              <a:rPr lang="en-US" sz="3400" dirty="0" err="1"/>
              <a:t>cara</a:t>
            </a:r>
            <a:r>
              <a:rPr lang="en-US" sz="3400" dirty="0"/>
              <a:t> </a:t>
            </a:r>
            <a:r>
              <a:rPr lang="en-US" sz="3400" dirty="0" err="1"/>
              <a:t>untuk</a:t>
            </a:r>
            <a:r>
              <a:rPr lang="en-US" sz="3400" dirty="0"/>
              <a:t> </a:t>
            </a:r>
            <a:r>
              <a:rPr lang="en-US" sz="3400" dirty="0" err="1"/>
              <a:t>mrngukur</a:t>
            </a:r>
            <a:r>
              <a:rPr lang="en-US" sz="3400" dirty="0"/>
              <a:t> </a:t>
            </a:r>
            <a:r>
              <a:rPr lang="en-US" sz="3400" dirty="0" err="1"/>
              <a:t>tingkat</a:t>
            </a:r>
            <a:r>
              <a:rPr lang="en-US" sz="3400" dirty="0"/>
              <a:t> </a:t>
            </a:r>
            <a:r>
              <a:rPr lang="en-US" sz="3400" dirty="0" err="1"/>
              <a:t>kesenjangan</a:t>
            </a:r>
            <a:r>
              <a:rPr lang="en-US" sz="3400" dirty="0"/>
              <a:t> </a:t>
            </a:r>
            <a:r>
              <a:rPr lang="en-US" sz="3400" dirty="0" err="1"/>
              <a:t>dalam</a:t>
            </a:r>
            <a:r>
              <a:rPr lang="en-US" sz="3400" dirty="0"/>
              <a:t> </a:t>
            </a:r>
            <a:r>
              <a:rPr lang="en-US" sz="3400" dirty="0" err="1"/>
              <a:t>distribusi</a:t>
            </a:r>
            <a:r>
              <a:rPr lang="en-US" sz="3400" dirty="0"/>
              <a:t> </a:t>
            </a:r>
            <a:r>
              <a:rPr lang="en-US" sz="3400" dirty="0" err="1"/>
              <a:t>pendapatan</a:t>
            </a:r>
            <a:r>
              <a:rPr lang="en-US" sz="3400" dirty="0"/>
              <a:t> yang </a:t>
            </a:r>
            <a:r>
              <a:rPr lang="en-US" sz="3400" dirty="0" err="1"/>
              <a:t>dibagi</a:t>
            </a:r>
            <a:r>
              <a:rPr lang="en-US" sz="3400" dirty="0"/>
              <a:t> </a:t>
            </a:r>
            <a:r>
              <a:rPr lang="en-US" sz="3400" dirty="0" err="1"/>
              <a:t>ke</a:t>
            </a:r>
            <a:r>
              <a:rPr lang="en-US" sz="3400" dirty="0"/>
              <a:t> </a:t>
            </a:r>
            <a:r>
              <a:rPr lang="en-US" sz="3400" dirty="0" err="1"/>
              <a:t>dalam</a:t>
            </a:r>
            <a:r>
              <a:rPr lang="en-US" sz="3400" dirty="0"/>
              <a:t> </a:t>
            </a:r>
            <a:r>
              <a:rPr lang="en-US" sz="3400" dirty="0" err="1"/>
              <a:t>dua</a:t>
            </a:r>
            <a:r>
              <a:rPr lang="en-US" sz="3400" dirty="0"/>
              <a:t> </a:t>
            </a:r>
            <a:r>
              <a:rPr lang="en-US" sz="3400" dirty="0" err="1"/>
              <a:t>kelompok</a:t>
            </a:r>
            <a:r>
              <a:rPr lang="en-US" sz="3400" dirty="0"/>
              <a:t> </a:t>
            </a:r>
            <a:r>
              <a:rPr lang="en-US" sz="3400" dirty="0" err="1"/>
              <a:t>pendekatan</a:t>
            </a:r>
            <a:r>
              <a:rPr lang="en-US" sz="3400" dirty="0"/>
              <a:t>, </a:t>
            </a:r>
            <a:r>
              <a:rPr lang="en-US" sz="3400" dirty="0" err="1" smtClean="0"/>
              <a:t>yakni</a:t>
            </a:r>
            <a:r>
              <a:rPr lang="en-US" sz="3400" dirty="0" smtClean="0"/>
              <a:t> </a:t>
            </a:r>
            <a:r>
              <a:rPr lang="en-US" sz="3400" b="1" i="1" dirty="0">
                <a:solidFill>
                  <a:srgbClr val="FF0000"/>
                </a:solidFill>
              </a:rPr>
              <a:t>axiomatic </a:t>
            </a:r>
            <a:r>
              <a:rPr lang="en-US" sz="3400" b="1" i="1" dirty="0" err="1">
                <a:solidFill>
                  <a:srgbClr val="FF0000"/>
                </a:solidFill>
              </a:rPr>
              <a:t>dan</a:t>
            </a:r>
            <a:r>
              <a:rPr lang="en-US" sz="3400" b="1" i="1" dirty="0">
                <a:solidFill>
                  <a:srgbClr val="FF0000"/>
                </a:solidFill>
              </a:rPr>
              <a:t> stochastic dominance. </a:t>
            </a:r>
            <a:endParaRPr lang="en-US" sz="3400" b="1" i="1" dirty="0" smtClean="0">
              <a:solidFill>
                <a:srgbClr val="FF0000"/>
              </a:solidFill>
            </a:endParaRPr>
          </a:p>
          <a:p>
            <a:pPr algn="just"/>
            <a:r>
              <a:rPr lang="en-US" sz="3400" dirty="0" smtClean="0"/>
              <a:t>Yang </a:t>
            </a:r>
            <a:r>
              <a:rPr lang="en-US" sz="3400" dirty="0" err="1"/>
              <a:t>sering</a:t>
            </a:r>
            <a:r>
              <a:rPr lang="en-US" sz="3400" dirty="0"/>
              <a:t> </a:t>
            </a:r>
            <a:r>
              <a:rPr lang="en-US" sz="3400" dirty="0" err="1"/>
              <a:t>digunakan</a:t>
            </a:r>
            <a:r>
              <a:rPr lang="en-US" sz="3400" dirty="0"/>
              <a:t> </a:t>
            </a:r>
            <a:r>
              <a:rPr lang="en-US" sz="3400" dirty="0" err="1"/>
              <a:t>dalam</a:t>
            </a:r>
            <a:r>
              <a:rPr lang="en-US" sz="3400" dirty="0"/>
              <a:t> </a:t>
            </a:r>
            <a:r>
              <a:rPr lang="en-US" sz="3400" dirty="0" err="1"/>
              <a:t>literatur</a:t>
            </a:r>
            <a:r>
              <a:rPr lang="en-US" sz="3400" dirty="0"/>
              <a:t> </a:t>
            </a:r>
            <a:r>
              <a:rPr lang="en-US" sz="3400" dirty="0" err="1"/>
              <a:t>adalah</a:t>
            </a:r>
            <a:r>
              <a:rPr lang="en-US" sz="3400" dirty="0"/>
              <a:t> </a:t>
            </a:r>
            <a:r>
              <a:rPr lang="en-US" sz="3400" dirty="0" err="1"/>
              <a:t>dari</a:t>
            </a:r>
            <a:r>
              <a:rPr lang="en-US" sz="3400" dirty="0"/>
              <a:t> </a:t>
            </a:r>
            <a:r>
              <a:rPr lang="en-US" sz="3400" dirty="0" err="1"/>
              <a:t>kelompok</a:t>
            </a:r>
            <a:r>
              <a:rPr lang="en-US" sz="3400" dirty="0"/>
              <a:t> </a:t>
            </a:r>
            <a:r>
              <a:rPr lang="en-US" sz="3400" dirty="0" err="1"/>
              <a:t>pendekatan</a:t>
            </a:r>
            <a:r>
              <a:rPr lang="en-US" sz="3400" dirty="0"/>
              <a:t> </a:t>
            </a:r>
            <a:r>
              <a:rPr lang="en-US" sz="3400" dirty="0" err="1"/>
              <a:t>pertama</a:t>
            </a:r>
            <a:r>
              <a:rPr lang="en-US" sz="3400" dirty="0"/>
              <a:t> </a:t>
            </a:r>
            <a:r>
              <a:rPr lang="en-US" sz="3400" dirty="0" err="1"/>
              <a:t>dengan</a:t>
            </a:r>
            <a:r>
              <a:rPr lang="en-US" sz="3400" dirty="0"/>
              <a:t> </a:t>
            </a:r>
            <a:r>
              <a:rPr lang="en-US" sz="3400" dirty="0" err="1"/>
              <a:t>tiga</a:t>
            </a:r>
            <a:r>
              <a:rPr lang="en-US" sz="3400" dirty="0"/>
              <a:t> </a:t>
            </a:r>
            <a:r>
              <a:rPr lang="en-US" sz="3400" dirty="0" err="1"/>
              <a:t>alat</a:t>
            </a:r>
            <a:r>
              <a:rPr lang="en-US" sz="3400" dirty="0"/>
              <a:t> </a:t>
            </a:r>
            <a:r>
              <a:rPr lang="en-US" sz="3400" dirty="0" err="1"/>
              <a:t>ukur</a:t>
            </a:r>
            <a:r>
              <a:rPr lang="en-US" sz="3400" dirty="0"/>
              <a:t>, </a:t>
            </a:r>
            <a:r>
              <a:rPr lang="en-US" sz="3400" dirty="0" err="1"/>
              <a:t>yaitu</a:t>
            </a:r>
            <a:r>
              <a:rPr lang="en-US" sz="3400" dirty="0"/>
              <a:t> </a:t>
            </a:r>
            <a:r>
              <a:rPr lang="en-US" sz="3400" b="1" i="1" dirty="0">
                <a:solidFill>
                  <a:srgbClr val="FF0000"/>
                </a:solidFill>
              </a:rPr>
              <a:t>the generalized entropy (GE)</a:t>
            </a:r>
            <a:r>
              <a:rPr lang="en-US" sz="3400" dirty="0">
                <a:solidFill>
                  <a:srgbClr val="FF0000"/>
                </a:solidFill>
              </a:rPr>
              <a:t>, </a:t>
            </a:r>
            <a:r>
              <a:rPr lang="en-US" sz="3400" dirty="0" err="1">
                <a:solidFill>
                  <a:srgbClr val="FF0000"/>
                </a:solidFill>
              </a:rPr>
              <a:t>ukuran</a:t>
            </a:r>
            <a:r>
              <a:rPr lang="en-US" sz="3400" dirty="0">
                <a:solidFill>
                  <a:srgbClr val="FF0000"/>
                </a:solidFill>
              </a:rPr>
              <a:t> </a:t>
            </a:r>
            <a:r>
              <a:rPr lang="en-US" sz="3400" b="1" i="1" dirty="0" err="1">
                <a:solidFill>
                  <a:srgbClr val="FF0000"/>
                </a:solidFill>
              </a:rPr>
              <a:t>atkinson</a:t>
            </a:r>
            <a:r>
              <a:rPr lang="en-US" sz="3400" dirty="0">
                <a:solidFill>
                  <a:srgbClr val="FF0000"/>
                </a:solidFill>
              </a:rPr>
              <a:t>, </a:t>
            </a:r>
            <a:r>
              <a:rPr lang="en-US" sz="3400" dirty="0" err="1">
                <a:solidFill>
                  <a:srgbClr val="FF0000"/>
                </a:solidFill>
              </a:rPr>
              <a:t>dan</a:t>
            </a:r>
            <a:r>
              <a:rPr lang="en-US" sz="3400" dirty="0">
                <a:solidFill>
                  <a:srgbClr val="FF0000"/>
                </a:solidFill>
              </a:rPr>
              <a:t> </a:t>
            </a:r>
            <a:r>
              <a:rPr lang="en-US" sz="3400" b="1" i="1" dirty="0" err="1">
                <a:solidFill>
                  <a:srgbClr val="FF0000"/>
                </a:solidFill>
              </a:rPr>
              <a:t>koefisien</a:t>
            </a:r>
            <a:r>
              <a:rPr lang="en-US" sz="3400" b="1" i="1" dirty="0">
                <a:solidFill>
                  <a:srgbClr val="FF0000"/>
                </a:solidFill>
              </a:rPr>
              <a:t> </a:t>
            </a:r>
            <a:r>
              <a:rPr lang="en-US" sz="3400" b="1" i="1" dirty="0" err="1">
                <a:solidFill>
                  <a:srgbClr val="FF0000"/>
                </a:solidFill>
              </a:rPr>
              <a:t>gini</a:t>
            </a:r>
            <a:r>
              <a:rPr lang="en-US" sz="3400" b="1" i="1" dirty="0"/>
              <a:t>. </a:t>
            </a:r>
            <a:endParaRPr lang="en-US" sz="3400" b="1" i="1" dirty="0" smtClean="0"/>
          </a:p>
          <a:p>
            <a:pPr algn="just"/>
            <a:r>
              <a:rPr lang="en-US" sz="3400" dirty="0" smtClean="0"/>
              <a:t>Yang </a:t>
            </a:r>
            <a:r>
              <a:rPr lang="en-US" sz="3400" dirty="0"/>
              <a:t>paling </a:t>
            </a:r>
            <a:r>
              <a:rPr lang="en-US" sz="3400" dirty="0" err="1"/>
              <a:t>sering</a:t>
            </a:r>
            <a:r>
              <a:rPr lang="en-US" sz="3400" dirty="0"/>
              <a:t> </a:t>
            </a:r>
            <a:r>
              <a:rPr lang="en-US" sz="3400" dirty="0" err="1"/>
              <a:t>dipakai</a:t>
            </a:r>
            <a:r>
              <a:rPr lang="en-US" sz="3400" dirty="0"/>
              <a:t> </a:t>
            </a:r>
            <a:r>
              <a:rPr lang="en-US" sz="3400" dirty="0" err="1"/>
              <a:t>adalah</a:t>
            </a:r>
            <a:r>
              <a:rPr lang="en-US" sz="3400" dirty="0"/>
              <a:t> </a:t>
            </a:r>
            <a:r>
              <a:rPr lang="en-US" sz="3400" b="1" dirty="0" err="1"/>
              <a:t>koefisien</a:t>
            </a:r>
            <a:r>
              <a:rPr lang="en-US" sz="3400" dirty="0"/>
              <a:t> </a:t>
            </a:r>
            <a:r>
              <a:rPr lang="en-US" sz="3400" b="1" dirty="0" err="1"/>
              <a:t>gini</a:t>
            </a:r>
            <a:r>
              <a:rPr lang="en-US" sz="3400" dirty="0"/>
              <a:t>. </a:t>
            </a:r>
            <a:r>
              <a:rPr lang="en-US" sz="3400" dirty="0" err="1"/>
              <a:t>Nilai</a:t>
            </a:r>
            <a:r>
              <a:rPr lang="en-US" sz="3400" dirty="0"/>
              <a:t> </a:t>
            </a:r>
            <a:r>
              <a:rPr lang="en-US" sz="3400" dirty="0" err="1"/>
              <a:t>koefisien</a:t>
            </a:r>
            <a:r>
              <a:rPr lang="en-US" sz="3400" dirty="0"/>
              <a:t> </a:t>
            </a:r>
            <a:r>
              <a:rPr lang="en-US" sz="3400" dirty="0" err="1"/>
              <a:t>gini</a:t>
            </a:r>
            <a:r>
              <a:rPr lang="en-US" sz="3400" dirty="0"/>
              <a:t> </a:t>
            </a:r>
            <a:r>
              <a:rPr lang="en-US" sz="3400" dirty="0" err="1"/>
              <a:t>berada</a:t>
            </a:r>
            <a:r>
              <a:rPr lang="en-US" sz="3400" dirty="0"/>
              <a:t> </a:t>
            </a:r>
            <a:r>
              <a:rPr lang="en-US" sz="3400" dirty="0" err="1"/>
              <a:t>pada</a:t>
            </a:r>
            <a:r>
              <a:rPr lang="en-US" sz="3400" dirty="0"/>
              <a:t> </a:t>
            </a:r>
            <a:r>
              <a:rPr lang="en-US" sz="3400" dirty="0" err="1"/>
              <a:t>selang</a:t>
            </a:r>
            <a:r>
              <a:rPr lang="en-US" sz="3400" dirty="0"/>
              <a:t> 0 </a:t>
            </a:r>
            <a:r>
              <a:rPr lang="en-US" sz="3400" dirty="0" err="1"/>
              <a:t>sampai</a:t>
            </a:r>
            <a:r>
              <a:rPr lang="en-US" sz="3400" dirty="0"/>
              <a:t> </a:t>
            </a:r>
            <a:r>
              <a:rPr lang="en-US" sz="3400" dirty="0" err="1"/>
              <a:t>dengan</a:t>
            </a:r>
            <a:r>
              <a:rPr lang="en-US" sz="3400" dirty="0"/>
              <a:t> 1. </a:t>
            </a:r>
            <a:r>
              <a:rPr lang="en-US" sz="3400" dirty="0" err="1"/>
              <a:t>Bila</a:t>
            </a:r>
            <a:r>
              <a:rPr lang="en-US" sz="3400" dirty="0"/>
              <a:t> 0 : </a:t>
            </a:r>
            <a:r>
              <a:rPr lang="en-US" sz="3400" dirty="0" err="1"/>
              <a:t>kemerataan</a:t>
            </a:r>
            <a:r>
              <a:rPr lang="en-US" sz="3400" dirty="0"/>
              <a:t> </a:t>
            </a:r>
            <a:r>
              <a:rPr lang="en-US" sz="3400" dirty="0" err="1"/>
              <a:t>sempurna</a:t>
            </a:r>
            <a:r>
              <a:rPr lang="en-US" sz="3400" dirty="0"/>
              <a:t> (</a:t>
            </a:r>
            <a:r>
              <a:rPr lang="en-US" sz="3400" dirty="0" err="1"/>
              <a:t>setiap</a:t>
            </a:r>
            <a:r>
              <a:rPr lang="en-US" sz="3400" dirty="0"/>
              <a:t> orang </a:t>
            </a:r>
            <a:r>
              <a:rPr lang="en-US" sz="3400" dirty="0" err="1"/>
              <a:t>mendapat</a:t>
            </a:r>
            <a:r>
              <a:rPr lang="en-US" sz="3400" dirty="0"/>
              <a:t> </a:t>
            </a:r>
            <a:r>
              <a:rPr lang="en-US" sz="3400" dirty="0" err="1"/>
              <a:t>porsi</a:t>
            </a:r>
            <a:r>
              <a:rPr lang="en-US" sz="3400" dirty="0"/>
              <a:t> yang </a:t>
            </a:r>
            <a:r>
              <a:rPr lang="en-US" sz="3400" dirty="0" err="1"/>
              <a:t>sama</a:t>
            </a:r>
            <a:r>
              <a:rPr lang="en-US" sz="3400" dirty="0"/>
              <a:t> </a:t>
            </a:r>
            <a:r>
              <a:rPr lang="en-US" sz="3400" dirty="0" err="1"/>
              <a:t>dari</a:t>
            </a:r>
            <a:r>
              <a:rPr lang="en-US" sz="3400" dirty="0"/>
              <a:t> </a:t>
            </a:r>
            <a:r>
              <a:rPr lang="en-US" sz="3400" dirty="0" err="1"/>
              <a:t>pendapatan</a:t>
            </a:r>
            <a:r>
              <a:rPr lang="en-US" sz="3400" dirty="0"/>
              <a:t>) </a:t>
            </a:r>
            <a:r>
              <a:rPr lang="en-US" sz="3400" dirty="0" err="1"/>
              <a:t>dan</a:t>
            </a:r>
            <a:r>
              <a:rPr lang="en-US" sz="3400" dirty="0"/>
              <a:t> </a:t>
            </a:r>
            <a:r>
              <a:rPr lang="en-US" sz="3400" dirty="0" err="1"/>
              <a:t>bila</a:t>
            </a:r>
            <a:r>
              <a:rPr lang="en-US" sz="3400" dirty="0"/>
              <a:t> 1 : </a:t>
            </a:r>
            <a:r>
              <a:rPr lang="en-US" sz="3400" dirty="0" err="1"/>
              <a:t>ketidakmerataan</a:t>
            </a:r>
            <a:r>
              <a:rPr lang="en-US" sz="3400" dirty="0"/>
              <a:t> yang </a:t>
            </a:r>
            <a:r>
              <a:rPr lang="en-US" sz="3400" dirty="0" err="1"/>
              <a:t>sempurna</a:t>
            </a:r>
            <a:r>
              <a:rPr lang="en-US" sz="3400" dirty="0"/>
              <a:t> </a:t>
            </a:r>
            <a:r>
              <a:rPr lang="en-US" sz="3400" dirty="0" err="1"/>
              <a:t>dalam</a:t>
            </a:r>
            <a:r>
              <a:rPr lang="en-US" sz="3400" dirty="0"/>
              <a:t> </a:t>
            </a:r>
            <a:r>
              <a:rPr lang="en-US" sz="3400" dirty="0" err="1"/>
              <a:t>pembagian</a:t>
            </a:r>
            <a:r>
              <a:rPr lang="en-US" sz="3400" dirty="0"/>
              <a:t> </a:t>
            </a:r>
            <a:r>
              <a:rPr lang="en-US" sz="3400" dirty="0" err="1"/>
              <a:t>pendapatan</a:t>
            </a:r>
            <a:r>
              <a:rPr lang="en-US" sz="3400" dirty="0"/>
              <a:t>.</a:t>
            </a:r>
            <a:endParaRPr lang="en-US" sz="3400" dirty="0" smtClean="0">
              <a:effectLst/>
            </a:endParaRPr>
          </a:p>
          <a:p>
            <a:endParaRPr lang="en-US" sz="3400" dirty="0"/>
          </a:p>
        </p:txBody>
      </p:sp>
    </p:spTree>
    <p:extLst>
      <p:ext uri="{BB962C8B-B14F-4D97-AF65-F5344CB8AC3E}">
        <p14:creationId xmlns:p14="http://schemas.microsoft.com/office/powerpoint/2010/main" val="658065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70000" lnSpcReduction="20000"/>
          </a:bodyPr>
          <a:lstStyle/>
          <a:p>
            <a:pPr marL="0" indent="0">
              <a:buNone/>
            </a:pPr>
            <a:r>
              <a:rPr lang="en-US" b="1" dirty="0"/>
              <a:t>2. </a:t>
            </a:r>
            <a:r>
              <a:rPr lang="en-US" sz="3400" b="1" dirty="0" err="1"/>
              <a:t>Indikator</a:t>
            </a:r>
            <a:r>
              <a:rPr lang="en-US" sz="3400" b="1" dirty="0"/>
              <a:t> </a:t>
            </a:r>
            <a:r>
              <a:rPr lang="en-US" sz="3400" b="1" dirty="0" err="1"/>
              <a:t>Kemiskinan</a:t>
            </a:r>
            <a:r>
              <a:rPr lang="en-US" sz="3400" b="1" dirty="0"/>
              <a:t> </a:t>
            </a:r>
            <a:endParaRPr lang="en-US" sz="3400" dirty="0" smtClean="0">
              <a:effectLst/>
            </a:endParaRPr>
          </a:p>
          <a:p>
            <a:pPr algn="just"/>
            <a:r>
              <a:rPr lang="en-US" sz="3400" dirty="0"/>
              <a:t>Batas </a:t>
            </a:r>
            <a:r>
              <a:rPr lang="en-US" sz="3400" dirty="0" err="1"/>
              <a:t>garis</a:t>
            </a:r>
            <a:r>
              <a:rPr lang="en-US" sz="3400" dirty="0"/>
              <a:t> </a:t>
            </a:r>
            <a:r>
              <a:rPr lang="en-US" sz="3400" dirty="0" err="1"/>
              <a:t>kemiskinan</a:t>
            </a:r>
            <a:r>
              <a:rPr lang="en-US" sz="3400" dirty="0"/>
              <a:t> yang </a:t>
            </a:r>
            <a:r>
              <a:rPr lang="en-US" sz="3400" dirty="0" err="1"/>
              <a:t>digunakan</a:t>
            </a:r>
            <a:r>
              <a:rPr lang="en-US" sz="3400" dirty="0"/>
              <a:t> </a:t>
            </a:r>
            <a:r>
              <a:rPr lang="en-US" sz="3400" dirty="0" err="1"/>
              <a:t>setiap</a:t>
            </a:r>
            <a:r>
              <a:rPr lang="en-US" sz="3400" dirty="0"/>
              <a:t> </a:t>
            </a:r>
            <a:r>
              <a:rPr lang="en-US" sz="3400" dirty="0" err="1"/>
              <a:t>negara</a:t>
            </a:r>
            <a:r>
              <a:rPr lang="en-US" sz="3400" dirty="0"/>
              <a:t> </a:t>
            </a:r>
            <a:r>
              <a:rPr lang="en-US" sz="3400" dirty="0" err="1"/>
              <a:t>ternyata</a:t>
            </a:r>
            <a:r>
              <a:rPr lang="en-US" sz="3400" dirty="0"/>
              <a:t> </a:t>
            </a:r>
            <a:r>
              <a:rPr lang="en-US" sz="3400" dirty="0" err="1"/>
              <a:t>berbeda-beda</a:t>
            </a:r>
            <a:r>
              <a:rPr lang="en-US" sz="3400" dirty="0"/>
              <a:t>. </a:t>
            </a:r>
            <a:r>
              <a:rPr lang="en-US" sz="3400" dirty="0" err="1"/>
              <a:t>Ini</a:t>
            </a:r>
            <a:r>
              <a:rPr lang="en-US" sz="3400" dirty="0"/>
              <a:t> </a:t>
            </a:r>
            <a:r>
              <a:rPr lang="en-US" sz="3400" dirty="0" err="1"/>
              <a:t>disebabkan</a:t>
            </a:r>
            <a:r>
              <a:rPr lang="en-US" sz="3400" dirty="0"/>
              <a:t> </a:t>
            </a:r>
            <a:r>
              <a:rPr lang="en-US" sz="3400" dirty="0" err="1"/>
              <a:t>karena</a:t>
            </a:r>
            <a:r>
              <a:rPr lang="en-US" sz="3400" dirty="0"/>
              <a:t> </a:t>
            </a:r>
            <a:r>
              <a:rPr lang="en-US" sz="3400" dirty="0" err="1"/>
              <a:t>adanya</a:t>
            </a:r>
            <a:r>
              <a:rPr lang="en-US" sz="3400" dirty="0"/>
              <a:t> </a:t>
            </a:r>
            <a:r>
              <a:rPr lang="en-US" sz="3400" dirty="0" err="1"/>
              <a:t>perbedaan</a:t>
            </a:r>
            <a:r>
              <a:rPr lang="en-US" sz="3400" dirty="0"/>
              <a:t> </a:t>
            </a:r>
            <a:r>
              <a:rPr lang="en-US" sz="3400" dirty="0" err="1"/>
              <a:t>lokasi</a:t>
            </a:r>
            <a:r>
              <a:rPr lang="en-US" sz="3400" dirty="0"/>
              <a:t> </a:t>
            </a:r>
            <a:r>
              <a:rPr lang="en-US" sz="3400" dirty="0" err="1"/>
              <a:t>dan</a:t>
            </a:r>
            <a:r>
              <a:rPr lang="en-US" sz="3400" dirty="0"/>
              <a:t> </a:t>
            </a:r>
            <a:r>
              <a:rPr lang="en-US" sz="3400" dirty="0" err="1"/>
              <a:t>standar</a:t>
            </a:r>
            <a:r>
              <a:rPr lang="en-US" sz="3400" dirty="0"/>
              <a:t> </a:t>
            </a:r>
            <a:r>
              <a:rPr lang="en-US" sz="3400" dirty="0" err="1"/>
              <a:t>kebutuhan</a:t>
            </a:r>
            <a:r>
              <a:rPr lang="en-US" sz="3400" dirty="0"/>
              <a:t> </a:t>
            </a:r>
            <a:r>
              <a:rPr lang="en-US" sz="3400" dirty="0" err="1"/>
              <a:t>hidup</a:t>
            </a:r>
            <a:r>
              <a:rPr lang="en-US" sz="3400" dirty="0"/>
              <a:t>. </a:t>
            </a:r>
            <a:endParaRPr lang="en-US" sz="3400" dirty="0" smtClean="0"/>
          </a:p>
          <a:p>
            <a:pPr algn="just"/>
            <a:r>
              <a:rPr lang="en-US" sz="3400" b="1" dirty="0" err="1" smtClean="0"/>
              <a:t>Badan</a:t>
            </a:r>
            <a:r>
              <a:rPr lang="en-US" sz="3400" b="1" dirty="0" smtClean="0"/>
              <a:t> </a:t>
            </a:r>
            <a:r>
              <a:rPr lang="en-US" sz="3400" b="1" dirty="0" err="1"/>
              <a:t>Pusat</a:t>
            </a:r>
            <a:r>
              <a:rPr lang="en-US" sz="3400" b="1" dirty="0"/>
              <a:t> </a:t>
            </a:r>
            <a:r>
              <a:rPr lang="en-US" sz="3400" b="1" dirty="0" err="1"/>
              <a:t>Statistik</a:t>
            </a:r>
            <a:r>
              <a:rPr lang="en-US" sz="3400" b="1" dirty="0"/>
              <a:t> (BPS) </a:t>
            </a:r>
            <a:r>
              <a:rPr lang="en-US" sz="3400" dirty="0" err="1"/>
              <a:t>menggunakan</a:t>
            </a:r>
            <a:r>
              <a:rPr lang="en-US" sz="3400" dirty="0"/>
              <a:t> </a:t>
            </a:r>
            <a:r>
              <a:rPr lang="en-US" sz="3400" dirty="0" err="1"/>
              <a:t>batas</a:t>
            </a:r>
            <a:r>
              <a:rPr lang="en-US" sz="3400" dirty="0"/>
              <a:t> </a:t>
            </a:r>
            <a:r>
              <a:rPr lang="en-US" sz="3400" dirty="0" err="1"/>
              <a:t>miskin</a:t>
            </a:r>
            <a:r>
              <a:rPr lang="en-US" sz="3400" dirty="0"/>
              <a:t> </a:t>
            </a:r>
            <a:r>
              <a:rPr lang="en-US" sz="3400" dirty="0" err="1"/>
              <a:t>dari</a:t>
            </a:r>
            <a:r>
              <a:rPr lang="en-US" sz="3400" dirty="0"/>
              <a:t> </a:t>
            </a:r>
            <a:r>
              <a:rPr lang="en-US" sz="3400" dirty="0" err="1"/>
              <a:t>besarnya</a:t>
            </a:r>
            <a:r>
              <a:rPr lang="en-US" sz="3400" dirty="0"/>
              <a:t> rupiah yang </a:t>
            </a:r>
            <a:r>
              <a:rPr lang="en-US" sz="3400" dirty="0" err="1"/>
              <a:t>dibelanjakan</a:t>
            </a:r>
            <a:r>
              <a:rPr lang="en-US" sz="3400" dirty="0"/>
              <a:t> per </a:t>
            </a:r>
            <a:r>
              <a:rPr lang="en-US" sz="3400" dirty="0" err="1"/>
              <a:t>kapita</a:t>
            </a:r>
            <a:r>
              <a:rPr lang="en-US" sz="3400" dirty="0"/>
              <a:t> </a:t>
            </a:r>
            <a:r>
              <a:rPr lang="en-US" sz="3400" dirty="0" err="1"/>
              <a:t>sebulan</a:t>
            </a:r>
            <a:r>
              <a:rPr lang="en-US" sz="3400" dirty="0"/>
              <a:t> </a:t>
            </a:r>
            <a:r>
              <a:rPr lang="en-US" sz="3400" dirty="0" err="1"/>
              <a:t>untuk</a:t>
            </a:r>
            <a:r>
              <a:rPr lang="en-US" sz="3400" dirty="0"/>
              <a:t> </a:t>
            </a:r>
            <a:r>
              <a:rPr lang="en-US" sz="3400" dirty="0" err="1"/>
              <a:t>memenuhi</a:t>
            </a:r>
            <a:r>
              <a:rPr lang="en-US" sz="3400" dirty="0"/>
              <a:t> </a:t>
            </a:r>
            <a:r>
              <a:rPr lang="en-US" sz="3400" dirty="0" err="1"/>
              <a:t>kebutuhan</a:t>
            </a:r>
            <a:r>
              <a:rPr lang="en-US" sz="3400" dirty="0"/>
              <a:t> minimum </a:t>
            </a:r>
            <a:r>
              <a:rPr lang="en-US" sz="3400" dirty="0" err="1"/>
              <a:t>makanan</a:t>
            </a:r>
            <a:r>
              <a:rPr lang="en-US" sz="3400" dirty="0"/>
              <a:t> </a:t>
            </a:r>
            <a:r>
              <a:rPr lang="en-US" sz="3400" dirty="0" err="1"/>
              <a:t>dan</a:t>
            </a:r>
            <a:r>
              <a:rPr lang="en-US" sz="3400" dirty="0"/>
              <a:t> </a:t>
            </a:r>
            <a:r>
              <a:rPr lang="en-US" sz="3400" dirty="0" err="1"/>
              <a:t>bukan</a:t>
            </a:r>
            <a:r>
              <a:rPr lang="en-US" sz="3400" dirty="0"/>
              <a:t> </a:t>
            </a:r>
            <a:r>
              <a:rPr lang="en-US" sz="3400" dirty="0" err="1"/>
              <a:t>makanan</a:t>
            </a:r>
            <a:r>
              <a:rPr lang="en-US" sz="3400" dirty="0"/>
              <a:t> (BPS, 1994</a:t>
            </a:r>
            <a:r>
              <a:rPr lang="en-US" sz="3400" dirty="0" smtClean="0"/>
              <a:t>).</a:t>
            </a:r>
          </a:p>
          <a:p>
            <a:pPr algn="just"/>
            <a:r>
              <a:rPr lang="en-US" sz="3400" dirty="0" smtClean="0"/>
              <a:t> </a:t>
            </a:r>
            <a:r>
              <a:rPr lang="en-US" sz="3400" dirty="0" err="1"/>
              <a:t>Untuk</a:t>
            </a:r>
            <a:r>
              <a:rPr lang="en-US" sz="3400" dirty="0"/>
              <a:t> </a:t>
            </a:r>
            <a:r>
              <a:rPr lang="en-US" sz="3400" dirty="0" err="1"/>
              <a:t>kebutuhan</a:t>
            </a:r>
            <a:r>
              <a:rPr lang="en-US" sz="3400" dirty="0"/>
              <a:t> minimum </a:t>
            </a:r>
            <a:r>
              <a:rPr lang="en-US" sz="3400" dirty="0" err="1"/>
              <a:t>makanan</a:t>
            </a:r>
            <a:r>
              <a:rPr lang="en-US" sz="3400" dirty="0"/>
              <a:t> </a:t>
            </a:r>
            <a:r>
              <a:rPr lang="en-US" sz="3400" dirty="0" err="1"/>
              <a:t>digunakan</a:t>
            </a:r>
            <a:r>
              <a:rPr lang="en-US" sz="3400" dirty="0"/>
              <a:t> </a:t>
            </a:r>
            <a:r>
              <a:rPr lang="en-US" sz="3400" dirty="0" err="1"/>
              <a:t>patokan</a:t>
            </a:r>
            <a:r>
              <a:rPr lang="en-US" sz="3400" dirty="0"/>
              <a:t> 2.100 </a:t>
            </a:r>
            <a:r>
              <a:rPr lang="en-US" sz="3400" dirty="0" err="1"/>
              <a:t>kalori</a:t>
            </a:r>
            <a:r>
              <a:rPr lang="en-US" sz="3400" dirty="0"/>
              <a:t> per </a:t>
            </a:r>
            <a:r>
              <a:rPr lang="en-US" sz="3400" dirty="0" err="1"/>
              <a:t>hari</a:t>
            </a:r>
            <a:r>
              <a:rPr lang="en-US" sz="3400" dirty="0"/>
              <a:t>. </a:t>
            </a:r>
            <a:r>
              <a:rPr lang="en-US" sz="3400" dirty="0" err="1"/>
              <a:t>Sedangkan</a:t>
            </a:r>
            <a:r>
              <a:rPr lang="en-US" sz="3400" dirty="0"/>
              <a:t> </a:t>
            </a:r>
            <a:r>
              <a:rPr lang="en-US" sz="3400" dirty="0" err="1"/>
              <a:t>pengeluaran</a:t>
            </a:r>
            <a:r>
              <a:rPr lang="en-US" sz="3400" dirty="0"/>
              <a:t> </a:t>
            </a:r>
            <a:r>
              <a:rPr lang="en-US" sz="3400" dirty="0" err="1"/>
              <a:t>kebutuhan</a:t>
            </a:r>
            <a:r>
              <a:rPr lang="en-US" sz="3400" dirty="0"/>
              <a:t> minimum </a:t>
            </a:r>
            <a:r>
              <a:rPr lang="en-US" sz="3400" dirty="0" err="1"/>
              <a:t>bukan</a:t>
            </a:r>
            <a:r>
              <a:rPr lang="en-US" sz="3400" dirty="0"/>
              <a:t> </a:t>
            </a:r>
            <a:r>
              <a:rPr lang="en-US" sz="3400" dirty="0" err="1"/>
              <a:t>makanan</a:t>
            </a:r>
            <a:r>
              <a:rPr lang="en-US" sz="3400" dirty="0"/>
              <a:t> </a:t>
            </a:r>
            <a:r>
              <a:rPr lang="en-US" sz="3400" dirty="0" err="1"/>
              <a:t>meliputi</a:t>
            </a:r>
            <a:r>
              <a:rPr lang="en-US" sz="3400" dirty="0"/>
              <a:t> </a:t>
            </a:r>
            <a:r>
              <a:rPr lang="en-US" sz="3400" dirty="0" err="1"/>
              <a:t>pengeluaran</a:t>
            </a:r>
            <a:r>
              <a:rPr lang="en-US" sz="3400" dirty="0"/>
              <a:t> </a:t>
            </a:r>
            <a:r>
              <a:rPr lang="en-US" sz="3400" dirty="0" err="1"/>
              <a:t>untuk</a:t>
            </a:r>
            <a:r>
              <a:rPr lang="en-US" sz="3400" dirty="0"/>
              <a:t> </a:t>
            </a:r>
            <a:r>
              <a:rPr lang="en-US" sz="3400" dirty="0" err="1"/>
              <a:t>perumahan</a:t>
            </a:r>
            <a:r>
              <a:rPr lang="en-US" sz="3400" dirty="0"/>
              <a:t>, </a:t>
            </a:r>
            <a:r>
              <a:rPr lang="en-US" sz="3400" dirty="0" err="1"/>
              <a:t>sandang</a:t>
            </a:r>
            <a:r>
              <a:rPr lang="en-US" sz="3400" dirty="0"/>
              <a:t>, </a:t>
            </a:r>
            <a:r>
              <a:rPr lang="en-US" sz="3400" dirty="0" err="1"/>
              <a:t>serta</a:t>
            </a:r>
            <a:r>
              <a:rPr lang="en-US" sz="3400" dirty="0"/>
              <a:t> </a:t>
            </a:r>
            <a:r>
              <a:rPr lang="en-US" sz="3400" dirty="0" err="1"/>
              <a:t>aneka</a:t>
            </a:r>
            <a:r>
              <a:rPr lang="en-US" sz="3400" dirty="0"/>
              <a:t> </a:t>
            </a:r>
            <a:r>
              <a:rPr lang="en-US" sz="3400" dirty="0" err="1"/>
              <a:t>barang</a:t>
            </a:r>
            <a:r>
              <a:rPr lang="en-US" sz="3400" dirty="0"/>
              <a:t> </a:t>
            </a:r>
            <a:r>
              <a:rPr lang="en-US" sz="3400" dirty="0" err="1"/>
              <a:t>dan</a:t>
            </a:r>
            <a:r>
              <a:rPr lang="en-US" sz="3400" dirty="0"/>
              <a:t> </a:t>
            </a:r>
            <a:r>
              <a:rPr lang="en-US" sz="3400" dirty="0" err="1"/>
              <a:t>jasa</a:t>
            </a:r>
            <a:r>
              <a:rPr lang="en-US" sz="3400" dirty="0" smtClean="0"/>
              <a:t>.</a:t>
            </a:r>
          </a:p>
          <a:p>
            <a:pPr algn="just"/>
            <a:r>
              <a:rPr lang="en-US" sz="3400" dirty="0" err="1" smtClean="0"/>
              <a:t>Dengan</a:t>
            </a:r>
            <a:r>
              <a:rPr lang="en-US" sz="3400" dirty="0" smtClean="0"/>
              <a:t> </a:t>
            </a:r>
            <a:r>
              <a:rPr lang="en-US" sz="3400" dirty="0"/>
              <a:t>kata lain, BPS </a:t>
            </a:r>
            <a:r>
              <a:rPr lang="en-US" sz="3400" b="1" i="1" dirty="0" err="1"/>
              <a:t>menggunakan</a:t>
            </a:r>
            <a:r>
              <a:rPr lang="en-US" sz="3400" b="1" i="1" dirty="0"/>
              <a:t> 2 </a:t>
            </a:r>
            <a:r>
              <a:rPr lang="en-US" sz="3400" b="1" i="1" dirty="0" err="1"/>
              <a:t>macam</a:t>
            </a:r>
            <a:r>
              <a:rPr lang="en-US" sz="3400" b="1" i="1" dirty="0"/>
              <a:t> </a:t>
            </a:r>
            <a:r>
              <a:rPr lang="en-US" sz="3400" b="1" i="1" dirty="0" err="1"/>
              <a:t>pendekatan</a:t>
            </a:r>
            <a:r>
              <a:rPr lang="en-US" sz="3400" b="1" i="1" dirty="0"/>
              <a:t>, </a:t>
            </a:r>
            <a:r>
              <a:rPr lang="en-US" sz="3400" b="1" i="1" dirty="0" err="1"/>
              <a:t>yaitu</a:t>
            </a:r>
            <a:r>
              <a:rPr lang="en-US" sz="3400" b="1" i="1" dirty="0"/>
              <a:t> </a:t>
            </a:r>
            <a:r>
              <a:rPr lang="en-US" sz="3400" b="1" i="1" dirty="0" err="1"/>
              <a:t>pendekatan</a:t>
            </a:r>
            <a:r>
              <a:rPr lang="en-US" sz="3400" b="1" i="1" dirty="0"/>
              <a:t> </a:t>
            </a:r>
            <a:r>
              <a:rPr lang="en-US" sz="3400" b="1" i="1" dirty="0" err="1"/>
              <a:t>kebutuhan</a:t>
            </a:r>
            <a:r>
              <a:rPr lang="en-US" sz="3400" b="1" i="1" dirty="0"/>
              <a:t> </a:t>
            </a:r>
            <a:r>
              <a:rPr lang="en-US" sz="3400" b="1" i="1" dirty="0" err="1"/>
              <a:t>dasar</a:t>
            </a:r>
            <a:r>
              <a:rPr lang="en-US" sz="3400" b="1" i="1" dirty="0"/>
              <a:t> (basic needs approach) </a:t>
            </a:r>
            <a:r>
              <a:rPr lang="en-US" sz="3400" b="1" i="1" dirty="0" err="1"/>
              <a:t>dan</a:t>
            </a:r>
            <a:r>
              <a:rPr lang="en-US" sz="3400" b="1" i="1" dirty="0"/>
              <a:t> </a:t>
            </a:r>
            <a:r>
              <a:rPr lang="en-US" sz="3400" b="1" i="1" dirty="0" err="1"/>
              <a:t>pendekatan</a:t>
            </a:r>
            <a:r>
              <a:rPr lang="en-US" sz="3400" b="1" i="1" dirty="0"/>
              <a:t> Head Count Index. </a:t>
            </a:r>
            <a:r>
              <a:rPr lang="en-US" sz="3400" dirty="0" err="1"/>
              <a:t>Pendekatan</a:t>
            </a:r>
            <a:r>
              <a:rPr lang="en-US" sz="3400" dirty="0"/>
              <a:t> yang </a:t>
            </a:r>
            <a:r>
              <a:rPr lang="en-US" sz="3400" dirty="0" err="1"/>
              <a:t>pertama</a:t>
            </a:r>
            <a:r>
              <a:rPr lang="en-US" sz="3400" dirty="0"/>
              <a:t> </a:t>
            </a:r>
            <a:r>
              <a:rPr lang="en-US" sz="3400" dirty="0" err="1"/>
              <a:t>merupakan</a:t>
            </a:r>
            <a:r>
              <a:rPr lang="en-US" sz="3400" dirty="0"/>
              <a:t> </a:t>
            </a:r>
            <a:r>
              <a:rPr lang="en-US" sz="3400" dirty="0" err="1"/>
              <a:t>pendekatan</a:t>
            </a:r>
            <a:r>
              <a:rPr lang="en-US" sz="3400" dirty="0"/>
              <a:t> yang </a:t>
            </a:r>
            <a:r>
              <a:rPr lang="en-US" sz="3400" dirty="0" err="1"/>
              <a:t>sering</a:t>
            </a:r>
            <a:r>
              <a:rPr lang="en-US" sz="3400" dirty="0"/>
              <a:t> </a:t>
            </a:r>
            <a:r>
              <a:rPr lang="en-US" sz="3400" dirty="0" err="1"/>
              <a:t>digunakan</a:t>
            </a:r>
            <a:r>
              <a:rPr lang="en-US" sz="3400" dirty="0"/>
              <a:t>.</a:t>
            </a:r>
            <a:endParaRPr lang="en-US" sz="3400" dirty="0" smtClean="0">
              <a:effectLst/>
            </a:endParaRPr>
          </a:p>
          <a:p>
            <a:endParaRPr lang="en-US" sz="3400" dirty="0"/>
          </a:p>
        </p:txBody>
      </p:sp>
    </p:spTree>
    <p:extLst>
      <p:ext uri="{BB962C8B-B14F-4D97-AF65-F5344CB8AC3E}">
        <p14:creationId xmlns:p14="http://schemas.microsoft.com/office/powerpoint/2010/main" val="1705692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algn="just"/>
            <a:r>
              <a:rPr lang="en-US" dirty="0" err="1"/>
              <a:t>Dalam</a:t>
            </a:r>
            <a:r>
              <a:rPr lang="en-US" dirty="0"/>
              <a:t> </a:t>
            </a:r>
            <a:r>
              <a:rPr lang="en-US" dirty="0" err="1"/>
              <a:t>metode</a:t>
            </a:r>
            <a:r>
              <a:rPr lang="en-US" dirty="0"/>
              <a:t> BPS, </a:t>
            </a:r>
            <a:r>
              <a:rPr lang="en-US" dirty="0" err="1"/>
              <a:t>kemiskinan</a:t>
            </a:r>
            <a:r>
              <a:rPr lang="en-US" dirty="0"/>
              <a:t> </a:t>
            </a:r>
            <a:r>
              <a:rPr lang="en-US" dirty="0" err="1"/>
              <a:t>dikonseptualisasikan</a:t>
            </a:r>
            <a:r>
              <a:rPr lang="en-US" dirty="0"/>
              <a:t> </a:t>
            </a:r>
            <a:r>
              <a:rPr lang="en-US" dirty="0" err="1"/>
              <a:t>sebagai</a:t>
            </a:r>
            <a:r>
              <a:rPr lang="en-US" dirty="0"/>
              <a:t> </a:t>
            </a:r>
            <a:r>
              <a:rPr lang="en-US" dirty="0" err="1"/>
              <a:t>ketidakmampuan</a:t>
            </a:r>
            <a:r>
              <a:rPr lang="en-US" dirty="0"/>
              <a:t> </a:t>
            </a:r>
            <a:r>
              <a:rPr lang="en-US" dirty="0" err="1"/>
              <a:t>untuk</a:t>
            </a:r>
            <a:r>
              <a:rPr lang="en-US" dirty="0"/>
              <a:t> </a:t>
            </a:r>
            <a:r>
              <a:rPr lang="en-US" dirty="0" err="1"/>
              <a:t>memenuhi</a:t>
            </a:r>
            <a:r>
              <a:rPr lang="en-US" dirty="0"/>
              <a:t> </a:t>
            </a:r>
            <a:r>
              <a:rPr lang="en-US" dirty="0" err="1"/>
              <a:t>kebutuhan</a:t>
            </a:r>
            <a:r>
              <a:rPr lang="en-US" dirty="0"/>
              <a:t> </a:t>
            </a:r>
            <a:r>
              <a:rPr lang="en-US" dirty="0" err="1"/>
              <a:t>dasar</a:t>
            </a:r>
            <a:r>
              <a:rPr lang="en-US" dirty="0"/>
              <a:t>. </a:t>
            </a:r>
            <a:endParaRPr lang="en-US" dirty="0" smtClean="0"/>
          </a:p>
          <a:p>
            <a:pPr algn="just"/>
            <a:r>
              <a:rPr lang="en-US" dirty="0" err="1" smtClean="0"/>
              <a:t>Sedangkan</a:t>
            </a:r>
            <a:r>
              <a:rPr lang="en-US" dirty="0" smtClean="0"/>
              <a:t> </a:t>
            </a:r>
            <a:r>
              <a:rPr lang="en-US" b="1" i="1" dirty="0"/>
              <a:t>Head Count Index</a:t>
            </a:r>
            <a:r>
              <a:rPr lang="en-US" dirty="0"/>
              <a:t> </a:t>
            </a:r>
            <a:r>
              <a:rPr lang="en-US" dirty="0" err="1"/>
              <a:t>merupakan</a:t>
            </a:r>
            <a:r>
              <a:rPr lang="en-US" dirty="0"/>
              <a:t> </a:t>
            </a:r>
            <a:r>
              <a:rPr lang="en-US" dirty="0" err="1"/>
              <a:t>ukuran</a:t>
            </a:r>
            <a:r>
              <a:rPr lang="en-US" dirty="0"/>
              <a:t> yang </a:t>
            </a:r>
            <a:r>
              <a:rPr lang="en-US" dirty="0" err="1"/>
              <a:t>menggunakan</a:t>
            </a:r>
            <a:r>
              <a:rPr lang="en-US" dirty="0"/>
              <a:t> </a:t>
            </a:r>
            <a:r>
              <a:rPr lang="en-US" dirty="0" err="1"/>
              <a:t>kemiskinan</a:t>
            </a:r>
            <a:r>
              <a:rPr lang="en-US" dirty="0"/>
              <a:t> </a:t>
            </a:r>
            <a:r>
              <a:rPr lang="en-US" dirty="0" err="1"/>
              <a:t>absolut</a:t>
            </a:r>
            <a:r>
              <a:rPr lang="en-US" dirty="0"/>
              <a:t>. </a:t>
            </a:r>
            <a:r>
              <a:rPr lang="en-US" dirty="0" err="1"/>
              <a:t>Jumlah</a:t>
            </a:r>
            <a:r>
              <a:rPr lang="en-US" dirty="0"/>
              <a:t> </a:t>
            </a:r>
            <a:r>
              <a:rPr lang="en-US" dirty="0" err="1"/>
              <a:t>penduduk</a:t>
            </a:r>
            <a:r>
              <a:rPr lang="en-US" dirty="0"/>
              <a:t> </a:t>
            </a:r>
            <a:r>
              <a:rPr lang="en-US" dirty="0" err="1"/>
              <a:t>miskin</a:t>
            </a:r>
            <a:r>
              <a:rPr lang="en-US" dirty="0"/>
              <a:t> </a:t>
            </a:r>
            <a:r>
              <a:rPr lang="en-US" dirty="0" err="1"/>
              <a:t>adalah</a:t>
            </a:r>
            <a:r>
              <a:rPr lang="en-US" dirty="0"/>
              <a:t> </a:t>
            </a:r>
            <a:r>
              <a:rPr lang="en-US" dirty="0" err="1"/>
              <a:t>jumlah</a:t>
            </a:r>
            <a:r>
              <a:rPr lang="en-US" dirty="0"/>
              <a:t> </a:t>
            </a:r>
            <a:r>
              <a:rPr lang="en-US" dirty="0" err="1"/>
              <a:t>penduduk</a:t>
            </a:r>
            <a:r>
              <a:rPr lang="en-US" dirty="0"/>
              <a:t> yang </a:t>
            </a:r>
            <a:r>
              <a:rPr lang="en-US" dirty="0" err="1"/>
              <a:t>berada</a:t>
            </a:r>
            <a:r>
              <a:rPr lang="en-US" dirty="0"/>
              <a:t> di </a:t>
            </a:r>
            <a:r>
              <a:rPr lang="en-US" dirty="0" err="1"/>
              <a:t>bawah</a:t>
            </a:r>
            <a:r>
              <a:rPr lang="en-US" dirty="0"/>
              <a:t> </a:t>
            </a:r>
            <a:r>
              <a:rPr lang="en-US" dirty="0" err="1"/>
              <a:t>batas</a:t>
            </a:r>
            <a:r>
              <a:rPr lang="en-US" dirty="0"/>
              <a:t> yang </a:t>
            </a:r>
            <a:r>
              <a:rPr lang="en-US" dirty="0" err="1"/>
              <a:t>disebut</a:t>
            </a:r>
            <a:r>
              <a:rPr lang="en-US" dirty="0"/>
              <a:t> </a:t>
            </a:r>
            <a:r>
              <a:rPr lang="en-US" dirty="0" err="1"/>
              <a:t>garis</a:t>
            </a:r>
            <a:r>
              <a:rPr lang="en-US" dirty="0"/>
              <a:t> </a:t>
            </a:r>
            <a:r>
              <a:rPr lang="en-US" dirty="0" err="1"/>
              <a:t>kemiskinan</a:t>
            </a:r>
            <a:r>
              <a:rPr lang="en-US" dirty="0"/>
              <a:t>, yang </a:t>
            </a:r>
            <a:r>
              <a:rPr lang="en-US" dirty="0" err="1"/>
              <a:t>merupakan</a:t>
            </a:r>
            <a:r>
              <a:rPr lang="en-US" dirty="0"/>
              <a:t> </a:t>
            </a:r>
            <a:r>
              <a:rPr lang="en-US" dirty="0" err="1"/>
              <a:t>nilai</a:t>
            </a:r>
            <a:r>
              <a:rPr lang="en-US" dirty="0"/>
              <a:t> rupiah </a:t>
            </a:r>
            <a:r>
              <a:rPr lang="en-US" dirty="0" err="1"/>
              <a:t>dari</a:t>
            </a:r>
            <a:r>
              <a:rPr lang="en-US" dirty="0"/>
              <a:t> </a:t>
            </a:r>
            <a:r>
              <a:rPr lang="en-US" dirty="0" err="1"/>
              <a:t>kebutuhan</a:t>
            </a:r>
            <a:r>
              <a:rPr lang="en-US" dirty="0"/>
              <a:t> minimum </a:t>
            </a:r>
            <a:r>
              <a:rPr lang="en-US" dirty="0" err="1"/>
              <a:t>makanan</a:t>
            </a:r>
            <a:r>
              <a:rPr lang="en-US" dirty="0"/>
              <a:t> </a:t>
            </a:r>
            <a:r>
              <a:rPr lang="en-US" dirty="0" err="1"/>
              <a:t>dan</a:t>
            </a:r>
            <a:r>
              <a:rPr lang="en-US" dirty="0"/>
              <a:t> non </a:t>
            </a:r>
            <a:r>
              <a:rPr lang="en-US" dirty="0" err="1"/>
              <a:t>makanan</a:t>
            </a:r>
            <a:r>
              <a:rPr lang="en-US" dirty="0"/>
              <a:t>. </a:t>
            </a:r>
            <a:r>
              <a:rPr lang="en-US" dirty="0" err="1"/>
              <a:t>Dengan</a:t>
            </a:r>
            <a:r>
              <a:rPr lang="en-US" dirty="0"/>
              <a:t> </a:t>
            </a:r>
            <a:r>
              <a:rPr lang="en-US" dirty="0" err="1"/>
              <a:t>demikian</a:t>
            </a:r>
            <a:r>
              <a:rPr lang="en-US" dirty="0"/>
              <a:t>, </a:t>
            </a:r>
            <a:r>
              <a:rPr lang="en-US" dirty="0" err="1"/>
              <a:t>garis</a:t>
            </a:r>
            <a:r>
              <a:rPr lang="en-US" dirty="0"/>
              <a:t> </a:t>
            </a:r>
            <a:r>
              <a:rPr lang="en-US" dirty="0" err="1"/>
              <a:t>kemiskinan</a:t>
            </a:r>
            <a:r>
              <a:rPr lang="en-US" dirty="0"/>
              <a:t> </a:t>
            </a:r>
            <a:r>
              <a:rPr lang="en-US" dirty="0" err="1"/>
              <a:t>terdiri</a:t>
            </a:r>
            <a:r>
              <a:rPr lang="en-US" dirty="0"/>
              <a:t> </a:t>
            </a:r>
            <a:r>
              <a:rPr lang="en-US" dirty="0" err="1"/>
              <a:t>dari</a:t>
            </a:r>
            <a:r>
              <a:rPr lang="en-US" dirty="0"/>
              <a:t> 2 </a:t>
            </a:r>
            <a:r>
              <a:rPr lang="en-US" dirty="0" err="1"/>
              <a:t>komponen</a:t>
            </a:r>
            <a:r>
              <a:rPr lang="en-US" dirty="0"/>
              <a:t>, </a:t>
            </a:r>
            <a:r>
              <a:rPr lang="en-US" dirty="0" err="1"/>
              <a:t>yaitu</a:t>
            </a:r>
            <a:r>
              <a:rPr lang="en-US" dirty="0"/>
              <a:t> </a:t>
            </a:r>
            <a:r>
              <a:rPr lang="en-US" dirty="0" err="1"/>
              <a:t>garis</a:t>
            </a:r>
            <a:r>
              <a:rPr lang="en-US" dirty="0"/>
              <a:t> </a:t>
            </a:r>
            <a:r>
              <a:rPr lang="en-US" dirty="0" err="1"/>
              <a:t>kemiskinan</a:t>
            </a:r>
            <a:r>
              <a:rPr lang="en-US" dirty="0"/>
              <a:t> </a:t>
            </a:r>
            <a:r>
              <a:rPr lang="en-US" dirty="0" err="1"/>
              <a:t>makanan</a:t>
            </a:r>
            <a:r>
              <a:rPr lang="en-US" dirty="0"/>
              <a:t> (</a:t>
            </a:r>
            <a:r>
              <a:rPr lang="en-US" b="1" i="1" dirty="0"/>
              <a:t>food line</a:t>
            </a:r>
            <a:r>
              <a:rPr lang="en-US" dirty="0"/>
              <a:t>) </a:t>
            </a:r>
            <a:r>
              <a:rPr lang="en-US" dirty="0" err="1"/>
              <a:t>dan</a:t>
            </a:r>
            <a:r>
              <a:rPr lang="en-US" dirty="0"/>
              <a:t> </a:t>
            </a:r>
            <a:r>
              <a:rPr lang="en-US" dirty="0" err="1"/>
              <a:t>garis</a:t>
            </a:r>
            <a:r>
              <a:rPr lang="en-US" dirty="0"/>
              <a:t> </a:t>
            </a:r>
            <a:r>
              <a:rPr lang="en-US" dirty="0" err="1"/>
              <a:t>kemiskinan</a:t>
            </a:r>
            <a:r>
              <a:rPr lang="en-US" dirty="0"/>
              <a:t> non </a:t>
            </a:r>
            <a:r>
              <a:rPr lang="en-US" dirty="0" err="1"/>
              <a:t>makanan</a:t>
            </a:r>
            <a:r>
              <a:rPr lang="en-US" dirty="0"/>
              <a:t> </a:t>
            </a:r>
            <a:r>
              <a:rPr lang="en-US" b="1" i="1" dirty="0"/>
              <a:t>(non food line).</a:t>
            </a:r>
          </a:p>
        </p:txBody>
      </p:sp>
    </p:spTree>
    <p:extLst>
      <p:ext uri="{BB962C8B-B14F-4D97-AF65-F5344CB8AC3E}">
        <p14:creationId xmlns:p14="http://schemas.microsoft.com/office/powerpoint/2010/main" val="4051693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pPr algn="just"/>
            <a:r>
              <a:rPr lang="en-US" dirty="0"/>
              <a:t>Ada </a:t>
            </a:r>
            <a:r>
              <a:rPr lang="en-US" dirty="0" err="1"/>
              <a:t>sejumlah</a:t>
            </a:r>
            <a:r>
              <a:rPr lang="en-US" dirty="0"/>
              <a:t> </a:t>
            </a:r>
            <a:r>
              <a:rPr lang="en-US" dirty="0" err="1"/>
              <a:t>cara</a:t>
            </a:r>
            <a:r>
              <a:rPr lang="en-US" dirty="0"/>
              <a:t> </a:t>
            </a:r>
            <a:r>
              <a:rPr lang="en-US" dirty="0" err="1"/>
              <a:t>untuk</a:t>
            </a:r>
            <a:r>
              <a:rPr lang="en-US" dirty="0"/>
              <a:t> </a:t>
            </a:r>
            <a:r>
              <a:rPr lang="en-US" dirty="0" err="1"/>
              <a:t>mengukur</a:t>
            </a:r>
            <a:r>
              <a:rPr lang="en-US" dirty="0"/>
              <a:t> </a:t>
            </a:r>
            <a:r>
              <a:rPr lang="en-US" dirty="0" err="1"/>
              <a:t>tingkat</a:t>
            </a:r>
            <a:r>
              <a:rPr lang="en-US" dirty="0"/>
              <a:t> </a:t>
            </a:r>
            <a:r>
              <a:rPr lang="en-US" dirty="0" err="1"/>
              <a:t>kesenjangan</a:t>
            </a:r>
            <a:r>
              <a:rPr lang="en-US" dirty="0"/>
              <a:t> </a:t>
            </a:r>
            <a:r>
              <a:rPr lang="en-US" dirty="0" err="1"/>
              <a:t>dalam</a:t>
            </a:r>
            <a:r>
              <a:rPr lang="en-US" dirty="0"/>
              <a:t> </a:t>
            </a:r>
            <a:r>
              <a:rPr lang="en-US" dirty="0" err="1"/>
              <a:t>distribusi</a:t>
            </a:r>
            <a:r>
              <a:rPr lang="en-US" dirty="0"/>
              <a:t> </a:t>
            </a:r>
            <a:r>
              <a:rPr lang="en-US" dirty="0" err="1"/>
              <a:t>pendapatan</a:t>
            </a:r>
            <a:r>
              <a:rPr lang="en-US" dirty="0"/>
              <a:t>. Yang </a:t>
            </a:r>
            <a:r>
              <a:rPr lang="en-US" dirty="0" err="1"/>
              <a:t>sering</a:t>
            </a:r>
            <a:r>
              <a:rPr lang="en-US" dirty="0"/>
              <a:t> </a:t>
            </a:r>
            <a:r>
              <a:rPr lang="en-US" dirty="0" err="1"/>
              <a:t>digunakan</a:t>
            </a:r>
            <a:r>
              <a:rPr lang="en-US" dirty="0"/>
              <a:t> </a:t>
            </a:r>
            <a:r>
              <a:rPr lang="en-US" dirty="0" err="1"/>
              <a:t>yaitu</a:t>
            </a:r>
            <a:r>
              <a:rPr lang="en-US" dirty="0"/>
              <a:t>: </a:t>
            </a:r>
            <a:endParaRPr lang="en-US" dirty="0" smtClean="0">
              <a:effectLst/>
            </a:endParaRPr>
          </a:p>
          <a:p>
            <a:pPr marL="0" indent="0" algn="just">
              <a:buNone/>
            </a:pPr>
            <a:r>
              <a:rPr lang="en-US" b="1" dirty="0" smtClean="0"/>
              <a:t>1</a:t>
            </a:r>
            <a:r>
              <a:rPr lang="en-US" b="1" dirty="0"/>
              <a:t>. </a:t>
            </a:r>
            <a:r>
              <a:rPr lang="en-US" b="1" dirty="0" err="1"/>
              <a:t>Kurva</a:t>
            </a:r>
            <a:r>
              <a:rPr lang="en-US" b="1" dirty="0"/>
              <a:t> Lorenz</a:t>
            </a:r>
            <a:endParaRPr lang="en-US" b="1" dirty="0" smtClean="0">
              <a:effectLst/>
            </a:endParaRPr>
          </a:p>
          <a:p>
            <a:pPr algn="just"/>
            <a:r>
              <a:rPr lang="en-US" dirty="0" err="1"/>
              <a:t>Menggambarkan</a:t>
            </a:r>
            <a:r>
              <a:rPr lang="en-US" dirty="0"/>
              <a:t> </a:t>
            </a:r>
            <a:r>
              <a:rPr lang="en-US" dirty="0" err="1"/>
              <a:t>distribusi</a:t>
            </a:r>
            <a:r>
              <a:rPr lang="en-US" dirty="0"/>
              <a:t> </a:t>
            </a:r>
            <a:r>
              <a:rPr lang="en-US" dirty="0" err="1"/>
              <a:t>kumulatif</a:t>
            </a:r>
            <a:r>
              <a:rPr lang="en-US" dirty="0"/>
              <a:t> </a:t>
            </a:r>
            <a:r>
              <a:rPr lang="en-US" dirty="0" err="1"/>
              <a:t>pendapatan</a:t>
            </a:r>
            <a:r>
              <a:rPr lang="en-US" dirty="0"/>
              <a:t> </a:t>
            </a:r>
            <a:r>
              <a:rPr lang="en-US" dirty="0" err="1"/>
              <a:t>nasional</a:t>
            </a:r>
            <a:r>
              <a:rPr lang="en-US" dirty="0"/>
              <a:t> di </a:t>
            </a:r>
            <a:r>
              <a:rPr lang="en-US" dirty="0" err="1"/>
              <a:t>kalangan-kalangan</a:t>
            </a:r>
            <a:r>
              <a:rPr lang="en-US" dirty="0"/>
              <a:t> </a:t>
            </a:r>
            <a:r>
              <a:rPr lang="en-US" dirty="0" err="1"/>
              <a:t>lapisan</a:t>
            </a:r>
            <a:r>
              <a:rPr lang="en-US" dirty="0"/>
              <a:t> </a:t>
            </a:r>
            <a:r>
              <a:rPr lang="en-US" dirty="0" err="1"/>
              <a:t>penduduk</a:t>
            </a:r>
            <a:r>
              <a:rPr lang="en-US" dirty="0"/>
              <a:t>, </a:t>
            </a:r>
            <a:r>
              <a:rPr lang="en-US" dirty="0" err="1"/>
              <a:t>secara</a:t>
            </a:r>
            <a:r>
              <a:rPr lang="en-US" dirty="0"/>
              <a:t> </a:t>
            </a:r>
            <a:r>
              <a:rPr lang="en-US" dirty="0" err="1"/>
              <a:t>kumulatif</a:t>
            </a:r>
            <a:r>
              <a:rPr lang="en-US" dirty="0"/>
              <a:t> pula. </a:t>
            </a:r>
            <a:r>
              <a:rPr lang="en-US" dirty="0" err="1"/>
              <a:t>Kurva</a:t>
            </a:r>
            <a:r>
              <a:rPr lang="en-US" dirty="0"/>
              <a:t> </a:t>
            </a:r>
            <a:r>
              <a:rPr lang="en-US" dirty="0" err="1"/>
              <a:t>ini</a:t>
            </a:r>
            <a:r>
              <a:rPr lang="en-US" dirty="0"/>
              <a:t> </a:t>
            </a:r>
            <a:r>
              <a:rPr lang="en-US" dirty="0" err="1"/>
              <a:t>terletak</a:t>
            </a:r>
            <a:r>
              <a:rPr lang="en-US" dirty="0"/>
              <a:t> di </a:t>
            </a:r>
            <a:r>
              <a:rPr lang="en-US" dirty="0" err="1"/>
              <a:t>dalam</a:t>
            </a:r>
            <a:r>
              <a:rPr lang="en-US" dirty="0"/>
              <a:t> </a:t>
            </a:r>
            <a:r>
              <a:rPr lang="en-US" dirty="0" err="1"/>
              <a:t>sebuah</a:t>
            </a:r>
            <a:r>
              <a:rPr lang="en-US" dirty="0"/>
              <a:t> </a:t>
            </a:r>
            <a:r>
              <a:rPr lang="en-US" dirty="0" err="1"/>
              <a:t>bujur</a:t>
            </a:r>
            <a:r>
              <a:rPr lang="en-US" dirty="0"/>
              <a:t> </a:t>
            </a:r>
            <a:r>
              <a:rPr lang="en-US" dirty="0" err="1"/>
              <a:t>sangkar</a:t>
            </a:r>
            <a:r>
              <a:rPr lang="en-US" dirty="0"/>
              <a:t> yang </a:t>
            </a:r>
            <a:r>
              <a:rPr lang="en-US" dirty="0" err="1"/>
              <a:t>sisi</a:t>
            </a:r>
            <a:r>
              <a:rPr lang="en-US" dirty="0"/>
              <a:t> </a:t>
            </a:r>
            <a:r>
              <a:rPr lang="en-US" dirty="0" err="1"/>
              <a:t>tegaknya</a:t>
            </a:r>
            <a:r>
              <a:rPr lang="en-US" dirty="0"/>
              <a:t> </a:t>
            </a:r>
            <a:r>
              <a:rPr lang="en-US" dirty="0" err="1"/>
              <a:t>melambangkan</a:t>
            </a:r>
            <a:r>
              <a:rPr lang="en-US" dirty="0"/>
              <a:t> </a:t>
            </a:r>
            <a:r>
              <a:rPr lang="en-US" dirty="0" err="1"/>
              <a:t>persentase</a:t>
            </a:r>
            <a:r>
              <a:rPr lang="en-US" dirty="0"/>
              <a:t> </a:t>
            </a:r>
            <a:r>
              <a:rPr lang="en-US" dirty="0" err="1"/>
              <a:t>kumulatif</a:t>
            </a:r>
            <a:r>
              <a:rPr lang="en-US" dirty="0"/>
              <a:t> </a:t>
            </a:r>
            <a:r>
              <a:rPr lang="en-US" dirty="0" err="1"/>
              <a:t>pendapatan</a:t>
            </a:r>
            <a:r>
              <a:rPr lang="en-US" dirty="0"/>
              <a:t> </a:t>
            </a:r>
            <a:r>
              <a:rPr lang="en-US" dirty="0" err="1"/>
              <a:t>nasional</a:t>
            </a:r>
            <a:r>
              <a:rPr lang="en-US" dirty="0"/>
              <a:t>, </a:t>
            </a:r>
            <a:r>
              <a:rPr lang="en-US" dirty="0" err="1"/>
              <a:t>sedangkan</a:t>
            </a:r>
            <a:r>
              <a:rPr lang="en-US" dirty="0"/>
              <a:t> </a:t>
            </a:r>
            <a:r>
              <a:rPr lang="en-US" dirty="0" err="1"/>
              <a:t>sisi</a:t>
            </a:r>
            <a:r>
              <a:rPr lang="en-US" dirty="0"/>
              <a:t> </a:t>
            </a:r>
            <a:r>
              <a:rPr lang="en-US" dirty="0" err="1"/>
              <a:t>datarnya</a:t>
            </a:r>
            <a:r>
              <a:rPr lang="en-US" dirty="0"/>
              <a:t> </a:t>
            </a:r>
            <a:r>
              <a:rPr lang="en-US" dirty="0" err="1"/>
              <a:t>mewakili</a:t>
            </a:r>
            <a:r>
              <a:rPr lang="en-US" dirty="0"/>
              <a:t> </a:t>
            </a:r>
            <a:r>
              <a:rPr lang="en-US" dirty="0" err="1"/>
              <a:t>persentase</a:t>
            </a:r>
            <a:r>
              <a:rPr lang="en-US" dirty="0"/>
              <a:t> </a:t>
            </a:r>
            <a:r>
              <a:rPr lang="en-US" dirty="0" err="1"/>
              <a:t>kumulatif</a:t>
            </a:r>
            <a:r>
              <a:rPr lang="en-US" dirty="0"/>
              <a:t> </a:t>
            </a:r>
            <a:r>
              <a:rPr lang="en-US" dirty="0" err="1"/>
              <a:t>penduduk</a:t>
            </a:r>
            <a:r>
              <a:rPr lang="en-US" dirty="0"/>
              <a:t>. </a:t>
            </a:r>
            <a:r>
              <a:rPr lang="en-US" dirty="0" err="1"/>
              <a:t>Kurva</a:t>
            </a:r>
            <a:r>
              <a:rPr lang="en-US" dirty="0"/>
              <a:t> Lorenz yang </a:t>
            </a:r>
            <a:r>
              <a:rPr lang="en-US" dirty="0" err="1"/>
              <a:t>semakin</a:t>
            </a:r>
            <a:r>
              <a:rPr lang="en-US" dirty="0"/>
              <a:t> </a:t>
            </a:r>
            <a:r>
              <a:rPr lang="en-US" dirty="0" err="1"/>
              <a:t>dekat</a:t>
            </a:r>
            <a:r>
              <a:rPr lang="en-US" dirty="0"/>
              <a:t> </a:t>
            </a:r>
            <a:r>
              <a:rPr lang="en-US" dirty="0" err="1"/>
              <a:t>ke</a:t>
            </a:r>
            <a:r>
              <a:rPr lang="en-US" dirty="0"/>
              <a:t> diagonal   (</a:t>
            </a:r>
            <a:r>
              <a:rPr lang="en-US" dirty="0" err="1"/>
              <a:t>semakin</a:t>
            </a:r>
            <a:r>
              <a:rPr lang="en-US" dirty="0"/>
              <a:t> </a:t>
            </a:r>
            <a:r>
              <a:rPr lang="en-US" dirty="0" err="1"/>
              <a:t>lurus</a:t>
            </a:r>
            <a:r>
              <a:rPr lang="en-US" dirty="0"/>
              <a:t>) </a:t>
            </a:r>
            <a:r>
              <a:rPr lang="en-US" dirty="0" err="1"/>
              <a:t>menyiratkan</a:t>
            </a:r>
            <a:r>
              <a:rPr lang="en-US" dirty="0"/>
              <a:t> </a:t>
            </a:r>
            <a:r>
              <a:rPr lang="en-US" dirty="0" err="1"/>
              <a:t>distribusi</a:t>
            </a:r>
            <a:r>
              <a:rPr lang="en-US" dirty="0"/>
              <a:t> </a:t>
            </a:r>
            <a:r>
              <a:rPr lang="en-US" dirty="0" err="1"/>
              <a:t>pendapatan</a:t>
            </a:r>
            <a:r>
              <a:rPr lang="en-US" dirty="0"/>
              <a:t> </a:t>
            </a:r>
            <a:r>
              <a:rPr lang="en-US" dirty="0" err="1"/>
              <a:t>nasional</a:t>
            </a:r>
            <a:r>
              <a:rPr lang="en-US" dirty="0"/>
              <a:t> yang </a:t>
            </a:r>
            <a:r>
              <a:rPr lang="en-US" dirty="0" err="1"/>
              <a:t>semakin</a:t>
            </a:r>
            <a:r>
              <a:rPr lang="en-US" dirty="0"/>
              <a:t> </a:t>
            </a:r>
            <a:r>
              <a:rPr lang="en-US" dirty="0" err="1"/>
              <a:t>merata</a:t>
            </a:r>
            <a:r>
              <a:rPr lang="en-US" dirty="0"/>
              <a:t>. </a:t>
            </a:r>
            <a:r>
              <a:rPr lang="en-US" dirty="0" err="1"/>
              <a:t>Sebaliknya</a:t>
            </a:r>
            <a:r>
              <a:rPr lang="en-US" dirty="0"/>
              <a:t>, </a:t>
            </a:r>
            <a:r>
              <a:rPr lang="en-US" dirty="0" err="1"/>
              <a:t>jika</a:t>
            </a:r>
            <a:r>
              <a:rPr lang="en-US" dirty="0"/>
              <a:t> </a:t>
            </a:r>
            <a:r>
              <a:rPr lang="en-US" dirty="0" err="1"/>
              <a:t>kurva</a:t>
            </a:r>
            <a:r>
              <a:rPr lang="en-US" dirty="0"/>
              <a:t> Lorenz </a:t>
            </a:r>
            <a:r>
              <a:rPr lang="en-US" dirty="0" err="1"/>
              <a:t>semakin</a:t>
            </a:r>
            <a:r>
              <a:rPr lang="en-US" dirty="0"/>
              <a:t> </a:t>
            </a:r>
            <a:r>
              <a:rPr lang="en-US" dirty="0" err="1"/>
              <a:t>jauh</a:t>
            </a:r>
            <a:r>
              <a:rPr lang="en-US" dirty="0"/>
              <a:t> </a:t>
            </a:r>
            <a:r>
              <a:rPr lang="en-US" dirty="0" err="1"/>
              <a:t>dari</a:t>
            </a:r>
            <a:r>
              <a:rPr lang="en-US" dirty="0"/>
              <a:t> diagonal, </a:t>
            </a:r>
            <a:r>
              <a:rPr lang="en-US" dirty="0" err="1"/>
              <a:t>maka</a:t>
            </a:r>
            <a:r>
              <a:rPr lang="en-US" dirty="0"/>
              <a:t> </a:t>
            </a:r>
            <a:r>
              <a:rPr lang="en-US" dirty="0" err="1"/>
              <a:t>ia</a:t>
            </a:r>
            <a:r>
              <a:rPr lang="en-US" dirty="0"/>
              <a:t> </a:t>
            </a:r>
            <a:r>
              <a:rPr lang="en-US" dirty="0" err="1"/>
              <a:t>mencerminkan</a:t>
            </a:r>
            <a:r>
              <a:rPr lang="en-US" dirty="0"/>
              <a:t> </a:t>
            </a:r>
            <a:r>
              <a:rPr lang="en-US" dirty="0" err="1"/>
              <a:t>keadaan</a:t>
            </a:r>
            <a:r>
              <a:rPr lang="en-US" dirty="0"/>
              <a:t> yang </a:t>
            </a:r>
            <a:r>
              <a:rPr lang="en-US" dirty="0" err="1"/>
              <a:t>semakin</a:t>
            </a:r>
            <a:r>
              <a:rPr lang="en-US" dirty="0"/>
              <a:t> </a:t>
            </a:r>
            <a:r>
              <a:rPr lang="en-US" dirty="0" err="1"/>
              <a:t>bururk</a:t>
            </a:r>
            <a:r>
              <a:rPr lang="en-US" dirty="0"/>
              <a:t>. </a:t>
            </a:r>
            <a:endParaRPr lang="en-US" dirty="0" smtClean="0">
              <a:effectLst/>
            </a:endParaRPr>
          </a:p>
          <a:p>
            <a:pPr algn="just"/>
            <a:endParaRPr lang="en-US" dirty="0"/>
          </a:p>
        </p:txBody>
      </p:sp>
    </p:spTree>
    <p:extLst>
      <p:ext uri="{BB962C8B-B14F-4D97-AF65-F5344CB8AC3E}">
        <p14:creationId xmlns:p14="http://schemas.microsoft.com/office/powerpoint/2010/main" val="1775706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47</TotalTime>
  <Words>1881</Words>
  <Application>Microsoft Office PowerPoint</Application>
  <PresentationFormat>On-screen Show (4:3)</PresentationFormat>
  <Paragraphs>96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PERTEMUAN 9  KEMISKINAN DAN KESENJANGAN PENDAPATAN </vt:lpstr>
      <vt:lpstr>PowerPoint Presentation</vt:lpstr>
      <vt:lpstr>PowerPoint Presentation</vt:lpstr>
      <vt:lpstr>PowerPoint Presentation</vt:lpstr>
      <vt:lpstr>PowerPoint Presentation</vt:lpstr>
      <vt:lpstr>BEBERAPA INDIKATOR KESENJANGAN DAN KEMISKINAN</vt:lpstr>
      <vt:lpstr>PowerPoint Presentation</vt:lpstr>
      <vt:lpstr>PowerPoint Presentation</vt:lpstr>
      <vt:lpstr>PowerPoint Presentation</vt:lpstr>
      <vt:lpstr>PowerPoint Presentation</vt:lpstr>
      <vt:lpstr>PENGUKURAN KEMISKINAN</vt:lpstr>
      <vt:lpstr>PowerPoint Presentation</vt:lpstr>
      <vt:lpstr>PowerPoint Presentation</vt:lpstr>
      <vt:lpstr>PENYEBAB KEMISKINAN</vt:lpstr>
      <vt:lpstr>MENGHILANGKAN KEMISKINAN</vt:lpstr>
      <vt:lpstr>DISTRIBUSI PENDAPATAN</vt:lpstr>
      <vt:lpstr>KEBIJAKAN ANTI KEMISKINAN</vt:lpstr>
      <vt:lpstr>PowerPoint Presentation</vt:lpstr>
      <vt:lpstr>PowerPoint Presentation</vt:lpstr>
      <vt:lpstr>DAMPAK KEMISKINAN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KESIMPULAN</vt:lpstr>
      <vt:lpstr>PowerPoint Presentation</vt:lpstr>
      <vt:lpstr>DAFTAR PUSTAKA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Isniar</dc:creator>
  <cp:lastModifiedBy>Isniar</cp:lastModifiedBy>
  <cp:revision>7</cp:revision>
  <dcterms:created xsi:type="dcterms:W3CDTF">2011-11-19T03:36:32Z</dcterms:created>
  <dcterms:modified xsi:type="dcterms:W3CDTF">2011-11-19T04:24:39Z</dcterms:modified>
</cp:coreProperties>
</file>