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5DB62-6B36-4773-8D6A-98960556D5E2}" type="datetimeFigureOut">
              <a:rPr lang="en-US" smtClean="0"/>
              <a:pPr/>
              <a:t>11/28/2011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1BA58-3DD7-4525-8B4D-5B77F71D9AB8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7AB4BB-80FB-42FB-9B5E-54FC50B040C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9. Struktur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11/28/2011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11/28/2011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11/28/2011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85720" y="285728"/>
            <a:ext cx="857256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11/28/2011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11/28/2011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>
          <a:xfrm>
            <a:off x="285720" y="285728"/>
            <a:ext cx="857256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11/28/2011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285720" y="285728"/>
            <a:ext cx="857256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11/28/2011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11/28/2011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11/28/2011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11/28/2011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11/28/2011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fld id="{67CF8763-BE8A-4443-A184-FD28E032B309}" type="datetimeFigureOut">
              <a:rPr lang="en-US" smtClean="0"/>
              <a:pPr/>
              <a:t>11/28/2011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Pemograman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Terstruktur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2888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S.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Indriani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Lestariningati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, M.T</a:t>
            </a:r>
          </a:p>
          <a:p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Indonesia Computer University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Bandung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2011</a:t>
            </a:r>
            <a:endParaRPr lang="en-SG" dirty="0"/>
          </a:p>
        </p:txBody>
      </p:sp>
      <p:sp>
        <p:nvSpPr>
          <p:cNvPr id="4" name="TextBox 3"/>
          <p:cNvSpPr txBox="1"/>
          <p:nvPr/>
        </p:nvSpPr>
        <p:spPr>
          <a:xfrm>
            <a:off x="2857488" y="1142984"/>
            <a:ext cx="3500462" cy="497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Modul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 7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Struktur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endParaRPr 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311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mengelompokkan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data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yang </a:t>
            </a:r>
            <a:r>
              <a:rPr lang="en-US" dirty="0" err="1" smtClean="0"/>
              <a:t>berlainan</a:t>
            </a:r>
            <a:r>
              <a:rPr lang="en-US" dirty="0" smtClean="0"/>
              <a:t>.</a:t>
            </a:r>
          </a:p>
          <a:p>
            <a:pPr>
              <a:lnSpc>
                <a:spcPct val="170000"/>
              </a:lnSpc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pendeklarasian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</a:p>
          <a:p>
            <a:pPr>
              <a:lnSpc>
                <a:spcPct val="170000"/>
              </a:lnSpc>
              <a:buFont typeface="Wingdings 2" pitchFamily="18" charset="2"/>
              <a:buNone/>
            </a:pPr>
            <a:r>
              <a:rPr lang="en-US" dirty="0" smtClean="0"/>
              <a:t>	</a:t>
            </a: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857884" y="3368798"/>
            <a:ext cx="2928958" cy="291772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70000"/>
              </a:lnSpc>
              <a:buFont typeface="Wingdings 2" pitchFamily="18" charset="2"/>
              <a:buNone/>
            </a:pPr>
            <a:r>
              <a:rPr lang="en-US" dirty="0" err="1" smtClean="0">
                <a:latin typeface="Consolas" pitchFamily="49" charset="0"/>
              </a:rPr>
              <a:t>struct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data_tanggal</a:t>
            </a:r>
            <a:endParaRPr lang="en-US" dirty="0" smtClean="0">
              <a:latin typeface="Consolas" pitchFamily="49" charset="0"/>
            </a:endParaRPr>
          </a:p>
          <a:p>
            <a:pPr>
              <a:lnSpc>
                <a:spcPct val="170000"/>
              </a:lnSpc>
              <a:buFont typeface="Wingdings 2" pitchFamily="18" charset="2"/>
              <a:buNone/>
            </a:pPr>
            <a:r>
              <a:rPr lang="en-US" dirty="0" smtClean="0">
                <a:latin typeface="Consolas" pitchFamily="49" charset="0"/>
              </a:rPr>
              <a:t>{</a:t>
            </a:r>
          </a:p>
          <a:p>
            <a:pPr>
              <a:lnSpc>
                <a:spcPct val="170000"/>
              </a:lnSpc>
              <a:buFont typeface="Wingdings 2" pitchFamily="18" charset="2"/>
              <a:buNone/>
            </a:pPr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tahun</a:t>
            </a:r>
            <a:r>
              <a:rPr lang="en-US" dirty="0" smtClean="0">
                <a:latin typeface="Consolas" pitchFamily="49" charset="0"/>
              </a:rPr>
              <a:t>;</a:t>
            </a:r>
          </a:p>
          <a:p>
            <a:pPr>
              <a:lnSpc>
                <a:spcPct val="170000"/>
              </a:lnSpc>
              <a:buFont typeface="Wingdings 2" pitchFamily="18" charset="2"/>
              <a:buNone/>
            </a:pPr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bulan</a:t>
            </a:r>
            <a:r>
              <a:rPr lang="en-US" dirty="0" smtClean="0">
                <a:latin typeface="Consolas" pitchFamily="49" charset="0"/>
              </a:rPr>
              <a:t>;</a:t>
            </a:r>
          </a:p>
          <a:p>
            <a:pPr>
              <a:lnSpc>
                <a:spcPct val="170000"/>
              </a:lnSpc>
              <a:buFont typeface="Wingdings 2" pitchFamily="18" charset="2"/>
              <a:buNone/>
            </a:pPr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tanggal</a:t>
            </a:r>
            <a:r>
              <a:rPr lang="en-US" dirty="0" smtClean="0">
                <a:latin typeface="Consolas" pitchFamily="49" charset="0"/>
              </a:rPr>
              <a:t>;</a:t>
            </a:r>
          </a:p>
          <a:p>
            <a:pPr>
              <a:lnSpc>
                <a:spcPct val="170000"/>
              </a:lnSpc>
              <a:buFont typeface="Wingdings 2" pitchFamily="18" charset="2"/>
              <a:buNone/>
            </a:pPr>
            <a:r>
              <a:rPr lang="en-US" dirty="0" smtClean="0">
                <a:latin typeface="Consolas" pitchFamily="49" charset="0"/>
              </a:rPr>
              <a:t>};</a:t>
            </a:r>
            <a:endParaRPr lang="en-SG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3357563"/>
            <a:ext cx="4429156" cy="30008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en-US" dirty="0" err="1" smtClean="0">
                <a:latin typeface="Consolas" pitchFamily="49" charset="0"/>
              </a:rPr>
              <a:t>struct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nama_struktur</a:t>
            </a:r>
            <a:endParaRPr lang="en-US" dirty="0" smtClean="0">
              <a:latin typeface="Consolas" pitchFamily="49" charset="0"/>
            </a:endParaRP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en-US" dirty="0" smtClean="0">
                <a:latin typeface="Consolas" pitchFamily="49" charset="0"/>
              </a:rPr>
              <a:t>{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en-US" dirty="0" smtClean="0">
                <a:latin typeface="Consolas" pitchFamily="49" charset="0"/>
              </a:rPr>
              <a:t>	tipe_data1 field1;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en-US" dirty="0" smtClean="0">
                <a:latin typeface="Consolas" pitchFamily="49" charset="0"/>
              </a:rPr>
              <a:t>	tipe_data2 field2;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en-US" dirty="0" smtClean="0">
                <a:latin typeface="Consolas" pitchFamily="49" charset="0"/>
              </a:rPr>
              <a:t>	. . .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tipe_datan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fieldn</a:t>
            </a:r>
            <a:r>
              <a:rPr lang="en-US" dirty="0" smtClean="0">
                <a:latin typeface="Consolas" pitchFamily="49" charset="0"/>
              </a:rPr>
              <a:t>;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en-US" dirty="0" smtClean="0">
                <a:latin typeface="Consolas" pitchFamily="49" charset="0"/>
              </a:rPr>
              <a:t>};</a:t>
            </a:r>
            <a:endParaRPr lang="en-SG" dirty="0"/>
          </a:p>
        </p:txBody>
      </p:sp>
      <p:sp>
        <p:nvSpPr>
          <p:cNvPr id="6" name="Left-Right Arrow 5"/>
          <p:cNvSpPr/>
          <p:nvPr/>
        </p:nvSpPr>
        <p:spPr>
          <a:xfrm>
            <a:off x="5143504" y="4429132"/>
            <a:ext cx="857256" cy="5000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err="1" smtClean="0"/>
              <a:t>Mendefinisikan</a:t>
            </a:r>
            <a:r>
              <a:rPr lang="en-US" u="sng" dirty="0" smtClean="0"/>
              <a:t> </a:t>
            </a:r>
            <a:r>
              <a:rPr lang="en-US" u="sng" dirty="0" err="1" smtClean="0"/>
              <a:t>Variabel</a:t>
            </a:r>
            <a:r>
              <a:rPr lang="en-US" u="sng" dirty="0" smtClean="0"/>
              <a:t> </a:t>
            </a:r>
            <a:r>
              <a:rPr lang="en-US" u="sng" dirty="0" err="1" smtClean="0"/>
              <a:t>Struktur</a:t>
            </a:r>
            <a:endParaRPr lang="en-US" u="sng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9044022" cy="4525963"/>
          </a:xfrm>
        </p:spPr>
        <p:txBody>
          <a:bodyPr>
            <a:noAutofit/>
          </a:bodyPr>
          <a:lstStyle/>
          <a:p>
            <a:pPr marL="274306" indent="-274306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err="1" smtClean="0"/>
              <a:t>Apabila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dideklarasikan</a:t>
            </a:r>
            <a:r>
              <a:rPr lang="en-US" sz="2000" dirty="0" smtClean="0"/>
              <a:t>,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mendefinisikan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,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: </a:t>
            </a:r>
            <a:r>
              <a:rPr lang="en-US" sz="2000" dirty="0" err="1" smtClean="0">
                <a:latin typeface="Consolas" pitchFamily="49" charset="0"/>
              </a:rPr>
              <a:t>data_tanggal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tanggal_lahir</a:t>
            </a:r>
            <a:r>
              <a:rPr lang="en-US" sz="2000" dirty="0" smtClean="0">
                <a:latin typeface="Consolas" pitchFamily="49" charset="0"/>
              </a:rPr>
              <a:t>;</a:t>
            </a:r>
          </a:p>
          <a:p>
            <a:pPr marL="274306" indent="-274306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2000" i="1" dirty="0" smtClean="0"/>
              <a:t>	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pendefinisian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, </a:t>
            </a:r>
            <a:r>
              <a:rPr lang="en-US" sz="2000" dirty="0" err="1" smtClean="0">
                <a:latin typeface="Consolas" pitchFamily="49" charset="0"/>
              </a:rPr>
              <a:t>tanggal_lahir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</a:t>
            </a:r>
            <a:r>
              <a:rPr lang="en-US" sz="2000" dirty="0" err="1" smtClean="0"/>
              <a:t>buah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:</a:t>
            </a:r>
          </a:p>
          <a:p>
            <a:pPr marL="640048" lvl="1" indent="-246876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sz="1800" dirty="0" smtClean="0"/>
              <a:t> </a:t>
            </a:r>
            <a:r>
              <a:rPr lang="en-US" sz="1800" dirty="0" err="1" smtClean="0"/>
              <a:t>Tahun</a:t>
            </a:r>
            <a:endParaRPr lang="en-US" sz="1800" dirty="0" smtClean="0"/>
          </a:p>
          <a:p>
            <a:pPr marL="640048" lvl="1" indent="-246876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sz="1800" dirty="0" smtClean="0"/>
              <a:t> </a:t>
            </a:r>
            <a:r>
              <a:rPr lang="en-US" sz="1800" dirty="0" err="1" smtClean="0"/>
              <a:t>Bulan</a:t>
            </a:r>
            <a:endParaRPr lang="en-US" sz="1800" dirty="0" smtClean="0"/>
          </a:p>
          <a:p>
            <a:pPr marL="640048" lvl="1" indent="-246876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sz="1800" dirty="0" smtClean="0"/>
              <a:t> </a:t>
            </a:r>
            <a:r>
              <a:rPr lang="en-US" sz="1800" dirty="0" err="1" smtClean="0"/>
              <a:t>tanggal</a:t>
            </a:r>
            <a:endParaRPr lang="en-US" sz="1800" dirty="0" smtClean="0"/>
          </a:p>
          <a:p>
            <a:pPr marL="274306" indent="-274306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C, </a:t>
            </a:r>
            <a:r>
              <a:rPr lang="en-US" sz="2000" dirty="0" err="1" smtClean="0"/>
              <a:t>pendefinisian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:</a:t>
            </a:r>
          </a:p>
          <a:p>
            <a:pPr marL="274306" indent="-274306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2000" dirty="0" smtClean="0"/>
              <a:t>			</a:t>
            </a:r>
            <a:r>
              <a:rPr lang="en-US" sz="2000" b="1" dirty="0" err="1" smtClean="0">
                <a:latin typeface="Consolas" pitchFamily="49" charset="0"/>
              </a:rPr>
              <a:t>data_tanggal</a:t>
            </a:r>
            <a:r>
              <a:rPr lang="en-US" sz="2000" b="1" dirty="0" smtClean="0">
                <a:latin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</a:rPr>
              <a:t>tanggal_lahir</a:t>
            </a:r>
            <a:r>
              <a:rPr lang="en-US" sz="2000" b="1" dirty="0" smtClean="0">
                <a:latin typeface="Consolas" pitchFamily="49" charset="0"/>
              </a:rPr>
              <a:t>;</a:t>
            </a:r>
          </a:p>
          <a:p>
            <a:pPr marL="274306" indent="-274306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ditulis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: </a:t>
            </a:r>
          </a:p>
          <a:p>
            <a:pPr marL="274306" indent="-274306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			</a:t>
            </a:r>
            <a:r>
              <a:rPr lang="en-US" sz="2000" b="1" dirty="0" err="1" smtClean="0">
                <a:latin typeface="Consolas" pitchFamily="49" charset="0"/>
              </a:rPr>
              <a:t>struct</a:t>
            </a:r>
            <a:r>
              <a:rPr lang="en-US" sz="2000" b="1" dirty="0" smtClean="0">
                <a:latin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</a:rPr>
              <a:t>data_tanggal</a:t>
            </a:r>
            <a:r>
              <a:rPr lang="en-US" sz="2000" b="1" dirty="0" smtClean="0">
                <a:latin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</a:rPr>
              <a:t>tanggal_lahir</a:t>
            </a:r>
            <a:r>
              <a:rPr lang="en-US" sz="2000" b="1" dirty="0" smtClean="0">
                <a:latin typeface="Consolas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u="sng" dirty="0" err="1" smtClean="0"/>
              <a:t>Struktur</a:t>
            </a:r>
            <a:r>
              <a:rPr lang="en-US" u="sng" dirty="0" smtClean="0"/>
              <a:t> </a:t>
            </a:r>
            <a:r>
              <a:rPr lang="en-US" u="sng" dirty="0" err="1" smtClean="0"/>
              <a:t>didalam</a:t>
            </a:r>
            <a:r>
              <a:rPr lang="en-US" u="sng" dirty="0" smtClean="0"/>
              <a:t> </a:t>
            </a:r>
            <a:r>
              <a:rPr lang="en-US" u="sng" dirty="0" err="1" smtClean="0"/>
              <a:t>struktur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06" indent="-274306">
              <a:lnSpc>
                <a:spcPts val="2500"/>
              </a:lnSpc>
              <a:spcBef>
                <a:spcPts val="0"/>
              </a:spcBef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mengandung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yang lain.</a:t>
            </a:r>
          </a:p>
          <a:p>
            <a:pPr marL="274306" indent="-274306">
              <a:lnSpc>
                <a:spcPts val="2500"/>
              </a:lnSpc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dirty="0" smtClean="0"/>
              <a:t>	</a:t>
            </a:r>
            <a:r>
              <a:rPr lang="en-US" sz="2100" b="1" dirty="0" err="1" smtClean="0">
                <a:latin typeface="Consolas" pitchFamily="49" charset="0"/>
              </a:rPr>
              <a:t>struct</a:t>
            </a:r>
            <a:r>
              <a:rPr lang="en-US" sz="2100" b="1" dirty="0" smtClean="0">
                <a:latin typeface="Consolas" pitchFamily="49" charset="0"/>
              </a:rPr>
              <a:t> </a:t>
            </a:r>
            <a:r>
              <a:rPr lang="en-US" sz="2100" b="1" dirty="0" err="1" smtClean="0">
                <a:latin typeface="Consolas" pitchFamily="49" charset="0"/>
              </a:rPr>
              <a:t>data_pegawai</a:t>
            </a:r>
            <a:endParaRPr lang="en-US" sz="2100" b="1" dirty="0" smtClean="0">
              <a:latin typeface="Consolas" pitchFamily="49" charset="0"/>
            </a:endParaRPr>
          </a:p>
          <a:p>
            <a:pPr marL="274306" indent="-274306">
              <a:lnSpc>
                <a:spcPts val="2500"/>
              </a:lnSpc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2100" b="1" dirty="0" smtClean="0">
                <a:latin typeface="Consolas" pitchFamily="49" charset="0"/>
              </a:rPr>
              <a:t>	{</a:t>
            </a:r>
          </a:p>
          <a:p>
            <a:pPr marL="274306" indent="-274306">
              <a:lnSpc>
                <a:spcPts val="2500"/>
              </a:lnSpc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2100" b="1" dirty="0" smtClean="0">
                <a:latin typeface="Consolas" pitchFamily="49" charset="0"/>
              </a:rPr>
              <a:t>		</a:t>
            </a:r>
            <a:r>
              <a:rPr lang="en-US" sz="2100" b="1" dirty="0" err="1" smtClean="0">
                <a:latin typeface="Consolas" pitchFamily="49" charset="0"/>
              </a:rPr>
              <a:t>int</a:t>
            </a:r>
            <a:r>
              <a:rPr lang="en-US" sz="2100" b="1" dirty="0" smtClean="0">
                <a:latin typeface="Consolas" pitchFamily="49" charset="0"/>
              </a:rPr>
              <a:t> nip;</a:t>
            </a:r>
          </a:p>
          <a:p>
            <a:pPr marL="274306" indent="-274306">
              <a:lnSpc>
                <a:spcPts val="2500"/>
              </a:lnSpc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2100" b="1" dirty="0" smtClean="0">
                <a:latin typeface="Consolas" pitchFamily="49" charset="0"/>
              </a:rPr>
              <a:t>		char </a:t>
            </a:r>
            <a:r>
              <a:rPr lang="en-US" sz="2100" b="1" dirty="0" err="1" smtClean="0">
                <a:latin typeface="Consolas" pitchFamily="49" charset="0"/>
              </a:rPr>
              <a:t>nama</a:t>
            </a:r>
            <a:r>
              <a:rPr lang="en-US" sz="2100" b="1" dirty="0" smtClean="0">
                <a:latin typeface="Consolas" pitchFamily="49" charset="0"/>
              </a:rPr>
              <a:t>[25];</a:t>
            </a:r>
          </a:p>
          <a:p>
            <a:pPr marL="274306" indent="-274306">
              <a:lnSpc>
                <a:spcPts val="2500"/>
              </a:lnSpc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2100" b="1" dirty="0" smtClean="0">
                <a:latin typeface="Consolas" pitchFamily="49" charset="0"/>
              </a:rPr>
              <a:t>		data </a:t>
            </a:r>
            <a:r>
              <a:rPr lang="en-US" sz="2100" b="1" dirty="0" err="1" smtClean="0">
                <a:latin typeface="Consolas" pitchFamily="49" charset="0"/>
              </a:rPr>
              <a:t>tanggal</a:t>
            </a:r>
            <a:r>
              <a:rPr lang="en-US" sz="2100" b="1" dirty="0" smtClean="0">
                <a:latin typeface="Consolas" pitchFamily="49" charset="0"/>
              </a:rPr>
              <a:t> </a:t>
            </a:r>
            <a:r>
              <a:rPr lang="en-US" sz="2100" b="1" dirty="0" err="1" smtClean="0">
                <a:latin typeface="Consolas" pitchFamily="49" charset="0"/>
              </a:rPr>
              <a:t>tanggal_lahir</a:t>
            </a:r>
            <a:r>
              <a:rPr lang="en-US" sz="2100" b="1" dirty="0" smtClean="0">
                <a:latin typeface="Consolas" pitchFamily="49" charset="0"/>
              </a:rPr>
              <a:t>;</a:t>
            </a:r>
          </a:p>
          <a:p>
            <a:pPr marL="274306" indent="-274306">
              <a:lnSpc>
                <a:spcPts val="2500"/>
              </a:lnSpc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2100" b="1" dirty="0" smtClean="0">
                <a:latin typeface="Consolas" pitchFamily="49" charset="0"/>
              </a:rPr>
              <a:t>		</a:t>
            </a:r>
            <a:r>
              <a:rPr lang="en-US" sz="2100" b="1" dirty="0" err="1" smtClean="0">
                <a:latin typeface="Consolas" pitchFamily="49" charset="0"/>
              </a:rPr>
              <a:t>data_peg</a:t>
            </a:r>
            <a:r>
              <a:rPr lang="en-US" sz="2100" b="1" dirty="0" smtClean="0">
                <a:latin typeface="Consolas" pitchFamily="49" charset="0"/>
              </a:rPr>
              <a:t>;</a:t>
            </a:r>
          </a:p>
          <a:p>
            <a:pPr marL="274306" indent="-274306">
              <a:lnSpc>
                <a:spcPts val="2500"/>
              </a:lnSpc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2100" b="1" dirty="0" smtClean="0">
                <a:latin typeface="Consolas" pitchFamily="49" charset="0"/>
              </a:rPr>
              <a:t>	}</a:t>
            </a:r>
            <a:endParaRPr lang="en-US" sz="2100" b="1" dirty="0" smtClean="0"/>
          </a:p>
          <a:p>
            <a:pPr marL="274306" indent="-274306">
              <a:lnSpc>
                <a:spcPts val="2500"/>
              </a:lnSpc>
              <a:spcBef>
                <a:spcPts val="0"/>
              </a:spcBef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contoh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, </a:t>
            </a:r>
            <a:r>
              <a:rPr lang="en-US" sz="2200" dirty="0" err="1" smtClean="0"/>
              <a:t>terdapat</a:t>
            </a:r>
            <a:r>
              <a:rPr lang="en-US" sz="2200" dirty="0" smtClean="0"/>
              <a:t> </a:t>
            </a:r>
            <a:r>
              <a:rPr lang="en-US" sz="2200" dirty="0" err="1" smtClean="0"/>
              <a:t>pendeklarasian</a:t>
            </a:r>
            <a:r>
              <a:rPr lang="en-US" sz="2200" dirty="0" smtClean="0"/>
              <a:t> </a:t>
            </a:r>
            <a:r>
              <a:rPr lang="en-US" sz="2200" dirty="0" err="1" smtClean="0"/>
              <a:t>struktur</a:t>
            </a:r>
            <a:r>
              <a:rPr lang="en-US" sz="2200" dirty="0" smtClean="0"/>
              <a:t> </a:t>
            </a:r>
            <a:r>
              <a:rPr lang="en-US" sz="2200" dirty="0" err="1" smtClean="0"/>
              <a:t>bernama</a:t>
            </a:r>
            <a:r>
              <a:rPr lang="en-US" sz="2200" dirty="0" smtClean="0"/>
              <a:t> </a:t>
            </a:r>
            <a:r>
              <a:rPr lang="en-US" sz="2200" dirty="0" err="1" smtClean="0"/>
              <a:t>data_pegawai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sekaligus</a:t>
            </a:r>
            <a:r>
              <a:rPr lang="en-US" sz="2200" dirty="0" smtClean="0"/>
              <a:t> </a:t>
            </a:r>
            <a:r>
              <a:rPr lang="en-US" sz="2200" dirty="0" err="1" smtClean="0"/>
              <a:t>pendefinisian</a:t>
            </a:r>
            <a:r>
              <a:rPr lang="en-US" sz="2200" dirty="0" smtClean="0"/>
              <a:t> </a:t>
            </a:r>
            <a:r>
              <a:rPr lang="en-US" sz="2200" dirty="0" err="1" smtClean="0"/>
              <a:t>variabel</a:t>
            </a:r>
            <a:r>
              <a:rPr lang="en-US" sz="2200" dirty="0" smtClean="0"/>
              <a:t> </a:t>
            </a:r>
            <a:r>
              <a:rPr lang="en-US" sz="2200" dirty="0" err="1" smtClean="0"/>
              <a:t>struktur</a:t>
            </a:r>
            <a:r>
              <a:rPr lang="en-US" sz="2200" dirty="0" smtClean="0"/>
              <a:t> </a:t>
            </a:r>
            <a:r>
              <a:rPr lang="en-US" sz="2200" dirty="0" err="1" smtClean="0"/>
              <a:t>bernama</a:t>
            </a:r>
            <a:r>
              <a:rPr lang="en-US" sz="2200" dirty="0" smtClean="0"/>
              <a:t> </a:t>
            </a:r>
            <a:r>
              <a:rPr lang="en-US" sz="2200" dirty="0" err="1" smtClean="0"/>
              <a:t>data_peg</a:t>
            </a:r>
            <a:r>
              <a:rPr lang="en-US" sz="2200" dirty="0" smtClean="0"/>
              <a:t>.</a:t>
            </a:r>
          </a:p>
          <a:p>
            <a:pPr marL="274306" indent="-274306">
              <a:spcBef>
                <a:spcPts val="580"/>
              </a:spcBef>
              <a:buClr>
                <a:schemeClr val="accent3"/>
              </a:buClr>
              <a:buNone/>
              <a:defRPr/>
            </a:pPr>
            <a:endParaRPr lang="en-US" dirty="0" smtClean="0"/>
          </a:p>
          <a:p>
            <a:pPr marL="274306" indent="-274306">
              <a:spcBef>
                <a:spcPts val="580"/>
              </a:spcBef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71604" y="5105400"/>
            <a:ext cx="5486400" cy="1752600"/>
          </a:xfrm>
          <a:prstGeom prst="rect">
            <a:avLst/>
          </a:prstGeom>
        </p:spPr>
        <p:txBody>
          <a:bodyPr lIns="91436" tIns="45718" rIns="91436" bIns="45718">
            <a:normAutofit/>
          </a:bodyPr>
          <a:lstStyle/>
          <a:p>
            <a:pPr marL="274306" indent="-274306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000" dirty="0"/>
              <a:t>	</a:t>
            </a:r>
            <a:r>
              <a:rPr lang="en-US" sz="2500" dirty="0"/>
              <a:t>		</a:t>
            </a:r>
            <a:r>
              <a:rPr lang="en-US" sz="2000" dirty="0">
                <a:latin typeface="Franklin Gothic Book" pitchFamily="34" charset="0"/>
              </a:rPr>
              <a:t>nip</a:t>
            </a:r>
          </a:p>
          <a:p>
            <a:pPr marL="274306" indent="-274306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000" dirty="0">
                <a:latin typeface="Franklin Gothic Book" pitchFamily="34" charset="0"/>
              </a:rPr>
              <a:t>	</a:t>
            </a:r>
            <a:r>
              <a:rPr lang="en-US" sz="2000" dirty="0" err="1" smtClean="0">
                <a:latin typeface="Franklin Gothic Book" pitchFamily="34" charset="0"/>
              </a:rPr>
              <a:t>data_peg</a:t>
            </a:r>
            <a:r>
              <a:rPr lang="en-US" sz="2000" dirty="0">
                <a:latin typeface="Franklin Gothic Book" pitchFamily="34" charset="0"/>
              </a:rPr>
              <a:t>	</a:t>
            </a:r>
            <a:r>
              <a:rPr lang="en-US" sz="2000" dirty="0" err="1">
                <a:latin typeface="Franklin Gothic Book" pitchFamily="34" charset="0"/>
              </a:rPr>
              <a:t>nama</a:t>
            </a:r>
            <a:r>
              <a:rPr lang="en-US" sz="2000" dirty="0">
                <a:latin typeface="Franklin Gothic Book" pitchFamily="34" charset="0"/>
              </a:rPr>
              <a:t>		</a:t>
            </a:r>
            <a:r>
              <a:rPr lang="en-US" sz="2000" dirty="0" err="1">
                <a:latin typeface="Franklin Gothic Book" pitchFamily="34" charset="0"/>
              </a:rPr>
              <a:t>tahun</a:t>
            </a:r>
            <a:endParaRPr lang="en-US" sz="2000" dirty="0">
              <a:latin typeface="Franklin Gothic Book" pitchFamily="34" charset="0"/>
            </a:endParaRPr>
          </a:p>
          <a:p>
            <a:pPr marL="274306" indent="-274306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000" dirty="0">
                <a:latin typeface="Franklin Gothic Book" pitchFamily="34" charset="0"/>
              </a:rPr>
              <a:t>			</a:t>
            </a:r>
            <a:r>
              <a:rPr lang="en-US" sz="2000" dirty="0" err="1">
                <a:latin typeface="Franklin Gothic Book" pitchFamily="34" charset="0"/>
              </a:rPr>
              <a:t>tanggal</a:t>
            </a:r>
            <a:r>
              <a:rPr lang="en-US" sz="2000" dirty="0">
                <a:latin typeface="Franklin Gothic Book" pitchFamily="34" charset="0"/>
              </a:rPr>
              <a:t> </a:t>
            </a:r>
            <a:r>
              <a:rPr lang="en-US" sz="2000" dirty="0" err="1">
                <a:latin typeface="Franklin Gothic Book" pitchFamily="34" charset="0"/>
              </a:rPr>
              <a:t>lahir</a:t>
            </a:r>
            <a:r>
              <a:rPr lang="en-US" sz="2000" dirty="0">
                <a:latin typeface="Franklin Gothic Book" pitchFamily="34" charset="0"/>
              </a:rPr>
              <a:t>	</a:t>
            </a:r>
            <a:r>
              <a:rPr lang="en-US" sz="2000" dirty="0" err="1">
                <a:latin typeface="Franklin Gothic Book" pitchFamily="34" charset="0"/>
              </a:rPr>
              <a:t>bulan</a:t>
            </a:r>
            <a:endParaRPr lang="en-US" sz="2000" dirty="0">
              <a:latin typeface="Franklin Gothic Book" pitchFamily="34" charset="0"/>
            </a:endParaRPr>
          </a:p>
          <a:p>
            <a:pPr marL="274306" indent="-274306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000" dirty="0">
                <a:latin typeface="Franklin Gothic Book" pitchFamily="34" charset="0"/>
              </a:rPr>
              <a:t>					</a:t>
            </a:r>
            <a:r>
              <a:rPr lang="en-US" sz="2000" dirty="0" err="1">
                <a:latin typeface="Franklin Gothic Book" pitchFamily="34" charset="0"/>
              </a:rPr>
              <a:t>tanggal</a:t>
            </a:r>
            <a:endParaRPr lang="en-US" sz="2500" dirty="0">
              <a:latin typeface="Franklin Gothic Book" pitchFamily="34" charset="0"/>
            </a:endParaRPr>
          </a:p>
          <a:p>
            <a:pPr marL="274306" indent="-274306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2500" dirty="0"/>
          </a:p>
        </p:txBody>
      </p:sp>
      <p:sp>
        <p:nvSpPr>
          <p:cNvPr id="5" name="Left Brace 4"/>
          <p:cNvSpPr/>
          <p:nvPr/>
        </p:nvSpPr>
        <p:spPr>
          <a:xfrm>
            <a:off x="3214678" y="5286388"/>
            <a:ext cx="203200" cy="762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Left Brace 5"/>
          <p:cNvSpPr/>
          <p:nvPr/>
        </p:nvSpPr>
        <p:spPr>
          <a:xfrm>
            <a:off x="5072066" y="5786454"/>
            <a:ext cx="198783" cy="80682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err="1" smtClean="0"/>
              <a:t>Mengakses</a:t>
            </a:r>
            <a:r>
              <a:rPr lang="en-US" u="sng" dirty="0" smtClean="0"/>
              <a:t> </a:t>
            </a:r>
            <a:r>
              <a:rPr lang="en-US" u="sng" dirty="0" err="1" smtClean="0"/>
              <a:t>Anggota</a:t>
            </a:r>
            <a:r>
              <a:rPr lang="en-US" u="sng" dirty="0" smtClean="0"/>
              <a:t> </a:t>
            </a:r>
            <a:r>
              <a:rPr lang="en-US" u="sng" dirty="0" err="1" smtClean="0"/>
              <a:t>Struktur</a:t>
            </a:r>
            <a:endParaRPr lang="en-US" u="sng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71638"/>
            <a:ext cx="8686800" cy="4972072"/>
          </a:xfrm>
        </p:spPr>
        <p:txBody>
          <a:bodyPr>
            <a:noAutofit/>
          </a:bodyPr>
          <a:lstStyle/>
          <a:p>
            <a:pPr marL="274306" indent="-274306">
              <a:lnSpc>
                <a:spcPct val="120000"/>
              </a:lnSpc>
              <a:spcBef>
                <a:spcPts val="580"/>
              </a:spcBef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err="1" smtClean="0"/>
              <a:t>Anggota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diakses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:</a:t>
            </a:r>
          </a:p>
          <a:p>
            <a:pPr marL="274306" indent="-274306">
              <a:lnSpc>
                <a:spcPct val="120000"/>
              </a:lnSpc>
              <a:spcBef>
                <a:spcPts val="580"/>
              </a:spcBef>
              <a:buClr>
                <a:schemeClr val="accent3"/>
              </a:buClr>
              <a:buNone/>
              <a:defRPr/>
            </a:pPr>
            <a:r>
              <a:rPr lang="en-US" sz="2000" dirty="0" smtClean="0"/>
              <a:t>	</a:t>
            </a:r>
            <a:r>
              <a:rPr lang="en-US" sz="2000" b="1" u="sng" dirty="0" err="1" smtClean="0">
                <a:latin typeface="Consolas" pitchFamily="49" charset="0"/>
              </a:rPr>
              <a:t>variabel_struktur.nama_anggota</a:t>
            </a:r>
            <a:r>
              <a:rPr lang="en-US" sz="2000" b="1" u="sng" dirty="0" smtClean="0">
                <a:latin typeface="Consolas" pitchFamily="49" charset="0"/>
              </a:rPr>
              <a:t>;</a:t>
            </a:r>
          </a:p>
          <a:p>
            <a:pPr marL="274306" indent="-274306">
              <a:lnSpc>
                <a:spcPct val="120000"/>
              </a:lnSpc>
              <a:spcBef>
                <a:spcPts val="580"/>
              </a:spcBef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err="1" smtClean="0"/>
              <a:t>Tanda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diantara</a:t>
            </a:r>
            <a:r>
              <a:rPr lang="en-US" sz="2000" dirty="0" smtClean="0"/>
              <a:t> </a:t>
            </a:r>
            <a:r>
              <a:rPr lang="en-US" sz="2000" dirty="0" err="1" smtClean="0"/>
              <a:t>nama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nama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.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;</a:t>
            </a:r>
          </a:p>
          <a:p>
            <a:pPr marL="274306" indent="-274306">
              <a:lnSpc>
                <a:spcPct val="120000"/>
              </a:lnSpc>
              <a:spcBef>
                <a:spcPts val="580"/>
              </a:spcBef>
              <a:buClr>
                <a:schemeClr val="accent3"/>
              </a:buClr>
              <a:buNone/>
              <a:defRPr/>
            </a:pPr>
            <a:r>
              <a:rPr lang="en-US" sz="2000" dirty="0" smtClean="0"/>
              <a:t>	</a:t>
            </a:r>
            <a:r>
              <a:rPr lang="en-US" sz="2000" b="1" dirty="0" err="1" smtClean="0">
                <a:latin typeface="Consolas" pitchFamily="49" charset="0"/>
              </a:rPr>
              <a:t>tanggal</a:t>
            </a:r>
            <a:r>
              <a:rPr lang="en-US" sz="2000" b="1" dirty="0" smtClean="0">
                <a:latin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</a:rPr>
              <a:t>lahir.tanggal</a:t>
            </a:r>
            <a:r>
              <a:rPr lang="en-US" sz="2000" b="1" dirty="0" smtClean="0">
                <a:latin typeface="Consolas" pitchFamily="49" charset="0"/>
              </a:rPr>
              <a:t>=1;</a:t>
            </a:r>
          </a:p>
          <a:p>
            <a:pPr marL="274306" indent="-274306">
              <a:lnSpc>
                <a:spcPct val="120000"/>
              </a:lnSpc>
              <a:spcBef>
                <a:spcPts val="580"/>
              </a:spcBef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pernyataan</a:t>
            </a:r>
            <a:r>
              <a:rPr lang="en-US" sz="2000" dirty="0" smtClean="0"/>
              <a:t> </a:t>
            </a:r>
            <a:r>
              <a:rPr lang="en-US" sz="2000" dirty="0" err="1" smtClean="0"/>
              <a:t>penugasan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1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</a:t>
            </a:r>
            <a:r>
              <a:rPr lang="en-US" sz="2000" dirty="0" err="1" smtClean="0">
                <a:latin typeface="Consolas" pitchFamily="49" charset="0"/>
              </a:rPr>
              <a:t>tanggal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>
                <a:latin typeface="Consolas" pitchFamily="49" charset="0"/>
              </a:rPr>
              <a:t>tanggal_lahir</a:t>
            </a:r>
            <a:r>
              <a:rPr lang="en-US" sz="2000" dirty="0" smtClean="0"/>
              <a:t>;</a:t>
            </a:r>
          </a:p>
          <a:p>
            <a:pPr marL="274306" indent="-274306">
              <a:lnSpc>
                <a:spcPct val="120000"/>
              </a:lnSpc>
              <a:spcBef>
                <a:spcPts val="580"/>
              </a:spcBef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halnya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mengakses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</a:t>
            </a:r>
            <a:r>
              <a:rPr lang="en-US" sz="2000" dirty="0" err="1" smtClean="0"/>
              <a:t>bernama</a:t>
            </a:r>
            <a:r>
              <a:rPr lang="en-US" sz="2000" dirty="0" smtClean="0"/>
              <a:t> </a:t>
            </a:r>
            <a:r>
              <a:rPr lang="en-US" sz="2000" dirty="0" err="1" smtClean="0">
                <a:latin typeface="Consolas" pitchFamily="49" charset="0"/>
              </a:rPr>
              <a:t>bulan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>
                <a:latin typeface="Consolas" pitchFamily="49" charset="0"/>
              </a:rPr>
              <a:t>data_peg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sebelumnya</a:t>
            </a:r>
            <a:r>
              <a:rPr lang="en-US" sz="2000" dirty="0" smtClean="0"/>
              <a:t>.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:</a:t>
            </a:r>
          </a:p>
          <a:p>
            <a:pPr marL="274306" indent="-274306">
              <a:lnSpc>
                <a:spcPct val="120000"/>
              </a:lnSpc>
              <a:spcBef>
                <a:spcPts val="580"/>
              </a:spcBef>
              <a:buClr>
                <a:schemeClr val="accent3"/>
              </a:buClr>
              <a:buNone/>
              <a:defRPr/>
            </a:pPr>
            <a:r>
              <a:rPr lang="en-US" sz="2000" dirty="0" smtClean="0"/>
              <a:t>	</a:t>
            </a:r>
            <a:r>
              <a:rPr lang="en-US" sz="2000" b="1" dirty="0" err="1" smtClean="0">
                <a:latin typeface="Consolas" pitchFamily="49" charset="0"/>
              </a:rPr>
              <a:t>data_peg.tanggal_lahir.bulan</a:t>
            </a:r>
            <a:r>
              <a:rPr lang="en-US" sz="2000" b="1" dirty="0" smtClean="0">
                <a:latin typeface="Consolas" pitchFamily="49" charset="0"/>
              </a:rPr>
              <a:t>=9;</a:t>
            </a:r>
          </a:p>
          <a:p>
            <a:pPr marL="274306" indent="-274306">
              <a:lnSpc>
                <a:spcPct val="120000"/>
              </a:lnSpc>
              <a:spcBef>
                <a:spcPts val="580"/>
              </a:spcBef>
              <a:buClr>
                <a:schemeClr val="accent3"/>
              </a:buClr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</a:rPr>
              <a:t>	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melibatkan</a:t>
            </a:r>
            <a:r>
              <a:rPr lang="en-US" sz="2000" dirty="0" smtClean="0"/>
              <a:t> </a:t>
            </a:r>
            <a:r>
              <a:rPr lang="en-US" sz="2000" dirty="0" err="1" smtClean="0"/>
              <a:t>pendeklarasian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pendefinisian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pengaksesan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endParaRPr lang="en-US" sz="2000" dirty="0">
              <a:solidFill>
                <a:srgbClr val="FF0000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71456" y="182563"/>
            <a:ext cx="5257800" cy="6370637"/>
          </a:xfrm>
        </p:spPr>
        <p:txBody>
          <a:bodyPr>
            <a:noAutofit/>
          </a:bodyPr>
          <a:lstStyle/>
          <a:p>
            <a:pPr marL="274306" indent="-274306">
              <a:lnSpc>
                <a:spcPts val="2400"/>
              </a:lnSpc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Consolas" pitchFamily="49" charset="0"/>
              </a:rPr>
              <a:t>#include&lt;</a:t>
            </a:r>
            <a:r>
              <a:rPr lang="en-US" sz="2000" dirty="0" err="1" smtClean="0">
                <a:latin typeface="Consolas" pitchFamily="49" charset="0"/>
              </a:rPr>
              <a:t>iostream.h</a:t>
            </a:r>
            <a:r>
              <a:rPr lang="en-US" sz="2000" dirty="0" smtClean="0">
                <a:latin typeface="Consolas" pitchFamily="49" charset="0"/>
              </a:rPr>
              <a:t>&gt;</a:t>
            </a:r>
          </a:p>
          <a:p>
            <a:pPr marL="274306" indent="-274306">
              <a:lnSpc>
                <a:spcPts val="2400"/>
              </a:lnSpc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Consolas" pitchFamily="49" charset="0"/>
              </a:rPr>
              <a:t>#include&lt;</a:t>
            </a:r>
            <a:r>
              <a:rPr lang="en-US" sz="2000" dirty="0" err="1" smtClean="0">
                <a:latin typeface="Consolas" pitchFamily="49" charset="0"/>
              </a:rPr>
              <a:t>conio.h</a:t>
            </a:r>
            <a:r>
              <a:rPr lang="en-US" sz="2000" dirty="0" smtClean="0">
                <a:latin typeface="Consolas" pitchFamily="49" charset="0"/>
              </a:rPr>
              <a:t>&gt;</a:t>
            </a:r>
          </a:p>
          <a:p>
            <a:pPr marL="274306" indent="-274306">
              <a:lnSpc>
                <a:spcPts val="2400"/>
              </a:lnSpc>
              <a:spcBef>
                <a:spcPts val="0"/>
              </a:spcBef>
              <a:buNone/>
              <a:defRPr/>
            </a:pPr>
            <a:endParaRPr lang="en-US" sz="2000" dirty="0" smtClean="0">
              <a:latin typeface="Consolas" pitchFamily="49" charset="0"/>
            </a:endParaRPr>
          </a:p>
          <a:p>
            <a:pPr marL="274306" indent="-274306">
              <a:lnSpc>
                <a:spcPts val="2400"/>
              </a:lnSpc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Consolas" pitchFamily="49" charset="0"/>
              </a:rPr>
              <a:t>void main()</a:t>
            </a:r>
          </a:p>
          <a:p>
            <a:pPr marL="274306" indent="-274306">
              <a:lnSpc>
                <a:spcPts val="2400"/>
              </a:lnSpc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Consolas" pitchFamily="49" charset="0"/>
              </a:rPr>
              <a:t>{</a:t>
            </a:r>
          </a:p>
          <a:p>
            <a:pPr marL="274306" indent="-274306">
              <a:lnSpc>
                <a:spcPts val="2400"/>
              </a:lnSpc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</a:rPr>
              <a:t>clrscr</a:t>
            </a:r>
            <a:r>
              <a:rPr lang="en-US" sz="2000" dirty="0" smtClean="0">
                <a:latin typeface="Consolas" pitchFamily="49" charset="0"/>
              </a:rPr>
              <a:t>();</a:t>
            </a:r>
          </a:p>
          <a:p>
            <a:pPr marL="274306" indent="-274306">
              <a:lnSpc>
                <a:spcPts val="2400"/>
              </a:lnSpc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</a:rPr>
              <a:t>struct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data_tanggal</a:t>
            </a:r>
            <a:endParaRPr lang="en-US" sz="2000" dirty="0" smtClean="0">
              <a:latin typeface="Consolas" pitchFamily="49" charset="0"/>
            </a:endParaRPr>
          </a:p>
          <a:p>
            <a:pPr marL="274306" indent="-274306">
              <a:lnSpc>
                <a:spcPts val="2400"/>
              </a:lnSpc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Consolas" pitchFamily="49" charset="0"/>
              </a:rPr>
              <a:t>		{</a:t>
            </a:r>
          </a:p>
          <a:p>
            <a:pPr marL="274306" indent="-274306">
              <a:lnSpc>
                <a:spcPts val="2400"/>
              </a:lnSpc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Consolas" pitchFamily="49" charset="0"/>
              </a:rPr>
              <a:t>			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tahun</a:t>
            </a:r>
            <a:r>
              <a:rPr lang="en-US" sz="2000" dirty="0" smtClean="0">
                <a:latin typeface="Consolas" pitchFamily="49" charset="0"/>
              </a:rPr>
              <a:t>;</a:t>
            </a:r>
          </a:p>
          <a:p>
            <a:pPr marL="274306" indent="-274306">
              <a:lnSpc>
                <a:spcPts val="2400"/>
              </a:lnSpc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Consolas" pitchFamily="49" charset="0"/>
              </a:rPr>
              <a:t>			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bulan</a:t>
            </a:r>
            <a:r>
              <a:rPr lang="en-US" sz="2000" dirty="0" smtClean="0">
                <a:latin typeface="Consolas" pitchFamily="49" charset="0"/>
              </a:rPr>
              <a:t>;</a:t>
            </a:r>
          </a:p>
          <a:p>
            <a:pPr marL="274306" indent="-274306">
              <a:lnSpc>
                <a:spcPts val="2400"/>
              </a:lnSpc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Consolas" pitchFamily="49" charset="0"/>
              </a:rPr>
              <a:t>			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tanggal</a:t>
            </a:r>
            <a:r>
              <a:rPr lang="en-US" sz="2000" dirty="0" smtClean="0">
                <a:latin typeface="Consolas" pitchFamily="49" charset="0"/>
              </a:rPr>
              <a:t>;</a:t>
            </a:r>
          </a:p>
          <a:p>
            <a:pPr marL="274306" indent="-274306">
              <a:lnSpc>
                <a:spcPts val="2400"/>
              </a:lnSpc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Consolas" pitchFamily="49" charset="0"/>
              </a:rPr>
              <a:t>		};</a:t>
            </a:r>
          </a:p>
          <a:p>
            <a:pPr marL="274306" indent="-274306">
              <a:lnSpc>
                <a:spcPts val="2400"/>
              </a:lnSpc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</a:rPr>
              <a:t>data_tanggal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tanggal_lahir</a:t>
            </a:r>
            <a:r>
              <a:rPr lang="en-US" sz="2000" dirty="0" smtClean="0">
                <a:latin typeface="Consolas" pitchFamily="49" charset="0"/>
              </a:rPr>
              <a:t>;</a:t>
            </a:r>
          </a:p>
          <a:p>
            <a:pPr marL="274306" indent="-274306">
              <a:lnSpc>
                <a:spcPts val="2400"/>
              </a:lnSpc>
              <a:spcBef>
                <a:spcPts val="0"/>
              </a:spcBef>
              <a:buNone/>
              <a:defRPr/>
            </a:pPr>
            <a:endParaRPr lang="en-US" sz="2000" dirty="0" smtClean="0">
              <a:latin typeface="Consolas" pitchFamily="49" charset="0"/>
            </a:endParaRPr>
          </a:p>
          <a:p>
            <a:pPr marL="274306" indent="-274306">
              <a:lnSpc>
                <a:spcPts val="2400"/>
              </a:lnSpc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</a:rPr>
              <a:t>tanggal_lahir.tahun</a:t>
            </a:r>
            <a:r>
              <a:rPr lang="en-US" sz="2000" dirty="0" smtClean="0">
                <a:latin typeface="Consolas" pitchFamily="49" charset="0"/>
              </a:rPr>
              <a:t>=1979;</a:t>
            </a:r>
          </a:p>
          <a:p>
            <a:pPr marL="274306" indent="-274306">
              <a:lnSpc>
                <a:spcPts val="2400"/>
              </a:lnSpc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</a:rPr>
              <a:t>tanggal_lahir.bulan</a:t>
            </a:r>
            <a:r>
              <a:rPr lang="en-US" sz="2000" dirty="0" smtClean="0">
                <a:latin typeface="Consolas" pitchFamily="49" charset="0"/>
              </a:rPr>
              <a:t>=3;</a:t>
            </a:r>
          </a:p>
          <a:p>
            <a:pPr marL="274306" indent="-274306">
              <a:lnSpc>
                <a:spcPts val="2400"/>
              </a:lnSpc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</a:rPr>
              <a:t>tanggal_lahir.tanggal</a:t>
            </a:r>
            <a:r>
              <a:rPr lang="en-US" sz="2000" dirty="0" smtClean="0">
                <a:latin typeface="Consolas" pitchFamily="49" charset="0"/>
              </a:rPr>
              <a:t>=26;</a:t>
            </a:r>
          </a:p>
          <a:p>
            <a:pPr marL="274306" indent="-274306">
              <a:lnSpc>
                <a:spcPts val="2400"/>
              </a:lnSpc>
              <a:spcBef>
                <a:spcPts val="0"/>
              </a:spcBef>
              <a:buNone/>
              <a:defRPr/>
            </a:pPr>
            <a:endParaRPr lang="en-US" sz="2000" dirty="0" smtClean="0">
              <a:latin typeface="Consolas" pitchFamily="49" charset="0"/>
            </a:endParaRPr>
          </a:p>
          <a:p>
            <a:pPr marL="274306" indent="-274306">
              <a:lnSpc>
                <a:spcPts val="2400"/>
              </a:lnSpc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</a:rPr>
              <a:t>cout</a:t>
            </a:r>
            <a:r>
              <a:rPr lang="en-US" sz="2000" dirty="0" smtClean="0">
                <a:latin typeface="Consolas" pitchFamily="49" charset="0"/>
              </a:rPr>
              <a:t>&lt;&lt;</a:t>
            </a:r>
            <a:r>
              <a:rPr lang="en-US" sz="2000" dirty="0" err="1" smtClean="0">
                <a:latin typeface="Consolas" pitchFamily="49" charset="0"/>
              </a:rPr>
              <a:t>tanggal_lahir.tanggal</a:t>
            </a:r>
            <a:r>
              <a:rPr lang="en-US" sz="2000" dirty="0" smtClean="0">
                <a:latin typeface="Consolas" pitchFamily="49" charset="0"/>
              </a:rPr>
              <a:t>&lt;&lt;'/'</a:t>
            </a:r>
          </a:p>
          <a:p>
            <a:pPr marL="274306" indent="-274306">
              <a:lnSpc>
                <a:spcPts val="2400"/>
              </a:lnSpc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Consolas" pitchFamily="49" charset="0"/>
              </a:rPr>
              <a:t>		&lt;&lt;</a:t>
            </a:r>
            <a:r>
              <a:rPr lang="en-US" sz="2000" dirty="0" err="1" smtClean="0">
                <a:latin typeface="Consolas" pitchFamily="49" charset="0"/>
              </a:rPr>
              <a:t>tanggal_lahir.bulan</a:t>
            </a:r>
            <a:r>
              <a:rPr lang="en-US" sz="2000" dirty="0" smtClean="0">
                <a:latin typeface="Consolas" pitchFamily="49" charset="0"/>
              </a:rPr>
              <a:t>&lt;&lt;'/'</a:t>
            </a:r>
          </a:p>
          <a:p>
            <a:pPr marL="274306" indent="-274306">
              <a:lnSpc>
                <a:spcPts val="2400"/>
              </a:lnSpc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Consolas" pitchFamily="49" charset="0"/>
              </a:rPr>
              <a:t>		&lt;&lt;</a:t>
            </a:r>
            <a:r>
              <a:rPr lang="en-US" sz="2000" dirty="0" err="1" smtClean="0">
                <a:latin typeface="Consolas" pitchFamily="49" charset="0"/>
              </a:rPr>
              <a:t>tanggal_lahir.tahun</a:t>
            </a:r>
            <a:r>
              <a:rPr lang="en-US" sz="2000" dirty="0" smtClean="0">
                <a:latin typeface="Consolas" pitchFamily="49" charset="0"/>
              </a:rPr>
              <a:t>&lt;&lt;</a:t>
            </a:r>
            <a:r>
              <a:rPr lang="en-US" sz="2000" dirty="0" err="1" smtClean="0">
                <a:latin typeface="Consolas" pitchFamily="49" charset="0"/>
              </a:rPr>
              <a:t>endl</a:t>
            </a:r>
            <a:r>
              <a:rPr lang="en-US" sz="2000" dirty="0" smtClean="0">
                <a:latin typeface="Consolas" pitchFamily="49" charset="0"/>
              </a:rPr>
              <a:t>;</a:t>
            </a:r>
          </a:p>
          <a:p>
            <a:pPr marL="274306" indent="-274306">
              <a:lnSpc>
                <a:spcPts val="2400"/>
              </a:lnSpc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Consolas" pitchFamily="49" charset="0"/>
              </a:rPr>
              <a:t>}</a:t>
            </a:r>
          </a:p>
        </p:txBody>
      </p:sp>
      <p:pic>
        <p:nvPicPr>
          <p:cNvPr id="4" name="Picture 3" descr="untitled1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04800"/>
            <a:ext cx="401382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Penugasan</a:t>
            </a:r>
            <a:r>
              <a:rPr lang="en-US" u="sng" dirty="0" smtClean="0"/>
              <a:t> </a:t>
            </a:r>
            <a:r>
              <a:rPr lang="en-US" u="sng" dirty="0" err="1" smtClean="0"/>
              <a:t>Struktur</a:t>
            </a:r>
            <a:endParaRPr lang="en-US" u="sng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Autofit/>
          </a:bodyPr>
          <a:lstStyle/>
          <a:p>
            <a:pPr marL="274306" indent="-274306">
              <a:spcBef>
                <a:spcPts val="580"/>
              </a:spcBef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err="1" smtClean="0"/>
              <a:t>Pemberian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:</a:t>
            </a:r>
          </a:p>
          <a:p>
            <a:pPr marL="274306" indent="-274306">
              <a:spcBef>
                <a:spcPts val="580"/>
              </a:spcBef>
              <a:buClr>
                <a:schemeClr val="accent3"/>
              </a:buClr>
              <a:buNone/>
              <a:defRPr/>
            </a:pPr>
            <a:r>
              <a:rPr lang="en-US" sz="2000" dirty="0" smtClean="0"/>
              <a:t>	</a:t>
            </a:r>
            <a:r>
              <a:rPr lang="en-US" sz="2000" b="1" dirty="0" smtClean="0">
                <a:latin typeface="Consolas" pitchFamily="49" charset="0"/>
              </a:rPr>
              <a:t>var1=var2;</a:t>
            </a:r>
          </a:p>
          <a:p>
            <a:pPr marL="274306" indent="-274306">
              <a:spcBef>
                <a:spcPts val="580"/>
              </a:spcBef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err="1" smtClean="0"/>
              <a:t>Sepanjang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bertipe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.</a:t>
            </a:r>
          </a:p>
          <a:p>
            <a:pPr marL="274306" indent="-274306">
              <a:spcBef>
                <a:spcPts val="580"/>
              </a:spcBef>
              <a:buClr>
                <a:schemeClr val="accent3"/>
              </a:buClr>
              <a:buNone/>
              <a:defRPr/>
            </a:pPr>
            <a:r>
              <a:rPr lang="en-US" sz="2000" dirty="0" smtClean="0"/>
              <a:t>	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dirty="0" err="1" smtClean="0"/>
              <a:t>pendefinisian</a:t>
            </a:r>
            <a:r>
              <a:rPr lang="en-US" sz="2000" dirty="0" smtClean="0"/>
              <a:t>:</a:t>
            </a:r>
          </a:p>
          <a:p>
            <a:pPr marL="274306" indent="-274306">
              <a:spcBef>
                <a:spcPts val="580"/>
              </a:spcBef>
              <a:buClr>
                <a:schemeClr val="accent3"/>
              </a:buClr>
              <a:buNone/>
              <a:defRPr/>
            </a:pPr>
            <a:r>
              <a:rPr lang="en-US" sz="2000" dirty="0" smtClean="0"/>
              <a:t>	</a:t>
            </a:r>
            <a:r>
              <a:rPr lang="en-US" sz="2000" b="1" dirty="0" err="1" smtClean="0">
                <a:latin typeface="Consolas" pitchFamily="49" charset="0"/>
              </a:rPr>
              <a:t>data_tanggal</a:t>
            </a:r>
            <a:r>
              <a:rPr lang="en-US" sz="2000" b="1" dirty="0" smtClean="0">
                <a:latin typeface="Consolas" pitchFamily="49" charset="0"/>
              </a:rPr>
              <a:t> tgl1, tgl2;</a:t>
            </a:r>
          </a:p>
          <a:p>
            <a:pPr marL="274306" indent="-274306">
              <a:spcBef>
                <a:spcPts val="580"/>
              </a:spcBef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err="1" smtClean="0"/>
              <a:t>Penugasan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:</a:t>
            </a:r>
          </a:p>
          <a:p>
            <a:pPr marL="274306" indent="-274306">
              <a:spcBef>
                <a:spcPts val="580"/>
              </a:spcBef>
              <a:buClr>
                <a:schemeClr val="accent3"/>
              </a:buClr>
              <a:buNone/>
              <a:defRPr/>
            </a:pPr>
            <a:r>
              <a:rPr lang="en-US" sz="2000" b="1" dirty="0" smtClean="0"/>
              <a:t>	</a:t>
            </a:r>
            <a:r>
              <a:rPr lang="en-US" sz="2000" b="1" dirty="0" smtClean="0">
                <a:latin typeface="Consolas" pitchFamily="49" charset="0"/>
              </a:rPr>
              <a:t>tgl1 = tgl2;</a:t>
            </a:r>
          </a:p>
          <a:p>
            <a:pPr marL="274306" indent="-274306">
              <a:spcBef>
                <a:spcPts val="580"/>
              </a:spcBef>
              <a:buClr>
                <a:schemeClr val="accent3"/>
              </a:buClr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err="1" smtClean="0"/>
              <a:t>diperkenankan</a:t>
            </a:r>
            <a:r>
              <a:rPr lang="en-US" sz="2000" dirty="0" smtClean="0"/>
              <a:t>.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onsolas" pitchFamily="49" charset="0"/>
              </a:rPr>
              <a:t>tgl2</a:t>
            </a:r>
            <a:r>
              <a:rPr lang="en-US" sz="2000" dirty="0" smtClean="0"/>
              <a:t> </a:t>
            </a:r>
            <a:r>
              <a:rPr lang="en-US" sz="2000" dirty="0" err="1" smtClean="0"/>
              <a:t>diisi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</a:t>
            </a:r>
            <a:r>
              <a:rPr lang="en-US" sz="2000" dirty="0" err="1" smtClean="0"/>
              <a:t>terkait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onsolas" pitchFamily="49" charset="0"/>
              </a:rPr>
              <a:t>tgl1</a:t>
            </a:r>
            <a:r>
              <a:rPr lang="en-US" sz="2000" dirty="0" smtClean="0"/>
              <a:t>. </a:t>
            </a:r>
            <a:r>
              <a:rPr lang="en-US" sz="2000" dirty="0" err="1" smtClean="0"/>
              <a:t>pernyataan</a:t>
            </a:r>
            <a:r>
              <a:rPr lang="en-US" sz="2000" dirty="0" smtClean="0"/>
              <a:t> </a:t>
            </a:r>
            <a:r>
              <a:rPr lang="en-US" sz="2000" dirty="0" err="1" smtClean="0"/>
              <a:t>diatas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penyederhanaan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</a:t>
            </a:r>
            <a:r>
              <a:rPr lang="en-US" sz="2000" dirty="0" err="1" smtClean="0"/>
              <a:t>pernyataan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:</a:t>
            </a:r>
          </a:p>
          <a:p>
            <a:pPr marL="274306" indent="-274306">
              <a:spcBef>
                <a:spcPts val="580"/>
              </a:spcBef>
              <a:buClr>
                <a:schemeClr val="accent3"/>
              </a:buClr>
              <a:buNone/>
              <a:defRPr/>
            </a:pPr>
            <a:r>
              <a:rPr lang="en-US" sz="2000" dirty="0" smtClean="0"/>
              <a:t>	</a:t>
            </a:r>
            <a:r>
              <a:rPr lang="en-US" sz="1600" b="1" dirty="0" smtClean="0">
                <a:latin typeface="Consolas" pitchFamily="49" charset="0"/>
              </a:rPr>
              <a:t>tgl2.bulan = tgl1.bulan;</a:t>
            </a:r>
          </a:p>
          <a:p>
            <a:pPr marL="274306" indent="-274306">
              <a:spcBef>
                <a:spcPts val="58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tgl2.tahun = tgl1.tahun;</a:t>
            </a:r>
          </a:p>
          <a:p>
            <a:pPr marL="274306" indent="-274306">
              <a:spcBef>
                <a:spcPts val="58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tgl2.tanggal = tgl1.tanggal</a:t>
            </a:r>
            <a:r>
              <a:rPr lang="en-US" sz="1400" b="1" dirty="0" smtClean="0">
                <a:latin typeface="Consolas" pitchFamily="49" charset="0"/>
              </a:rPr>
              <a:t>;</a:t>
            </a:r>
            <a:endParaRPr lang="en-US" sz="1400" b="1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90528" y="304800"/>
            <a:ext cx="8382000" cy="65532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#include&lt;</a:t>
            </a:r>
            <a:r>
              <a:rPr lang="en-US" sz="2000" dirty="0" err="1" smtClean="0">
                <a:latin typeface="Consolas" pitchFamily="49" charset="0"/>
              </a:rPr>
              <a:t>iostream.h</a:t>
            </a:r>
            <a:r>
              <a:rPr lang="en-US" sz="2000" dirty="0" smtClean="0">
                <a:latin typeface="Consolas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#include&lt;</a:t>
            </a:r>
            <a:r>
              <a:rPr lang="en-US" sz="2000" dirty="0" err="1" smtClean="0">
                <a:latin typeface="Consolas" pitchFamily="49" charset="0"/>
              </a:rPr>
              <a:t>conio.h</a:t>
            </a:r>
            <a:r>
              <a:rPr lang="en-US" sz="2000" dirty="0" smtClean="0">
                <a:latin typeface="Consolas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>
              <a:latin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void main()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{	</a:t>
            </a:r>
            <a:r>
              <a:rPr lang="en-US" sz="2000" dirty="0" err="1" smtClean="0">
                <a:latin typeface="Consolas" pitchFamily="49" charset="0"/>
              </a:rPr>
              <a:t>struct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data_tanggal</a:t>
            </a:r>
            <a:r>
              <a:rPr lang="en-US" sz="2000" dirty="0" smtClean="0">
                <a:latin typeface="Consolas" pitchFamily="49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</a:rPr>
              <a:t>//</a:t>
            </a:r>
            <a:r>
              <a:rPr lang="en-US" sz="2000" dirty="0" err="1" smtClean="0">
                <a:solidFill>
                  <a:srgbClr val="FF0000"/>
                </a:solidFill>
                <a:latin typeface="Consolas" pitchFamily="49" charset="0"/>
              </a:rPr>
              <a:t>pendeklarasian</a:t>
            </a:r>
            <a:endParaRPr lang="en-US" sz="2000" dirty="0" smtClean="0">
              <a:latin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		{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			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tahun</a:t>
            </a:r>
            <a:r>
              <a:rPr lang="en-US" sz="2000" dirty="0" smtClean="0">
                <a:latin typeface="Consolas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			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bulan</a:t>
            </a:r>
            <a:r>
              <a:rPr lang="en-US" sz="2000" dirty="0" smtClean="0">
                <a:latin typeface="Consolas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			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tanggal</a:t>
            </a:r>
            <a:r>
              <a:rPr lang="en-US" sz="2000" dirty="0" smtClean="0">
                <a:latin typeface="Consolas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		};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>
              <a:latin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</a:rPr>
              <a:t>data_tanggal</a:t>
            </a:r>
            <a:r>
              <a:rPr lang="en-US" sz="2000" dirty="0" smtClean="0">
                <a:latin typeface="Consolas" pitchFamily="49" charset="0"/>
              </a:rPr>
              <a:t> tgl1, tgl2;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</a:rPr>
              <a:t>//</a:t>
            </a:r>
            <a:r>
              <a:rPr lang="en-US" sz="2000" dirty="0" err="1" smtClean="0">
                <a:solidFill>
                  <a:srgbClr val="FF0000"/>
                </a:solidFill>
                <a:latin typeface="Consolas" pitchFamily="49" charset="0"/>
              </a:rPr>
              <a:t>pendefinisian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nsolas" pitchFamily="49" charset="0"/>
              </a:rPr>
              <a:t>struktur</a:t>
            </a:r>
            <a:endParaRPr lang="en-US" sz="2000" dirty="0" smtClean="0">
              <a:latin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2000" dirty="0" smtClean="0">
              <a:latin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	tgl1.tanggal=26;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	tgl1.bulan=3;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	tgl1.tahun=1979;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>
              <a:latin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</a:rPr>
              <a:t>	//</a:t>
            </a:r>
            <a:r>
              <a:rPr lang="en-US" sz="2000" dirty="0" err="1" smtClean="0">
                <a:solidFill>
                  <a:srgbClr val="FF0000"/>
                </a:solidFill>
                <a:latin typeface="Consolas" pitchFamily="49" charset="0"/>
              </a:rPr>
              <a:t>penugasan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nsolas" pitchFamily="49" charset="0"/>
              </a:rPr>
              <a:t>antar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nsolas" pitchFamily="49" charset="0"/>
              </a:rPr>
              <a:t>variabel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nsolas" pitchFamily="49" charset="0"/>
              </a:rPr>
              <a:t>struktur</a:t>
            </a:r>
            <a:endParaRPr lang="en-US" sz="2000" dirty="0" smtClean="0">
              <a:latin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	tgl2=tgl1;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>
              <a:latin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</a:rPr>
              <a:t>cout</a:t>
            </a:r>
            <a:r>
              <a:rPr lang="en-US" sz="2000" dirty="0" smtClean="0">
                <a:latin typeface="Consolas" pitchFamily="49" charset="0"/>
              </a:rPr>
              <a:t>&lt;&lt;tgl2.tanggal&lt;&lt;'/'&lt;&lt;tgl2.bulan&lt;&lt;'/'&lt;&lt;tgl2.tahun;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}</a:t>
            </a:r>
          </a:p>
        </p:txBody>
      </p:sp>
      <p:pic>
        <p:nvPicPr>
          <p:cNvPr id="4" name="Picture 3" descr="untitled1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1" y="228601"/>
            <a:ext cx="32480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lIns="80010" tIns="40005" rIns="80010"/>
          <a:lstStyle/>
          <a:p>
            <a:r>
              <a:rPr lang="en-US" u="sng" dirty="0" err="1" smtClean="0"/>
              <a:t>Pembandingan</a:t>
            </a:r>
            <a:r>
              <a:rPr lang="en-US" u="sng" dirty="0" smtClean="0"/>
              <a:t> </a:t>
            </a:r>
            <a:r>
              <a:rPr lang="en-US" u="sng" dirty="0" err="1" smtClean="0"/>
              <a:t>Struktur</a:t>
            </a:r>
            <a:endParaRPr lang="en-US" u="sng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 lIns="80010" tIns="40005" rIns="80010" bIns="40005">
            <a:normAutofit fontScale="70000" lnSpcReduction="20000"/>
          </a:bodyPr>
          <a:lstStyle/>
          <a:p>
            <a:pPr marL="274306" indent="-274306">
              <a:lnSpc>
                <a:spcPct val="120000"/>
              </a:lnSpc>
              <a:buClr>
                <a:schemeClr val="accent3"/>
              </a:buClr>
              <a:defRPr/>
            </a:pPr>
            <a:r>
              <a:rPr lang="en-US" sz="2800" dirty="0" err="1" smtClean="0"/>
              <a:t>Pembandingan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buah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. </a:t>
            </a:r>
          </a:p>
          <a:p>
            <a:pPr marL="274306" indent="-274306">
              <a:lnSpc>
                <a:spcPct val="120000"/>
              </a:lnSpc>
              <a:buClr>
                <a:schemeClr val="accent3"/>
              </a:buClr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pendefinisian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:</a:t>
            </a:r>
          </a:p>
          <a:p>
            <a:pPr marL="274306" indent="-274306">
              <a:lnSpc>
                <a:spcPct val="120000"/>
              </a:lnSpc>
              <a:buClr>
                <a:schemeClr val="accent3"/>
              </a:buClr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</a:rPr>
              <a:t>data_tanggal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</a:rPr>
              <a:t> tgl1, 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</a:rPr>
              <a:t>tgl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</a:rPr>
              <a:t> 2;</a:t>
            </a:r>
          </a:p>
          <a:p>
            <a:pPr marL="274306" indent="-274306">
              <a:buClr>
                <a:schemeClr val="accent3"/>
              </a:buClr>
              <a:defRPr/>
            </a:pPr>
            <a:r>
              <a:rPr lang="en-US" sz="2800" dirty="0" err="1" smtClean="0"/>
              <a:t>Pembandingan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:</a:t>
            </a:r>
          </a:p>
          <a:p>
            <a:pPr marL="274306" indent="-274306">
              <a:buClr>
                <a:schemeClr val="accent3"/>
              </a:buClr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</a:rPr>
              <a:t>if (tgl1==tgl2)</a:t>
            </a:r>
          </a:p>
          <a:p>
            <a:pPr marL="274306" indent="-274306">
              <a:buClr>
                <a:schemeClr val="accent3"/>
              </a:buClr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Consolas" pitchFamily="49" charset="0"/>
              </a:rPr>
              <a:t>		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</a:rPr>
              <a:t>pernyataan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</a:rPr>
              <a:t>;</a:t>
            </a:r>
          </a:p>
          <a:p>
            <a:pPr marL="274306" indent="-274306">
              <a:lnSpc>
                <a:spcPct val="120000"/>
              </a:lnSpc>
              <a:buClr>
                <a:schemeClr val="accent3"/>
              </a:buClr>
              <a:buNone/>
              <a:defRPr/>
            </a:pPr>
            <a:r>
              <a:rPr lang="en-US" dirty="0" smtClean="0"/>
              <a:t>	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diterma</a:t>
            </a:r>
            <a:r>
              <a:rPr lang="en-US" sz="2800" dirty="0" smtClean="0"/>
              <a:t> </a:t>
            </a:r>
            <a:r>
              <a:rPr lang="en-US" sz="2800" dirty="0" err="1" smtClean="0"/>
              <a:t>sewaktu</a:t>
            </a:r>
            <a:r>
              <a:rPr lang="en-US" sz="2800" dirty="0" smtClean="0"/>
              <a:t> </a:t>
            </a:r>
            <a:r>
              <a:rPr lang="en-US" sz="2800" dirty="0" err="1" smtClean="0"/>
              <a:t>kompilasi</a:t>
            </a:r>
            <a:r>
              <a:rPr lang="en-US" sz="2800" dirty="0" smtClean="0"/>
              <a:t>.</a:t>
            </a:r>
          </a:p>
          <a:p>
            <a:pPr marL="274306" indent="-274306">
              <a:lnSpc>
                <a:spcPct val="120000"/>
              </a:lnSpc>
              <a:buClr>
                <a:schemeClr val="accent3"/>
              </a:buClr>
              <a:defRPr/>
            </a:pP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membandingkan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buah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,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anggota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dibandingkan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sendiri-sendiri</a:t>
            </a:r>
            <a:r>
              <a:rPr lang="en-US" sz="2800" dirty="0" smtClean="0"/>
              <a:t>. </a:t>
            </a:r>
          </a:p>
          <a:p>
            <a:pPr marL="274306" indent="-274306">
              <a:lnSpc>
                <a:spcPct val="120000"/>
              </a:lnSpc>
              <a:buClr>
                <a:schemeClr val="accent3"/>
              </a:buClr>
              <a:defRPr/>
            </a:pPr>
            <a:r>
              <a:rPr lang="en-US" sz="2800" dirty="0" err="1" smtClean="0"/>
              <a:t>Contoh</a:t>
            </a:r>
            <a:r>
              <a:rPr lang="en-US" sz="2800" dirty="0" smtClean="0"/>
              <a:t>:</a:t>
            </a:r>
          </a:p>
          <a:p>
            <a:pPr marL="274306" indent="-274306">
              <a:buClr>
                <a:schemeClr val="accent3"/>
              </a:buClr>
              <a:buNone/>
              <a:defRPr/>
            </a:pPr>
            <a:r>
              <a:rPr lang="en-US" dirty="0" smtClean="0"/>
              <a:t>	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</a:rPr>
              <a:t>if ((tgl1.tahun==tgl2.tahun)&amp;&amp;(tgl1.bulan==tgl2.bulan)&amp;&amp; </a:t>
            </a:r>
          </a:p>
          <a:p>
            <a:pPr marL="274306" indent="-274306">
              <a:buClr>
                <a:schemeClr val="accent3"/>
              </a:buClr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</a:rPr>
              <a:t>		(tgl1.tanggal==tgl2.tanggal))</a:t>
            </a:r>
          </a:p>
          <a:p>
            <a:pPr marL="274306" indent="-274306">
              <a:buClr>
                <a:schemeClr val="accent3"/>
              </a:buClr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  <a:latin typeface="Consolas" pitchFamily="49" charset="0"/>
              </a:rPr>
              <a:t>cout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</a:rPr>
              <a:t>&lt;&lt;“</a:t>
            </a:r>
            <a:r>
              <a:rPr lang="en-US" sz="2400" dirty="0" err="1" smtClean="0">
                <a:solidFill>
                  <a:srgbClr val="FF0000"/>
                </a:solidFill>
                <a:latin typeface="Consolas" pitchFamily="49" charset="0"/>
              </a:rPr>
              <a:t>Isi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nsolas" pitchFamily="49" charset="0"/>
              </a:rPr>
              <a:t>kedua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nsolas" pitchFamily="49" charset="0"/>
              </a:rPr>
              <a:t>struktur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nsolas" pitchFamily="49" charset="0"/>
              </a:rPr>
              <a:t>sama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</a:rPr>
              <a:t>”&lt;&lt;</a:t>
            </a:r>
            <a:r>
              <a:rPr lang="en-US" sz="2400" dirty="0" err="1" smtClean="0">
                <a:solidFill>
                  <a:srgbClr val="FF0000"/>
                </a:solidFill>
                <a:latin typeface="Consolas" pitchFamily="49" charset="0"/>
              </a:rPr>
              <a:t>endl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</a:rPr>
              <a:t>;</a:t>
            </a:r>
          </a:p>
          <a:p>
            <a:pPr marL="274306" indent="-274306">
              <a:buClr>
                <a:schemeClr val="accent3"/>
              </a:buClr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</a:rPr>
              <a:t>	else</a:t>
            </a:r>
          </a:p>
          <a:p>
            <a:pPr marL="274306" indent="-274306">
              <a:buClr>
                <a:schemeClr val="accent3"/>
              </a:buClr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  <a:latin typeface="Consolas" pitchFamily="49" charset="0"/>
              </a:rPr>
              <a:t>cout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</a:rPr>
              <a:t>&lt;&lt;“</a:t>
            </a:r>
            <a:r>
              <a:rPr lang="en-US" sz="2400" dirty="0" err="1" smtClean="0">
                <a:solidFill>
                  <a:srgbClr val="FF0000"/>
                </a:solidFill>
                <a:latin typeface="Consolas" pitchFamily="49" charset="0"/>
              </a:rPr>
              <a:t>Isi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nsolas" pitchFamily="49" charset="0"/>
              </a:rPr>
              <a:t>kedua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nsolas" pitchFamily="49" charset="0"/>
              </a:rPr>
              <a:t>struktur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nsolas" pitchFamily="49" charset="0"/>
              </a:rPr>
              <a:t>tidak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nsolas" pitchFamily="49" charset="0"/>
              </a:rPr>
              <a:t>sama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</a:rPr>
              <a:t>”&lt;&lt;</a:t>
            </a:r>
            <a:r>
              <a:rPr lang="en-US" sz="2400" dirty="0" err="1" smtClean="0">
                <a:solidFill>
                  <a:srgbClr val="FF0000"/>
                </a:solidFill>
                <a:latin typeface="Consolas" pitchFamily="49" charset="0"/>
              </a:rPr>
              <a:t>endl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5334</TotalTime>
  <Words>136</Words>
  <Application>Microsoft Office PowerPoint</Application>
  <PresentationFormat>On-screen Show (4:3)</PresentationFormat>
  <Paragraphs>131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Pemograman Terstruktur</vt:lpstr>
      <vt:lpstr>Struktur</vt:lpstr>
      <vt:lpstr>Mendefinisikan Variabel Struktur</vt:lpstr>
      <vt:lpstr>Struktur didalam struktur</vt:lpstr>
      <vt:lpstr>Mengakses Anggota Struktur</vt:lpstr>
      <vt:lpstr>Slide 6</vt:lpstr>
      <vt:lpstr>Penugasan Struktur</vt:lpstr>
      <vt:lpstr>Slide 8</vt:lpstr>
      <vt:lpstr>Pembandingan Struktur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Mini</dc:creator>
  <cp:lastModifiedBy>HP Mini</cp:lastModifiedBy>
  <cp:revision>83</cp:revision>
  <dcterms:created xsi:type="dcterms:W3CDTF">2011-09-10T02:27:09Z</dcterms:created>
  <dcterms:modified xsi:type="dcterms:W3CDTF">2011-11-28T13:02:07Z</dcterms:modified>
</cp:coreProperties>
</file>