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4"/>
  </p:notesMasterIdLst>
  <p:sldIdLst>
    <p:sldId id="268" r:id="rId2"/>
    <p:sldId id="266" r:id="rId3"/>
    <p:sldId id="263" r:id="rId4"/>
    <p:sldId id="264" r:id="rId5"/>
    <p:sldId id="267" r:id="rId6"/>
    <p:sldId id="257" r:id="rId7"/>
    <p:sldId id="269" r:id="rId8"/>
    <p:sldId id="260" r:id="rId9"/>
    <p:sldId id="258" r:id="rId10"/>
    <p:sldId id="259" r:id="rId11"/>
    <p:sldId id="281" r:id="rId12"/>
    <p:sldId id="261" r:id="rId13"/>
    <p:sldId id="282" r:id="rId14"/>
    <p:sldId id="283" r:id="rId15"/>
    <p:sldId id="262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4" r:id="rId25"/>
    <p:sldId id="293" r:id="rId26"/>
    <p:sldId id="296" r:id="rId27"/>
    <p:sldId id="295" r:id="rId28"/>
    <p:sldId id="297" r:id="rId29"/>
    <p:sldId id="298" r:id="rId30"/>
    <p:sldId id="299" r:id="rId31"/>
    <p:sldId id="302" r:id="rId32"/>
    <p:sldId id="30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D367F7-CE00-442F-BBAB-F6C43D24825A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B4B28-9F47-4C07-A902-013E9F3AA4B5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20647FF-8012-4202-AA27-DC636F164ACF}" type="datetimeFigureOut">
              <a:rPr lang="en-US" smtClean="0"/>
              <a:pPr/>
              <a:t>11/28/2011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ranklin Gothic Book" pitchFamily="34" charset="0"/>
              </a:defRPr>
            </a:lvl1pPr>
          </a:lstStyle>
          <a:p>
            <a:fld id="{6AD4F432-4231-46D8-AFB5-8F46D04CE376}" type="slidenum">
              <a:rPr lang="en-SG" smtClean="0"/>
              <a:pPr/>
              <a:t>‹#›</a:t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anklin Gothic Book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Pemograman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5721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SG" sz="2200" dirty="0" err="1" smtClean="0"/>
              <a:t>typedef</a:t>
            </a:r>
            <a:r>
              <a:rPr lang="en-SG" sz="2200" dirty="0" smtClean="0"/>
              <a:t> </a:t>
            </a:r>
            <a:r>
              <a:rPr lang="en-SG" sz="2200" dirty="0" err="1" smtClean="0"/>
              <a:t>dapat</a:t>
            </a:r>
            <a:r>
              <a:rPr lang="en-SG" sz="2200" dirty="0" smtClean="0"/>
              <a:t> </a:t>
            </a:r>
            <a:r>
              <a:rPr lang="en-SG" sz="2200" dirty="0" err="1" smtClean="0"/>
              <a:t>digunakan</a:t>
            </a:r>
            <a:r>
              <a:rPr lang="en-SG" sz="2200" dirty="0" smtClean="0"/>
              <a:t> </a:t>
            </a:r>
            <a:r>
              <a:rPr lang="en-SG" sz="2200" dirty="0" err="1" smtClean="0"/>
              <a:t>untuk</a:t>
            </a:r>
            <a:r>
              <a:rPr lang="en-SG" sz="2200" dirty="0" smtClean="0"/>
              <a:t> </a:t>
            </a:r>
            <a:r>
              <a:rPr lang="en-SG" sz="2200" dirty="0" err="1" smtClean="0"/>
              <a:t>mendefinisikan</a:t>
            </a:r>
            <a:r>
              <a:rPr lang="en-SG" sz="2200" dirty="0" smtClean="0"/>
              <a:t>  </a:t>
            </a:r>
            <a:r>
              <a:rPr lang="en-SG" sz="2200" dirty="0" err="1" smtClean="0"/>
              <a:t>semua</a:t>
            </a:r>
            <a:r>
              <a:rPr lang="en-SG" sz="2200" dirty="0" smtClean="0"/>
              <a:t> </a:t>
            </a:r>
            <a:r>
              <a:rPr lang="en-SG" sz="2200" dirty="0" err="1" smtClean="0"/>
              <a:t>jenis</a:t>
            </a:r>
            <a:r>
              <a:rPr lang="en-SG" sz="2200" dirty="0" smtClean="0"/>
              <a:t> </a:t>
            </a:r>
            <a:r>
              <a:rPr lang="en-SG" sz="2200" dirty="0" err="1" smtClean="0"/>
              <a:t>nama</a:t>
            </a:r>
            <a:r>
              <a:rPr lang="en-SG" sz="2200" dirty="0" smtClean="0"/>
              <a:t> </a:t>
            </a:r>
            <a:r>
              <a:rPr lang="en-SG" sz="2200" dirty="0" err="1" smtClean="0"/>
              <a:t>tipe</a:t>
            </a:r>
            <a:r>
              <a:rPr lang="en-SG" sz="2200" dirty="0" smtClean="0"/>
              <a:t> </a:t>
            </a:r>
            <a:r>
              <a:rPr lang="en-SG" sz="2200" dirty="0" err="1" smtClean="0"/>
              <a:t>baru</a:t>
            </a:r>
            <a:r>
              <a:rPr lang="en-SG" sz="2200" dirty="0" smtClean="0"/>
              <a:t>, </a:t>
            </a:r>
            <a:r>
              <a:rPr lang="en-SG" sz="2200" dirty="0" err="1" smtClean="0"/>
              <a:t>disini</a:t>
            </a:r>
            <a:r>
              <a:rPr lang="en-SG" sz="2200" dirty="0" smtClean="0"/>
              <a:t> </a:t>
            </a:r>
            <a:r>
              <a:rPr lang="en-SG" sz="2200" dirty="0" err="1" smtClean="0"/>
              <a:t>mendefinisikan</a:t>
            </a:r>
            <a:r>
              <a:rPr lang="en-SG" sz="2200" dirty="0" smtClean="0"/>
              <a:t> </a:t>
            </a:r>
            <a:r>
              <a:rPr lang="en-SG" sz="2200" dirty="0" err="1" smtClean="0"/>
              <a:t>tipe</a:t>
            </a:r>
            <a:r>
              <a:rPr lang="en-SG" sz="2200" dirty="0" smtClean="0"/>
              <a:t> float </a:t>
            </a:r>
            <a:r>
              <a:rPr lang="en-SG" sz="2200" dirty="0" err="1" smtClean="0"/>
              <a:t>baru</a:t>
            </a:r>
            <a:r>
              <a:rPr lang="en-SG" sz="22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SG" sz="2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2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2200" b="1" dirty="0" smtClean="0">
                <a:latin typeface="Courier New" pitchFamily="49" charset="0"/>
                <a:cs typeface="Courier New" pitchFamily="49" charset="0"/>
              </a:rPr>
              <a:t> float rupiah, </a:t>
            </a:r>
            <a:r>
              <a:rPr lang="en-SG" sz="2200" b="1" dirty="0" err="1" smtClean="0">
                <a:latin typeface="Courier New" pitchFamily="49" charset="0"/>
                <a:cs typeface="Courier New" pitchFamily="49" charset="0"/>
              </a:rPr>
              <a:t>hari_gajian</a:t>
            </a:r>
            <a:r>
              <a:rPr lang="en-SG" sz="2200" b="1" dirty="0" smtClean="0">
                <a:latin typeface="Courier New" pitchFamily="49" charset="0"/>
                <a:cs typeface="Courier New" pitchFamily="49" charset="0"/>
              </a:rPr>
              <a:t> [5];</a:t>
            </a:r>
          </a:p>
          <a:p>
            <a:pPr lvl="1">
              <a:lnSpc>
                <a:spcPct val="150000"/>
              </a:lnSpc>
            </a:pPr>
            <a:r>
              <a:rPr lang="en-SG" sz="2200" dirty="0" err="1" smtClean="0"/>
              <a:t>Kemudian</a:t>
            </a:r>
            <a:r>
              <a:rPr lang="en-SG" sz="2200" dirty="0" smtClean="0"/>
              <a:t> </a:t>
            </a:r>
            <a:r>
              <a:rPr lang="en-SG" sz="2200" dirty="0" err="1" smtClean="0"/>
              <a:t>kita</a:t>
            </a:r>
            <a:r>
              <a:rPr lang="en-SG" sz="2200" dirty="0" smtClean="0"/>
              <a:t> </a:t>
            </a:r>
            <a:r>
              <a:rPr lang="en-SG" sz="2200" dirty="0" err="1" smtClean="0"/>
              <a:t>bisa</a:t>
            </a:r>
            <a:r>
              <a:rPr lang="en-SG" sz="2200" dirty="0" smtClean="0"/>
              <a:t> </a:t>
            </a:r>
            <a:r>
              <a:rPr lang="en-SG" sz="2200" dirty="0" err="1" smtClean="0"/>
              <a:t>mendeklarasikan</a:t>
            </a:r>
            <a:r>
              <a:rPr lang="en-SG" sz="2200" dirty="0" smtClean="0"/>
              <a:t> </a:t>
            </a:r>
            <a:r>
              <a:rPr lang="en-SG" sz="2200" dirty="0" err="1" smtClean="0"/>
              <a:t>variabel</a:t>
            </a:r>
            <a:r>
              <a:rPr lang="en-SG" sz="2200" dirty="0" smtClean="0"/>
              <a:t>  </a:t>
            </a:r>
            <a:r>
              <a:rPr lang="en-SG" sz="2200" dirty="0" err="1" smtClean="0"/>
              <a:t>menggunakan</a:t>
            </a:r>
            <a:r>
              <a:rPr lang="en-SG" sz="2200" dirty="0" smtClean="0"/>
              <a:t> </a:t>
            </a:r>
            <a:r>
              <a:rPr lang="en-SG" sz="2200" dirty="0" err="1" smtClean="0"/>
              <a:t>nama</a:t>
            </a:r>
            <a:r>
              <a:rPr lang="en-SG" sz="2200" dirty="0" smtClean="0"/>
              <a:t> </a:t>
            </a:r>
            <a:r>
              <a:rPr lang="en-SG" sz="2200" dirty="0" err="1" smtClean="0"/>
              <a:t>ini</a:t>
            </a:r>
            <a:r>
              <a:rPr lang="en-SG" sz="2200" dirty="0" smtClean="0"/>
              <a:t>:</a:t>
            </a:r>
          </a:p>
          <a:p>
            <a:pPr>
              <a:lnSpc>
                <a:spcPct val="150000"/>
              </a:lnSpc>
              <a:buNone/>
            </a:pPr>
            <a:r>
              <a:rPr lang="en-SG" sz="2200" dirty="0" smtClean="0"/>
              <a:t>		</a:t>
            </a:r>
            <a:r>
              <a:rPr lang="en-SG" sz="2200" b="1" dirty="0" smtClean="0">
                <a:latin typeface="Courier New" pitchFamily="49" charset="0"/>
                <a:cs typeface="Courier New" pitchFamily="49" charset="0"/>
              </a:rPr>
              <a:t>rupiah </a:t>
            </a:r>
            <a:r>
              <a:rPr lang="en-SG" sz="2200" b="1" dirty="0" err="1" smtClean="0">
                <a:latin typeface="Courier New" pitchFamily="49" charset="0"/>
                <a:cs typeface="Courier New" pitchFamily="49" charset="0"/>
              </a:rPr>
              <a:t>gaji_dia</a:t>
            </a:r>
            <a:r>
              <a:rPr lang="en-SG" sz="2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en-SG" sz="22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2200" b="1" dirty="0" err="1" smtClean="0">
                <a:latin typeface="Courier New" pitchFamily="49" charset="0"/>
                <a:cs typeface="Courier New" pitchFamily="49" charset="0"/>
              </a:rPr>
              <a:t>hari_gajian</a:t>
            </a:r>
            <a:r>
              <a:rPr lang="en-SG" sz="2200" b="1" dirty="0" smtClean="0">
                <a:latin typeface="Courier New" pitchFamily="49" charset="0"/>
                <a:cs typeface="Courier New" pitchFamily="49" charset="0"/>
              </a:rPr>
              <a:t> gaji_kerjaan1, gaji_kerjaan2;</a:t>
            </a:r>
          </a:p>
          <a:p>
            <a:pPr>
              <a:lnSpc>
                <a:spcPct val="150000"/>
              </a:lnSpc>
            </a:pPr>
            <a:r>
              <a:rPr lang="en-SG" sz="2200" dirty="0" err="1" smtClean="0"/>
              <a:t>typedef</a:t>
            </a:r>
            <a:r>
              <a:rPr lang="en-SG" sz="2200" dirty="0" smtClean="0"/>
              <a:t> </a:t>
            </a:r>
            <a:r>
              <a:rPr lang="en-SG" sz="2200" dirty="0" err="1" smtClean="0"/>
              <a:t>meningkatkan</a:t>
            </a:r>
            <a:r>
              <a:rPr lang="en-SG" sz="2200" dirty="0" smtClean="0"/>
              <a:t> </a:t>
            </a:r>
            <a:r>
              <a:rPr lang="en-SG" sz="2200" dirty="0" err="1" smtClean="0"/>
              <a:t>kemampuan</a:t>
            </a:r>
            <a:r>
              <a:rPr lang="en-SG" sz="2200" dirty="0" smtClean="0"/>
              <a:t> </a:t>
            </a:r>
            <a:r>
              <a:rPr lang="en-SG" sz="2200" dirty="0" err="1" smtClean="0"/>
              <a:t>baca</a:t>
            </a:r>
            <a:r>
              <a:rPr lang="en-SG" sz="2200" dirty="0" smtClean="0"/>
              <a:t> </a:t>
            </a:r>
            <a:r>
              <a:rPr lang="en-SG" sz="2200" dirty="0" err="1" smtClean="0"/>
              <a:t>dan</a:t>
            </a:r>
            <a:r>
              <a:rPr lang="en-SG" sz="2200" dirty="0" smtClean="0"/>
              <a:t> </a:t>
            </a:r>
            <a:r>
              <a:rPr lang="en-SG" sz="2200" dirty="0" err="1" smtClean="0"/>
              <a:t>membuat</a:t>
            </a:r>
            <a:r>
              <a:rPr lang="en-SG" sz="2200" dirty="0" smtClean="0"/>
              <a:t> </a:t>
            </a:r>
            <a:r>
              <a:rPr lang="en-SG" sz="2200" dirty="0" err="1" smtClean="0"/>
              <a:t>mudah</a:t>
            </a:r>
            <a:r>
              <a:rPr lang="en-SG" sz="2200" dirty="0" smtClean="0"/>
              <a:t> </a:t>
            </a:r>
            <a:r>
              <a:rPr lang="en-SG" sz="2200" dirty="0" err="1" smtClean="0"/>
              <a:t>perubahan</a:t>
            </a:r>
            <a:r>
              <a:rPr lang="en-SG" sz="2200" dirty="0" smtClean="0"/>
              <a:t> global (</a:t>
            </a:r>
            <a:r>
              <a:rPr lang="en-SG" sz="2200" dirty="0" err="1" smtClean="0"/>
              <a:t>misalnya</a:t>
            </a:r>
            <a:r>
              <a:rPr lang="en-SG" sz="2200" dirty="0" smtClean="0"/>
              <a:t>  </a:t>
            </a:r>
            <a:r>
              <a:rPr lang="en-SG" sz="2200" dirty="0" err="1" smtClean="0"/>
              <a:t>membuat</a:t>
            </a:r>
            <a:r>
              <a:rPr lang="en-SG" sz="2200" dirty="0" smtClean="0"/>
              <a:t> </a:t>
            </a:r>
            <a:r>
              <a:rPr lang="en-SG" sz="2200" dirty="0" err="1" smtClean="0"/>
              <a:t>semua</a:t>
            </a:r>
            <a:r>
              <a:rPr lang="en-SG" sz="2200" dirty="0" smtClean="0"/>
              <a:t> </a:t>
            </a:r>
            <a:r>
              <a:rPr lang="en-SG" sz="2200" dirty="0" err="1" smtClean="0"/>
              <a:t>penggunaan</a:t>
            </a:r>
            <a:r>
              <a:rPr lang="en-SG" sz="2200" dirty="0" smtClean="0"/>
              <a:t> rupiah </a:t>
            </a:r>
            <a:r>
              <a:rPr lang="en-SG" sz="2200" dirty="0" err="1" smtClean="0"/>
              <a:t>dengan</a:t>
            </a:r>
            <a:r>
              <a:rPr lang="en-SG" sz="2200" dirty="0" smtClean="0"/>
              <a:t> double </a:t>
            </a:r>
            <a:r>
              <a:rPr lang="en-SG" sz="2200" dirty="0" err="1" smtClean="0"/>
              <a:t>bukan</a:t>
            </a:r>
            <a:r>
              <a:rPr lang="en-SG" sz="2200" dirty="0" smtClean="0"/>
              <a:t> float), </a:t>
            </a:r>
            <a:r>
              <a:rPr lang="en-SG" sz="2200" dirty="0" err="1" smtClean="0"/>
              <a:t>hanya</a:t>
            </a:r>
            <a:r>
              <a:rPr lang="en-SG" sz="2200" dirty="0" smtClean="0"/>
              <a:t> </a:t>
            </a:r>
            <a:r>
              <a:rPr lang="en-SG" sz="2200" dirty="0" err="1" smtClean="0"/>
              <a:t>mengubah</a:t>
            </a:r>
            <a:r>
              <a:rPr lang="en-SG" sz="2200" dirty="0" smtClean="0"/>
              <a:t> </a:t>
            </a:r>
            <a:r>
              <a:rPr lang="en-SG" sz="2200" dirty="0" err="1" smtClean="0"/>
              <a:t>typedef</a:t>
            </a:r>
            <a:r>
              <a:rPr lang="en-SG" sz="2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71414"/>
            <a:ext cx="8572560" cy="3643338"/>
          </a:xfrm>
          <a:solidFill>
            <a:srgbClr val="FFFF00"/>
          </a:solidFill>
        </p:spPr>
        <p:txBody>
          <a:bodyPr>
            <a:noAutofit/>
          </a:bodyPr>
          <a:lstStyle/>
          <a:p>
            <a:pPr>
              <a:spcBef>
                <a:spcPts val="600"/>
              </a:spcBef>
              <a:buNone/>
            </a:pPr>
            <a:r>
              <a:rPr lang="en-SG" sz="2000" b="1" dirty="0" err="1"/>
              <a:t>Pendeklarasian</a:t>
            </a:r>
            <a:r>
              <a:rPr lang="en-SG" sz="2000" b="1" dirty="0"/>
              <a:t> </a:t>
            </a:r>
            <a:r>
              <a:rPr lang="en-SG" sz="2000" b="1" dirty="0" err="1"/>
              <a:t>dan</a:t>
            </a:r>
            <a:r>
              <a:rPr lang="en-SG" sz="2000" b="1" dirty="0"/>
              <a:t> </a:t>
            </a:r>
            <a:r>
              <a:rPr lang="en-SG" sz="2000" b="1" dirty="0" err="1"/>
              <a:t>penggunaan</a:t>
            </a:r>
            <a:r>
              <a:rPr lang="en-SG" sz="2000" b="1" dirty="0"/>
              <a:t> </a:t>
            </a:r>
            <a:r>
              <a:rPr lang="en-SG" sz="2000" b="1" dirty="0" err="1"/>
              <a:t>Struct</a:t>
            </a:r>
            <a:r>
              <a:rPr lang="en-SG" sz="2000" b="1" dirty="0"/>
              <a:t> (1)</a:t>
            </a:r>
          </a:p>
          <a:p>
            <a:pPr lvl="1">
              <a:spcBef>
                <a:spcPts val="600"/>
              </a:spcBef>
              <a:buNone/>
            </a:pPr>
            <a:r>
              <a:rPr lang="en-SG" sz="18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8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8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SG" sz="1800" dirty="0">
                <a:latin typeface="Courier New" pitchFamily="49" charset="0"/>
                <a:cs typeface="Courier New" pitchFamily="49" charset="0"/>
              </a:rPr>
              <a:t> </a:t>
            </a:r>
            <a:endParaRPr lang="en-SG" sz="1800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600"/>
              </a:spcBef>
              <a:buNone/>
            </a:pPr>
            <a:r>
              <a:rPr lang="en-SG" sz="18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SG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8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SG" sz="1800" dirty="0">
                <a:latin typeface="Courier New" pitchFamily="49" charset="0"/>
                <a:cs typeface="Courier New" pitchFamily="49" charset="0"/>
              </a:rPr>
              <a:t>NIM[8];</a:t>
            </a:r>
          </a:p>
          <a:p>
            <a:pPr lvl="1">
              <a:spcBef>
                <a:spcPts val="600"/>
              </a:spcBef>
              <a:buNone/>
            </a:pPr>
            <a:r>
              <a:rPr lang="en-SG" sz="1800" dirty="0" smtClean="0">
                <a:latin typeface="Courier New" pitchFamily="49" charset="0"/>
                <a:cs typeface="Courier New" pitchFamily="49" charset="0"/>
              </a:rPr>
              <a:t>		char </a:t>
            </a:r>
            <a:r>
              <a:rPr lang="en-SG" sz="18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1800" dirty="0">
                <a:latin typeface="Courier New" pitchFamily="49" charset="0"/>
                <a:cs typeface="Courier New" pitchFamily="49" charset="0"/>
              </a:rPr>
              <a:t>[50];</a:t>
            </a:r>
          </a:p>
          <a:p>
            <a:pPr lvl="1">
              <a:spcBef>
                <a:spcPts val="600"/>
              </a:spcBef>
              <a:buNone/>
            </a:pPr>
            <a:r>
              <a:rPr lang="en-SG" sz="1800" dirty="0" smtClean="0">
                <a:latin typeface="Courier New" pitchFamily="49" charset="0"/>
                <a:cs typeface="Courier New" pitchFamily="49" charset="0"/>
              </a:rPr>
              <a:t>		float </a:t>
            </a:r>
            <a:r>
              <a:rPr lang="en-SG" sz="1800" dirty="0" err="1">
                <a:latin typeface="Courier New" pitchFamily="49" charset="0"/>
                <a:cs typeface="Courier New" pitchFamily="49" charset="0"/>
              </a:rPr>
              <a:t>ipk</a:t>
            </a:r>
            <a:r>
              <a:rPr lang="en-SG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spcBef>
                <a:spcPts val="600"/>
              </a:spcBef>
              <a:buNone/>
            </a:pPr>
            <a:r>
              <a:rPr lang="en-SG" sz="1800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600"/>
              </a:spcBef>
              <a:buNone/>
            </a:pPr>
            <a:r>
              <a:rPr lang="en-SG" sz="1800" dirty="0"/>
              <a:t>//</a:t>
            </a:r>
            <a:r>
              <a:rPr lang="en-SG" sz="1800" dirty="0" err="1"/>
              <a:t>untuk</a:t>
            </a:r>
            <a:r>
              <a:rPr lang="en-SG" sz="1800" dirty="0"/>
              <a:t> </a:t>
            </a:r>
            <a:r>
              <a:rPr lang="en-SG" sz="1800" dirty="0" err="1"/>
              <a:t>menggunakan</a:t>
            </a:r>
            <a:r>
              <a:rPr lang="en-SG" sz="1800" dirty="0"/>
              <a:t> </a:t>
            </a:r>
            <a:r>
              <a:rPr lang="en-SG" sz="1800" dirty="0" err="1"/>
              <a:t>struct</a:t>
            </a:r>
            <a:r>
              <a:rPr lang="en-SG" sz="1800" dirty="0"/>
              <a:t> </a:t>
            </a:r>
            <a:r>
              <a:rPr lang="en-SG" sz="1800" dirty="0" err="1"/>
              <a:t>Mahasiswa</a:t>
            </a:r>
            <a:r>
              <a:rPr lang="en-SG" sz="1800" dirty="0"/>
              <a:t> </a:t>
            </a:r>
            <a:r>
              <a:rPr lang="en-SG" sz="1800" dirty="0" err="1"/>
              <a:t>dengan</a:t>
            </a:r>
            <a:r>
              <a:rPr lang="en-SG" sz="1800" dirty="0"/>
              <a:t> </a:t>
            </a:r>
            <a:r>
              <a:rPr lang="en-SG" sz="1800" dirty="0" err="1"/>
              <a:t>membuat</a:t>
            </a:r>
            <a:r>
              <a:rPr lang="en-SG" sz="1800" dirty="0"/>
              <a:t> </a:t>
            </a:r>
            <a:r>
              <a:rPr lang="en-SG" sz="1800" dirty="0" err="1"/>
              <a:t>variabel</a:t>
            </a:r>
            <a:r>
              <a:rPr lang="en-SG" sz="1800" dirty="0"/>
              <a:t> </a:t>
            </a:r>
            <a:r>
              <a:rPr lang="en-SG" sz="1800" dirty="0" err="1"/>
              <a:t>mhs</a:t>
            </a:r>
            <a:r>
              <a:rPr lang="en-SG" sz="1800" dirty="0"/>
              <a:t> </a:t>
            </a:r>
            <a:r>
              <a:rPr lang="en-SG" sz="1800" dirty="0" err="1"/>
              <a:t>dan</a:t>
            </a:r>
            <a:r>
              <a:rPr lang="en-SG" sz="1800" dirty="0"/>
              <a:t> mhs2</a:t>
            </a:r>
          </a:p>
          <a:p>
            <a:pPr>
              <a:spcBef>
                <a:spcPts val="600"/>
              </a:spcBef>
              <a:buNone/>
            </a:pPr>
            <a:r>
              <a:rPr lang="en-SG" sz="18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SG" sz="1800" dirty="0">
                <a:latin typeface="Courier New" pitchFamily="49" charset="0"/>
                <a:cs typeface="Courier New" pitchFamily="49" charset="0"/>
              </a:rPr>
              <a:t> mhs,mhs2;</a:t>
            </a:r>
          </a:p>
          <a:p>
            <a:pPr>
              <a:spcBef>
                <a:spcPts val="600"/>
              </a:spcBef>
              <a:buNone/>
            </a:pPr>
            <a:r>
              <a:rPr lang="en-SG" sz="1800" dirty="0"/>
              <a:t>//</a:t>
            </a:r>
            <a:r>
              <a:rPr lang="en-SG" sz="1800" dirty="0" err="1"/>
              <a:t>untuk</a:t>
            </a:r>
            <a:r>
              <a:rPr lang="en-SG" sz="1800" dirty="0"/>
              <a:t> </a:t>
            </a:r>
            <a:r>
              <a:rPr lang="en-SG" sz="1800" dirty="0" err="1"/>
              <a:t>menggunakan</a:t>
            </a:r>
            <a:r>
              <a:rPr lang="en-SG" sz="1800" dirty="0"/>
              <a:t> </a:t>
            </a:r>
            <a:r>
              <a:rPr lang="en-SG" sz="1800" dirty="0" err="1"/>
              <a:t>struct</a:t>
            </a:r>
            <a:r>
              <a:rPr lang="en-SG" sz="1800" dirty="0"/>
              <a:t> </a:t>
            </a:r>
            <a:r>
              <a:rPr lang="en-SG" sz="1800" dirty="0" err="1"/>
              <a:t>Mahasiswa</a:t>
            </a:r>
            <a:r>
              <a:rPr lang="en-SG" sz="1800" dirty="0"/>
              <a:t> </a:t>
            </a:r>
            <a:r>
              <a:rPr lang="en-SG" sz="1800" dirty="0" err="1"/>
              <a:t>dengan</a:t>
            </a:r>
            <a:r>
              <a:rPr lang="en-SG" sz="1800" dirty="0"/>
              <a:t> </a:t>
            </a:r>
            <a:r>
              <a:rPr lang="en-SG" sz="1800" dirty="0" err="1"/>
              <a:t>membuat</a:t>
            </a:r>
            <a:r>
              <a:rPr lang="en-SG" sz="1800" dirty="0"/>
              <a:t> </a:t>
            </a:r>
            <a:r>
              <a:rPr lang="en-SG" sz="1800" dirty="0" err="1"/>
              <a:t>variabel</a:t>
            </a:r>
            <a:r>
              <a:rPr lang="en-SG" sz="1800" dirty="0"/>
              <a:t> array m;</a:t>
            </a:r>
          </a:p>
          <a:p>
            <a:pPr>
              <a:spcBef>
                <a:spcPts val="600"/>
              </a:spcBef>
              <a:buNone/>
            </a:pPr>
            <a:r>
              <a:rPr lang="en-SG" sz="18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SG" sz="1800" dirty="0">
                <a:latin typeface="Courier New" pitchFamily="49" charset="0"/>
                <a:cs typeface="Courier New" pitchFamily="49" charset="0"/>
              </a:rPr>
              <a:t> m[100</a:t>
            </a:r>
            <a:r>
              <a:rPr lang="en-SG" sz="18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600"/>
              </a:spcBef>
              <a:buNone/>
            </a:pPr>
            <a:endParaRPr lang="en-SG" sz="2000" dirty="0"/>
          </a:p>
        </p:txBody>
      </p:sp>
      <p:sp>
        <p:nvSpPr>
          <p:cNvPr id="4" name="Rectangle 3"/>
          <p:cNvSpPr/>
          <p:nvPr/>
        </p:nvSpPr>
        <p:spPr>
          <a:xfrm>
            <a:off x="285720" y="3852826"/>
            <a:ext cx="8572560" cy="286232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SG" sz="2000" b="1" dirty="0" err="1">
                <a:latin typeface="Franklin Gothic Book" pitchFamily="34" charset="0"/>
              </a:rPr>
              <a:t>Pendeklarasian</a:t>
            </a:r>
            <a:r>
              <a:rPr lang="en-SG" sz="2000" b="1" dirty="0">
                <a:latin typeface="Franklin Gothic Book" pitchFamily="34" charset="0"/>
              </a:rPr>
              <a:t> </a:t>
            </a:r>
            <a:r>
              <a:rPr lang="en-SG" sz="2000" b="1" dirty="0" err="1">
                <a:latin typeface="Franklin Gothic Book" pitchFamily="34" charset="0"/>
              </a:rPr>
              <a:t>dan</a:t>
            </a:r>
            <a:r>
              <a:rPr lang="en-SG" sz="2000" b="1" dirty="0">
                <a:latin typeface="Franklin Gothic Book" pitchFamily="34" charset="0"/>
              </a:rPr>
              <a:t> </a:t>
            </a:r>
            <a:r>
              <a:rPr lang="en-SG" sz="2000" b="1" dirty="0" err="1">
                <a:latin typeface="Franklin Gothic Book" pitchFamily="34" charset="0"/>
              </a:rPr>
              <a:t>penggunaan</a:t>
            </a:r>
            <a:r>
              <a:rPr lang="en-SG" sz="2000" b="1" dirty="0">
                <a:latin typeface="Franklin Gothic Book" pitchFamily="34" charset="0"/>
              </a:rPr>
              <a:t> </a:t>
            </a:r>
            <a:r>
              <a:rPr lang="en-SG" sz="2000" b="1" dirty="0" err="1">
                <a:latin typeface="Franklin Gothic Book" pitchFamily="34" charset="0"/>
              </a:rPr>
              <a:t>Struct</a:t>
            </a:r>
            <a:r>
              <a:rPr lang="en-SG" sz="2000" b="1" dirty="0">
                <a:latin typeface="Franklin Gothic Book" pitchFamily="34" charset="0"/>
              </a:rPr>
              <a:t> (2)</a:t>
            </a:r>
          </a:p>
          <a:p>
            <a:pPr lvl="1">
              <a:spcBef>
                <a:spcPts val="600"/>
              </a:spcBef>
            </a:pPr>
            <a:r>
              <a:rPr lang="en-SG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 </a:t>
            </a:r>
            <a:endParaRPr lang="en-SG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600"/>
              </a:spcBef>
            </a:pPr>
            <a:r>
              <a:rPr lang="en-SG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NIM[8];</a:t>
            </a:r>
          </a:p>
          <a:p>
            <a:pPr lvl="1">
              <a:spcBef>
                <a:spcPts val="600"/>
              </a:spcBef>
            </a:pPr>
            <a:r>
              <a:rPr lang="en-SG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SG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[50];</a:t>
            </a:r>
          </a:p>
          <a:p>
            <a:pPr lvl="1">
              <a:spcBef>
                <a:spcPts val="600"/>
              </a:spcBef>
            </a:pPr>
            <a:r>
              <a:rPr lang="en-SG" dirty="0" smtClean="0">
                <a:latin typeface="Courier New" pitchFamily="49" charset="0"/>
                <a:cs typeface="Courier New" pitchFamily="49" charset="0"/>
              </a:rPr>
              <a:t>	float </a:t>
            </a:r>
            <a:r>
              <a:rPr lang="en-SG" dirty="0" err="1">
                <a:latin typeface="Courier New" pitchFamily="49" charset="0"/>
                <a:cs typeface="Courier New" pitchFamily="49" charset="0"/>
              </a:rPr>
              <a:t>ipk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spcBef>
                <a:spcPts val="600"/>
              </a:spcBef>
            </a:pPr>
            <a:r>
              <a:rPr lang="en-SG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SG" dirty="0" err="1">
                <a:latin typeface="Courier New" pitchFamily="49" charset="0"/>
                <a:cs typeface="Courier New" pitchFamily="49" charset="0"/>
              </a:rPr>
              <a:t>mhs</a:t>
            </a:r>
            <a:r>
              <a:rPr lang="en-SG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</a:pPr>
            <a:r>
              <a:rPr lang="en-SG" sz="2000" dirty="0" err="1">
                <a:latin typeface="Franklin Gothic Book" pitchFamily="34" charset="0"/>
              </a:rPr>
              <a:t>Berarti</a:t>
            </a:r>
            <a:r>
              <a:rPr lang="en-SG" sz="2000" dirty="0">
                <a:latin typeface="Franklin Gothic Book" pitchFamily="34" charset="0"/>
              </a:rPr>
              <a:t> </a:t>
            </a:r>
            <a:r>
              <a:rPr lang="en-SG" sz="2000" dirty="0" err="1">
                <a:latin typeface="Franklin Gothic Book" pitchFamily="34" charset="0"/>
              </a:rPr>
              <a:t>kita</a:t>
            </a:r>
            <a:r>
              <a:rPr lang="en-SG" sz="2000" dirty="0">
                <a:latin typeface="Franklin Gothic Book" pitchFamily="34" charset="0"/>
              </a:rPr>
              <a:t> </a:t>
            </a:r>
            <a:r>
              <a:rPr lang="en-SG" sz="2000" dirty="0" err="1">
                <a:latin typeface="Franklin Gothic Book" pitchFamily="34" charset="0"/>
              </a:rPr>
              <a:t>sudah</a:t>
            </a:r>
            <a:r>
              <a:rPr lang="en-SG" sz="2000" dirty="0">
                <a:latin typeface="Franklin Gothic Book" pitchFamily="34" charset="0"/>
              </a:rPr>
              <a:t> </a:t>
            </a:r>
            <a:r>
              <a:rPr lang="en-SG" sz="2000" dirty="0" err="1">
                <a:latin typeface="Franklin Gothic Book" pitchFamily="34" charset="0"/>
              </a:rPr>
              <a:t>mempunyai</a:t>
            </a:r>
            <a:r>
              <a:rPr lang="en-SG" sz="2000" dirty="0">
                <a:latin typeface="Franklin Gothic Book" pitchFamily="34" charset="0"/>
              </a:rPr>
              <a:t> </a:t>
            </a:r>
            <a:r>
              <a:rPr lang="en-SG" sz="2000" dirty="0" err="1">
                <a:latin typeface="Franklin Gothic Book" pitchFamily="34" charset="0"/>
              </a:rPr>
              <a:t>variabel</a:t>
            </a:r>
            <a:r>
              <a:rPr lang="en-SG" sz="2000" dirty="0">
                <a:latin typeface="Franklin Gothic Book" pitchFamily="34" charset="0"/>
              </a:rPr>
              <a:t> </a:t>
            </a:r>
            <a:r>
              <a:rPr lang="en-SG" sz="2000" dirty="0" err="1">
                <a:latin typeface="Franklin Gothic Book" pitchFamily="34" charset="0"/>
              </a:rPr>
              <a:t>mhs</a:t>
            </a:r>
            <a:r>
              <a:rPr lang="en-SG" sz="2000" dirty="0">
                <a:latin typeface="Franklin Gothic Book" pitchFamily="34" charset="0"/>
              </a:rPr>
              <a:t> yang </a:t>
            </a:r>
            <a:r>
              <a:rPr lang="en-SG" sz="2000" dirty="0" err="1">
                <a:latin typeface="Franklin Gothic Book" pitchFamily="34" charset="0"/>
              </a:rPr>
              <a:t>bertipe</a:t>
            </a:r>
            <a:r>
              <a:rPr lang="en-SG" sz="2000" dirty="0">
                <a:latin typeface="Franklin Gothic Book" pitchFamily="34" charset="0"/>
              </a:rPr>
              <a:t> data </a:t>
            </a:r>
            <a:r>
              <a:rPr lang="en-SG" sz="2000" dirty="0" err="1">
                <a:latin typeface="Franklin Gothic Book" pitchFamily="34" charset="0"/>
              </a:rPr>
              <a:t>struct</a:t>
            </a:r>
            <a:r>
              <a:rPr lang="en-SG" sz="2000" dirty="0">
                <a:latin typeface="Franklin Gothic Book" pitchFamily="34" charset="0"/>
              </a:rPr>
              <a:t> </a:t>
            </a:r>
            <a:r>
              <a:rPr lang="en-SG" sz="2000" dirty="0" err="1">
                <a:latin typeface="Franklin Gothic Book" pitchFamily="34" charset="0"/>
              </a:rPr>
              <a:t>seperti</a:t>
            </a:r>
            <a:r>
              <a:rPr lang="en-SG" sz="2000" dirty="0">
                <a:latin typeface="Franklin Gothic Book" pitchFamily="34" charset="0"/>
              </a:rPr>
              <a:t> </a:t>
            </a:r>
            <a:r>
              <a:rPr lang="en-SG" sz="2000" dirty="0" err="1">
                <a:latin typeface="Franklin Gothic Book" pitchFamily="34" charset="0"/>
              </a:rPr>
              <a:t>diatas</a:t>
            </a:r>
            <a:r>
              <a:rPr lang="en-SG" sz="2000" dirty="0">
                <a:latin typeface="Franklin Gothic Boo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14"/>
            <a:ext cx="8229600" cy="63579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main() </a:t>
            </a:r>
          </a:p>
          <a:p>
            <a:pPr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SG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{	char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[15];</a:t>
            </a:r>
          </a:p>
          <a:p>
            <a:pPr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	char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	char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kelas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saya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"); gets(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saya.nama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("NIM: 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"); gets(saya.nim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Kelas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"); gets(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saya.kelas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");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saya.nilai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("-----------------\n");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("Data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: %s\n",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saya.nama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("NIM : %s\n", saya.nim);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Kelas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: %s\n",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saya.kelas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: %d\n",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saya.nilai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getch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635798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Date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SG" sz="12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dd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mm;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yyyy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Time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h;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m;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s;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Login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ID;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	Date 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tglLogin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	Time 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waktuLogin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Login user1;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("USER 1\n");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("ID : ");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("%d",&amp;user1.ID);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Tanggal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Login\n");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Hari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("%d",&amp;user1.tglLogin.dd);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Bulan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("%d",&amp;user1.tglLogin.mm);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Tahun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("%d",&amp;user1.tglLogin.yyyy);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Waktu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Login\n");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("Jam : ");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("%d",&amp;user1.waktuLogin.h);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Menit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("%d",&amp;user1.waktuLogin.m);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Detik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("%d",&amp;user1.waktuLogin.s);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Terimakasih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("Data </a:t>
            </a: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Anda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 :\n");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("ID : %d\n",user1.ID);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("Date : %d - %d -%d\n",user1.tglLogin.dd,user1.tglLogin.mm,user1.tglLogin.yyyy);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("ID : %d:%d:%d\n",user1.waktuLogin.h,user1.waktuLogin.m,user1.waktuLogin.s);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SG" sz="12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SG" sz="1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57752" y="285728"/>
            <a:ext cx="4000528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Franklin Gothic Book" pitchFamily="34" charset="0"/>
              </a:rPr>
              <a:t>Struct</a:t>
            </a:r>
            <a:r>
              <a:rPr lang="en-US" sz="2400" b="1" dirty="0" smtClean="0">
                <a:latin typeface="Franklin Gothic Book" pitchFamily="34" charset="0"/>
              </a:rPr>
              <a:t> yang </a:t>
            </a:r>
            <a:r>
              <a:rPr lang="en-US" sz="2400" b="1" dirty="0" err="1" smtClean="0">
                <a:latin typeface="Franklin Gothic Book" pitchFamily="34" charset="0"/>
              </a:rPr>
              <a:t>berisi</a:t>
            </a:r>
            <a:r>
              <a:rPr lang="en-US" sz="2400" b="1" dirty="0" smtClean="0">
                <a:latin typeface="Franklin Gothic Book" pitchFamily="34" charset="0"/>
              </a:rPr>
              <a:t> </a:t>
            </a:r>
            <a:r>
              <a:rPr lang="en-US" sz="2400" b="1" dirty="0" err="1" smtClean="0">
                <a:latin typeface="Franklin Gothic Book" pitchFamily="34" charset="0"/>
              </a:rPr>
              <a:t>struct</a:t>
            </a:r>
            <a:r>
              <a:rPr lang="en-US" sz="2400" b="1" dirty="0" smtClean="0">
                <a:latin typeface="Franklin Gothic Book" pitchFamily="34" charset="0"/>
              </a:rPr>
              <a:t> lain</a:t>
            </a:r>
            <a:endParaRPr lang="en-SG" sz="24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686800" cy="635798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SG" sz="11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Date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SG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dd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mm;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yyyy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Time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SG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h;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m;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s;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Login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SG" sz="11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ID;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	Date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tglLogin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	Time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waktuLogin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>
                <a:latin typeface="Courier New" pitchFamily="49" charset="0"/>
                <a:cs typeface="Courier New" pitchFamily="49" charset="0"/>
              </a:rPr>
              <a:t>};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main(){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>
                <a:latin typeface="Courier New" pitchFamily="49" charset="0"/>
                <a:cs typeface="Courier New" pitchFamily="49" charset="0"/>
              </a:rPr>
              <a:t>Login user[3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];	//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3 user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=0;i&lt;3;i++){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nUSER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ke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-%d\n",i+1);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("ID : ");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d",&amp;user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].ID);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Tanggal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Login\n");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Hari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d",&amp;user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tglLogin.dd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Bulan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d",&amp;user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tglLogin.mm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Tahun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d",&amp;user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tglLogin.yyyy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Waktu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Login\n");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("Jam : ");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d",&amp;user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waktuLogin.h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Menit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d",&amp;user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waktuLogin.m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Detik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d",&amp;user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waktuLogin.s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Terimakasih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Atas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Pengisiannya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\n");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nData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 User 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ke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-%d:\n",i+1);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("Login ID : %d\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n",user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].ID);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("Login Date : %d - %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d %d\</a:t>
            </a:r>
            <a:r>
              <a:rPr lang="en-SG" sz="1100" b="1" dirty="0" err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",user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tglLogin.dd,user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tglLogin.mm,user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tglLogin.yyyy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("Login Time </a:t>
            </a:r>
            <a:r>
              <a:rPr lang="en-SG" sz="1100" b="1" dirty="0" smtClean="0">
                <a:latin typeface="Courier New" pitchFamily="49" charset="0"/>
                <a:cs typeface="Courier New" pitchFamily="49" charset="0"/>
              </a:rPr>
              <a:t>: %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d:%d:%d\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n",user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waktuLogin.h,user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waktuLogin.m,user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waktuLogin.s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 err="1">
                <a:latin typeface="Courier New" pitchFamily="49" charset="0"/>
                <a:cs typeface="Courier New" pitchFamily="49" charset="0"/>
              </a:rPr>
              <a:t>getch</a:t>
            </a:r>
            <a:r>
              <a:rPr lang="en-SG" sz="11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SG" sz="11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SG" sz="11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15074" y="285728"/>
            <a:ext cx="271464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ranklin Gothic Book" pitchFamily="34" charset="0"/>
              </a:rPr>
              <a:t>Array of </a:t>
            </a:r>
            <a:r>
              <a:rPr lang="en-US" sz="2800" b="1" dirty="0" err="1" smtClean="0">
                <a:latin typeface="Franklin Gothic Book" pitchFamily="34" charset="0"/>
              </a:rPr>
              <a:t>Struct</a:t>
            </a:r>
            <a:endParaRPr lang="en-SG" sz="28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643710"/>
          </a:xfrm>
        </p:spPr>
        <p:txBody>
          <a:bodyPr>
            <a:noAutofit/>
          </a:bodyPr>
          <a:lstStyle/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iostream.h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>
                <a:latin typeface="Courier New" pitchFamily="49" charset="0"/>
                <a:cs typeface="Courier New" pitchFamily="49" charset="0"/>
              </a:rPr>
              <a:t>#define MAX 20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>
                <a:latin typeface="Courier New" pitchFamily="49" charset="0"/>
                <a:cs typeface="Courier New" pitchFamily="49" charset="0"/>
              </a:rPr>
              <a:t>main() </a:t>
            </a:r>
            <a:endParaRPr lang="en-SG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[15];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kelas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mahasiswa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mhs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[MAX];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jml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jumlah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 data: 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"); 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jml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nn-NO" sz="1400" dirty="0">
                <a:latin typeface="Courier New" pitchFamily="49" charset="0"/>
                <a:cs typeface="Courier New" pitchFamily="49" charset="0"/>
              </a:rPr>
              <a:t>for(i = 0; i &lt; jml; i++) </a:t>
            </a:r>
            <a:endParaRPr lang="nn-NO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("data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ke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: %d\n",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"); 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cin.getline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, 16);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("NIM: 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"); 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cin.getline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nim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, 11);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Kelas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"); 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cin.getline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mhs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kelas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, 3);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"); 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("%d", &amp;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mhs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pt-BR" sz="1400" dirty="0">
                <a:latin typeface="Courier New" pitchFamily="49" charset="0"/>
                <a:cs typeface="Courier New" pitchFamily="49" charset="0"/>
              </a:rPr>
              <a:t>printf("DATA - DATA \n-------------------\nn");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nn-NO" sz="1400" dirty="0">
                <a:latin typeface="Courier New" pitchFamily="49" charset="0"/>
                <a:cs typeface="Courier New" pitchFamily="49" charset="0"/>
              </a:rPr>
              <a:t>for(i = 0; i &lt; jml; i++) </a:t>
            </a:r>
            <a:endParaRPr lang="nn-NO" sz="1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nn-NO" sz="1400" dirty="0" smtClean="0">
                <a:latin typeface="Courier New" pitchFamily="49" charset="0"/>
                <a:cs typeface="Courier New" pitchFamily="49" charset="0"/>
              </a:rPr>
              <a:t>{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("Data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ke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: %d\n", </a:t>
            </a: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printf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("Nama: %s\n", mhs[i].nama);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pl-PL" sz="1400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pl-PL" sz="1400" dirty="0">
                <a:latin typeface="Courier New" pitchFamily="49" charset="0"/>
                <a:cs typeface="Courier New" pitchFamily="49" charset="0"/>
              </a:rPr>
              <a:t>("NIM : %s\n", mhs[i].nim);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printf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("Kelas : %s\n", mhs[i].kelas);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pt-BR" sz="1400" dirty="0" smtClean="0">
                <a:latin typeface="Courier New" pitchFamily="49" charset="0"/>
                <a:cs typeface="Courier New" pitchFamily="49" charset="0"/>
              </a:rPr>
              <a:t>	printf</a:t>
            </a:r>
            <a:r>
              <a:rPr lang="pt-BR" sz="1400" dirty="0">
                <a:latin typeface="Courier New" pitchFamily="49" charset="0"/>
                <a:cs typeface="Courier New" pitchFamily="49" charset="0"/>
              </a:rPr>
              <a:t>("Nilai : %d\n", mhs[i].nilai);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4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("-----------------\n");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 err="1">
                <a:latin typeface="Courier New" pitchFamily="49" charset="0"/>
                <a:cs typeface="Courier New" pitchFamily="49" charset="0"/>
              </a:rPr>
              <a:t>getch</a:t>
            </a:r>
            <a:r>
              <a:rPr lang="en-SG" sz="14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ts val="1500"/>
              </a:lnSpc>
              <a:spcBef>
                <a:spcPts val="0"/>
              </a:spcBef>
              <a:buNone/>
            </a:pPr>
            <a:r>
              <a:rPr lang="en-SG" sz="14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15074" y="285728"/>
            <a:ext cx="271464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ranklin Gothic Book" pitchFamily="34" charset="0"/>
              </a:rPr>
              <a:t>Array of </a:t>
            </a:r>
            <a:r>
              <a:rPr lang="en-US" sz="2800" b="1" dirty="0" err="1" smtClean="0">
                <a:latin typeface="Franklin Gothic Book" pitchFamily="34" charset="0"/>
              </a:rPr>
              <a:t>Struct</a:t>
            </a:r>
            <a:endParaRPr lang="en-SG" sz="28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(Function)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SG" b="1" dirty="0" err="1"/>
              <a:t>Mengapa</a:t>
            </a:r>
            <a:r>
              <a:rPr lang="en-SG" b="1" dirty="0"/>
              <a:t> </a:t>
            </a:r>
            <a:r>
              <a:rPr lang="en-SG" b="1" dirty="0" err="1"/>
              <a:t>Menggunakan</a:t>
            </a:r>
            <a:r>
              <a:rPr lang="en-SG" b="1" dirty="0"/>
              <a:t> </a:t>
            </a:r>
            <a:r>
              <a:rPr lang="en-SG" b="1" dirty="0" err="1"/>
              <a:t>Fungsi</a:t>
            </a:r>
            <a:r>
              <a:rPr lang="en-SG" b="1" dirty="0"/>
              <a:t>?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n-SG" sz="2600" dirty="0" err="1" smtClean="0"/>
              <a:t>Pemrograman</a:t>
            </a:r>
            <a:r>
              <a:rPr lang="en-SG" sz="2600" dirty="0" smtClean="0"/>
              <a:t> </a:t>
            </a:r>
            <a:r>
              <a:rPr lang="en-SG" sz="2600" dirty="0"/>
              <a:t>yang </a:t>
            </a:r>
            <a:r>
              <a:rPr lang="en-SG" sz="2600" dirty="0" err="1"/>
              <a:t>baik</a:t>
            </a:r>
            <a:r>
              <a:rPr lang="en-SG" sz="2600" dirty="0"/>
              <a:t> </a:t>
            </a:r>
            <a:r>
              <a:rPr lang="en-SG" sz="2600" dirty="0" err="1"/>
              <a:t>harus</a:t>
            </a:r>
            <a:r>
              <a:rPr lang="en-SG" sz="2600" dirty="0"/>
              <a:t> </a:t>
            </a:r>
            <a:r>
              <a:rPr lang="en-SG" sz="2600" dirty="0" err="1"/>
              <a:t>bersifat</a:t>
            </a:r>
            <a:r>
              <a:rPr lang="en-SG" sz="2600" dirty="0"/>
              <a:t> modular agar </a:t>
            </a:r>
            <a:r>
              <a:rPr lang="en-SG" sz="2600" dirty="0" err="1"/>
              <a:t>suatu</a:t>
            </a:r>
            <a:r>
              <a:rPr lang="en-SG" sz="2600" dirty="0"/>
              <a:t> </a:t>
            </a:r>
            <a:r>
              <a:rPr lang="en-SG" sz="2600" dirty="0" err="1"/>
              <a:t>masalah</a:t>
            </a:r>
            <a:r>
              <a:rPr lang="en-SG" sz="2600" dirty="0"/>
              <a:t> program </a:t>
            </a:r>
            <a:r>
              <a:rPr lang="en-SG" sz="2600" dirty="0" smtClean="0"/>
              <a:t>yang </a:t>
            </a:r>
            <a:r>
              <a:rPr lang="en-SG" sz="2600" dirty="0" err="1" smtClean="0"/>
              <a:t>besar</a:t>
            </a:r>
            <a:r>
              <a:rPr lang="en-SG" sz="2600" dirty="0" smtClean="0"/>
              <a:t> </a:t>
            </a:r>
            <a:r>
              <a:rPr lang="en-SG" sz="2600" dirty="0" err="1"/>
              <a:t>dan</a:t>
            </a:r>
            <a:r>
              <a:rPr lang="en-SG" sz="2600" dirty="0"/>
              <a:t> </a:t>
            </a:r>
            <a:r>
              <a:rPr lang="en-SG" sz="2600" dirty="0" err="1"/>
              <a:t>kompleks</a:t>
            </a:r>
            <a:r>
              <a:rPr lang="en-SG" sz="2600" dirty="0"/>
              <a:t> </a:t>
            </a:r>
            <a:r>
              <a:rPr lang="en-SG" sz="2600" dirty="0" err="1"/>
              <a:t>dapat</a:t>
            </a:r>
            <a:r>
              <a:rPr lang="en-SG" sz="2600" dirty="0"/>
              <a:t> </a:t>
            </a:r>
            <a:r>
              <a:rPr lang="en-SG" sz="2600" dirty="0" err="1"/>
              <a:t>dipecah-pecah</a:t>
            </a:r>
            <a:r>
              <a:rPr lang="en-SG" sz="2600" dirty="0"/>
              <a:t> </a:t>
            </a:r>
            <a:r>
              <a:rPr lang="en-SG" sz="2600" dirty="0" err="1"/>
              <a:t>menjadi</a:t>
            </a:r>
            <a:r>
              <a:rPr lang="en-SG" sz="2600" dirty="0"/>
              <a:t> </a:t>
            </a:r>
            <a:r>
              <a:rPr lang="en-SG" sz="2600" dirty="0" err="1"/>
              <a:t>bagian-bagian</a:t>
            </a:r>
            <a:r>
              <a:rPr lang="en-SG" sz="2600" dirty="0"/>
              <a:t> yang </a:t>
            </a:r>
            <a:r>
              <a:rPr lang="en-SG" sz="2600" dirty="0" err="1"/>
              <a:t>lebih</a:t>
            </a:r>
            <a:r>
              <a:rPr lang="en-SG" sz="2600" dirty="0"/>
              <a:t> </a:t>
            </a:r>
            <a:r>
              <a:rPr lang="en-SG" sz="2600" dirty="0" err="1"/>
              <a:t>kecil</a:t>
            </a:r>
            <a:r>
              <a:rPr lang="en-SG" sz="2600" dirty="0"/>
              <a:t> </a:t>
            </a:r>
            <a:r>
              <a:rPr lang="en-SG" sz="2600" dirty="0" err="1" smtClean="0"/>
              <a:t>dan</a:t>
            </a:r>
            <a:r>
              <a:rPr lang="en-SG" sz="2600" dirty="0" smtClean="0"/>
              <a:t> </a:t>
            </a:r>
            <a:r>
              <a:rPr lang="en-SG" sz="2600" dirty="0" err="1" smtClean="0"/>
              <a:t>sederhana</a:t>
            </a:r>
            <a:r>
              <a:rPr lang="en-SG" sz="2600" dirty="0" smtClean="0"/>
              <a:t>.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n-SG" sz="2600" dirty="0" smtClean="0"/>
              <a:t>Di </a:t>
            </a:r>
            <a:r>
              <a:rPr lang="en-SG" sz="2600" dirty="0" err="1"/>
              <a:t>dalam</a:t>
            </a:r>
            <a:r>
              <a:rPr lang="en-SG" sz="2600" dirty="0"/>
              <a:t> bahasa C </a:t>
            </a:r>
            <a:r>
              <a:rPr lang="en-SG" sz="2600" dirty="0" err="1"/>
              <a:t>modul-modul</a:t>
            </a:r>
            <a:r>
              <a:rPr lang="en-SG" sz="2600" dirty="0"/>
              <a:t> yang </a:t>
            </a:r>
            <a:r>
              <a:rPr lang="en-SG" sz="2600" dirty="0" err="1"/>
              <a:t>berisi</a:t>
            </a:r>
            <a:r>
              <a:rPr lang="en-SG" sz="2600" dirty="0"/>
              <a:t> </a:t>
            </a:r>
            <a:r>
              <a:rPr lang="en-SG" sz="2600" dirty="0" err="1"/>
              <a:t>bagian</a:t>
            </a:r>
            <a:r>
              <a:rPr lang="en-SG" sz="2600" dirty="0"/>
              <a:t> program yang </a:t>
            </a:r>
            <a:r>
              <a:rPr lang="en-SG" sz="2600" dirty="0" err="1"/>
              <a:t>bersifat</a:t>
            </a:r>
            <a:r>
              <a:rPr lang="en-SG" sz="2600" dirty="0"/>
              <a:t> </a:t>
            </a:r>
            <a:r>
              <a:rPr lang="en-SG" sz="2600" dirty="0" err="1" smtClean="0"/>
              <a:t>spesifik</a:t>
            </a:r>
            <a:r>
              <a:rPr lang="en-SG" sz="2600" dirty="0" smtClean="0"/>
              <a:t> </a:t>
            </a:r>
            <a:r>
              <a:rPr lang="en-SG" sz="2600" dirty="0" err="1" smtClean="0"/>
              <a:t>dapat</a:t>
            </a:r>
            <a:r>
              <a:rPr lang="en-SG" sz="2600" dirty="0" smtClean="0"/>
              <a:t> </a:t>
            </a:r>
            <a:r>
              <a:rPr lang="en-SG" sz="2600" dirty="0" err="1"/>
              <a:t>dituangkan</a:t>
            </a:r>
            <a:r>
              <a:rPr lang="en-SG" sz="2600" dirty="0"/>
              <a:t> </a:t>
            </a:r>
            <a:r>
              <a:rPr lang="en-SG" sz="2600" dirty="0" err="1"/>
              <a:t>ke</a:t>
            </a:r>
            <a:r>
              <a:rPr lang="en-SG" sz="2600" dirty="0"/>
              <a:t> </a:t>
            </a:r>
            <a:r>
              <a:rPr lang="en-SG" sz="2600" dirty="0" err="1"/>
              <a:t>dalam</a:t>
            </a:r>
            <a:r>
              <a:rPr lang="en-SG" sz="2600" dirty="0"/>
              <a:t> </a:t>
            </a:r>
            <a:r>
              <a:rPr lang="en-SG" sz="2600" dirty="0" err="1"/>
              <a:t>suatu</a:t>
            </a:r>
            <a:r>
              <a:rPr lang="en-SG" sz="2600" dirty="0"/>
              <a:t> </a:t>
            </a:r>
            <a:r>
              <a:rPr lang="en-SG" sz="2600" dirty="0" err="1"/>
              <a:t>fungsi</a:t>
            </a:r>
            <a:r>
              <a:rPr lang="en-SG" sz="2600" dirty="0"/>
              <a:t>.</a:t>
            </a:r>
          </a:p>
          <a:p>
            <a:pPr lvl="1" algn="just">
              <a:lnSpc>
                <a:spcPct val="110000"/>
              </a:lnSpc>
              <a:spcAft>
                <a:spcPts val="600"/>
              </a:spcAft>
            </a:pPr>
            <a:r>
              <a:rPr lang="en-SG" sz="2600" dirty="0" err="1" smtClean="0"/>
              <a:t>Fungsi</a:t>
            </a:r>
            <a:r>
              <a:rPr lang="en-SG" sz="2600" dirty="0" smtClean="0"/>
              <a:t>/function </a:t>
            </a:r>
            <a:r>
              <a:rPr lang="en-SG" sz="2600" dirty="0" err="1"/>
              <a:t>adalah</a:t>
            </a:r>
            <a:r>
              <a:rPr lang="en-SG" sz="2600" dirty="0"/>
              <a:t> </a:t>
            </a:r>
            <a:r>
              <a:rPr lang="en-SG" sz="2600" dirty="0" err="1"/>
              <a:t>bagian</a:t>
            </a:r>
            <a:r>
              <a:rPr lang="en-SG" sz="2600" dirty="0"/>
              <a:t> </a:t>
            </a:r>
            <a:r>
              <a:rPr lang="en-SG" sz="2600" dirty="0" err="1"/>
              <a:t>dari</a:t>
            </a:r>
            <a:r>
              <a:rPr lang="en-SG" sz="2600" dirty="0"/>
              <a:t> program yang </a:t>
            </a:r>
            <a:r>
              <a:rPr lang="en-SG" sz="2600" dirty="0" err="1"/>
              <a:t>memiliki</a:t>
            </a:r>
            <a:r>
              <a:rPr lang="en-SG" sz="2600" dirty="0"/>
              <a:t> </a:t>
            </a:r>
            <a:r>
              <a:rPr lang="en-SG" sz="2600" dirty="0" err="1"/>
              <a:t>nama</a:t>
            </a:r>
            <a:r>
              <a:rPr lang="en-SG" sz="2600" dirty="0"/>
              <a:t> </a:t>
            </a:r>
            <a:r>
              <a:rPr lang="en-SG" sz="2600" dirty="0" err="1"/>
              <a:t>tertentu</a:t>
            </a:r>
            <a:r>
              <a:rPr lang="en-SG" sz="2600" dirty="0"/>
              <a:t>, </a:t>
            </a:r>
            <a:r>
              <a:rPr lang="en-SG" sz="2600" dirty="0" err="1" smtClean="0"/>
              <a:t>digunakan</a:t>
            </a:r>
            <a:r>
              <a:rPr lang="en-SG" sz="2600" dirty="0" smtClean="0"/>
              <a:t> </a:t>
            </a:r>
            <a:r>
              <a:rPr lang="en-SG" sz="2600" dirty="0" err="1" smtClean="0"/>
              <a:t>untuk</a:t>
            </a:r>
            <a:r>
              <a:rPr lang="en-SG" sz="2600" dirty="0" smtClean="0"/>
              <a:t> </a:t>
            </a:r>
            <a:r>
              <a:rPr lang="en-SG" sz="2600" dirty="0" err="1"/>
              <a:t>mengerjakan</a:t>
            </a:r>
            <a:r>
              <a:rPr lang="en-SG" sz="2600" dirty="0"/>
              <a:t> </a:t>
            </a:r>
            <a:r>
              <a:rPr lang="en-SG" sz="2600" dirty="0" err="1"/>
              <a:t>suatu</a:t>
            </a:r>
            <a:r>
              <a:rPr lang="en-SG" sz="2600" dirty="0"/>
              <a:t> </a:t>
            </a:r>
            <a:r>
              <a:rPr lang="en-SG" sz="2600" dirty="0" err="1"/>
              <a:t>pekerjaan</a:t>
            </a:r>
            <a:r>
              <a:rPr lang="en-SG" sz="2600" dirty="0"/>
              <a:t> </a:t>
            </a:r>
            <a:r>
              <a:rPr lang="en-SG" sz="2600" dirty="0" err="1"/>
              <a:t>tertentu</a:t>
            </a:r>
            <a:r>
              <a:rPr lang="en-SG" sz="2600" dirty="0"/>
              <a:t>, </a:t>
            </a:r>
            <a:r>
              <a:rPr lang="en-SG" sz="2600" dirty="0" err="1"/>
              <a:t>serta</a:t>
            </a:r>
            <a:r>
              <a:rPr lang="en-SG" sz="2600" dirty="0"/>
              <a:t> </a:t>
            </a:r>
            <a:r>
              <a:rPr lang="en-SG" sz="2600" dirty="0" err="1"/>
              <a:t>letaknya</a:t>
            </a:r>
            <a:r>
              <a:rPr lang="en-SG" sz="2600" dirty="0"/>
              <a:t> </a:t>
            </a:r>
            <a:r>
              <a:rPr lang="en-SG" sz="2600" dirty="0" err="1"/>
              <a:t>dipisahkan</a:t>
            </a:r>
            <a:r>
              <a:rPr lang="en-SG" sz="2600" dirty="0"/>
              <a:t> </a:t>
            </a:r>
            <a:r>
              <a:rPr lang="en-SG" sz="2600" dirty="0" err="1"/>
              <a:t>dari</a:t>
            </a:r>
            <a:r>
              <a:rPr lang="en-SG" sz="2600" dirty="0"/>
              <a:t> </a:t>
            </a:r>
            <a:r>
              <a:rPr lang="en-SG" sz="2600" dirty="0" err="1" smtClean="0"/>
              <a:t>bagian</a:t>
            </a:r>
            <a:r>
              <a:rPr lang="en-SG" sz="2600" dirty="0" smtClean="0"/>
              <a:t> program </a:t>
            </a:r>
            <a:r>
              <a:rPr lang="en-SG" sz="2600" dirty="0"/>
              <a:t>yang </a:t>
            </a:r>
            <a:r>
              <a:rPr lang="en-SG" sz="2600" dirty="0" err="1"/>
              <a:t>menggunakan</a:t>
            </a:r>
            <a:r>
              <a:rPr lang="en-SG" sz="2600" dirty="0"/>
              <a:t> </a:t>
            </a:r>
            <a:r>
              <a:rPr lang="en-SG" sz="2600" dirty="0" err="1"/>
              <a:t>fungsi</a:t>
            </a:r>
            <a:r>
              <a:rPr lang="en-SG" sz="2600" dirty="0"/>
              <a:t> </a:t>
            </a:r>
            <a:r>
              <a:rPr lang="en-SG" sz="2600" dirty="0" err="1"/>
              <a:t>tersebut</a:t>
            </a:r>
            <a:r>
              <a:rPr lang="en-SG" sz="26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SG" b="1" dirty="0" err="1"/>
              <a:t>Keuntungan</a:t>
            </a:r>
            <a:r>
              <a:rPr lang="en-SG" b="1" dirty="0"/>
              <a:t> </a:t>
            </a:r>
            <a:r>
              <a:rPr lang="en-SG" b="1" dirty="0" err="1"/>
              <a:t>menggunakan</a:t>
            </a:r>
            <a:r>
              <a:rPr lang="en-SG" b="1" dirty="0"/>
              <a:t> </a:t>
            </a:r>
            <a:r>
              <a:rPr lang="en-SG" b="1" dirty="0" err="1"/>
              <a:t>fungsi</a:t>
            </a:r>
            <a:r>
              <a:rPr lang="en-SG" b="1" dirty="0"/>
              <a:t>:</a:t>
            </a:r>
          </a:p>
          <a:p>
            <a:pPr lvl="1" algn="just"/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/>
              <a:t>melakukan</a:t>
            </a:r>
            <a:r>
              <a:rPr lang="en-SG" dirty="0"/>
              <a:t> </a:t>
            </a:r>
            <a:r>
              <a:rPr lang="en-SG" dirty="0" err="1"/>
              <a:t>pendekatan</a:t>
            </a:r>
            <a:r>
              <a:rPr lang="en-SG" dirty="0"/>
              <a:t> top-down </a:t>
            </a:r>
            <a:r>
              <a:rPr lang="en-SG" dirty="0" err="1"/>
              <a:t>dan</a:t>
            </a:r>
            <a:r>
              <a:rPr lang="en-SG" dirty="0"/>
              <a:t> divide-and-conquer: program </a:t>
            </a:r>
            <a:r>
              <a:rPr lang="en-SG" dirty="0" err="1" smtClean="0"/>
              <a:t>besar</a:t>
            </a:r>
            <a:r>
              <a:rPr lang="en-SG" dirty="0" smtClean="0"/>
              <a:t>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/>
              <a:t>dipisah</a:t>
            </a:r>
            <a:r>
              <a:rPr lang="en-SG" dirty="0"/>
              <a:t> </a:t>
            </a:r>
            <a:r>
              <a:rPr lang="en-SG" dirty="0" err="1"/>
              <a:t>menjadi</a:t>
            </a:r>
            <a:r>
              <a:rPr lang="en-SG" dirty="0"/>
              <a:t> program-program </a:t>
            </a:r>
            <a:r>
              <a:rPr lang="en-SG" dirty="0" err="1"/>
              <a:t>kecil</a:t>
            </a:r>
            <a:r>
              <a:rPr lang="en-SG" dirty="0"/>
              <a:t>.</a:t>
            </a:r>
          </a:p>
          <a:p>
            <a:pPr lvl="1" algn="just"/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/>
              <a:t>dikerjakan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</a:t>
            </a:r>
            <a:r>
              <a:rPr lang="en-SG" dirty="0" err="1"/>
              <a:t>beberapa</a:t>
            </a:r>
            <a:r>
              <a:rPr lang="en-SG" dirty="0"/>
              <a:t> </a:t>
            </a:r>
            <a:r>
              <a:rPr lang="en-SG" dirty="0" err="1"/>
              <a:t>orang</a:t>
            </a:r>
            <a:r>
              <a:rPr lang="en-SG" dirty="0"/>
              <a:t> </a:t>
            </a:r>
            <a:r>
              <a:rPr lang="en-SG" dirty="0" err="1"/>
              <a:t>sehingga</a:t>
            </a:r>
            <a:r>
              <a:rPr lang="en-SG" dirty="0"/>
              <a:t> </a:t>
            </a:r>
            <a:r>
              <a:rPr lang="en-SG" dirty="0" err="1"/>
              <a:t>koordinasi</a:t>
            </a:r>
            <a:r>
              <a:rPr lang="en-SG" dirty="0"/>
              <a:t> </a:t>
            </a:r>
            <a:r>
              <a:rPr lang="en-SG" dirty="0" err="1"/>
              <a:t>mudah</a:t>
            </a:r>
            <a:r>
              <a:rPr lang="en-SG" dirty="0"/>
              <a:t>.</a:t>
            </a:r>
          </a:p>
          <a:p>
            <a:pPr lvl="1" algn="just"/>
            <a:r>
              <a:rPr lang="en-SG" dirty="0" err="1" smtClean="0"/>
              <a:t>Kemudahan</a:t>
            </a:r>
            <a:r>
              <a:rPr lang="en-SG" dirty="0" smtClean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mencari</a:t>
            </a:r>
            <a:r>
              <a:rPr lang="en-SG" dirty="0"/>
              <a:t> </a:t>
            </a:r>
            <a:r>
              <a:rPr lang="en-SG" dirty="0" err="1"/>
              <a:t>kesalahan-kesalahan</a:t>
            </a:r>
            <a:r>
              <a:rPr lang="en-SG" dirty="0"/>
              <a:t> </a:t>
            </a:r>
            <a:r>
              <a:rPr lang="en-SG" dirty="0" err="1"/>
              <a:t>karena</a:t>
            </a:r>
            <a:r>
              <a:rPr lang="en-SG" dirty="0"/>
              <a:t> </a:t>
            </a:r>
            <a:r>
              <a:rPr lang="en-SG" dirty="0" err="1"/>
              <a:t>alur</a:t>
            </a:r>
            <a:r>
              <a:rPr lang="en-SG" dirty="0"/>
              <a:t> </a:t>
            </a:r>
            <a:r>
              <a:rPr lang="en-SG" dirty="0" err="1"/>
              <a:t>logika</a:t>
            </a:r>
            <a:r>
              <a:rPr lang="en-SG" dirty="0"/>
              <a:t> </a:t>
            </a:r>
            <a:r>
              <a:rPr lang="en-SG" dirty="0" err="1"/>
              <a:t>jelas</a:t>
            </a:r>
            <a:r>
              <a:rPr lang="en-SG" dirty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 smtClean="0"/>
              <a:t>kesalahan</a:t>
            </a:r>
            <a:r>
              <a:rPr lang="en-SG" dirty="0" smtClean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dilokalisasi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suatu</a:t>
            </a:r>
            <a:r>
              <a:rPr lang="en-SG" dirty="0"/>
              <a:t> </a:t>
            </a:r>
            <a:r>
              <a:rPr lang="en-SG" dirty="0" err="1"/>
              <a:t>modul</a:t>
            </a:r>
            <a:r>
              <a:rPr lang="en-SG" dirty="0"/>
              <a:t> </a:t>
            </a:r>
            <a:r>
              <a:rPr lang="en-SG" dirty="0" err="1"/>
              <a:t>tertentu</a:t>
            </a:r>
            <a:r>
              <a:rPr lang="en-SG" dirty="0"/>
              <a:t> </a:t>
            </a:r>
            <a:r>
              <a:rPr lang="en-SG" dirty="0" err="1"/>
              <a:t>saja</a:t>
            </a:r>
            <a:r>
              <a:rPr lang="en-SG" dirty="0"/>
              <a:t>.</a:t>
            </a:r>
          </a:p>
          <a:p>
            <a:pPr lvl="1" algn="just"/>
            <a:r>
              <a:rPr lang="en-SG" dirty="0" err="1" smtClean="0"/>
              <a:t>Modifikasi</a:t>
            </a:r>
            <a:r>
              <a:rPr lang="en-SG" dirty="0" smtClean="0"/>
              <a:t> </a:t>
            </a:r>
            <a:r>
              <a:rPr lang="en-SG" dirty="0"/>
              <a:t>program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dilakukan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suatu</a:t>
            </a:r>
            <a:r>
              <a:rPr lang="en-SG" dirty="0"/>
              <a:t> </a:t>
            </a:r>
            <a:r>
              <a:rPr lang="en-SG" dirty="0" err="1"/>
              <a:t>modul</a:t>
            </a:r>
            <a:r>
              <a:rPr lang="en-SG" dirty="0"/>
              <a:t> </a:t>
            </a:r>
            <a:r>
              <a:rPr lang="en-SG" dirty="0" err="1"/>
              <a:t>tertentu</a:t>
            </a:r>
            <a:r>
              <a:rPr lang="en-SG" dirty="0"/>
              <a:t> </a:t>
            </a:r>
            <a:r>
              <a:rPr lang="en-SG" dirty="0" err="1"/>
              <a:t>saja</a:t>
            </a:r>
            <a:r>
              <a:rPr lang="en-SG" dirty="0"/>
              <a:t> </a:t>
            </a:r>
            <a:r>
              <a:rPr lang="en-SG" dirty="0" err="1" smtClean="0"/>
              <a:t>tanpa</a:t>
            </a:r>
            <a:r>
              <a:rPr lang="en-SG" dirty="0" smtClean="0"/>
              <a:t> </a:t>
            </a:r>
            <a:r>
              <a:rPr lang="en-SG" dirty="0" err="1" smtClean="0"/>
              <a:t>mengganggu</a:t>
            </a:r>
            <a:r>
              <a:rPr lang="en-SG" dirty="0" smtClean="0"/>
              <a:t> </a:t>
            </a:r>
            <a:r>
              <a:rPr lang="en-SG" dirty="0"/>
              <a:t>program </a:t>
            </a:r>
            <a:r>
              <a:rPr lang="en-SG" dirty="0" err="1"/>
              <a:t>keseluruhan</a:t>
            </a:r>
            <a:r>
              <a:rPr lang="en-SG" dirty="0"/>
              <a:t>.</a:t>
            </a:r>
          </a:p>
          <a:p>
            <a:pPr lvl="1" algn="just"/>
            <a:r>
              <a:rPr lang="en-SG" dirty="0" err="1" smtClean="0"/>
              <a:t>Mempermudah</a:t>
            </a:r>
            <a:r>
              <a:rPr lang="en-SG" dirty="0" smtClean="0"/>
              <a:t> </a:t>
            </a:r>
            <a:r>
              <a:rPr lang="en-SG" dirty="0" err="1"/>
              <a:t>dokumentasi</a:t>
            </a:r>
            <a:r>
              <a:rPr lang="en-SG" dirty="0"/>
              <a:t>.</a:t>
            </a:r>
          </a:p>
          <a:p>
            <a:pPr lvl="1" algn="just"/>
            <a:r>
              <a:rPr lang="en-SG" dirty="0" smtClean="0"/>
              <a:t>Reusability</a:t>
            </a:r>
            <a:r>
              <a:rPr lang="en-SG" dirty="0"/>
              <a:t>: </a:t>
            </a:r>
            <a:r>
              <a:rPr lang="en-SG" dirty="0" err="1"/>
              <a:t>Suatu</a:t>
            </a:r>
            <a:r>
              <a:rPr lang="en-SG" dirty="0"/>
              <a:t> </a:t>
            </a:r>
            <a:r>
              <a:rPr lang="en-SG" dirty="0" err="1"/>
              <a:t>fungsi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digunakan</a:t>
            </a:r>
            <a:r>
              <a:rPr lang="en-SG" dirty="0"/>
              <a:t> </a:t>
            </a:r>
            <a:r>
              <a:rPr lang="en-SG" dirty="0" err="1"/>
              <a:t>kembali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program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 smtClean="0"/>
              <a:t>fungsi</a:t>
            </a:r>
            <a:r>
              <a:rPr lang="en-SG" dirty="0" smtClean="0"/>
              <a:t> lain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200" b="1" dirty="0" err="1" smtClean="0"/>
              <a:t>Kategori</a:t>
            </a:r>
            <a:r>
              <a:rPr lang="en-SG" sz="3200" b="1" dirty="0" smtClean="0"/>
              <a:t> Function </a:t>
            </a:r>
            <a:r>
              <a:rPr lang="en-SG" sz="3200" b="1" dirty="0" err="1" smtClean="0"/>
              <a:t>dalam</a:t>
            </a:r>
            <a:r>
              <a:rPr lang="en-SG" sz="3200" b="1" dirty="0" smtClean="0"/>
              <a:t> C</a:t>
            </a:r>
            <a:endParaRPr lang="en-S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SG" b="1" dirty="0" smtClean="0"/>
              <a:t>1</a:t>
            </a:r>
            <a:r>
              <a:rPr lang="en-SG" b="1" dirty="0"/>
              <a:t>. Standard Library Function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SG" dirty="0" smtClean="0"/>
              <a:t>	</a:t>
            </a:r>
            <a:r>
              <a:rPr lang="en-SG" dirty="0" err="1" smtClean="0"/>
              <a:t>Yaitu</a:t>
            </a:r>
            <a:r>
              <a:rPr lang="en-SG" dirty="0" smtClean="0"/>
              <a:t> </a:t>
            </a:r>
            <a:r>
              <a:rPr lang="en-SG" dirty="0" err="1"/>
              <a:t>fungsi-fungsi</a:t>
            </a:r>
            <a:r>
              <a:rPr lang="en-SG" dirty="0"/>
              <a:t> yang </a:t>
            </a:r>
            <a:r>
              <a:rPr lang="en-SG" dirty="0" err="1"/>
              <a:t>telah</a:t>
            </a:r>
            <a:r>
              <a:rPr lang="en-SG" dirty="0"/>
              <a:t> </a:t>
            </a:r>
            <a:r>
              <a:rPr lang="en-SG" dirty="0" err="1"/>
              <a:t>disediakan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C </a:t>
            </a:r>
            <a:r>
              <a:rPr lang="en-SG" dirty="0" err="1"/>
              <a:t>dalam</a:t>
            </a:r>
            <a:r>
              <a:rPr lang="en-SG" dirty="0"/>
              <a:t> file-file header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 smtClean="0"/>
              <a:t>librarynya</a:t>
            </a:r>
            <a:r>
              <a:rPr lang="en-SG" dirty="0" smtClean="0"/>
              <a:t>. </a:t>
            </a:r>
            <a:r>
              <a:rPr lang="en-SG" dirty="0" err="1" smtClean="0"/>
              <a:t>Misalnya</a:t>
            </a:r>
            <a:r>
              <a:rPr lang="en-SG" dirty="0"/>
              <a:t>: </a:t>
            </a:r>
            <a:r>
              <a:rPr lang="en-SG" dirty="0" err="1"/>
              <a:t>clrscr</a:t>
            </a:r>
            <a:r>
              <a:rPr lang="en-SG" dirty="0"/>
              <a:t>(), </a:t>
            </a:r>
            <a:r>
              <a:rPr lang="en-SG" dirty="0" err="1"/>
              <a:t>printf</a:t>
            </a:r>
            <a:r>
              <a:rPr lang="en-SG" dirty="0"/>
              <a:t>(), </a:t>
            </a:r>
            <a:r>
              <a:rPr lang="en-SG" dirty="0" err="1"/>
              <a:t>getch</a:t>
            </a:r>
            <a:r>
              <a:rPr lang="en-SG" dirty="0" smtClean="0"/>
              <a:t>()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/>
              <a:t>function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kita</a:t>
            </a:r>
            <a:r>
              <a:rPr lang="en-SG" dirty="0"/>
              <a:t> </a:t>
            </a:r>
            <a:r>
              <a:rPr lang="en-SG" dirty="0" err="1"/>
              <a:t>harus</a:t>
            </a:r>
            <a:r>
              <a:rPr lang="en-SG" dirty="0"/>
              <a:t> </a:t>
            </a:r>
            <a:r>
              <a:rPr lang="en-SG" dirty="0" err="1"/>
              <a:t>mendeklarasikan</a:t>
            </a:r>
            <a:r>
              <a:rPr lang="en-SG" dirty="0"/>
              <a:t> </a:t>
            </a:r>
            <a:r>
              <a:rPr lang="en-SG" dirty="0" err="1"/>
              <a:t>terlebih</a:t>
            </a:r>
            <a:r>
              <a:rPr lang="en-SG" dirty="0"/>
              <a:t> </a:t>
            </a:r>
            <a:r>
              <a:rPr lang="en-SG" dirty="0" err="1"/>
              <a:t>dahulu</a:t>
            </a:r>
            <a:r>
              <a:rPr lang="en-SG" dirty="0"/>
              <a:t> library yang </a:t>
            </a:r>
            <a:r>
              <a:rPr lang="en-SG" dirty="0" err="1" smtClean="0"/>
              <a:t>akan</a:t>
            </a:r>
            <a:r>
              <a:rPr lang="en-SG" dirty="0" smtClean="0"/>
              <a:t> </a:t>
            </a:r>
            <a:r>
              <a:rPr lang="en-SG" dirty="0" err="1" smtClean="0"/>
              <a:t>digunakan</a:t>
            </a:r>
            <a:r>
              <a:rPr lang="en-SG" dirty="0"/>
              <a:t>, </a:t>
            </a:r>
            <a:r>
              <a:rPr lang="en-SG" dirty="0" err="1"/>
              <a:t>yaitu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menggunakan</a:t>
            </a:r>
            <a:r>
              <a:rPr lang="en-SG" dirty="0"/>
              <a:t> </a:t>
            </a:r>
            <a:r>
              <a:rPr lang="en-SG" dirty="0" err="1"/>
              <a:t>preprosesor</a:t>
            </a:r>
            <a:r>
              <a:rPr lang="en-SG" dirty="0"/>
              <a:t> </a:t>
            </a:r>
            <a:r>
              <a:rPr lang="en-SG" dirty="0" err="1"/>
              <a:t>direktif</a:t>
            </a:r>
            <a:r>
              <a:rPr lang="en-SG" dirty="0"/>
              <a:t>: #include &lt;</a:t>
            </a:r>
            <a:r>
              <a:rPr lang="en-SG" dirty="0" err="1"/>
              <a:t>conio.h</a:t>
            </a:r>
            <a:r>
              <a:rPr lang="en-SG" dirty="0"/>
              <a:t>&gt;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SG" b="1" dirty="0"/>
              <a:t>2. Programmer-Defined </a:t>
            </a:r>
            <a:r>
              <a:rPr lang="en-SG" b="1" dirty="0" smtClean="0"/>
              <a:t>Function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SG" dirty="0"/>
              <a:t>	</a:t>
            </a:r>
            <a:r>
              <a:rPr lang="en-SG" dirty="0" err="1" smtClean="0"/>
              <a:t>Adalah</a:t>
            </a:r>
            <a:r>
              <a:rPr lang="en-SG" dirty="0" smtClean="0"/>
              <a:t> </a:t>
            </a:r>
            <a:r>
              <a:rPr lang="en-SG" dirty="0"/>
              <a:t>function yang </a:t>
            </a:r>
            <a:r>
              <a:rPr lang="en-SG" dirty="0" err="1"/>
              <a:t>dibuat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programmer </a:t>
            </a:r>
            <a:r>
              <a:rPr lang="en-SG" dirty="0" err="1"/>
              <a:t>sendiri</a:t>
            </a:r>
            <a:r>
              <a:rPr lang="en-SG" dirty="0"/>
              <a:t>. Function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memiliki</a:t>
            </a:r>
            <a:r>
              <a:rPr lang="en-SG" dirty="0"/>
              <a:t> </a:t>
            </a:r>
            <a:r>
              <a:rPr lang="en-SG" dirty="0" err="1" smtClean="0"/>
              <a:t>nama</a:t>
            </a:r>
            <a:r>
              <a:rPr lang="en-SG" dirty="0" smtClean="0"/>
              <a:t> </a:t>
            </a:r>
            <a:r>
              <a:rPr lang="en-SG" dirty="0" err="1" smtClean="0"/>
              <a:t>tertentu</a:t>
            </a:r>
            <a:r>
              <a:rPr lang="en-SG" dirty="0" smtClean="0"/>
              <a:t> </a:t>
            </a:r>
            <a:r>
              <a:rPr lang="en-SG" dirty="0"/>
              <a:t>yang </a:t>
            </a:r>
            <a:r>
              <a:rPr lang="en-SG" dirty="0" err="1"/>
              <a:t>unik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program, </a:t>
            </a:r>
            <a:r>
              <a:rPr lang="en-SG" dirty="0" err="1"/>
              <a:t>letaknya</a:t>
            </a:r>
            <a:r>
              <a:rPr lang="en-SG" dirty="0"/>
              <a:t> </a:t>
            </a:r>
            <a:r>
              <a:rPr lang="en-SG" dirty="0" err="1"/>
              <a:t>terpisah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program </a:t>
            </a:r>
            <a:r>
              <a:rPr lang="en-SG" dirty="0" err="1"/>
              <a:t>utama</a:t>
            </a:r>
            <a:r>
              <a:rPr lang="en-SG" dirty="0"/>
              <a:t>,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 smtClean="0"/>
              <a:t>bisa</a:t>
            </a:r>
            <a:r>
              <a:rPr lang="en-SG" dirty="0" smtClean="0"/>
              <a:t> </a:t>
            </a:r>
            <a:r>
              <a:rPr lang="en-SG" dirty="0" err="1" smtClean="0"/>
              <a:t>dijadikan</a:t>
            </a:r>
            <a:r>
              <a:rPr lang="en-SG" dirty="0" smtClean="0"/>
              <a:t> </a:t>
            </a:r>
            <a:r>
              <a:rPr lang="en-SG" dirty="0" err="1"/>
              <a:t>satu</a:t>
            </a:r>
            <a:r>
              <a:rPr lang="en-SG" dirty="0"/>
              <a:t> </a:t>
            </a:r>
            <a:r>
              <a:rPr lang="en-SG" dirty="0" err="1"/>
              <a:t>ke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suatu</a:t>
            </a:r>
            <a:r>
              <a:rPr lang="en-SG" dirty="0"/>
              <a:t> library </a:t>
            </a:r>
            <a:r>
              <a:rPr lang="en-SG" dirty="0" err="1" smtClean="0"/>
              <a:t>buatan</a:t>
            </a:r>
            <a:r>
              <a:rPr lang="en-SG" dirty="0" smtClean="0"/>
              <a:t> programmer </a:t>
            </a:r>
            <a:r>
              <a:rPr lang="en-SG" dirty="0" err="1"/>
              <a:t>itu</a:t>
            </a:r>
            <a:r>
              <a:rPr lang="en-SG" dirty="0"/>
              <a:t> </a:t>
            </a:r>
            <a:r>
              <a:rPr lang="en-SG" dirty="0" err="1"/>
              <a:t>sendiri</a:t>
            </a:r>
            <a:r>
              <a:rPr lang="en-SG" dirty="0"/>
              <a:t> yang </a:t>
            </a:r>
            <a:r>
              <a:rPr lang="en-SG" dirty="0" err="1" smtClean="0"/>
              <a:t>kemudian</a:t>
            </a:r>
            <a:r>
              <a:rPr lang="en-SG" dirty="0" smtClean="0"/>
              <a:t> </a:t>
            </a:r>
            <a:r>
              <a:rPr lang="en-SG" dirty="0" err="1" smtClean="0"/>
              <a:t>juga</a:t>
            </a:r>
            <a:r>
              <a:rPr lang="en-SG" dirty="0" smtClean="0"/>
              <a:t> </a:t>
            </a:r>
            <a:r>
              <a:rPr lang="en-SG" dirty="0" err="1"/>
              <a:t>di-includekan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penggunaanya</a:t>
            </a:r>
            <a:r>
              <a:rPr lang="en-SG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4282" y="3786190"/>
            <a:ext cx="4857784" cy="25717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Rectangle 3"/>
          <p:cNvSpPr/>
          <p:nvPr/>
        </p:nvSpPr>
        <p:spPr>
          <a:xfrm>
            <a:off x="214282" y="1428736"/>
            <a:ext cx="4857784" cy="21431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#include&lt;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HITUNG(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B);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oid main()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A, B, T;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A=5, B= 2, T=0;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T=HITUNG(A,B);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(“\n %d”, T);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HITUNG(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A= A*2;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B= B*2;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T=A+B;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return(T);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SG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072066" y="2071678"/>
            <a:ext cx="714380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ight Arrow 6"/>
          <p:cNvSpPr/>
          <p:nvPr/>
        </p:nvSpPr>
        <p:spPr>
          <a:xfrm>
            <a:off x="5072066" y="4429132"/>
            <a:ext cx="714380" cy="9286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/>
          <p:cNvSpPr txBox="1"/>
          <p:nvPr/>
        </p:nvSpPr>
        <p:spPr>
          <a:xfrm>
            <a:off x="5857884" y="2000240"/>
            <a:ext cx="2500330" cy="113261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Franklin Gothic Book" pitchFamily="34" charset="0"/>
              </a:rPr>
              <a:t>Fungsi</a:t>
            </a:r>
            <a:r>
              <a:rPr lang="en-US" sz="2400" dirty="0" smtClean="0">
                <a:latin typeface="Franklin Gothic Book" pitchFamily="34" charset="0"/>
              </a:rPr>
              <a:t> </a:t>
            </a:r>
            <a:r>
              <a:rPr lang="en-US" sz="2400" dirty="0" err="1" smtClean="0">
                <a:latin typeface="Franklin Gothic Book" pitchFamily="34" charset="0"/>
              </a:rPr>
              <a:t>Utama</a:t>
            </a:r>
            <a:r>
              <a:rPr lang="en-US" sz="2400" dirty="0" smtClean="0">
                <a:latin typeface="Franklin Gothic Book" pitchFamily="34" charset="0"/>
              </a:rPr>
              <a:t>/ </a:t>
            </a:r>
            <a:r>
              <a:rPr lang="en-US" sz="2400" dirty="0" err="1" smtClean="0">
                <a:latin typeface="Franklin Gothic Book" pitchFamily="34" charset="0"/>
              </a:rPr>
              <a:t>fungsi</a:t>
            </a:r>
            <a:r>
              <a:rPr lang="en-US" sz="2400" dirty="0" smtClean="0">
                <a:latin typeface="Franklin Gothic Book" pitchFamily="34" charset="0"/>
              </a:rPr>
              <a:t> main()</a:t>
            </a:r>
            <a:endParaRPr lang="en-SG" sz="2400" dirty="0">
              <a:latin typeface="Franklin Gothic Boo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86446" y="4714884"/>
            <a:ext cx="250033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Franklin Gothic Book" pitchFamily="34" charset="0"/>
              </a:rPr>
              <a:t>Fungsi</a:t>
            </a:r>
            <a:r>
              <a:rPr lang="en-US" sz="2400" dirty="0" smtClean="0">
                <a:latin typeface="Franklin Gothic Book" pitchFamily="34" charset="0"/>
              </a:rPr>
              <a:t> HITUNG</a:t>
            </a:r>
            <a:endParaRPr lang="en-SG" sz="2400" dirty="0">
              <a:latin typeface="Franklin Gothic Boo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8" y="5357826"/>
            <a:ext cx="27860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Catatan</a:t>
            </a:r>
            <a:r>
              <a:rPr lang="en-US" dirty="0" smtClean="0"/>
              <a:t>: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ditulis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main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3" grpId="0" build="p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SG" sz="3600" b="1" dirty="0" smtClean="0">
                <a:solidFill>
                  <a:schemeClr val="bg1"/>
                </a:solidFill>
              </a:rPr>
              <a:t>ADT </a:t>
            </a:r>
            <a:r>
              <a:rPr lang="en-SG" sz="2800" b="1" dirty="0" smtClean="0">
                <a:solidFill>
                  <a:schemeClr val="bg1"/>
                </a:solidFill>
              </a:rPr>
              <a:t/>
            </a:r>
            <a:br>
              <a:rPr lang="en-SG" sz="2800" b="1" dirty="0" smtClean="0">
                <a:solidFill>
                  <a:schemeClr val="bg1"/>
                </a:solidFill>
              </a:rPr>
            </a:br>
            <a:r>
              <a:rPr lang="en-SG" sz="2800" b="1" dirty="0" smtClean="0">
                <a:solidFill>
                  <a:schemeClr val="bg1"/>
                </a:solidFill>
              </a:rPr>
              <a:t>(Abstract Data Type) </a:t>
            </a:r>
            <a:r>
              <a:rPr lang="en-SG" sz="2800" b="1" dirty="0" err="1" smtClean="0">
                <a:solidFill>
                  <a:schemeClr val="bg1"/>
                </a:solidFill>
              </a:rPr>
              <a:t>atau</a:t>
            </a:r>
            <a:r>
              <a:rPr lang="en-SG" sz="2800" b="1" dirty="0" smtClean="0">
                <a:solidFill>
                  <a:schemeClr val="bg1"/>
                </a:solidFill>
              </a:rPr>
              <a:t> </a:t>
            </a:r>
            <a:r>
              <a:rPr lang="en-SG" sz="2800" b="1" dirty="0" err="1" smtClean="0">
                <a:solidFill>
                  <a:schemeClr val="bg1"/>
                </a:solidFill>
              </a:rPr>
              <a:t>Tipe</a:t>
            </a:r>
            <a:r>
              <a:rPr lang="en-SG" sz="2800" b="1" dirty="0" smtClean="0">
                <a:solidFill>
                  <a:schemeClr val="bg1"/>
                </a:solidFill>
              </a:rPr>
              <a:t> Data </a:t>
            </a:r>
            <a:r>
              <a:rPr lang="en-SG" sz="2800" b="1" dirty="0" err="1" smtClean="0">
                <a:solidFill>
                  <a:schemeClr val="bg1"/>
                </a:solidFill>
              </a:rPr>
              <a:t>Bentukan</a:t>
            </a:r>
            <a:endParaRPr lang="en-SG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2922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SG" dirty="0" smtClean="0"/>
              <a:t>Bahasa </a:t>
            </a:r>
            <a:r>
              <a:rPr lang="en-SG" dirty="0"/>
              <a:t>C </a:t>
            </a:r>
            <a:r>
              <a:rPr lang="en-SG" dirty="0" err="1"/>
              <a:t>memiliki</a:t>
            </a:r>
            <a:r>
              <a:rPr lang="en-SG" dirty="0"/>
              <a:t> </a:t>
            </a:r>
            <a:r>
              <a:rPr lang="en-SG" dirty="0" err="1"/>
              <a:t>tipe</a:t>
            </a:r>
            <a:r>
              <a:rPr lang="en-SG" dirty="0"/>
              <a:t> data </a:t>
            </a:r>
            <a:r>
              <a:rPr lang="en-SG" dirty="0" err="1"/>
              <a:t>numerik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karakter</a:t>
            </a:r>
            <a:r>
              <a:rPr lang="en-SG" dirty="0"/>
              <a:t> (</a:t>
            </a:r>
            <a:r>
              <a:rPr lang="en-SG" dirty="0" err="1"/>
              <a:t>seperti</a:t>
            </a:r>
            <a:r>
              <a:rPr lang="en-SG" dirty="0"/>
              <a:t> integer, float, char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smtClean="0"/>
              <a:t>lain-lain). </a:t>
            </a:r>
            <a:r>
              <a:rPr lang="en-SG" dirty="0" err="1" smtClean="0"/>
              <a:t>Bagaimana</a:t>
            </a:r>
            <a:r>
              <a:rPr lang="en-SG" dirty="0" smtClean="0"/>
              <a:t> </a:t>
            </a:r>
            <a:r>
              <a:rPr lang="en-SG" dirty="0" err="1"/>
              <a:t>jika</a:t>
            </a:r>
            <a:r>
              <a:rPr lang="en-SG" dirty="0"/>
              <a:t> </a:t>
            </a:r>
            <a:r>
              <a:rPr lang="en-SG" dirty="0" err="1"/>
              <a:t>kita</a:t>
            </a:r>
            <a:r>
              <a:rPr lang="en-SG" dirty="0"/>
              <a:t> </a:t>
            </a:r>
            <a:r>
              <a:rPr lang="en-SG" dirty="0" err="1"/>
              <a:t>ingin</a:t>
            </a:r>
            <a:r>
              <a:rPr lang="en-SG" dirty="0"/>
              <a:t> </a:t>
            </a:r>
            <a:r>
              <a:rPr lang="en-SG" dirty="0" err="1"/>
              <a:t>membuat</a:t>
            </a:r>
            <a:r>
              <a:rPr lang="en-SG" dirty="0"/>
              <a:t> </a:t>
            </a:r>
            <a:r>
              <a:rPr lang="en-SG" dirty="0" err="1"/>
              <a:t>tipe</a:t>
            </a:r>
            <a:r>
              <a:rPr lang="en-SG" dirty="0"/>
              <a:t> data </a:t>
            </a:r>
            <a:r>
              <a:rPr lang="en-SG" dirty="0" err="1"/>
              <a:t>baru</a:t>
            </a:r>
            <a:r>
              <a:rPr lang="en-SG" dirty="0"/>
              <a:t>?</a:t>
            </a:r>
          </a:p>
          <a:p>
            <a:pPr>
              <a:lnSpc>
                <a:spcPct val="170000"/>
              </a:lnSpc>
            </a:pPr>
            <a:r>
              <a:rPr lang="en-SG" dirty="0" smtClean="0"/>
              <a:t>ADT </a:t>
            </a:r>
            <a:r>
              <a:rPr lang="en-SG" dirty="0" err="1"/>
              <a:t>adalah</a:t>
            </a:r>
            <a:r>
              <a:rPr lang="en-SG" dirty="0"/>
              <a:t> </a:t>
            </a:r>
            <a:r>
              <a:rPr lang="en-SG" dirty="0" err="1"/>
              <a:t>tipe</a:t>
            </a:r>
            <a:r>
              <a:rPr lang="en-SG" dirty="0"/>
              <a:t> data yang </a:t>
            </a:r>
            <a:r>
              <a:rPr lang="en-SG" dirty="0" err="1"/>
              <a:t>dibuat</a:t>
            </a:r>
            <a:r>
              <a:rPr lang="en-SG" dirty="0"/>
              <a:t> </a:t>
            </a:r>
            <a:r>
              <a:rPr lang="en-SG" dirty="0" err="1" smtClean="0"/>
              <a:t>oleh</a:t>
            </a:r>
            <a:r>
              <a:rPr lang="en-SG" dirty="0" smtClean="0"/>
              <a:t> programmer </a:t>
            </a:r>
            <a:r>
              <a:rPr lang="en-SG" dirty="0" err="1"/>
              <a:t>sendiri</a:t>
            </a:r>
            <a:r>
              <a:rPr lang="en-SG" dirty="0"/>
              <a:t> yang </a:t>
            </a:r>
            <a:r>
              <a:rPr lang="en-SG" dirty="0" err="1"/>
              <a:t>memiliki</a:t>
            </a:r>
            <a:r>
              <a:rPr lang="en-SG" dirty="0"/>
              <a:t> </a:t>
            </a:r>
            <a:r>
              <a:rPr lang="en-SG" dirty="0" err="1"/>
              <a:t>suatu</a:t>
            </a:r>
            <a:r>
              <a:rPr lang="en-SG" dirty="0"/>
              <a:t> </a:t>
            </a:r>
            <a:r>
              <a:rPr lang="en-SG" dirty="0" err="1" smtClean="0"/>
              <a:t>nama</a:t>
            </a:r>
            <a:r>
              <a:rPr lang="en-SG" dirty="0" smtClean="0"/>
              <a:t> </a:t>
            </a:r>
            <a:r>
              <a:rPr lang="en-SG" dirty="0" err="1" smtClean="0"/>
              <a:t>tertentu</a:t>
            </a:r>
            <a:r>
              <a:rPr lang="en-SG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SG" dirty="0" smtClean="0"/>
              <a:t>ADT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berupa</a:t>
            </a:r>
            <a:r>
              <a:rPr lang="en-SG" dirty="0"/>
              <a:t> </a:t>
            </a:r>
            <a:r>
              <a:rPr lang="en-SG" dirty="0" err="1"/>
              <a:t>tipe</a:t>
            </a:r>
            <a:r>
              <a:rPr lang="en-SG" dirty="0"/>
              <a:t> data </a:t>
            </a:r>
            <a:r>
              <a:rPr lang="en-SG" dirty="0" err="1"/>
              <a:t>dasar</a:t>
            </a:r>
            <a:r>
              <a:rPr lang="en-SG" dirty="0"/>
              <a:t> </a:t>
            </a:r>
            <a:r>
              <a:rPr lang="en-SG" dirty="0" err="1"/>
              <a:t>namun</a:t>
            </a:r>
            <a:r>
              <a:rPr lang="en-SG" dirty="0"/>
              <a:t> </a:t>
            </a:r>
            <a:r>
              <a:rPr lang="en-SG" dirty="0" err="1" smtClean="0"/>
              <a:t>diberi</a:t>
            </a:r>
            <a:r>
              <a:rPr lang="en-SG" dirty="0" smtClean="0"/>
              <a:t> </a:t>
            </a:r>
            <a:r>
              <a:rPr lang="en-SG" dirty="0" err="1" smtClean="0"/>
              <a:t>nama</a:t>
            </a:r>
            <a:r>
              <a:rPr lang="en-SG" dirty="0" smtClean="0"/>
              <a:t> </a:t>
            </a:r>
            <a:r>
              <a:rPr lang="en-SG" dirty="0" err="1"/>
              <a:t>baru</a:t>
            </a:r>
            <a:r>
              <a:rPr lang="en-SG" dirty="0"/>
              <a:t>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/>
              <a:t>berupa</a:t>
            </a:r>
            <a:r>
              <a:rPr lang="en-SG" dirty="0"/>
              <a:t> </a:t>
            </a:r>
            <a:r>
              <a:rPr lang="en-SG" dirty="0" err="1"/>
              <a:t>kumpulan</a:t>
            </a:r>
            <a:r>
              <a:rPr lang="en-SG" dirty="0"/>
              <a:t> </a:t>
            </a:r>
            <a:r>
              <a:rPr lang="en-SG" dirty="0" err="1" smtClean="0"/>
              <a:t>tipe</a:t>
            </a:r>
            <a:r>
              <a:rPr lang="en-SG" dirty="0" smtClean="0"/>
              <a:t> data </a:t>
            </a:r>
            <a:r>
              <a:rPr lang="en-SG" dirty="0" err="1"/>
              <a:t>berbeda</a:t>
            </a:r>
            <a:r>
              <a:rPr lang="en-SG" dirty="0"/>
              <a:t> yang </a:t>
            </a:r>
            <a:r>
              <a:rPr lang="en-SG" dirty="0" err="1"/>
              <a:t>diberi</a:t>
            </a:r>
            <a:r>
              <a:rPr lang="en-SG" dirty="0"/>
              <a:t> </a:t>
            </a:r>
            <a:r>
              <a:rPr lang="en-SG" dirty="0" err="1"/>
              <a:t>nama</a:t>
            </a:r>
            <a:r>
              <a:rPr lang="en-SG" dirty="0"/>
              <a:t> </a:t>
            </a:r>
            <a:r>
              <a:rPr lang="en-SG" dirty="0" err="1" smtClean="0"/>
              <a:t>baru</a:t>
            </a:r>
            <a:r>
              <a:rPr lang="en-SG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/>
              <a:t>pembuatan</a:t>
            </a:r>
            <a:r>
              <a:rPr lang="en-SG" dirty="0"/>
              <a:t> ADT </a:t>
            </a:r>
            <a:r>
              <a:rPr lang="en-SG" dirty="0" err="1"/>
              <a:t>digunakan</a:t>
            </a:r>
            <a:r>
              <a:rPr lang="en-SG" dirty="0"/>
              <a:t> keyword </a:t>
            </a:r>
            <a:r>
              <a:rPr lang="en-SG" b="1" dirty="0" err="1"/>
              <a:t>typedef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600" b="1" dirty="0" err="1" smtClean="0"/>
              <a:t>Struktur</a:t>
            </a:r>
            <a:r>
              <a:rPr lang="en-SG" sz="3600" b="1" dirty="0" smtClean="0"/>
              <a:t> Function (1)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SG" b="1" dirty="0" err="1" smtClean="0"/>
              <a:t>Deklarasi</a:t>
            </a:r>
            <a:r>
              <a:rPr lang="en-SG" b="1" dirty="0" smtClean="0"/>
              <a:t> </a:t>
            </a:r>
            <a:r>
              <a:rPr lang="en-SG" b="1" dirty="0"/>
              <a:t>function (function prototype/declaration): </a:t>
            </a:r>
            <a:endParaRPr lang="en-SG" b="1" dirty="0" smtClean="0"/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SG" dirty="0" smtClean="0"/>
              <a:t>	Yang </a:t>
            </a:r>
            <a:r>
              <a:rPr lang="en-SG" dirty="0" err="1"/>
              <a:t>terdiri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judul</a:t>
            </a:r>
            <a:r>
              <a:rPr lang="en-SG" dirty="0"/>
              <a:t> </a:t>
            </a:r>
            <a:r>
              <a:rPr lang="en-SG" dirty="0" err="1" smtClean="0"/>
              <a:t>fungsi</a:t>
            </a:r>
            <a:r>
              <a:rPr lang="en-SG" dirty="0" smtClean="0"/>
              <a:t> </a:t>
            </a:r>
            <a:r>
              <a:rPr lang="en-SG" dirty="0" err="1" smtClean="0"/>
              <a:t>dan</a:t>
            </a:r>
            <a:r>
              <a:rPr lang="en-SG" dirty="0" smtClean="0"/>
              <a:t> </a:t>
            </a:r>
            <a:r>
              <a:rPr lang="en-SG" dirty="0" err="1"/>
              <a:t>tipe</a:t>
            </a:r>
            <a:r>
              <a:rPr lang="en-SG" dirty="0"/>
              <a:t> data yang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dikembalikan</a:t>
            </a:r>
            <a:r>
              <a:rPr lang="en-SG" dirty="0"/>
              <a:t> (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berupa</a:t>
            </a:r>
            <a:r>
              <a:rPr lang="en-SG" dirty="0"/>
              <a:t> </a:t>
            </a:r>
            <a:r>
              <a:rPr lang="en-SG" dirty="0" err="1"/>
              <a:t>tipe</a:t>
            </a:r>
            <a:r>
              <a:rPr lang="en-SG" dirty="0"/>
              <a:t> data </a:t>
            </a:r>
            <a:r>
              <a:rPr lang="en-SG" dirty="0" err="1"/>
              <a:t>tertentu</a:t>
            </a:r>
            <a:r>
              <a:rPr lang="en-SG" dirty="0"/>
              <a:t>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 smtClean="0"/>
              <a:t>bersifat</a:t>
            </a:r>
            <a:r>
              <a:rPr lang="en-SG" dirty="0" smtClean="0"/>
              <a:t> void</a:t>
            </a:r>
            <a:r>
              <a:rPr lang="en-SG" dirty="0"/>
              <a:t>) </a:t>
            </a:r>
            <a:r>
              <a:rPr lang="en-SG" dirty="0" err="1"/>
              <a:t>tanpa</a:t>
            </a:r>
            <a:r>
              <a:rPr lang="en-SG" dirty="0"/>
              <a:t> </a:t>
            </a:r>
            <a:r>
              <a:rPr lang="en-SG" dirty="0" err="1"/>
              <a:t>adanya</a:t>
            </a:r>
            <a:r>
              <a:rPr lang="en-SG" dirty="0"/>
              <a:t> </a:t>
            </a:r>
            <a:r>
              <a:rPr lang="en-SG" dirty="0" err="1"/>
              <a:t>kode</a:t>
            </a:r>
            <a:r>
              <a:rPr lang="en-SG" dirty="0"/>
              <a:t> </a:t>
            </a:r>
            <a:r>
              <a:rPr lang="en-SG" dirty="0" err="1"/>
              <a:t>implementasi</a:t>
            </a:r>
            <a:r>
              <a:rPr lang="en-SG" dirty="0"/>
              <a:t> function </a:t>
            </a:r>
            <a:r>
              <a:rPr lang="en-SG" dirty="0" err="1"/>
              <a:t>tersebut</a:t>
            </a:r>
            <a:r>
              <a:rPr lang="en-SG" dirty="0"/>
              <a:t>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SG" dirty="0"/>
              <a:t>	</a:t>
            </a:r>
            <a:r>
              <a:rPr lang="en-SG" dirty="0" err="1" smtClean="0"/>
              <a:t>Bentuk</a:t>
            </a:r>
            <a:r>
              <a:rPr lang="en-SG" dirty="0" smtClean="0"/>
              <a:t> </a:t>
            </a:r>
            <a:r>
              <a:rPr lang="en-SG" dirty="0" err="1"/>
              <a:t>umum</a:t>
            </a:r>
            <a:r>
              <a:rPr lang="en-SG" dirty="0"/>
              <a:t> function prototype: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SG" b="1" dirty="0" smtClean="0"/>
              <a:t>	</a:t>
            </a:r>
            <a:r>
              <a:rPr lang="en-SG" b="1" dirty="0" err="1" smtClean="0"/>
              <a:t>Tipe_data</a:t>
            </a:r>
            <a:r>
              <a:rPr lang="en-SG" b="1" dirty="0" smtClean="0"/>
              <a:t>/void </a:t>
            </a:r>
            <a:r>
              <a:rPr lang="en-SG" b="1" dirty="0" err="1" smtClean="0"/>
              <a:t>nama_fungsi</a:t>
            </a:r>
            <a:r>
              <a:rPr lang="en-SG" b="1" dirty="0"/>
              <a:t>([</a:t>
            </a:r>
            <a:r>
              <a:rPr lang="en-SG" b="1" dirty="0" err="1"/>
              <a:t>arguman</a:t>
            </a:r>
            <a:r>
              <a:rPr lang="en-SG" b="1" dirty="0"/>
              <a:t> 1, argument 2,….])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nn-NO" dirty="0" smtClean="0"/>
              <a:t>Deklarasi </a:t>
            </a:r>
            <a:r>
              <a:rPr lang="nn-NO" dirty="0"/>
              <a:t>fungsi tidak diakhiri dengan titik koma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SG" dirty="0" err="1" smtClean="0"/>
              <a:t>Tipe_data</a:t>
            </a:r>
            <a:r>
              <a:rPr lang="en-SG" dirty="0" smtClean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berupa</a:t>
            </a:r>
            <a:r>
              <a:rPr lang="en-SG" dirty="0"/>
              <a:t> </a:t>
            </a:r>
            <a:r>
              <a:rPr lang="en-SG" dirty="0" err="1"/>
              <a:t>segala</a:t>
            </a:r>
            <a:r>
              <a:rPr lang="en-SG" dirty="0"/>
              <a:t> </a:t>
            </a:r>
            <a:r>
              <a:rPr lang="en-SG" dirty="0" err="1"/>
              <a:t>tipe</a:t>
            </a:r>
            <a:r>
              <a:rPr lang="en-SG" dirty="0"/>
              <a:t> data yang </a:t>
            </a:r>
            <a:r>
              <a:rPr lang="en-SG" dirty="0" err="1"/>
              <a:t>dikenal</a:t>
            </a:r>
            <a:r>
              <a:rPr lang="en-SG" dirty="0"/>
              <a:t> C, </a:t>
            </a:r>
            <a:r>
              <a:rPr lang="en-SG" dirty="0" err="1"/>
              <a:t>namun</a:t>
            </a:r>
            <a:r>
              <a:rPr lang="en-SG" dirty="0"/>
              <a:t> </a:t>
            </a:r>
            <a:r>
              <a:rPr lang="en-SG" dirty="0" err="1"/>
              <a:t>tipe</a:t>
            </a:r>
            <a:r>
              <a:rPr lang="en-SG" dirty="0"/>
              <a:t> data </a:t>
            </a:r>
            <a:r>
              <a:rPr lang="en-SG" dirty="0" err="1" smtClean="0"/>
              <a:t>dapat</a:t>
            </a:r>
            <a:r>
              <a:rPr lang="en-SG" dirty="0" smtClean="0"/>
              <a:t> </a:t>
            </a:r>
            <a:r>
              <a:rPr lang="en-SG" dirty="0" err="1" smtClean="0"/>
              <a:t>juga</a:t>
            </a:r>
            <a:r>
              <a:rPr lang="en-SG" dirty="0" smtClean="0"/>
              <a:t>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ada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digantikan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void yang </a:t>
            </a:r>
            <a:r>
              <a:rPr lang="en-SG" dirty="0" err="1"/>
              <a:t>berarti</a:t>
            </a:r>
            <a:r>
              <a:rPr lang="en-SG" dirty="0"/>
              <a:t> </a:t>
            </a:r>
            <a:r>
              <a:rPr lang="en-SG" dirty="0" err="1"/>
              <a:t>fungsi</a:t>
            </a:r>
            <a:r>
              <a:rPr lang="en-SG" dirty="0"/>
              <a:t> </a:t>
            </a:r>
            <a:r>
              <a:rPr lang="en-SG" dirty="0" err="1"/>
              <a:t>tersebut</a:t>
            </a:r>
            <a:r>
              <a:rPr lang="en-SG" dirty="0"/>
              <a:t> </a:t>
            </a:r>
            <a:r>
              <a:rPr lang="en-SG" dirty="0" err="1" smtClean="0"/>
              <a:t>tidak</a:t>
            </a:r>
            <a:r>
              <a:rPr lang="en-SG" dirty="0" smtClean="0"/>
              <a:t> </a:t>
            </a:r>
            <a:r>
              <a:rPr lang="en-SG" dirty="0" err="1" smtClean="0"/>
              <a:t>mengembalikan</a:t>
            </a:r>
            <a:r>
              <a:rPr lang="en-SG" dirty="0" smtClean="0"/>
              <a:t> </a:t>
            </a:r>
            <a:r>
              <a:rPr lang="en-SG" dirty="0" err="1"/>
              <a:t>nilai</a:t>
            </a:r>
            <a:r>
              <a:rPr lang="en-SG" dirty="0"/>
              <a:t> </a:t>
            </a:r>
            <a:r>
              <a:rPr lang="en-SG" dirty="0" err="1"/>
              <a:t>apapun</a:t>
            </a:r>
            <a:endParaRPr lang="en-SG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SG" dirty="0" err="1" smtClean="0"/>
              <a:t>Nama</a:t>
            </a:r>
            <a:r>
              <a:rPr lang="en-SG" dirty="0" smtClean="0"/>
              <a:t> </a:t>
            </a:r>
            <a:r>
              <a:rPr lang="en-SG" dirty="0" err="1"/>
              <a:t>fungsi</a:t>
            </a:r>
            <a:r>
              <a:rPr lang="en-SG" dirty="0"/>
              <a:t> </a:t>
            </a:r>
            <a:r>
              <a:rPr lang="en-SG" dirty="0" err="1"/>
              <a:t>adalah</a:t>
            </a:r>
            <a:r>
              <a:rPr lang="en-SG" dirty="0"/>
              <a:t> </a:t>
            </a:r>
            <a:r>
              <a:rPr lang="en-SG" dirty="0" err="1"/>
              <a:t>nama</a:t>
            </a:r>
            <a:r>
              <a:rPr lang="en-SG" dirty="0"/>
              <a:t> yang </a:t>
            </a:r>
            <a:r>
              <a:rPr lang="en-SG" dirty="0" err="1"/>
              <a:t>unik</a:t>
            </a:r>
            <a:endParaRPr lang="en-SG" dirty="0"/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SG" dirty="0" err="1" smtClean="0"/>
              <a:t>Argumen</a:t>
            </a:r>
            <a:r>
              <a:rPr lang="en-SG" dirty="0" smtClean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ada</a:t>
            </a:r>
            <a:r>
              <a:rPr lang="en-SG" dirty="0"/>
              <a:t>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/>
              <a:t>tidak</a:t>
            </a:r>
            <a:r>
              <a:rPr lang="en-SG" dirty="0"/>
              <a:t> (</a:t>
            </a:r>
            <a:r>
              <a:rPr lang="en-SG" dirty="0" err="1"/>
              <a:t>opsional</a:t>
            </a:r>
            <a:r>
              <a:rPr lang="en-SG" dirty="0"/>
              <a:t>) yang </a:t>
            </a:r>
            <a:r>
              <a:rPr lang="en-SG" dirty="0" err="1"/>
              <a:t>digunakan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 smtClean="0"/>
              <a:t>menerima</a:t>
            </a:r>
            <a:r>
              <a:rPr lang="en-SG" dirty="0" smtClean="0"/>
              <a:t> parameter-parameter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fungsi</a:t>
            </a:r>
            <a:r>
              <a:rPr lang="en-SG" dirty="0"/>
              <a:t>. </a:t>
            </a:r>
            <a:r>
              <a:rPr lang="en-SG" dirty="0" err="1"/>
              <a:t>Antar</a:t>
            </a:r>
            <a:r>
              <a:rPr lang="en-SG" dirty="0"/>
              <a:t> </a:t>
            </a:r>
            <a:r>
              <a:rPr lang="en-SG" dirty="0" err="1"/>
              <a:t>argumen-argumen</a:t>
            </a:r>
            <a:r>
              <a:rPr lang="en-SG" dirty="0"/>
              <a:t> </a:t>
            </a:r>
            <a:r>
              <a:rPr lang="en-SG" dirty="0" err="1" smtClean="0"/>
              <a:t>dipisahkan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</a:t>
            </a:r>
            <a:r>
              <a:rPr lang="en-SG" dirty="0" err="1"/>
              <a:t>menggunakan</a:t>
            </a:r>
            <a:r>
              <a:rPr lang="en-SG" dirty="0"/>
              <a:t> </a:t>
            </a:r>
            <a:r>
              <a:rPr lang="en-SG" dirty="0" err="1"/>
              <a:t>tanda</a:t>
            </a:r>
            <a:r>
              <a:rPr lang="en-SG" dirty="0"/>
              <a:t> </a:t>
            </a:r>
            <a:r>
              <a:rPr lang="en-SG" dirty="0" err="1"/>
              <a:t>koma</a:t>
            </a:r>
            <a:r>
              <a:rPr lang="en-SG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143668"/>
          </a:xfrm>
        </p:spPr>
        <p:txBody>
          <a:bodyPr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2000" b="1" dirty="0" smtClean="0"/>
              <a:t>2. </a:t>
            </a:r>
            <a:r>
              <a:rPr lang="en-SG" sz="2000" b="1" dirty="0" err="1" smtClean="0"/>
              <a:t>Tubuh</a:t>
            </a:r>
            <a:r>
              <a:rPr lang="en-SG" sz="2000" b="1" dirty="0" smtClean="0"/>
              <a:t> </a:t>
            </a:r>
            <a:r>
              <a:rPr lang="en-SG" sz="2000" b="1" dirty="0"/>
              <a:t>Function/</a:t>
            </a:r>
            <a:r>
              <a:rPr lang="en-SG" sz="2000" b="1" dirty="0" err="1"/>
              <a:t>Definisi</a:t>
            </a:r>
            <a:r>
              <a:rPr lang="en-SG" sz="2000" b="1" dirty="0"/>
              <a:t> Function (Function Definition): </a:t>
            </a:r>
            <a:endParaRPr lang="en-SG" sz="20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2000" b="1" dirty="0" smtClean="0"/>
              <a:t>	</a:t>
            </a:r>
            <a:r>
              <a:rPr lang="en-SG" sz="2000" dirty="0" smtClean="0"/>
              <a:t>Yang </a:t>
            </a:r>
            <a:r>
              <a:rPr lang="en-SG" sz="2000" dirty="0" err="1"/>
              <a:t>terdiri</a:t>
            </a:r>
            <a:r>
              <a:rPr lang="en-SG" sz="2000" dirty="0"/>
              <a:t> </a:t>
            </a:r>
            <a:r>
              <a:rPr lang="en-SG" sz="2000" dirty="0" err="1"/>
              <a:t>dari</a:t>
            </a:r>
            <a:r>
              <a:rPr lang="en-SG" sz="2000" dirty="0"/>
              <a:t> </a:t>
            </a:r>
            <a:r>
              <a:rPr lang="en-SG" sz="2000" dirty="0" smtClean="0"/>
              <a:t>function prototype </a:t>
            </a:r>
            <a:r>
              <a:rPr lang="en-SG" sz="2000" dirty="0"/>
              <a:t>yang </a:t>
            </a:r>
            <a:r>
              <a:rPr lang="en-SG" sz="2000" dirty="0" err="1"/>
              <a:t>disertai</a:t>
            </a:r>
            <a:r>
              <a:rPr lang="en-SG" sz="2000" dirty="0"/>
              <a:t> </a:t>
            </a:r>
            <a:r>
              <a:rPr lang="en-SG" sz="2000" dirty="0" err="1"/>
              <a:t>dengan</a:t>
            </a:r>
            <a:r>
              <a:rPr lang="en-SG" sz="2000" dirty="0"/>
              <a:t> </a:t>
            </a:r>
            <a:r>
              <a:rPr lang="en-SG" sz="2000" dirty="0" err="1"/>
              <a:t>kode</a:t>
            </a:r>
            <a:r>
              <a:rPr lang="en-SG" sz="2000" dirty="0"/>
              <a:t> </a:t>
            </a:r>
            <a:r>
              <a:rPr lang="en-SG" sz="2000" dirty="0" err="1"/>
              <a:t>implementasi</a:t>
            </a:r>
            <a:r>
              <a:rPr lang="en-SG" sz="2000" dirty="0"/>
              <a:t> </a:t>
            </a:r>
            <a:r>
              <a:rPr lang="en-SG" sz="2000" dirty="0" err="1"/>
              <a:t>dari</a:t>
            </a:r>
            <a:r>
              <a:rPr lang="en-SG" sz="2000" dirty="0"/>
              <a:t> function </a:t>
            </a:r>
            <a:r>
              <a:rPr lang="en-SG" sz="2000" dirty="0" err="1"/>
              <a:t>tersebut</a:t>
            </a:r>
            <a:r>
              <a:rPr lang="en-SG" sz="2000" dirty="0"/>
              <a:t>, </a:t>
            </a:r>
            <a:r>
              <a:rPr lang="en-SG" sz="2000" dirty="0" smtClean="0"/>
              <a:t>yang </a:t>
            </a:r>
            <a:r>
              <a:rPr lang="en-SG" sz="2000" dirty="0" err="1" smtClean="0"/>
              <a:t>berisikan</a:t>
            </a:r>
            <a:r>
              <a:rPr lang="en-SG" sz="2000" dirty="0" smtClean="0"/>
              <a:t> </a:t>
            </a:r>
            <a:r>
              <a:rPr lang="en-SG" sz="2000" dirty="0" err="1"/>
              <a:t>statemen-statemen</a:t>
            </a:r>
            <a:r>
              <a:rPr lang="en-SG" sz="2000" dirty="0"/>
              <a:t> yang </a:t>
            </a:r>
            <a:r>
              <a:rPr lang="en-SG" sz="2000" dirty="0" err="1"/>
              <a:t>akan</a:t>
            </a:r>
            <a:r>
              <a:rPr lang="en-SG" sz="2000" dirty="0"/>
              <a:t> </a:t>
            </a:r>
            <a:r>
              <a:rPr lang="en-SG" sz="2000" dirty="0" err="1"/>
              <a:t>melakukan</a:t>
            </a:r>
            <a:r>
              <a:rPr lang="en-SG" sz="2000" dirty="0"/>
              <a:t> </a:t>
            </a:r>
            <a:r>
              <a:rPr lang="en-SG" sz="2000" dirty="0" err="1"/>
              <a:t>tugas</a:t>
            </a:r>
            <a:r>
              <a:rPr lang="en-SG" sz="2000" dirty="0"/>
              <a:t> yang </a:t>
            </a:r>
            <a:r>
              <a:rPr lang="en-SG" sz="2000" dirty="0" err="1"/>
              <a:t>diberikan</a:t>
            </a:r>
            <a:r>
              <a:rPr lang="en-SG" sz="2000" dirty="0"/>
              <a:t> </a:t>
            </a:r>
            <a:r>
              <a:rPr lang="en-SG" sz="2000" dirty="0" err="1"/>
              <a:t>oleh</a:t>
            </a:r>
            <a:r>
              <a:rPr lang="en-SG" sz="2000" dirty="0"/>
              <a:t> </a:t>
            </a:r>
            <a:r>
              <a:rPr lang="en-SG" sz="2000" dirty="0" err="1" smtClean="0"/>
              <a:t>fungsi</a:t>
            </a:r>
            <a:r>
              <a:rPr lang="en-SG" sz="2000" dirty="0" smtClean="0"/>
              <a:t> </a:t>
            </a:r>
            <a:r>
              <a:rPr lang="en-SG" sz="2000" dirty="0" err="1" smtClean="0"/>
              <a:t>tersebut</a:t>
            </a:r>
            <a:r>
              <a:rPr lang="en-SG" sz="20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2000" dirty="0" smtClean="0"/>
              <a:t>	</a:t>
            </a:r>
            <a:r>
              <a:rPr lang="en-SG" sz="2000" dirty="0" err="1" smtClean="0"/>
              <a:t>Bentuk</a:t>
            </a:r>
            <a:r>
              <a:rPr lang="en-SG" sz="2000" dirty="0" smtClean="0"/>
              <a:t> </a:t>
            </a:r>
            <a:r>
              <a:rPr lang="en-SG" sz="2000" dirty="0" err="1"/>
              <a:t>umum</a:t>
            </a:r>
            <a:r>
              <a:rPr lang="en-SG" sz="2000" dirty="0"/>
              <a:t> function definition: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400" b="1" dirty="0" err="1">
                <a:latin typeface="Courier New" pitchFamily="49" charset="0"/>
                <a:cs typeface="Courier New" pitchFamily="49" charset="0"/>
              </a:rPr>
              <a:t>Tipe_data</a:t>
            </a:r>
            <a:r>
              <a:rPr lang="en-SG" sz="1400" b="1" dirty="0">
                <a:latin typeface="Courier New" pitchFamily="49" charset="0"/>
                <a:cs typeface="Courier New" pitchFamily="49" charset="0"/>
              </a:rPr>
              <a:t>/void </a:t>
            </a:r>
            <a:r>
              <a:rPr lang="en-SG" sz="1400" b="1" dirty="0" err="1">
                <a:latin typeface="Courier New" pitchFamily="49" charset="0"/>
                <a:cs typeface="Courier New" pitchFamily="49" charset="0"/>
              </a:rPr>
              <a:t>nama_fumgsi</a:t>
            </a:r>
            <a:r>
              <a:rPr lang="en-SG" sz="1400" b="1" dirty="0">
                <a:latin typeface="Courier New" pitchFamily="49" charset="0"/>
                <a:cs typeface="Courier New" pitchFamily="49" charset="0"/>
              </a:rPr>
              <a:t>([</a:t>
            </a:r>
            <a:r>
              <a:rPr lang="en-SG" sz="1400" b="1" dirty="0" err="1">
                <a:latin typeface="Courier New" pitchFamily="49" charset="0"/>
                <a:cs typeface="Courier New" pitchFamily="49" charset="0"/>
              </a:rPr>
              <a:t>arguman</a:t>
            </a:r>
            <a:r>
              <a:rPr lang="en-SG" sz="1400" b="1" dirty="0">
                <a:latin typeface="Courier New" pitchFamily="49" charset="0"/>
                <a:cs typeface="Courier New" pitchFamily="49" charset="0"/>
              </a:rPr>
              <a:t> 1, argument 2,….]) //</a:t>
            </a:r>
            <a:r>
              <a:rPr lang="en-SG" sz="1400" b="1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SG" sz="1400" b="1" dirty="0">
                <a:latin typeface="Courier New" pitchFamily="49" charset="0"/>
                <a:cs typeface="Courier New" pitchFamily="49" charset="0"/>
              </a:rPr>
              <a:t>prototype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4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fi-FI" sz="1400" b="1" dirty="0">
                <a:latin typeface="Courier New" pitchFamily="49" charset="0"/>
                <a:cs typeface="Courier New" pitchFamily="49" charset="0"/>
              </a:rPr>
              <a:t>//bagian ini merupakan tubuh fungsi.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4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SG" sz="1400" b="1" dirty="0" err="1">
                <a:latin typeface="Courier New" pitchFamily="49" charset="0"/>
                <a:cs typeface="Courier New" pitchFamily="49" charset="0"/>
              </a:rPr>
              <a:t>Variabel_lokal</a:t>
            </a:r>
            <a:r>
              <a:rPr lang="en-SG" sz="1400" b="1" dirty="0">
                <a:latin typeface="Courier New" pitchFamily="49" charset="0"/>
                <a:cs typeface="Courier New" pitchFamily="49" charset="0"/>
              </a:rPr>
              <a:t>;]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400" b="1" dirty="0">
                <a:latin typeface="Courier New" pitchFamily="49" charset="0"/>
                <a:cs typeface="Courier New" pitchFamily="49" charset="0"/>
              </a:rPr>
              <a:t>[Statement_1;]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400" b="1" dirty="0">
                <a:latin typeface="Courier New" pitchFamily="49" charset="0"/>
                <a:cs typeface="Courier New" pitchFamily="49" charset="0"/>
              </a:rPr>
              <a:t>[Statement_2;]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4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400" b="1" dirty="0">
                <a:latin typeface="Courier New" pitchFamily="49" charset="0"/>
                <a:cs typeface="Courier New" pitchFamily="49" charset="0"/>
              </a:rPr>
              <a:t>[Statement_3;]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400" b="1" dirty="0">
                <a:latin typeface="Courier New" pitchFamily="49" charset="0"/>
                <a:cs typeface="Courier New" pitchFamily="49" charset="0"/>
              </a:rPr>
              <a:t>[return (</a:t>
            </a:r>
            <a:r>
              <a:rPr lang="en-SG" sz="1400" b="1" dirty="0" err="1">
                <a:latin typeface="Courier New" pitchFamily="49" charset="0"/>
                <a:cs typeface="Courier New" pitchFamily="49" charset="0"/>
              </a:rPr>
              <a:t>variabel</a:t>
            </a:r>
            <a:r>
              <a:rPr lang="en-SG" sz="1400" b="1" dirty="0">
                <a:latin typeface="Courier New" pitchFamily="49" charset="0"/>
                <a:cs typeface="Courier New" pitchFamily="49" charset="0"/>
              </a:rPr>
              <a:t>)];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4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SG" sz="16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SG" sz="2000" dirty="0" err="1" smtClean="0"/>
              <a:t>Tubuh</a:t>
            </a:r>
            <a:r>
              <a:rPr lang="en-SG" sz="2000" dirty="0" smtClean="0"/>
              <a:t> </a:t>
            </a:r>
            <a:r>
              <a:rPr lang="en-SG" sz="2000" dirty="0"/>
              <a:t>function </a:t>
            </a:r>
            <a:r>
              <a:rPr lang="en-SG" sz="2000" dirty="0" err="1"/>
              <a:t>dapat</a:t>
            </a:r>
            <a:r>
              <a:rPr lang="en-SG" sz="2000" dirty="0"/>
              <a:t> </a:t>
            </a:r>
            <a:r>
              <a:rPr lang="en-SG" sz="2000" dirty="0" err="1"/>
              <a:t>berisi</a:t>
            </a:r>
            <a:r>
              <a:rPr lang="en-SG" sz="2000" dirty="0"/>
              <a:t> </a:t>
            </a:r>
            <a:r>
              <a:rPr lang="en-SG" sz="2000" dirty="0" err="1"/>
              <a:t>segala</a:t>
            </a:r>
            <a:r>
              <a:rPr lang="en-SG" sz="2000" dirty="0"/>
              <a:t> </a:t>
            </a:r>
            <a:r>
              <a:rPr lang="en-SG" sz="2000" dirty="0" err="1"/>
              <a:t>perintah</a:t>
            </a:r>
            <a:r>
              <a:rPr lang="en-SG" sz="2000" dirty="0"/>
              <a:t> yang </a:t>
            </a:r>
            <a:r>
              <a:rPr lang="en-SG" sz="2000" dirty="0" err="1"/>
              <a:t>dikenal</a:t>
            </a:r>
            <a:r>
              <a:rPr lang="en-SG" sz="2000" dirty="0"/>
              <a:t> </a:t>
            </a:r>
            <a:r>
              <a:rPr lang="en-SG" sz="2000" dirty="0" err="1"/>
              <a:t>oleh</a:t>
            </a:r>
            <a:r>
              <a:rPr lang="en-SG" sz="2000" dirty="0"/>
              <a:t> C, </a:t>
            </a:r>
            <a:r>
              <a:rPr lang="en-SG" sz="2000" dirty="0" err="1"/>
              <a:t>pada</a:t>
            </a:r>
            <a:r>
              <a:rPr lang="en-SG" sz="2000" dirty="0"/>
              <a:t> </a:t>
            </a:r>
            <a:r>
              <a:rPr lang="en-SG" sz="2000" dirty="0" err="1" smtClean="0"/>
              <a:t>dasarnya</a:t>
            </a:r>
            <a:r>
              <a:rPr lang="en-SG" sz="2000" dirty="0" smtClean="0"/>
              <a:t> </a:t>
            </a:r>
            <a:r>
              <a:rPr lang="en-SG" sz="2000" dirty="0" err="1" smtClean="0"/>
              <a:t>tubuh</a:t>
            </a:r>
            <a:r>
              <a:rPr lang="en-SG" sz="2000" dirty="0" smtClean="0"/>
              <a:t> </a:t>
            </a:r>
            <a:r>
              <a:rPr lang="en-SG" sz="2000" dirty="0" err="1"/>
              <a:t>fungsi</a:t>
            </a:r>
            <a:r>
              <a:rPr lang="en-SG" sz="2000" dirty="0"/>
              <a:t> </a:t>
            </a:r>
            <a:r>
              <a:rPr lang="en-SG" sz="2000" dirty="0" err="1"/>
              <a:t>sama</a:t>
            </a:r>
            <a:r>
              <a:rPr lang="en-SG" sz="2000" dirty="0"/>
              <a:t> </a:t>
            </a:r>
            <a:r>
              <a:rPr lang="en-SG" sz="2000" dirty="0" err="1"/>
              <a:t>dengan</a:t>
            </a:r>
            <a:r>
              <a:rPr lang="en-SG" sz="2000" dirty="0"/>
              <a:t> </a:t>
            </a:r>
            <a:r>
              <a:rPr lang="en-SG" sz="2000" dirty="0" err="1"/>
              <a:t>membuat</a:t>
            </a:r>
            <a:r>
              <a:rPr lang="en-SG" sz="2000" dirty="0"/>
              <a:t> program </a:t>
            </a:r>
            <a:r>
              <a:rPr lang="en-SG" sz="2000" dirty="0" err="1"/>
              <a:t>seperti</a:t>
            </a:r>
            <a:r>
              <a:rPr lang="en-SG" sz="2000" dirty="0"/>
              <a:t> </a:t>
            </a:r>
            <a:r>
              <a:rPr lang="en-SG" sz="2000" dirty="0" err="1"/>
              <a:t>biasa</a:t>
            </a:r>
            <a:r>
              <a:rPr lang="en-SG" sz="20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SG" sz="2000" dirty="0" smtClean="0"/>
              <a:t>Return </a:t>
            </a:r>
            <a:r>
              <a:rPr lang="en-SG" sz="2000" dirty="0" err="1"/>
              <a:t>adalah</a:t>
            </a:r>
            <a:r>
              <a:rPr lang="en-SG" sz="2000" dirty="0"/>
              <a:t> keyword </a:t>
            </a:r>
            <a:r>
              <a:rPr lang="en-SG" sz="2000" dirty="0" err="1"/>
              <a:t>pengembalian</a:t>
            </a:r>
            <a:r>
              <a:rPr lang="en-SG" sz="2000" dirty="0"/>
              <a:t> </a:t>
            </a:r>
            <a:r>
              <a:rPr lang="en-SG" sz="2000" dirty="0" err="1"/>
              <a:t>nilai</a:t>
            </a:r>
            <a:r>
              <a:rPr lang="en-SG" sz="2000" dirty="0"/>
              <a:t> </a:t>
            </a:r>
            <a:r>
              <a:rPr lang="en-SG" sz="2000" dirty="0" err="1"/>
              <a:t>dari</a:t>
            </a:r>
            <a:r>
              <a:rPr lang="en-SG" sz="2000" dirty="0"/>
              <a:t> </a:t>
            </a:r>
            <a:r>
              <a:rPr lang="en-SG" sz="2000" dirty="0" err="1"/>
              <a:t>fungsi</a:t>
            </a:r>
            <a:r>
              <a:rPr lang="en-SG" sz="2000" dirty="0"/>
              <a:t> </a:t>
            </a:r>
            <a:r>
              <a:rPr lang="en-SG" sz="2000" dirty="0" err="1"/>
              <a:t>ke</a:t>
            </a:r>
            <a:r>
              <a:rPr lang="en-SG" sz="2000" dirty="0"/>
              <a:t> </a:t>
            </a:r>
            <a:r>
              <a:rPr lang="en-SG" sz="2000" dirty="0" err="1"/>
              <a:t>luar</a:t>
            </a:r>
            <a:r>
              <a:rPr lang="en-SG" sz="2000" dirty="0"/>
              <a:t> </a:t>
            </a:r>
            <a:r>
              <a:rPr lang="en-SG" sz="2000" dirty="0" err="1"/>
              <a:t>fungsi</a:t>
            </a:r>
            <a:r>
              <a:rPr lang="en-SG" sz="2000" dirty="0"/>
              <a:t>, </a:t>
            </a:r>
            <a:r>
              <a:rPr lang="en-SG" sz="2000" dirty="0" smtClean="0"/>
              <a:t>return </a:t>
            </a:r>
            <a:r>
              <a:rPr lang="en-SG" sz="2000" dirty="0" err="1" smtClean="0"/>
              <a:t>wajib</a:t>
            </a:r>
            <a:r>
              <a:rPr lang="en-SG" sz="2000" dirty="0" smtClean="0"/>
              <a:t> </a:t>
            </a:r>
            <a:r>
              <a:rPr lang="en-SG" sz="2000" dirty="0" err="1"/>
              <a:t>jika</a:t>
            </a:r>
            <a:r>
              <a:rPr lang="en-SG" sz="2000" dirty="0"/>
              <a:t> </a:t>
            </a:r>
            <a:r>
              <a:rPr lang="en-SG" sz="2000" dirty="0" err="1"/>
              <a:t>fungsi</a:t>
            </a:r>
            <a:r>
              <a:rPr lang="en-SG" sz="2000" dirty="0"/>
              <a:t> </a:t>
            </a:r>
            <a:r>
              <a:rPr lang="en-SG" sz="2000" dirty="0" err="1"/>
              <a:t>tersebut</a:t>
            </a:r>
            <a:r>
              <a:rPr lang="en-SG" sz="2000" dirty="0"/>
              <a:t> </a:t>
            </a:r>
            <a:r>
              <a:rPr lang="en-SG" sz="2000" dirty="0" err="1"/>
              <a:t>mengembalikan</a:t>
            </a:r>
            <a:r>
              <a:rPr lang="en-SG" sz="2000" dirty="0"/>
              <a:t> </a:t>
            </a:r>
            <a:r>
              <a:rPr lang="en-SG" sz="2000" dirty="0" err="1"/>
              <a:t>nilai</a:t>
            </a:r>
            <a:r>
              <a:rPr lang="en-SG" sz="2000" dirty="0"/>
              <a:t> </a:t>
            </a:r>
            <a:r>
              <a:rPr lang="en-SG" sz="2000" dirty="0" err="1"/>
              <a:t>berupa</a:t>
            </a:r>
            <a:r>
              <a:rPr lang="en-SG" sz="2000" dirty="0"/>
              <a:t> </a:t>
            </a:r>
            <a:r>
              <a:rPr lang="en-SG" sz="2000" dirty="0" err="1"/>
              <a:t>tipe</a:t>
            </a:r>
            <a:r>
              <a:rPr lang="en-SG" sz="2000" dirty="0"/>
              <a:t> data </a:t>
            </a:r>
            <a:r>
              <a:rPr lang="en-SG" sz="2000" dirty="0" err="1" smtClean="0"/>
              <a:t>tertentu</a:t>
            </a:r>
            <a:r>
              <a:rPr lang="en-SG" sz="2000" dirty="0" smtClean="0"/>
              <a:t>, </a:t>
            </a:r>
            <a:r>
              <a:rPr lang="en-SG" sz="2000" dirty="0" err="1" smtClean="0"/>
              <a:t>sedangkan</a:t>
            </a:r>
            <a:r>
              <a:rPr lang="en-SG" sz="2000" dirty="0" smtClean="0"/>
              <a:t> </a:t>
            </a:r>
            <a:r>
              <a:rPr lang="en-SG" sz="2000" dirty="0"/>
              <a:t>return </a:t>
            </a:r>
            <a:r>
              <a:rPr lang="en-SG" sz="2000" dirty="0" err="1"/>
              <a:t>tidak</a:t>
            </a:r>
            <a:r>
              <a:rPr lang="en-SG" sz="2000" dirty="0"/>
              <a:t> </a:t>
            </a:r>
            <a:r>
              <a:rPr lang="en-SG" sz="2000" dirty="0" err="1"/>
              <a:t>wajib</a:t>
            </a:r>
            <a:r>
              <a:rPr lang="en-SG" sz="2000" dirty="0"/>
              <a:t> </a:t>
            </a:r>
            <a:r>
              <a:rPr lang="en-SG" sz="2000" dirty="0" err="1"/>
              <a:t>jika</a:t>
            </a:r>
            <a:r>
              <a:rPr lang="en-SG" sz="2000" dirty="0"/>
              <a:t> </a:t>
            </a:r>
            <a:r>
              <a:rPr lang="en-SG" sz="2000" dirty="0" err="1"/>
              <a:t>fungsi</a:t>
            </a:r>
            <a:r>
              <a:rPr lang="en-SG" sz="2000" dirty="0"/>
              <a:t> </a:t>
            </a:r>
            <a:r>
              <a:rPr lang="en-SG" sz="2000" dirty="0" err="1"/>
              <a:t>tersebut</a:t>
            </a:r>
            <a:r>
              <a:rPr lang="en-SG" sz="2000" dirty="0"/>
              <a:t> </a:t>
            </a:r>
            <a:r>
              <a:rPr lang="en-SG" sz="2000" dirty="0" err="1"/>
              <a:t>bersifat</a:t>
            </a:r>
            <a:r>
              <a:rPr lang="en-SG" sz="2000" dirty="0"/>
              <a:t> void.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00034" y="785794"/>
            <a:ext cx="4143404" cy="1785950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include&lt;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stdio.h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 main()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”Jakarta”);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SG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500034" y="3214686"/>
            <a:ext cx="4143404" cy="3293209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include&lt;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stdio.h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 CETAK();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 main()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CETAK();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 CETAK()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(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"Jakarta“);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214290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Franklin Gothic Book" pitchFamily="34" charset="0"/>
              </a:rPr>
              <a:t>Contoh</a:t>
            </a:r>
            <a:r>
              <a:rPr lang="en-US" sz="2000" b="1" dirty="0" smtClean="0">
                <a:latin typeface="Franklin Gothic Book" pitchFamily="34" charset="0"/>
              </a:rPr>
              <a:t> program yang </a:t>
            </a:r>
            <a:r>
              <a:rPr lang="en-US" sz="2000" b="1" dirty="0" err="1" smtClean="0">
                <a:latin typeface="Franklin Gothic Book" pitchFamily="34" charset="0"/>
              </a:rPr>
              <a:t>tidak</a:t>
            </a:r>
            <a:r>
              <a:rPr lang="en-US" sz="2000" b="1" dirty="0" smtClean="0">
                <a:latin typeface="Franklin Gothic Book" pitchFamily="34" charset="0"/>
              </a:rPr>
              <a:t> </a:t>
            </a:r>
            <a:r>
              <a:rPr lang="en-US" sz="2000" b="1" dirty="0" err="1" smtClean="0">
                <a:latin typeface="Franklin Gothic Book" pitchFamily="34" charset="0"/>
              </a:rPr>
              <a:t>menggunakan</a:t>
            </a:r>
            <a:r>
              <a:rPr lang="en-US" sz="2000" b="1" dirty="0" smtClean="0">
                <a:latin typeface="Franklin Gothic Book" pitchFamily="34" charset="0"/>
              </a:rPr>
              <a:t> </a:t>
            </a:r>
            <a:r>
              <a:rPr lang="en-US" sz="2000" b="1" dirty="0" err="1" smtClean="0">
                <a:latin typeface="Franklin Gothic Book" pitchFamily="34" charset="0"/>
              </a:rPr>
              <a:t>fungsi</a:t>
            </a:r>
            <a:r>
              <a:rPr lang="en-US" sz="2000" b="1" dirty="0" smtClean="0">
                <a:latin typeface="Franklin Gothic Book" pitchFamily="34" charset="0"/>
              </a:rPr>
              <a:t> lain </a:t>
            </a:r>
            <a:r>
              <a:rPr lang="en-US" sz="2000" b="1" dirty="0" err="1" smtClean="0">
                <a:latin typeface="Franklin Gothic Book" pitchFamily="34" charset="0"/>
              </a:rPr>
              <a:t>selain</a:t>
            </a:r>
            <a:r>
              <a:rPr lang="en-US" sz="2000" b="1" dirty="0" smtClean="0">
                <a:latin typeface="Franklin Gothic Book" pitchFamily="34" charset="0"/>
              </a:rPr>
              <a:t> </a:t>
            </a:r>
            <a:r>
              <a:rPr lang="en-US" sz="2000" b="1" dirty="0" err="1" smtClean="0">
                <a:latin typeface="Franklin Gothic Book" pitchFamily="34" charset="0"/>
              </a:rPr>
              <a:t>fungsi</a:t>
            </a:r>
            <a:r>
              <a:rPr lang="en-US" sz="2000" b="1" dirty="0" smtClean="0">
                <a:latin typeface="Franklin Gothic Book" pitchFamily="34" charset="0"/>
              </a:rPr>
              <a:t> main()</a:t>
            </a:r>
            <a:endParaRPr lang="en-SG" sz="2000" b="1" dirty="0">
              <a:latin typeface="Franklin Gothic Boo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2714620"/>
            <a:ext cx="7358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Contoh</a:t>
            </a:r>
            <a:r>
              <a:rPr lang="en-US" sz="2000" b="1" dirty="0" smtClean="0"/>
              <a:t> program yang </a:t>
            </a:r>
            <a:r>
              <a:rPr lang="en-US" sz="2000" b="1" dirty="0" err="1" smtClean="0"/>
              <a:t>menggunakan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fungsi</a:t>
            </a:r>
            <a:r>
              <a:rPr lang="en-US" sz="2000" b="1" dirty="0" smtClean="0"/>
              <a:t> CETAK</a:t>
            </a:r>
            <a:endParaRPr lang="en-SG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SG" sz="2400" dirty="0" err="1"/>
              <a:t>Dalam</a:t>
            </a:r>
            <a:r>
              <a:rPr lang="en-SG" sz="2400" dirty="0"/>
              <a:t> PASCAL </a:t>
            </a:r>
            <a:r>
              <a:rPr lang="en-SG" sz="2400" dirty="0" err="1"/>
              <a:t>dikenal</a:t>
            </a:r>
            <a:r>
              <a:rPr lang="en-SG" sz="2400" dirty="0"/>
              <a:t> </a:t>
            </a:r>
            <a:r>
              <a:rPr lang="en-SG" sz="2400" dirty="0" err="1"/>
              <a:t>istilah</a:t>
            </a:r>
            <a:r>
              <a:rPr lang="en-SG" sz="2400" dirty="0"/>
              <a:t> procedure </a:t>
            </a:r>
            <a:r>
              <a:rPr lang="en-SG" sz="2400" dirty="0" err="1"/>
              <a:t>dan</a:t>
            </a:r>
            <a:r>
              <a:rPr lang="en-SG" sz="2400" dirty="0"/>
              <a:t> function, </a:t>
            </a:r>
            <a:r>
              <a:rPr lang="en-SG" sz="2400" dirty="0" err="1"/>
              <a:t>dalam</a:t>
            </a:r>
            <a:r>
              <a:rPr lang="en-SG" sz="2400" dirty="0"/>
              <a:t> Basic </a:t>
            </a:r>
            <a:r>
              <a:rPr lang="en-SG" sz="2400" dirty="0" err="1"/>
              <a:t>dikenal</a:t>
            </a:r>
            <a:r>
              <a:rPr lang="en-SG" sz="2400" dirty="0"/>
              <a:t> sub </a:t>
            </a:r>
            <a:r>
              <a:rPr lang="en-SG" sz="2400" dirty="0" err="1" smtClean="0"/>
              <a:t>dan</a:t>
            </a:r>
            <a:r>
              <a:rPr lang="en-SG" sz="2400" dirty="0" smtClean="0"/>
              <a:t> function</a:t>
            </a:r>
            <a:r>
              <a:rPr lang="en-SG" sz="2400" dirty="0"/>
              <a:t>, </a:t>
            </a:r>
            <a:r>
              <a:rPr lang="en-SG" sz="2400" dirty="0" err="1"/>
              <a:t>sedangkan</a:t>
            </a:r>
            <a:r>
              <a:rPr lang="en-SG" sz="2400" dirty="0"/>
              <a:t> </a:t>
            </a:r>
            <a:r>
              <a:rPr lang="en-SG" sz="2400" dirty="0" err="1"/>
              <a:t>dalam</a:t>
            </a:r>
            <a:r>
              <a:rPr lang="en-SG" sz="2400" dirty="0"/>
              <a:t> C, Java, PHP, </a:t>
            </a:r>
            <a:r>
              <a:rPr lang="en-SG" sz="2400" dirty="0" err="1"/>
              <a:t>dan</a:t>
            </a:r>
            <a:r>
              <a:rPr lang="en-SG" sz="2400" dirty="0"/>
              <a:t> </a:t>
            </a:r>
            <a:r>
              <a:rPr lang="en-SG" sz="2400" dirty="0" err="1"/>
              <a:t>keturunan</a:t>
            </a:r>
            <a:r>
              <a:rPr lang="en-SG" sz="2400" dirty="0"/>
              <a:t> C </a:t>
            </a:r>
            <a:r>
              <a:rPr lang="en-SG" sz="2400" dirty="0" err="1"/>
              <a:t>lainnya</a:t>
            </a:r>
            <a:r>
              <a:rPr lang="en-SG" sz="2400" dirty="0"/>
              <a:t> </a:t>
            </a:r>
            <a:r>
              <a:rPr lang="en-SG" sz="2400" dirty="0" err="1"/>
              <a:t>dikenal</a:t>
            </a:r>
            <a:r>
              <a:rPr lang="en-SG" sz="2400" dirty="0"/>
              <a:t> </a:t>
            </a:r>
            <a:r>
              <a:rPr lang="en-SG" sz="2400" dirty="0" err="1" smtClean="0"/>
              <a:t>hanya</a:t>
            </a:r>
            <a:r>
              <a:rPr lang="en-SG" sz="2400" dirty="0" smtClean="0"/>
              <a:t> </a:t>
            </a:r>
            <a:r>
              <a:rPr lang="en-SG" sz="2400" dirty="0" err="1" smtClean="0"/>
              <a:t>istilah</a:t>
            </a:r>
            <a:r>
              <a:rPr lang="en-SG" sz="2400" dirty="0" smtClean="0"/>
              <a:t> </a:t>
            </a:r>
            <a:r>
              <a:rPr lang="en-SG" sz="2400" dirty="0"/>
              <a:t>function.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SG" sz="2400" dirty="0" smtClean="0"/>
              <a:t>Procedure/Sub </a:t>
            </a:r>
            <a:r>
              <a:rPr lang="en-SG" sz="2400" dirty="0" err="1"/>
              <a:t>dalam</a:t>
            </a:r>
            <a:r>
              <a:rPr lang="en-SG" sz="2400" dirty="0"/>
              <a:t> Pascal/Basic </a:t>
            </a:r>
            <a:r>
              <a:rPr lang="en-SG" sz="2400" dirty="0" err="1"/>
              <a:t>adalah</a:t>
            </a:r>
            <a:r>
              <a:rPr lang="en-SG" sz="2400" dirty="0"/>
              <a:t> </a:t>
            </a:r>
            <a:r>
              <a:rPr lang="en-SG" sz="2400" dirty="0" err="1"/>
              <a:t>suatu</a:t>
            </a:r>
            <a:r>
              <a:rPr lang="en-SG" sz="2400" dirty="0"/>
              <a:t> </a:t>
            </a:r>
            <a:r>
              <a:rPr lang="en-SG" sz="2400" dirty="0" err="1"/>
              <a:t>kumpulan</a:t>
            </a:r>
            <a:r>
              <a:rPr lang="en-SG" sz="2400" dirty="0"/>
              <a:t> program </a:t>
            </a:r>
            <a:r>
              <a:rPr lang="en-SG" sz="2400" dirty="0" smtClean="0"/>
              <a:t>yang </a:t>
            </a:r>
            <a:r>
              <a:rPr lang="en-SG" sz="2400" dirty="0" err="1" smtClean="0"/>
              <a:t>mengerjakan</a:t>
            </a:r>
            <a:r>
              <a:rPr lang="en-SG" sz="2400" dirty="0" smtClean="0"/>
              <a:t> </a:t>
            </a:r>
            <a:r>
              <a:rPr lang="en-SG" sz="2400" dirty="0" err="1"/>
              <a:t>suatu</a:t>
            </a:r>
            <a:r>
              <a:rPr lang="en-SG" sz="2400" dirty="0"/>
              <a:t> </a:t>
            </a:r>
            <a:r>
              <a:rPr lang="en-SG" sz="2400" dirty="0" err="1"/>
              <a:t>tugas</a:t>
            </a:r>
            <a:r>
              <a:rPr lang="en-SG" sz="2400" dirty="0"/>
              <a:t> </a:t>
            </a:r>
            <a:r>
              <a:rPr lang="en-SG" sz="2400" dirty="0" err="1"/>
              <a:t>spesifik</a:t>
            </a:r>
            <a:r>
              <a:rPr lang="en-SG" sz="2400" dirty="0"/>
              <a:t> </a:t>
            </a:r>
            <a:r>
              <a:rPr lang="en-SG" sz="2400" dirty="0" err="1"/>
              <a:t>tertentu</a:t>
            </a:r>
            <a:r>
              <a:rPr lang="en-SG" sz="2400" dirty="0"/>
              <a:t> yang </a:t>
            </a:r>
            <a:r>
              <a:rPr lang="en-SG" sz="2400" dirty="0" err="1"/>
              <a:t>tidak</a:t>
            </a:r>
            <a:r>
              <a:rPr lang="en-SG" sz="2400" dirty="0"/>
              <a:t> </a:t>
            </a:r>
            <a:r>
              <a:rPr lang="en-SG" sz="2400" dirty="0" err="1"/>
              <a:t>mengembalikan</a:t>
            </a:r>
            <a:r>
              <a:rPr lang="en-SG" sz="2400" dirty="0"/>
              <a:t> </a:t>
            </a:r>
            <a:r>
              <a:rPr lang="en-SG" sz="2400" dirty="0" err="1"/>
              <a:t>nilai</a:t>
            </a:r>
            <a:r>
              <a:rPr lang="en-SG" sz="2400" dirty="0"/>
              <a:t> </a:t>
            </a:r>
            <a:r>
              <a:rPr lang="en-SG" sz="2400" dirty="0" err="1" smtClean="0"/>
              <a:t>kembalian</a:t>
            </a:r>
            <a:r>
              <a:rPr lang="en-SG" sz="2400" dirty="0" smtClean="0"/>
              <a:t> </a:t>
            </a:r>
            <a:r>
              <a:rPr lang="en-SG" sz="2400" dirty="0" err="1" smtClean="0"/>
              <a:t>ke</a:t>
            </a:r>
            <a:r>
              <a:rPr lang="en-SG" sz="2400" dirty="0" smtClean="0"/>
              <a:t> </a:t>
            </a:r>
            <a:r>
              <a:rPr lang="en-SG" sz="2400" dirty="0" err="1"/>
              <a:t>luar</a:t>
            </a:r>
            <a:r>
              <a:rPr lang="en-SG" sz="2400" dirty="0"/>
              <a:t> procedure </a:t>
            </a:r>
            <a:r>
              <a:rPr lang="en-SG" sz="2400" dirty="0" err="1"/>
              <a:t>tersebut</a:t>
            </a:r>
            <a:r>
              <a:rPr lang="en-SG" sz="2400" dirty="0"/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sv-SE" sz="2400" dirty="0" smtClean="0"/>
              <a:t>Function </a:t>
            </a:r>
            <a:r>
              <a:rPr lang="sv-SE" sz="2400" dirty="0"/>
              <a:t>dalam C adalah suatu kumpulan program yang mengerjakan suatu </a:t>
            </a:r>
            <a:r>
              <a:rPr lang="sv-SE" sz="2400" dirty="0" smtClean="0"/>
              <a:t>tugas </a:t>
            </a:r>
            <a:r>
              <a:rPr lang="en-SG" sz="2400" dirty="0" err="1" smtClean="0"/>
              <a:t>spesifik</a:t>
            </a:r>
            <a:r>
              <a:rPr lang="en-SG" sz="2400" dirty="0" smtClean="0"/>
              <a:t> </a:t>
            </a:r>
            <a:r>
              <a:rPr lang="en-SG" sz="2400" dirty="0" err="1"/>
              <a:t>tertentu</a:t>
            </a:r>
            <a:r>
              <a:rPr lang="en-SG" sz="2400" dirty="0"/>
              <a:t> yang </a:t>
            </a:r>
            <a:r>
              <a:rPr lang="en-SG" sz="2400" dirty="0" err="1"/>
              <a:t>bisa</a:t>
            </a:r>
            <a:r>
              <a:rPr lang="en-SG" sz="2400" dirty="0"/>
              <a:t> </a:t>
            </a:r>
            <a:r>
              <a:rPr lang="en-SG" sz="2400" dirty="0" err="1"/>
              <a:t>mengembalikan</a:t>
            </a:r>
            <a:r>
              <a:rPr lang="en-SG" sz="2400" dirty="0"/>
              <a:t> </a:t>
            </a:r>
            <a:r>
              <a:rPr lang="en-SG" sz="2400" dirty="0" err="1"/>
              <a:t>nilai</a:t>
            </a:r>
            <a:r>
              <a:rPr lang="en-SG" sz="2400" dirty="0"/>
              <a:t> </a:t>
            </a:r>
            <a:r>
              <a:rPr lang="en-SG" sz="2400" dirty="0" err="1"/>
              <a:t>atau</a:t>
            </a:r>
            <a:r>
              <a:rPr lang="en-SG" sz="2400" dirty="0"/>
              <a:t> </a:t>
            </a:r>
            <a:r>
              <a:rPr lang="en-SG" sz="2400" dirty="0" err="1"/>
              <a:t>tidak</a:t>
            </a:r>
            <a:r>
              <a:rPr lang="en-SG" sz="2400" dirty="0"/>
              <a:t> </a:t>
            </a:r>
            <a:r>
              <a:rPr lang="en-SG" sz="2400" dirty="0" err="1"/>
              <a:t>mengembalikan</a:t>
            </a:r>
            <a:r>
              <a:rPr lang="en-SG" sz="2400" dirty="0"/>
              <a:t> </a:t>
            </a:r>
            <a:r>
              <a:rPr lang="en-SG" sz="2400" dirty="0" err="1"/>
              <a:t>nilai</a:t>
            </a:r>
            <a:r>
              <a:rPr lang="en-SG" sz="2400" dirty="0"/>
              <a:t> (</a:t>
            </a:r>
            <a:r>
              <a:rPr lang="en-SG" sz="2400" dirty="0" err="1" smtClean="0"/>
              <a:t>sama</a:t>
            </a:r>
            <a:r>
              <a:rPr lang="en-SG" sz="2400" dirty="0" smtClean="0"/>
              <a:t> d</a:t>
            </a:r>
            <a:r>
              <a:rPr lang="it-IT" sz="2400" dirty="0" smtClean="0"/>
              <a:t>engan </a:t>
            </a:r>
            <a:r>
              <a:rPr lang="it-IT" sz="2400" dirty="0"/>
              <a:t>procedure di Pascal/sub di Basic).</a:t>
            </a: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de-DE" sz="2800" dirty="0"/>
              <a:t>Dalam C fungsi ada 2 jenis:</a:t>
            </a:r>
          </a:p>
          <a:p>
            <a:pPr>
              <a:lnSpc>
                <a:spcPct val="150000"/>
              </a:lnSpc>
            </a:pPr>
            <a:r>
              <a:rPr lang="en-SG" sz="2800" dirty="0"/>
              <a:t> </a:t>
            </a:r>
            <a:r>
              <a:rPr lang="en-SG" sz="2800" dirty="0" err="1"/>
              <a:t>Fungsi</a:t>
            </a:r>
            <a:r>
              <a:rPr lang="en-SG" sz="2800" dirty="0"/>
              <a:t> yang </a:t>
            </a:r>
            <a:r>
              <a:rPr lang="en-SG" sz="2800" dirty="0" err="1"/>
              <a:t>tidak</a:t>
            </a:r>
            <a:r>
              <a:rPr lang="en-SG" sz="2800" dirty="0"/>
              <a:t> </a:t>
            </a:r>
            <a:r>
              <a:rPr lang="en-SG" sz="2800" dirty="0" err="1"/>
              <a:t>mengembalikan</a:t>
            </a:r>
            <a:r>
              <a:rPr lang="en-SG" sz="2800" dirty="0"/>
              <a:t> </a:t>
            </a:r>
            <a:r>
              <a:rPr lang="en-SG" sz="2800" dirty="0" err="1"/>
              <a:t>nilai</a:t>
            </a:r>
            <a:r>
              <a:rPr lang="en-SG" sz="2800" dirty="0"/>
              <a:t> (</a:t>
            </a:r>
            <a:r>
              <a:rPr lang="en-SG" sz="2800" b="1" dirty="0"/>
              <a:t>void</a:t>
            </a:r>
            <a:r>
              <a:rPr lang="en-SG" sz="2800" dirty="0"/>
              <a:t>)</a:t>
            </a:r>
          </a:p>
          <a:p>
            <a:pPr>
              <a:lnSpc>
                <a:spcPct val="150000"/>
              </a:lnSpc>
            </a:pPr>
            <a:r>
              <a:rPr lang="en-SG" sz="2800" dirty="0"/>
              <a:t> </a:t>
            </a:r>
            <a:r>
              <a:rPr lang="en-SG" sz="2800" dirty="0" err="1"/>
              <a:t>Fungsi</a:t>
            </a:r>
            <a:r>
              <a:rPr lang="en-SG" sz="2800" dirty="0"/>
              <a:t> yang </a:t>
            </a:r>
            <a:r>
              <a:rPr lang="en-SG" sz="2800" dirty="0" err="1"/>
              <a:t>mengembalikan</a:t>
            </a:r>
            <a:r>
              <a:rPr lang="en-SG" sz="2800" dirty="0"/>
              <a:t> </a:t>
            </a:r>
            <a:r>
              <a:rPr lang="en-SG" sz="2800" dirty="0" err="1"/>
              <a:t>nilai</a:t>
            </a:r>
            <a:r>
              <a:rPr lang="en-SG" sz="2800" dirty="0"/>
              <a:t> (</a:t>
            </a:r>
            <a:r>
              <a:rPr lang="en-SG" sz="2800" b="1" dirty="0"/>
              <a:t>non-void</a:t>
            </a:r>
            <a:r>
              <a:rPr lang="en-SG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b="1" dirty="0" smtClean="0"/>
              <a:t>Function yang void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2400" dirty="0" err="1" smtClean="0"/>
              <a:t>Fungsi</a:t>
            </a:r>
            <a:r>
              <a:rPr lang="en-SG" sz="2400" dirty="0" smtClean="0"/>
              <a:t> </a:t>
            </a:r>
            <a:r>
              <a:rPr lang="en-SG" sz="2400" dirty="0"/>
              <a:t>yang void </a:t>
            </a:r>
            <a:r>
              <a:rPr lang="en-SG" sz="2400" dirty="0" err="1"/>
              <a:t>sering</a:t>
            </a:r>
            <a:r>
              <a:rPr lang="en-SG" sz="2400" dirty="0"/>
              <a:t> </a:t>
            </a:r>
            <a:r>
              <a:rPr lang="en-SG" sz="2400" dirty="0" err="1"/>
              <a:t>disebut</a:t>
            </a:r>
            <a:r>
              <a:rPr lang="en-SG" sz="2400" dirty="0"/>
              <a:t> </a:t>
            </a:r>
            <a:r>
              <a:rPr lang="en-SG" sz="2400" dirty="0" err="1"/>
              <a:t>juga</a:t>
            </a:r>
            <a:r>
              <a:rPr lang="en-SG" sz="2400" dirty="0"/>
              <a:t> function</a:t>
            </a:r>
          </a:p>
          <a:p>
            <a:r>
              <a:rPr lang="en-SG" sz="2400" dirty="0" err="1" smtClean="0"/>
              <a:t>Disebut</a:t>
            </a:r>
            <a:r>
              <a:rPr lang="en-SG" sz="2400" dirty="0" smtClean="0"/>
              <a:t> </a:t>
            </a:r>
            <a:r>
              <a:rPr lang="en-SG" sz="2400" dirty="0"/>
              <a:t>void </a:t>
            </a:r>
            <a:r>
              <a:rPr lang="en-SG" sz="2400" dirty="0" err="1"/>
              <a:t>karena</a:t>
            </a:r>
            <a:r>
              <a:rPr lang="en-SG" sz="2400" dirty="0"/>
              <a:t> </a:t>
            </a:r>
            <a:r>
              <a:rPr lang="en-SG" sz="2400" dirty="0" err="1"/>
              <a:t>fungsi</a:t>
            </a:r>
            <a:r>
              <a:rPr lang="en-SG" sz="2400" dirty="0"/>
              <a:t> </a:t>
            </a:r>
            <a:r>
              <a:rPr lang="en-SG" sz="2400" dirty="0" err="1"/>
              <a:t>tersebut</a:t>
            </a:r>
            <a:r>
              <a:rPr lang="en-SG" sz="2400" dirty="0"/>
              <a:t> </a:t>
            </a:r>
            <a:r>
              <a:rPr lang="en-SG" sz="2400" dirty="0" err="1"/>
              <a:t>tidak</a:t>
            </a:r>
            <a:r>
              <a:rPr lang="en-SG" sz="2400" dirty="0"/>
              <a:t> </a:t>
            </a:r>
            <a:r>
              <a:rPr lang="en-SG" sz="2400" dirty="0" err="1"/>
              <a:t>mengembalikan</a:t>
            </a:r>
            <a:r>
              <a:rPr lang="en-SG" sz="2400" dirty="0"/>
              <a:t> </a:t>
            </a:r>
            <a:r>
              <a:rPr lang="en-SG" sz="2400" dirty="0" err="1"/>
              <a:t>suatu</a:t>
            </a:r>
            <a:r>
              <a:rPr lang="en-SG" sz="2400" dirty="0"/>
              <a:t> </a:t>
            </a:r>
            <a:r>
              <a:rPr lang="en-SG" sz="2400" dirty="0" err="1"/>
              <a:t>nilai</a:t>
            </a:r>
            <a:r>
              <a:rPr lang="en-SG" sz="2400" dirty="0"/>
              <a:t> </a:t>
            </a:r>
            <a:r>
              <a:rPr lang="en-SG" sz="2400" dirty="0" err="1"/>
              <a:t>keluaran</a:t>
            </a:r>
            <a:r>
              <a:rPr lang="en-SG" sz="2400" dirty="0"/>
              <a:t> </a:t>
            </a:r>
            <a:r>
              <a:rPr lang="en-SG" sz="2400" dirty="0" smtClean="0"/>
              <a:t>yang </a:t>
            </a:r>
            <a:r>
              <a:rPr lang="nb-NO" sz="2400" dirty="0" smtClean="0"/>
              <a:t>didapat </a:t>
            </a:r>
            <a:r>
              <a:rPr lang="nb-NO" sz="2400" dirty="0"/>
              <a:t>dari hasil proses fungsi tersebut.</a:t>
            </a:r>
          </a:p>
          <a:p>
            <a:r>
              <a:rPr lang="en-SG" sz="2400" dirty="0" err="1" smtClean="0"/>
              <a:t>Ciri</a:t>
            </a:r>
            <a:r>
              <a:rPr lang="en-SG" sz="2400" dirty="0"/>
              <a:t>: </a:t>
            </a:r>
            <a:r>
              <a:rPr lang="en-SG" sz="2400" dirty="0" err="1"/>
              <a:t>tidak</a:t>
            </a:r>
            <a:r>
              <a:rPr lang="en-SG" sz="2400" dirty="0"/>
              <a:t> </a:t>
            </a:r>
            <a:r>
              <a:rPr lang="en-SG" sz="2400" dirty="0" err="1"/>
              <a:t>adanya</a:t>
            </a:r>
            <a:r>
              <a:rPr lang="en-SG" sz="2400" dirty="0"/>
              <a:t> keyword return.</a:t>
            </a:r>
          </a:p>
          <a:p>
            <a:r>
              <a:rPr lang="nn-NO" sz="2400" dirty="0" smtClean="0"/>
              <a:t>Ciri</a:t>
            </a:r>
            <a:r>
              <a:rPr lang="nn-NO" sz="2400" dirty="0"/>
              <a:t>: tidak adanya tipe data di dalam deklarasi fungsi.</a:t>
            </a:r>
          </a:p>
          <a:p>
            <a:r>
              <a:rPr lang="en-SG" sz="2400" dirty="0" err="1" smtClean="0"/>
              <a:t>Ciri</a:t>
            </a:r>
            <a:r>
              <a:rPr lang="en-SG" sz="2400" dirty="0"/>
              <a:t>: </a:t>
            </a:r>
            <a:r>
              <a:rPr lang="en-SG" sz="2400" dirty="0" err="1"/>
              <a:t>menggunakan</a:t>
            </a:r>
            <a:r>
              <a:rPr lang="en-SG" sz="2400" dirty="0"/>
              <a:t> keyword void.</a:t>
            </a:r>
          </a:p>
          <a:p>
            <a:r>
              <a:rPr lang="en-SG" sz="2400" dirty="0" err="1" smtClean="0"/>
              <a:t>Tidak</a:t>
            </a:r>
            <a:r>
              <a:rPr lang="en-SG" sz="2400" dirty="0" smtClean="0"/>
              <a:t> </a:t>
            </a:r>
            <a:r>
              <a:rPr lang="en-SG" sz="2400" dirty="0" err="1"/>
              <a:t>dapat</a:t>
            </a:r>
            <a:r>
              <a:rPr lang="en-SG" sz="2400" dirty="0"/>
              <a:t> </a:t>
            </a:r>
            <a:r>
              <a:rPr lang="en-SG" sz="2400" dirty="0" err="1"/>
              <a:t>langsung</a:t>
            </a:r>
            <a:r>
              <a:rPr lang="en-SG" sz="2400" dirty="0"/>
              <a:t> </a:t>
            </a:r>
            <a:r>
              <a:rPr lang="en-SG" sz="2400" dirty="0" err="1"/>
              <a:t>ditampilkan</a:t>
            </a:r>
            <a:r>
              <a:rPr lang="en-SG" sz="2400" dirty="0"/>
              <a:t> </a:t>
            </a:r>
            <a:r>
              <a:rPr lang="en-SG" sz="2400" dirty="0" err="1"/>
              <a:t>hasilnya</a:t>
            </a:r>
            <a:endParaRPr lang="en-SG" sz="2400" dirty="0"/>
          </a:p>
          <a:p>
            <a:r>
              <a:rPr lang="en-SG" sz="2400" dirty="0" err="1" smtClean="0"/>
              <a:t>Contoh</a:t>
            </a:r>
            <a:r>
              <a:rPr lang="en-SG" sz="2400" dirty="0"/>
              <a:t>: </a:t>
            </a:r>
            <a:r>
              <a:rPr lang="en-SG" sz="2400" dirty="0" err="1"/>
              <a:t>clrscr</a:t>
            </a:r>
            <a:r>
              <a:rPr lang="en-SG" sz="2400" dirty="0"/>
              <a:t>(), </a:t>
            </a:r>
            <a:r>
              <a:rPr lang="en-SG" sz="2400" dirty="0" err="1"/>
              <a:t>printf</a:t>
            </a:r>
            <a:r>
              <a:rPr lang="en-SG" sz="2400" dirty="0" smtClean="0"/>
              <a:t>()</a:t>
            </a:r>
          </a:p>
          <a:p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</a:p>
          <a:p>
            <a:endParaRPr lang="en-SG" sz="2400" dirty="0"/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5214950"/>
            <a:ext cx="4975905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b="1" dirty="0" err="1" smtClean="0"/>
              <a:t>Fungsi</a:t>
            </a:r>
            <a:r>
              <a:rPr lang="en-SG" b="1" dirty="0" smtClean="0"/>
              <a:t> yang Non-Void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t-IT" sz="2400" dirty="0" smtClean="0"/>
              <a:t>Fungsi </a:t>
            </a:r>
            <a:r>
              <a:rPr lang="it-IT" sz="2400" dirty="0"/>
              <a:t>non-void disebut juga procedure (terutama di bahasa pemrograman </a:t>
            </a:r>
            <a:r>
              <a:rPr lang="it-IT" sz="2400" dirty="0" smtClean="0"/>
              <a:t>seperti </a:t>
            </a:r>
            <a:r>
              <a:rPr lang="en-SG" sz="2400" dirty="0" smtClean="0"/>
              <a:t>Pascal </a:t>
            </a:r>
            <a:r>
              <a:rPr lang="en-SG" sz="2400" dirty="0" err="1"/>
              <a:t>dan</a:t>
            </a:r>
            <a:r>
              <a:rPr lang="en-SG" sz="2400" dirty="0"/>
              <a:t> Basic)</a:t>
            </a:r>
          </a:p>
          <a:p>
            <a:pPr>
              <a:spcBef>
                <a:spcPts val="0"/>
              </a:spcBef>
            </a:pPr>
            <a:r>
              <a:rPr lang="en-SG" sz="2400" dirty="0" err="1" smtClean="0"/>
              <a:t>Disebut</a:t>
            </a:r>
            <a:r>
              <a:rPr lang="en-SG" sz="2400" dirty="0" smtClean="0"/>
              <a:t> </a:t>
            </a:r>
            <a:r>
              <a:rPr lang="en-SG" sz="2400" dirty="0"/>
              <a:t>non-void </a:t>
            </a:r>
            <a:r>
              <a:rPr lang="en-SG" sz="2400" dirty="0" err="1"/>
              <a:t>karena</a:t>
            </a:r>
            <a:r>
              <a:rPr lang="en-SG" sz="2400" dirty="0"/>
              <a:t> </a:t>
            </a:r>
            <a:r>
              <a:rPr lang="en-SG" sz="2400" dirty="0" err="1"/>
              <a:t>mengembalikan</a:t>
            </a:r>
            <a:r>
              <a:rPr lang="en-SG" sz="2400" dirty="0"/>
              <a:t> </a:t>
            </a:r>
            <a:r>
              <a:rPr lang="en-SG" sz="2400" dirty="0" err="1"/>
              <a:t>nilai</a:t>
            </a:r>
            <a:r>
              <a:rPr lang="en-SG" sz="2400" dirty="0"/>
              <a:t> </a:t>
            </a:r>
            <a:r>
              <a:rPr lang="en-SG" sz="2400" dirty="0" err="1"/>
              <a:t>kembalian</a:t>
            </a:r>
            <a:r>
              <a:rPr lang="en-SG" sz="2400" dirty="0"/>
              <a:t> yang </a:t>
            </a:r>
            <a:r>
              <a:rPr lang="en-SG" sz="2400" dirty="0" err="1"/>
              <a:t>berasal</a:t>
            </a:r>
            <a:r>
              <a:rPr lang="en-SG" sz="2400" dirty="0"/>
              <a:t> </a:t>
            </a:r>
            <a:r>
              <a:rPr lang="en-SG" sz="2400" dirty="0" err="1"/>
              <a:t>dari</a:t>
            </a:r>
            <a:r>
              <a:rPr lang="en-SG" sz="2400" dirty="0"/>
              <a:t> </a:t>
            </a:r>
            <a:r>
              <a:rPr lang="en-SG" sz="2400" dirty="0" err="1" smtClean="0"/>
              <a:t>keluaran</a:t>
            </a:r>
            <a:r>
              <a:rPr lang="en-SG" sz="2400" dirty="0" smtClean="0"/>
              <a:t> </a:t>
            </a:r>
            <a:r>
              <a:rPr lang="en-SG" sz="2400" dirty="0" err="1" smtClean="0"/>
              <a:t>hasil</a:t>
            </a:r>
            <a:r>
              <a:rPr lang="en-SG" sz="2400" dirty="0" smtClean="0"/>
              <a:t> </a:t>
            </a:r>
            <a:r>
              <a:rPr lang="en-SG" sz="2400" dirty="0" err="1"/>
              <a:t>proses</a:t>
            </a:r>
            <a:r>
              <a:rPr lang="en-SG" sz="2400" dirty="0"/>
              <a:t> function </a:t>
            </a:r>
            <a:r>
              <a:rPr lang="en-SG" sz="2400" dirty="0" err="1"/>
              <a:t>tersebut</a:t>
            </a:r>
            <a:endParaRPr lang="en-SG" sz="2400" dirty="0"/>
          </a:p>
          <a:p>
            <a:pPr>
              <a:spcBef>
                <a:spcPts val="0"/>
              </a:spcBef>
            </a:pPr>
            <a:r>
              <a:rPr lang="en-SG" sz="2400" dirty="0" err="1" smtClean="0"/>
              <a:t>Ciri</a:t>
            </a:r>
            <a:r>
              <a:rPr lang="en-SG" sz="2400" dirty="0"/>
              <a:t>: </a:t>
            </a:r>
            <a:r>
              <a:rPr lang="en-SG" sz="2400" dirty="0" err="1"/>
              <a:t>ada</a:t>
            </a:r>
            <a:r>
              <a:rPr lang="en-SG" sz="2400" dirty="0"/>
              <a:t> keyword return</a:t>
            </a:r>
          </a:p>
          <a:p>
            <a:pPr>
              <a:spcBef>
                <a:spcPts val="0"/>
              </a:spcBef>
            </a:pPr>
            <a:r>
              <a:rPr lang="en-SG" sz="2400" dirty="0" err="1" smtClean="0"/>
              <a:t>Ciri</a:t>
            </a:r>
            <a:r>
              <a:rPr lang="en-SG" sz="2400" dirty="0"/>
              <a:t>: </a:t>
            </a:r>
            <a:r>
              <a:rPr lang="en-SG" sz="2400" dirty="0" err="1"/>
              <a:t>ada</a:t>
            </a:r>
            <a:r>
              <a:rPr lang="en-SG" sz="2400" dirty="0"/>
              <a:t> </a:t>
            </a:r>
            <a:r>
              <a:rPr lang="en-SG" sz="2400" dirty="0" err="1"/>
              <a:t>tipe</a:t>
            </a:r>
            <a:r>
              <a:rPr lang="en-SG" sz="2400" dirty="0"/>
              <a:t> data yang </a:t>
            </a:r>
            <a:r>
              <a:rPr lang="en-SG" sz="2400" dirty="0" err="1"/>
              <a:t>mengawali</a:t>
            </a:r>
            <a:r>
              <a:rPr lang="en-SG" sz="2400" dirty="0"/>
              <a:t> </a:t>
            </a:r>
            <a:r>
              <a:rPr lang="en-SG" sz="2400" dirty="0" err="1"/>
              <a:t>deklarasi</a:t>
            </a:r>
            <a:r>
              <a:rPr lang="en-SG" sz="2400" dirty="0"/>
              <a:t> </a:t>
            </a:r>
            <a:r>
              <a:rPr lang="en-SG" sz="2400" dirty="0" err="1" smtClean="0"/>
              <a:t>fungsi</a:t>
            </a:r>
            <a:endParaRPr lang="en-SG" sz="2400" dirty="0" smtClean="0"/>
          </a:p>
          <a:p>
            <a:pPr>
              <a:spcBef>
                <a:spcPts val="0"/>
              </a:spcBef>
            </a:pPr>
            <a:r>
              <a:rPr lang="en-SG" sz="2400" dirty="0" err="1"/>
              <a:t>Ciri</a:t>
            </a:r>
            <a:r>
              <a:rPr lang="en-SG" sz="2400" dirty="0"/>
              <a:t>: </a:t>
            </a:r>
            <a:r>
              <a:rPr lang="en-SG" sz="2400" dirty="0" err="1"/>
              <a:t>tidak</a:t>
            </a:r>
            <a:r>
              <a:rPr lang="en-SG" sz="2400" dirty="0"/>
              <a:t> </a:t>
            </a:r>
            <a:r>
              <a:rPr lang="en-SG" sz="2400" dirty="0" err="1"/>
              <a:t>ada</a:t>
            </a:r>
            <a:r>
              <a:rPr lang="en-SG" sz="2400" dirty="0"/>
              <a:t> keyword </a:t>
            </a:r>
            <a:r>
              <a:rPr lang="en-SG" sz="2400" dirty="0" smtClean="0"/>
              <a:t>void</a:t>
            </a:r>
          </a:p>
          <a:p>
            <a:pPr>
              <a:spcBef>
                <a:spcPts val="0"/>
              </a:spcBef>
            </a:pPr>
            <a:r>
              <a:rPr lang="nn-NO" sz="2400" dirty="0" smtClean="0"/>
              <a:t>Dapat </a:t>
            </a:r>
            <a:r>
              <a:rPr lang="nn-NO" sz="2400" dirty="0"/>
              <a:t>dianalogikan sebagai suatu variabel yang memiliki tipe data tertentu </a:t>
            </a:r>
            <a:r>
              <a:rPr lang="nn-NO" sz="2400" dirty="0" smtClean="0"/>
              <a:t>sehingga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/>
              <a:t>langsung</a:t>
            </a:r>
            <a:r>
              <a:rPr lang="en-SG" sz="2400" dirty="0"/>
              <a:t> </a:t>
            </a:r>
            <a:r>
              <a:rPr lang="en-SG" sz="2400" dirty="0" err="1"/>
              <a:t>ditampilkan</a:t>
            </a:r>
            <a:r>
              <a:rPr lang="en-SG" sz="2400" dirty="0"/>
              <a:t> </a:t>
            </a:r>
            <a:r>
              <a:rPr lang="en-SG" sz="2400" dirty="0" err="1"/>
              <a:t>hasilnya</a:t>
            </a:r>
            <a:r>
              <a:rPr lang="en-SG" sz="2400" dirty="0"/>
              <a:t>.</a:t>
            </a:r>
          </a:p>
          <a:p>
            <a:pPr>
              <a:spcBef>
                <a:spcPts val="0"/>
              </a:spcBef>
            </a:pPr>
            <a:r>
              <a:rPr lang="en-SG" sz="2400" dirty="0" err="1" smtClean="0"/>
              <a:t>Contoh</a:t>
            </a:r>
            <a:r>
              <a:rPr lang="en-SG" sz="2400" dirty="0"/>
              <a:t>: sin(), </a:t>
            </a:r>
            <a:r>
              <a:rPr lang="en-SG" sz="2400" dirty="0" err="1"/>
              <a:t>getch</a:t>
            </a:r>
            <a:r>
              <a:rPr lang="en-SG" sz="2400" dirty="0" smtClean="0"/>
              <a:t>()</a:t>
            </a:r>
          </a:p>
          <a:p>
            <a:pPr>
              <a:spcBef>
                <a:spcPts val="0"/>
              </a:spcBef>
            </a:pPr>
            <a:r>
              <a:rPr lang="en-US" sz="2400" dirty="0" err="1" smtClean="0"/>
              <a:t>Contoh</a:t>
            </a:r>
            <a:endParaRPr lang="en-SG" sz="2400" dirty="0"/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5" y="5500726"/>
            <a:ext cx="3455749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600" b="1" dirty="0" err="1" smtClean="0"/>
              <a:t>Deklarasi</a:t>
            </a:r>
            <a:r>
              <a:rPr lang="en-SG" sz="3600" b="1" dirty="0" smtClean="0"/>
              <a:t> Function/Prototype Function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n-NO" sz="2400" dirty="0" smtClean="0"/>
              <a:t>Deklarasi </a:t>
            </a:r>
            <a:r>
              <a:rPr lang="nn-NO" sz="2400" dirty="0"/>
              <a:t>fungsi harus ditulis di atas sebelum void main() dan tidak </a:t>
            </a:r>
            <a:r>
              <a:rPr lang="nn-NO" sz="2400" dirty="0" smtClean="0"/>
              <a:t>berisi </a:t>
            </a:r>
            <a:r>
              <a:rPr lang="nn-NO" sz="2400" dirty="0"/>
              <a:t>kode </a:t>
            </a:r>
            <a:r>
              <a:rPr lang="nn-NO" sz="2400" dirty="0" smtClean="0"/>
              <a:t>sama </a:t>
            </a:r>
            <a:r>
              <a:rPr lang="en-SG" sz="2400" dirty="0" err="1" smtClean="0"/>
              <a:t>sekali</a:t>
            </a:r>
            <a:r>
              <a:rPr lang="en-SG" sz="2400" dirty="0"/>
              <a:t>, </a:t>
            </a:r>
            <a:r>
              <a:rPr lang="en-SG" sz="2400" dirty="0" err="1"/>
              <a:t>hanya</a:t>
            </a:r>
            <a:r>
              <a:rPr lang="en-SG" sz="2400" dirty="0"/>
              <a:t> </a:t>
            </a:r>
            <a:r>
              <a:rPr lang="en-SG" sz="2400" dirty="0" err="1"/>
              <a:t>berupa</a:t>
            </a:r>
            <a:r>
              <a:rPr lang="en-SG" sz="2400" dirty="0"/>
              <a:t> </a:t>
            </a:r>
            <a:r>
              <a:rPr lang="en-SG" sz="2400" dirty="0" err="1"/>
              <a:t>judul</a:t>
            </a:r>
            <a:r>
              <a:rPr lang="en-SG" sz="2400" dirty="0"/>
              <a:t> </a:t>
            </a:r>
            <a:r>
              <a:rPr lang="en-SG" sz="2400" dirty="0" err="1" smtClean="0"/>
              <a:t>fungsi</a:t>
            </a:r>
            <a:endParaRPr lang="en-SG" sz="2400" dirty="0" smtClean="0"/>
          </a:p>
          <a:p>
            <a:pPr>
              <a:spcBef>
                <a:spcPts val="0"/>
              </a:spcBef>
            </a:pPr>
            <a:r>
              <a:rPr lang="en-US" sz="2400" dirty="0" err="1" smtClean="0"/>
              <a:t>Contoh</a:t>
            </a:r>
            <a:r>
              <a:rPr lang="en-US" sz="2400" dirty="0" smtClean="0"/>
              <a:t>:</a:t>
            </a:r>
            <a:endParaRPr lang="en-SG" sz="2400" dirty="0" smtClean="0"/>
          </a:p>
          <a:p>
            <a:pPr>
              <a:spcBef>
                <a:spcPts val="0"/>
              </a:spcBef>
            </a:pPr>
            <a:endParaRPr lang="en-SG" sz="2400" dirty="0"/>
          </a:p>
        </p:txBody>
      </p:sp>
      <p:sp>
        <p:nvSpPr>
          <p:cNvPr id="4" name="Rectangle 3"/>
          <p:cNvSpPr/>
          <p:nvPr/>
        </p:nvSpPr>
        <p:spPr>
          <a:xfrm>
            <a:off x="785786" y="2826127"/>
            <a:ext cx="742955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Absolut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(double X); /*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deklarasi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Absolut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void main()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{	float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= -123,45;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("%7.2f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mutlaknya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adalah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	%7.2f\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n",Nilai,Absolut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getch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/*-----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untuk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memutlakkan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nilai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negatip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- -----*/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Absolut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(double X) /*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definisi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fungsi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*/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if(X&lt;0) X = -X;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return(X);</a:t>
            </a:r>
          </a:p>
          <a:p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SG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b="1" dirty="0" smtClean="0"/>
              <a:t>Scope Variable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SG" dirty="0" err="1" smtClean="0"/>
              <a:t>Sebuah</a:t>
            </a:r>
            <a:r>
              <a:rPr lang="en-SG" dirty="0" smtClean="0"/>
              <a:t> </a:t>
            </a:r>
            <a:r>
              <a:rPr lang="en-SG" dirty="0" err="1"/>
              <a:t>variabel</a:t>
            </a:r>
            <a:r>
              <a:rPr lang="en-SG" dirty="0"/>
              <a:t> </a:t>
            </a:r>
            <a:r>
              <a:rPr lang="en-SG" dirty="0" err="1"/>
              <a:t>di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sebuah</a:t>
            </a:r>
            <a:r>
              <a:rPr lang="en-SG" dirty="0"/>
              <a:t> program </a:t>
            </a:r>
            <a:r>
              <a:rPr lang="en-SG" dirty="0" err="1"/>
              <a:t>memiliki</a:t>
            </a:r>
            <a:r>
              <a:rPr lang="en-SG" dirty="0"/>
              <a:t> </a:t>
            </a:r>
            <a:r>
              <a:rPr lang="en-SG" dirty="0" err="1"/>
              <a:t>skop</a:t>
            </a:r>
            <a:r>
              <a:rPr lang="en-SG" dirty="0"/>
              <a:t> </a:t>
            </a:r>
            <a:r>
              <a:rPr lang="en-SG" dirty="0" err="1"/>
              <a:t>jangkauan</a:t>
            </a:r>
            <a:r>
              <a:rPr lang="en-SG" dirty="0"/>
              <a:t> </a:t>
            </a:r>
            <a:r>
              <a:rPr lang="en-SG" dirty="0" err="1"/>
              <a:t>variabel</a:t>
            </a:r>
            <a:r>
              <a:rPr lang="en-SG" dirty="0"/>
              <a:t> </a:t>
            </a:r>
            <a:r>
              <a:rPr lang="en-SG" dirty="0" err="1"/>
              <a:t>tertentu</a:t>
            </a:r>
            <a:r>
              <a:rPr lang="en-SG" dirty="0"/>
              <a:t>.</a:t>
            </a:r>
          </a:p>
          <a:p>
            <a:pPr>
              <a:lnSpc>
                <a:spcPct val="150000"/>
              </a:lnSpc>
            </a:pPr>
            <a:r>
              <a:rPr lang="en-SG" dirty="0" smtClean="0"/>
              <a:t>Scope </a:t>
            </a:r>
            <a:r>
              <a:rPr lang="en-SG" dirty="0" err="1"/>
              <a:t>variabel</a:t>
            </a:r>
            <a:r>
              <a:rPr lang="en-SG" dirty="0"/>
              <a:t> </a:t>
            </a:r>
            <a:r>
              <a:rPr lang="en-SG" dirty="0" err="1"/>
              <a:t>terdiri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:</a:t>
            </a:r>
          </a:p>
          <a:p>
            <a:pPr lvl="1">
              <a:lnSpc>
                <a:spcPct val="150000"/>
              </a:lnSpc>
            </a:pPr>
            <a:r>
              <a:rPr lang="en-SG" dirty="0"/>
              <a:t> </a:t>
            </a:r>
            <a:r>
              <a:rPr lang="en-SG" sz="3200" b="1" dirty="0" err="1">
                <a:solidFill>
                  <a:schemeClr val="tx2"/>
                </a:solidFill>
              </a:rPr>
              <a:t>Variabel</a:t>
            </a:r>
            <a:r>
              <a:rPr lang="en-SG" sz="3200" b="1" dirty="0">
                <a:solidFill>
                  <a:schemeClr val="tx2"/>
                </a:solidFill>
              </a:rPr>
              <a:t> </a:t>
            </a:r>
            <a:r>
              <a:rPr lang="en-SG" sz="3200" b="1" dirty="0" err="1">
                <a:solidFill>
                  <a:schemeClr val="tx2"/>
                </a:solidFill>
              </a:rPr>
              <a:t>lokal</a:t>
            </a:r>
            <a:endParaRPr lang="en-SG" sz="3200" b="1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SG" sz="3200" b="1" dirty="0">
                <a:solidFill>
                  <a:schemeClr val="tx2"/>
                </a:solidFill>
              </a:rPr>
              <a:t> </a:t>
            </a:r>
            <a:r>
              <a:rPr lang="en-SG" sz="3200" b="1" dirty="0" err="1">
                <a:solidFill>
                  <a:schemeClr val="tx2"/>
                </a:solidFill>
              </a:rPr>
              <a:t>Variabel</a:t>
            </a:r>
            <a:r>
              <a:rPr lang="en-SG" sz="3200" b="1" dirty="0">
                <a:solidFill>
                  <a:schemeClr val="tx2"/>
                </a:solidFill>
              </a:rPr>
              <a:t> global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b="1" dirty="0" err="1"/>
              <a:t>Variabel</a:t>
            </a:r>
            <a:r>
              <a:rPr lang="en-SG" b="1" dirty="0"/>
              <a:t> </a:t>
            </a:r>
            <a:r>
              <a:rPr lang="en-SG" b="1" dirty="0" err="1"/>
              <a:t>lokal</a:t>
            </a:r>
            <a:endParaRPr lang="en-SG" b="1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sv-SE" sz="2400" dirty="0" smtClean="0"/>
              <a:t>Variabel </a:t>
            </a:r>
            <a:r>
              <a:rPr lang="sv-SE" sz="2400" dirty="0"/>
              <a:t>yang hanya dikenal di daerah yang lokal saja, misalnya di dalam </a:t>
            </a:r>
            <a:r>
              <a:rPr lang="sv-SE" sz="2400" dirty="0" smtClean="0"/>
              <a:t>sebuah </a:t>
            </a:r>
            <a:r>
              <a:rPr lang="nn-NO" sz="2400" dirty="0" smtClean="0"/>
              <a:t>fungsi/prosedur </a:t>
            </a:r>
            <a:r>
              <a:rPr lang="nn-NO" sz="2400" dirty="0"/>
              <a:t>tertentu saja dan tidak dikenal di daerah lainnya.</a:t>
            </a:r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SG" sz="2400" dirty="0" err="1" smtClean="0"/>
              <a:t>Harus</a:t>
            </a:r>
            <a:r>
              <a:rPr lang="en-SG" sz="2400" dirty="0" smtClean="0"/>
              <a:t> </a:t>
            </a:r>
            <a:r>
              <a:rPr lang="en-SG" sz="2400" dirty="0" err="1"/>
              <a:t>dideklarasikan</a:t>
            </a:r>
            <a:r>
              <a:rPr lang="en-SG" sz="2400" dirty="0"/>
              <a:t> </a:t>
            </a:r>
            <a:r>
              <a:rPr lang="en-SG" sz="2400" dirty="0" err="1"/>
              <a:t>di</a:t>
            </a:r>
            <a:r>
              <a:rPr lang="en-SG" sz="2400" dirty="0"/>
              <a:t> </a:t>
            </a:r>
            <a:r>
              <a:rPr lang="en-SG" sz="2400" dirty="0" err="1"/>
              <a:t>dalam</a:t>
            </a:r>
            <a:r>
              <a:rPr lang="en-SG" sz="2400" dirty="0"/>
              <a:t> </a:t>
            </a:r>
            <a:r>
              <a:rPr lang="en-SG" sz="2400" dirty="0" err="1"/>
              <a:t>blok</a:t>
            </a:r>
            <a:r>
              <a:rPr lang="en-SG" sz="2400" dirty="0"/>
              <a:t> yang </a:t>
            </a:r>
            <a:r>
              <a:rPr lang="en-SG" sz="2400" dirty="0" err="1"/>
              <a:t>bersangkutan</a:t>
            </a:r>
            <a:endParaRPr lang="en-SG" sz="2400" dirty="0"/>
          </a:p>
          <a:p>
            <a:pPr lvl="1">
              <a:spcBef>
                <a:spcPts val="1200"/>
              </a:spcBef>
              <a:spcAft>
                <a:spcPts val="600"/>
              </a:spcAft>
            </a:pPr>
            <a:r>
              <a:rPr lang="en-SG" sz="2400" dirty="0" err="1" smtClean="0"/>
              <a:t>Variabel</a:t>
            </a:r>
            <a:r>
              <a:rPr lang="en-SG" sz="2400" dirty="0" smtClean="0"/>
              <a:t> </a:t>
            </a:r>
            <a:r>
              <a:rPr lang="en-SG" sz="2400" dirty="0" err="1"/>
              <a:t>lokal</a:t>
            </a:r>
            <a:r>
              <a:rPr lang="en-SG" sz="2400" dirty="0"/>
              <a:t> </a:t>
            </a:r>
            <a:r>
              <a:rPr lang="en-SG" sz="2400" dirty="0" err="1"/>
              <a:t>akan</a:t>
            </a:r>
            <a:r>
              <a:rPr lang="en-SG" sz="2400" dirty="0"/>
              <a:t> </a:t>
            </a:r>
            <a:r>
              <a:rPr lang="en-SG" sz="2400" dirty="0" err="1"/>
              <a:t>dihapus</a:t>
            </a:r>
            <a:r>
              <a:rPr lang="en-SG" sz="2400" dirty="0"/>
              <a:t> </a:t>
            </a:r>
            <a:r>
              <a:rPr lang="en-SG" sz="2400" dirty="0" err="1"/>
              <a:t>dari</a:t>
            </a:r>
            <a:r>
              <a:rPr lang="en-SG" sz="2400" dirty="0"/>
              <a:t> </a:t>
            </a:r>
            <a:r>
              <a:rPr lang="en-SG" sz="2400" dirty="0" err="1"/>
              <a:t>memori</a:t>
            </a:r>
            <a:r>
              <a:rPr lang="en-SG" sz="2400" dirty="0"/>
              <a:t> </a:t>
            </a:r>
            <a:r>
              <a:rPr lang="en-SG" sz="2400" dirty="0" err="1"/>
              <a:t>bila</a:t>
            </a:r>
            <a:r>
              <a:rPr lang="en-SG" sz="2400" dirty="0"/>
              <a:t> </a:t>
            </a:r>
            <a:r>
              <a:rPr lang="en-SG" sz="2400" dirty="0" err="1"/>
              <a:t>proses</a:t>
            </a:r>
            <a:r>
              <a:rPr lang="en-SG" sz="2400" dirty="0"/>
              <a:t> </a:t>
            </a:r>
            <a:r>
              <a:rPr lang="en-SG" sz="2400" dirty="0" err="1"/>
              <a:t>sudah</a:t>
            </a:r>
            <a:r>
              <a:rPr lang="en-SG" sz="2400" dirty="0"/>
              <a:t> </a:t>
            </a:r>
            <a:r>
              <a:rPr lang="en-SG" sz="2400" dirty="0" err="1"/>
              <a:t>meninggalkan</a:t>
            </a:r>
            <a:r>
              <a:rPr lang="en-SG" sz="2400" dirty="0"/>
              <a:t> </a:t>
            </a:r>
            <a:r>
              <a:rPr lang="en-SG" sz="2400" dirty="0" err="1" smtClean="0"/>
              <a:t>blokstatemen</a:t>
            </a:r>
            <a:r>
              <a:rPr lang="en-SG" sz="2400" dirty="0" smtClean="0"/>
              <a:t> </a:t>
            </a:r>
            <a:r>
              <a:rPr lang="en-SG" sz="2400" dirty="0" err="1"/>
              <a:t>letak</a:t>
            </a:r>
            <a:r>
              <a:rPr lang="en-SG" sz="2400" dirty="0"/>
              <a:t> </a:t>
            </a:r>
            <a:r>
              <a:rPr lang="en-SG" sz="2400" dirty="0" err="1"/>
              <a:t>variabel</a:t>
            </a:r>
            <a:r>
              <a:rPr lang="en-SG" sz="2400" dirty="0"/>
              <a:t> </a:t>
            </a:r>
            <a:r>
              <a:rPr lang="en-SG" sz="2400" dirty="0" err="1"/>
              <a:t>lokalnya</a:t>
            </a:r>
            <a:r>
              <a:rPr lang="en-SG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2971792" cy="72547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 </a:t>
            </a:r>
            <a:r>
              <a:rPr lang="en-US" b="1" dirty="0" err="1" smtClean="0"/>
              <a:t>Typedef</a:t>
            </a:r>
            <a:endParaRPr lang="en-SG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SG" sz="1800" dirty="0" err="1"/>
              <a:t>Perhatikan</a:t>
            </a:r>
            <a:r>
              <a:rPr lang="en-SG" sz="1800" dirty="0"/>
              <a:t> </a:t>
            </a:r>
            <a:r>
              <a:rPr lang="en-SG" sz="1800" dirty="0" err="1"/>
              <a:t>dan</a:t>
            </a:r>
            <a:r>
              <a:rPr lang="en-SG" sz="1800" dirty="0"/>
              <a:t> </a:t>
            </a:r>
            <a:r>
              <a:rPr lang="en-SG" sz="1800" dirty="0" err="1"/>
              <a:t>pahami</a:t>
            </a:r>
            <a:r>
              <a:rPr lang="en-SG" sz="1800" dirty="0"/>
              <a:t> </a:t>
            </a:r>
            <a:r>
              <a:rPr lang="en-SG" sz="1800" dirty="0" err="1"/>
              <a:t>beberapa</a:t>
            </a:r>
            <a:r>
              <a:rPr lang="en-SG" sz="1800" dirty="0"/>
              <a:t> </a:t>
            </a:r>
            <a:r>
              <a:rPr lang="en-SG" sz="1800" dirty="0" err="1"/>
              <a:t>contoh</a:t>
            </a:r>
            <a:r>
              <a:rPr lang="en-SG" sz="1800" dirty="0"/>
              <a:t> </a:t>
            </a:r>
            <a:r>
              <a:rPr lang="en-SG" sz="1800" dirty="0" err="1"/>
              <a:t>di</a:t>
            </a:r>
            <a:r>
              <a:rPr lang="en-SG" sz="1800" dirty="0"/>
              <a:t> </a:t>
            </a:r>
            <a:r>
              <a:rPr lang="en-SG" sz="1800" dirty="0" err="1"/>
              <a:t>bawah</a:t>
            </a:r>
            <a:r>
              <a:rPr lang="en-SG" sz="1800" dirty="0"/>
              <a:t> </a:t>
            </a:r>
            <a:r>
              <a:rPr lang="en-SG" sz="1800" dirty="0" err="1"/>
              <a:t>ini</a:t>
            </a:r>
            <a:r>
              <a:rPr lang="en-SG" sz="1800" dirty="0" smtClean="0"/>
              <a:t>:</a:t>
            </a:r>
          </a:p>
          <a:p>
            <a:pPr>
              <a:buNone/>
            </a:pPr>
            <a:endParaRPr lang="en-SG" sz="1800" dirty="0"/>
          </a:p>
          <a:p>
            <a:pPr>
              <a:buNone/>
            </a:pPr>
            <a:r>
              <a:rPr lang="en-SG" sz="1800" dirty="0" smtClean="0"/>
              <a:t>		</a:t>
            </a:r>
            <a:r>
              <a:rPr lang="en-SG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8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800" b="1" dirty="0">
                <a:latin typeface="Courier New" pitchFamily="49" charset="0"/>
                <a:cs typeface="Courier New" pitchFamily="49" charset="0"/>
              </a:rPr>
              <a:t> Time;</a:t>
            </a:r>
          </a:p>
          <a:p>
            <a:pPr>
              <a:buNone/>
            </a:pPr>
            <a:r>
              <a:rPr lang="en-SG" sz="1800" b="1" dirty="0" smtClean="0">
                <a:latin typeface="Courier New" pitchFamily="49" charset="0"/>
                <a:cs typeface="Courier New" pitchFamily="49" charset="0"/>
              </a:rPr>
              <a:t>		Time </a:t>
            </a:r>
            <a:r>
              <a:rPr lang="en-SG" sz="1800" b="1" dirty="0">
                <a:latin typeface="Courier New" pitchFamily="49" charset="0"/>
                <a:cs typeface="Courier New" pitchFamily="49" charset="0"/>
              </a:rPr>
              <a:t>hours, minutes, seconds</a:t>
            </a:r>
            <a:r>
              <a:rPr lang="en-SG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800" dirty="0"/>
              <a:t>	</a:t>
            </a:r>
            <a:endParaRPr lang="en-SG" sz="1800" dirty="0"/>
          </a:p>
          <a:p>
            <a:pPr>
              <a:buNone/>
            </a:pPr>
            <a:r>
              <a:rPr lang="en-SG" sz="1800" dirty="0" smtClean="0"/>
              <a:t>	</a:t>
            </a:r>
            <a:r>
              <a:rPr lang="en-SG" sz="1800" dirty="0" err="1" smtClean="0"/>
              <a:t>Pada</a:t>
            </a:r>
            <a:r>
              <a:rPr lang="en-SG" sz="1800" dirty="0" smtClean="0"/>
              <a:t> </a:t>
            </a:r>
            <a:r>
              <a:rPr lang="en-SG" sz="1800" dirty="0" err="1"/>
              <a:t>contoh</a:t>
            </a:r>
            <a:r>
              <a:rPr lang="en-SG" sz="1800" dirty="0"/>
              <a:t> </a:t>
            </a:r>
            <a:r>
              <a:rPr lang="en-SG" sz="1800" dirty="0" err="1"/>
              <a:t>di</a:t>
            </a:r>
            <a:r>
              <a:rPr lang="en-SG" sz="1800" dirty="0"/>
              <a:t> </a:t>
            </a:r>
            <a:r>
              <a:rPr lang="en-SG" sz="1800" dirty="0" err="1"/>
              <a:t>atas</a:t>
            </a:r>
            <a:r>
              <a:rPr lang="en-SG" sz="1800" dirty="0"/>
              <a:t>, Time </a:t>
            </a:r>
            <a:r>
              <a:rPr lang="en-SG" sz="1800" dirty="0" err="1"/>
              <a:t>merupakan</a:t>
            </a:r>
            <a:r>
              <a:rPr lang="en-SG" sz="1800" dirty="0"/>
              <a:t> alias </a:t>
            </a:r>
            <a:r>
              <a:rPr lang="en-SG" sz="1800" dirty="0" err="1"/>
              <a:t>dari</a:t>
            </a:r>
            <a:r>
              <a:rPr lang="en-SG" sz="1800" dirty="0"/>
              <a:t> </a:t>
            </a:r>
            <a:r>
              <a:rPr lang="en-SG" sz="1800" dirty="0" err="1"/>
              <a:t>tipe</a:t>
            </a:r>
            <a:r>
              <a:rPr lang="en-SG" sz="1800" dirty="0"/>
              <a:t> data </a:t>
            </a:r>
            <a:r>
              <a:rPr lang="en-SG" sz="1800" dirty="0" err="1"/>
              <a:t>primitif</a:t>
            </a:r>
            <a:r>
              <a:rPr lang="en-SG" sz="1800" dirty="0"/>
              <a:t> </a:t>
            </a:r>
            <a:r>
              <a:rPr lang="en-SG" sz="1800" i="1" dirty="0" smtClean="0"/>
              <a:t>int. </a:t>
            </a:r>
            <a:r>
              <a:rPr lang="en-SG" sz="1800" i="1" dirty="0" err="1" smtClean="0"/>
              <a:t>Selanjutnya</a:t>
            </a:r>
            <a:r>
              <a:rPr lang="en-SG" sz="1800" i="1" dirty="0"/>
              <a:t>, </a:t>
            </a:r>
            <a:r>
              <a:rPr lang="en-SG" sz="1800" i="1" dirty="0" err="1" smtClean="0"/>
              <a:t>pendeklarasian</a:t>
            </a:r>
            <a:r>
              <a:rPr lang="en-SG" sz="1800" i="1" dirty="0" smtClean="0"/>
              <a:t> </a:t>
            </a:r>
            <a:r>
              <a:rPr lang="en-SG" sz="1800" dirty="0" err="1" smtClean="0"/>
              <a:t>variabel</a:t>
            </a:r>
            <a:r>
              <a:rPr lang="en-SG" sz="1800" dirty="0" smtClean="0"/>
              <a:t> </a:t>
            </a:r>
            <a:r>
              <a:rPr lang="en-SG" sz="1800" dirty="0"/>
              <a:t>hours, minutes </a:t>
            </a:r>
            <a:r>
              <a:rPr lang="en-SG" sz="1800" dirty="0" err="1"/>
              <a:t>dan</a:t>
            </a:r>
            <a:r>
              <a:rPr lang="en-SG" sz="1800" dirty="0"/>
              <a:t> seconds </a:t>
            </a:r>
            <a:r>
              <a:rPr lang="en-SG" sz="1800" dirty="0" err="1"/>
              <a:t>dapat</a:t>
            </a:r>
            <a:r>
              <a:rPr lang="en-SG" sz="1800" dirty="0"/>
              <a:t> </a:t>
            </a:r>
            <a:r>
              <a:rPr lang="en-SG" sz="1800" dirty="0" err="1"/>
              <a:t>secara</a:t>
            </a:r>
            <a:r>
              <a:rPr lang="en-SG" sz="1800" dirty="0"/>
              <a:t> </a:t>
            </a:r>
            <a:r>
              <a:rPr lang="en-SG" sz="1800" dirty="0" err="1"/>
              <a:t>langsung</a:t>
            </a:r>
            <a:r>
              <a:rPr lang="en-SG" sz="1800" dirty="0"/>
              <a:t> </a:t>
            </a:r>
            <a:r>
              <a:rPr lang="en-SG" sz="1800" dirty="0" err="1"/>
              <a:t>menggunakan</a:t>
            </a:r>
            <a:r>
              <a:rPr lang="en-SG" sz="1800" dirty="0"/>
              <a:t> </a:t>
            </a:r>
            <a:r>
              <a:rPr lang="en-SG" sz="1800" dirty="0" err="1"/>
              <a:t>aliasnya</a:t>
            </a:r>
            <a:r>
              <a:rPr lang="en-SG" sz="1800" dirty="0"/>
              <a:t> </a:t>
            </a:r>
            <a:r>
              <a:rPr lang="en-SG" sz="1800" dirty="0" err="1"/>
              <a:t>saja</a:t>
            </a:r>
            <a:r>
              <a:rPr lang="en-SG" sz="1800" dirty="0"/>
              <a:t>, </a:t>
            </a:r>
            <a:r>
              <a:rPr lang="en-SG" sz="1800" dirty="0" err="1"/>
              <a:t>bukan</a:t>
            </a:r>
            <a:r>
              <a:rPr lang="en-SG" sz="1800" dirty="0"/>
              <a:t> </a:t>
            </a:r>
            <a:r>
              <a:rPr lang="en-SG" sz="1800" dirty="0" err="1" smtClean="0"/>
              <a:t>lagi</a:t>
            </a:r>
            <a:r>
              <a:rPr lang="en-SG" sz="1800" dirty="0" smtClean="0"/>
              <a:t> </a:t>
            </a:r>
            <a:r>
              <a:rPr lang="en-SG" sz="1800" dirty="0" err="1" smtClean="0"/>
              <a:t>menggunakan</a:t>
            </a:r>
            <a:r>
              <a:rPr lang="en-SG" sz="1800" dirty="0" smtClean="0"/>
              <a:t> </a:t>
            </a:r>
            <a:r>
              <a:rPr lang="en-SG" sz="1800" dirty="0" err="1"/>
              <a:t>tipe</a:t>
            </a:r>
            <a:r>
              <a:rPr lang="en-SG" sz="1800" dirty="0"/>
              <a:t> data </a:t>
            </a:r>
            <a:r>
              <a:rPr lang="en-SG" sz="1800" dirty="0" err="1"/>
              <a:t>primitif</a:t>
            </a:r>
            <a:r>
              <a:rPr lang="en-SG" sz="1800" dirty="0"/>
              <a:t> </a:t>
            </a:r>
            <a:r>
              <a:rPr lang="en-SG" sz="1800" i="1" dirty="0"/>
              <a:t>int.</a:t>
            </a:r>
          </a:p>
          <a:p>
            <a:pPr>
              <a:buNone/>
            </a:pPr>
            <a:r>
              <a:rPr lang="en-SG" sz="1800" dirty="0" smtClean="0"/>
              <a:t>	</a:t>
            </a:r>
            <a:r>
              <a:rPr lang="en-SG" sz="1800" dirty="0" err="1" smtClean="0"/>
              <a:t>Sama</a:t>
            </a:r>
            <a:r>
              <a:rPr lang="en-SG" sz="1800" dirty="0" smtClean="0"/>
              <a:t> </a:t>
            </a:r>
            <a:r>
              <a:rPr lang="en-SG" sz="1800" dirty="0" err="1"/>
              <a:t>halnya</a:t>
            </a:r>
            <a:r>
              <a:rPr lang="en-SG" sz="1800" dirty="0"/>
              <a:t> </a:t>
            </a:r>
            <a:r>
              <a:rPr lang="en-SG" sz="1800" dirty="0" err="1"/>
              <a:t>juga</a:t>
            </a:r>
            <a:r>
              <a:rPr lang="en-SG" sz="1800" dirty="0"/>
              <a:t> </a:t>
            </a:r>
            <a:r>
              <a:rPr lang="en-SG" sz="1800" dirty="0" err="1"/>
              <a:t>terjadi</a:t>
            </a:r>
            <a:r>
              <a:rPr lang="en-SG" sz="1800" dirty="0"/>
              <a:t> </a:t>
            </a:r>
            <a:r>
              <a:rPr lang="en-SG" sz="1800" dirty="0" err="1"/>
              <a:t>pada</a:t>
            </a:r>
            <a:r>
              <a:rPr lang="en-SG" sz="1800" dirty="0"/>
              <a:t> </a:t>
            </a:r>
            <a:r>
              <a:rPr lang="en-SG" sz="1800" dirty="0" err="1"/>
              <a:t>contoh</a:t>
            </a:r>
            <a:r>
              <a:rPr lang="en-SG" sz="1800" dirty="0"/>
              <a:t> </a:t>
            </a:r>
            <a:r>
              <a:rPr lang="en-SG" sz="1800" dirty="0" err="1"/>
              <a:t>berikut</a:t>
            </a:r>
            <a:r>
              <a:rPr lang="en-SG" sz="1800" dirty="0"/>
              <a:t> </a:t>
            </a:r>
            <a:r>
              <a:rPr lang="en-SG" sz="1800" dirty="0" err="1"/>
              <a:t>ini</a:t>
            </a:r>
            <a:r>
              <a:rPr lang="en-SG" sz="1800" dirty="0" smtClean="0"/>
              <a:t>:</a:t>
            </a:r>
          </a:p>
          <a:p>
            <a:pPr>
              <a:buNone/>
            </a:pPr>
            <a:endParaRPr lang="en-SG" sz="1800" dirty="0"/>
          </a:p>
          <a:p>
            <a:pPr>
              <a:buNone/>
            </a:pPr>
            <a:r>
              <a:rPr lang="en-SG" sz="1800" dirty="0" smtClean="0"/>
              <a:t>	</a:t>
            </a:r>
            <a:r>
              <a:rPr lang="en-SG" sz="1800" b="1" dirty="0" smtClean="0"/>
              <a:t>	</a:t>
            </a:r>
            <a:r>
              <a:rPr lang="en-SG" sz="18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800" b="1" dirty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SG" sz="1800" b="1" dirty="0" smtClean="0">
                <a:latin typeface="Courier New" pitchFamily="49" charset="0"/>
                <a:cs typeface="Courier New" pitchFamily="49" charset="0"/>
              </a:rPr>
              <a:t>*String</a:t>
            </a:r>
            <a:r>
              <a:rPr lang="en-SG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SG" sz="1800" b="1" dirty="0" smtClean="0">
                <a:latin typeface="Courier New" pitchFamily="49" charset="0"/>
                <a:cs typeface="Courier New" pitchFamily="49" charset="0"/>
              </a:rPr>
              <a:t>		String </a:t>
            </a:r>
            <a:r>
              <a:rPr lang="en-SG" sz="1800" b="1" dirty="0" err="1">
                <a:latin typeface="Courier New" pitchFamily="49" charset="0"/>
                <a:cs typeface="Courier New" pitchFamily="49" charset="0"/>
              </a:rPr>
              <a:t>namaMhs</a:t>
            </a:r>
            <a:r>
              <a:rPr lang="en-SG" sz="18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1800" b="1" dirty="0" err="1">
                <a:latin typeface="Courier New" pitchFamily="49" charset="0"/>
                <a:cs typeface="Courier New" pitchFamily="49" charset="0"/>
              </a:rPr>
              <a:t>alamatMhs</a:t>
            </a:r>
            <a:r>
              <a:rPr lang="en-SG" sz="18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SG" sz="1800" dirty="0"/>
          </a:p>
          <a:p>
            <a:pPr>
              <a:buNone/>
            </a:pPr>
            <a:r>
              <a:rPr lang="en-SG" sz="1800" dirty="0" smtClean="0"/>
              <a:t>	</a:t>
            </a:r>
            <a:r>
              <a:rPr lang="en-SG" sz="1800" dirty="0" err="1" smtClean="0"/>
              <a:t>Dalam</a:t>
            </a:r>
            <a:r>
              <a:rPr lang="en-SG" sz="1800" dirty="0" smtClean="0"/>
              <a:t> </a:t>
            </a:r>
            <a:r>
              <a:rPr lang="en-SG" sz="1800" dirty="0"/>
              <a:t>C, pointer </a:t>
            </a:r>
            <a:r>
              <a:rPr lang="en-SG" sz="1800" dirty="0" err="1"/>
              <a:t>ke</a:t>
            </a:r>
            <a:r>
              <a:rPr lang="en-SG" sz="1800" dirty="0"/>
              <a:t> character </a:t>
            </a:r>
            <a:r>
              <a:rPr lang="en-SG" sz="1800" dirty="0" err="1"/>
              <a:t>merupakan</a:t>
            </a:r>
            <a:r>
              <a:rPr lang="en-SG" sz="1800" dirty="0"/>
              <a:t> </a:t>
            </a:r>
            <a:r>
              <a:rPr lang="en-SG" sz="1800" dirty="0" err="1"/>
              <a:t>satu-satunya</a:t>
            </a:r>
            <a:r>
              <a:rPr lang="en-SG" sz="1800" dirty="0"/>
              <a:t> </a:t>
            </a:r>
            <a:r>
              <a:rPr lang="en-SG" sz="1800" dirty="0" err="1"/>
              <a:t>cara</a:t>
            </a:r>
            <a:r>
              <a:rPr lang="en-SG" sz="1800" dirty="0"/>
              <a:t> </a:t>
            </a:r>
            <a:r>
              <a:rPr lang="en-SG" sz="1800" dirty="0" err="1"/>
              <a:t>mendeklarasi</a:t>
            </a:r>
            <a:r>
              <a:rPr lang="en-SG" sz="1800" dirty="0"/>
              <a:t> </a:t>
            </a:r>
            <a:r>
              <a:rPr lang="en-SG" sz="1800" dirty="0" err="1"/>
              <a:t>tipe</a:t>
            </a:r>
            <a:r>
              <a:rPr lang="en-SG" sz="1800" dirty="0"/>
              <a:t> data string. </a:t>
            </a:r>
            <a:r>
              <a:rPr lang="en-SG" sz="1800" dirty="0" err="1"/>
              <a:t>Pada</a:t>
            </a:r>
            <a:r>
              <a:rPr lang="en-SG" sz="1800" dirty="0"/>
              <a:t> </a:t>
            </a:r>
            <a:r>
              <a:rPr lang="en-SG" sz="1800" dirty="0" err="1"/>
              <a:t>contoh</a:t>
            </a:r>
            <a:r>
              <a:rPr lang="en-SG" sz="1800" dirty="0"/>
              <a:t> </a:t>
            </a:r>
            <a:r>
              <a:rPr lang="en-SG" sz="1800" dirty="0" err="1" smtClean="0"/>
              <a:t>di</a:t>
            </a:r>
            <a:r>
              <a:rPr lang="en-SG" sz="1800" dirty="0" smtClean="0"/>
              <a:t> </a:t>
            </a:r>
            <a:r>
              <a:rPr lang="en-SG" sz="1800" dirty="0" err="1" smtClean="0"/>
              <a:t>atas</a:t>
            </a:r>
            <a:r>
              <a:rPr lang="en-SG" sz="1800" dirty="0"/>
              <a:t>, </a:t>
            </a:r>
            <a:r>
              <a:rPr lang="en-SG" sz="1800" dirty="0" err="1"/>
              <a:t>dengan</a:t>
            </a:r>
            <a:r>
              <a:rPr lang="en-SG" sz="1800" dirty="0"/>
              <a:t> </a:t>
            </a:r>
            <a:r>
              <a:rPr lang="en-SG" sz="1800" dirty="0" err="1"/>
              <a:t>menggunakan</a:t>
            </a:r>
            <a:r>
              <a:rPr lang="en-SG" sz="1800" dirty="0"/>
              <a:t> </a:t>
            </a:r>
            <a:r>
              <a:rPr lang="en-SG" sz="1800" i="1" dirty="0" err="1"/>
              <a:t>typedef</a:t>
            </a:r>
            <a:r>
              <a:rPr lang="en-SG" sz="1800" i="1" dirty="0"/>
              <a:t>, </a:t>
            </a:r>
            <a:r>
              <a:rPr lang="en-SG" sz="1800" i="1" dirty="0" err="1"/>
              <a:t>sebuah</a:t>
            </a:r>
            <a:r>
              <a:rPr lang="en-SG" sz="1800" i="1" dirty="0"/>
              <a:t> </a:t>
            </a:r>
            <a:r>
              <a:rPr lang="en-SG" sz="1800" i="1" dirty="0" err="1"/>
              <a:t>tipe</a:t>
            </a:r>
            <a:r>
              <a:rPr lang="en-SG" sz="1800" i="1" dirty="0"/>
              <a:t> data </a:t>
            </a:r>
            <a:r>
              <a:rPr lang="en-SG" sz="1800" i="1" dirty="0" err="1"/>
              <a:t>baru</a:t>
            </a:r>
            <a:r>
              <a:rPr lang="en-SG" sz="1800" i="1" dirty="0"/>
              <a:t> </a:t>
            </a:r>
            <a:r>
              <a:rPr lang="en-SG" sz="1800" i="1" dirty="0" err="1"/>
              <a:t>dengan</a:t>
            </a:r>
            <a:r>
              <a:rPr lang="en-SG" sz="1800" i="1" dirty="0"/>
              <a:t> </a:t>
            </a:r>
            <a:r>
              <a:rPr lang="en-SG" sz="1800" i="1" dirty="0" err="1"/>
              <a:t>nama</a:t>
            </a:r>
            <a:r>
              <a:rPr lang="en-SG" sz="1800" i="1" dirty="0"/>
              <a:t> String </a:t>
            </a:r>
            <a:r>
              <a:rPr lang="en-SG" sz="1800" i="1" dirty="0" err="1"/>
              <a:t>dideklarasikan</a:t>
            </a:r>
            <a:r>
              <a:rPr lang="en-SG" sz="1800" i="1" dirty="0"/>
              <a:t>. </a:t>
            </a:r>
            <a:r>
              <a:rPr lang="en-SG" sz="1800" i="1" dirty="0" err="1" smtClean="0"/>
              <a:t>Kemudian</a:t>
            </a:r>
            <a:r>
              <a:rPr lang="en-SG" sz="1800" i="1" dirty="0" smtClean="0"/>
              <a:t>, </a:t>
            </a:r>
            <a:r>
              <a:rPr lang="en-SG" sz="1800" dirty="0" err="1" smtClean="0"/>
              <a:t>menggunakan</a:t>
            </a:r>
            <a:r>
              <a:rPr lang="en-SG" sz="1800" dirty="0" smtClean="0"/>
              <a:t> </a:t>
            </a:r>
            <a:r>
              <a:rPr lang="en-SG" sz="1800" dirty="0" err="1"/>
              <a:t>tipe</a:t>
            </a:r>
            <a:r>
              <a:rPr lang="en-SG" sz="1800" dirty="0"/>
              <a:t> data String yang </a:t>
            </a:r>
            <a:r>
              <a:rPr lang="en-SG" sz="1800" dirty="0" err="1"/>
              <a:t>baru</a:t>
            </a:r>
            <a:r>
              <a:rPr lang="en-SG" sz="1800" dirty="0"/>
              <a:t> </a:t>
            </a:r>
            <a:r>
              <a:rPr lang="en-SG" sz="1800" dirty="0" err="1"/>
              <a:t>tersebut</a:t>
            </a:r>
            <a:r>
              <a:rPr lang="en-SG" sz="1800" dirty="0"/>
              <a:t>, </a:t>
            </a:r>
            <a:r>
              <a:rPr lang="en-SG" sz="1800" dirty="0" err="1"/>
              <a:t>variabel</a:t>
            </a:r>
            <a:r>
              <a:rPr lang="en-SG" sz="1800" dirty="0"/>
              <a:t> </a:t>
            </a:r>
            <a:r>
              <a:rPr lang="en-SG" sz="1800" dirty="0" err="1"/>
              <a:t>namaMhs</a:t>
            </a:r>
            <a:r>
              <a:rPr lang="en-SG" sz="1800" dirty="0"/>
              <a:t> </a:t>
            </a:r>
            <a:r>
              <a:rPr lang="en-SG" sz="1800" dirty="0" err="1"/>
              <a:t>dan</a:t>
            </a:r>
            <a:r>
              <a:rPr lang="en-SG" sz="1800" dirty="0"/>
              <a:t> </a:t>
            </a:r>
            <a:r>
              <a:rPr lang="en-SG" sz="1800" dirty="0" err="1"/>
              <a:t>alamatMhs</a:t>
            </a:r>
            <a:r>
              <a:rPr lang="en-SG" sz="1800" dirty="0"/>
              <a:t> </a:t>
            </a:r>
            <a:r>
              <a:rPr lang="en-SG" sz="1800" dirty="0" err="1"/>
              <a:t>dideklarasi</a:t>
            </a:r>
            <a:r>
              <a:rPr lang="en-SG" sz="1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85860"/>
            <a:ext cx="761224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SG" sz="2000" b="1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2000" b="1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spcBef>
                <a:spcPts val="0"/>
              </a:spcBef>
              <a:buNone/>
            </a:pPr>
            <a:r>
              <a:rPr lang="en-SG" sz="2000" b="1" dirty="0">
                <a:latin typeface="Courier New" pitchFamily="49" charset="0"/>
                <a:cs typeface="Courier New" pitchFamily="49" charset="0"/>
              </a:rPr>
              <a:t>void CETAK();</a:t>
            </a:r>
          </a:p>
          <a:p>
            <a:pPr>
              <a:spcBef>
                <a:spcPts val="0"/>
              </a:spcBef>
              <a:buNone/>
            </a:pPr>
            <a:r>
              <a:rPr lang="en-SG" sz="2000" b="1" dirty="0">
                <a:latin typeface="Courier New" pitchFamily="49" charset="0"/>
                <a:cs typeface="Courier New" pitchFamily="49" charset="0"/>
              </a:rPr>
              <a:t>void main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SG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A,B,T;</a:t>
            </a:r>
          </a:p>
          <a:p>
            <a:pPr>
              <a:spcBef>
                <a:spcPts val="0"/>
              </a:spcBef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	A=5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; B=2;</a:t>
            </a:r>
          </a:p>
          <a:p>
            <a:pPr>
              <a:spcBef>
                <a:spcPts val="0"/>
              </a:spcBef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	T=A+B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	CETAK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SG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SG" sz="2000" b="1" dirty="0">
                <a:latin typeface="Courier New" pitchFamily="49" charset="0"/>
                <a:cs typeface="Courier New" pitchFamily="49" charset="0"/>
              </a:rPr>
              <a:t>void CETAK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spcBef>
                <a:spcPts val="0"/>
              </a:spcBef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SG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(“%</a:t>
            </a:r>
            <a:r>
              <a:rPr lang="en-SG" sz="2000" b="1" dirty="0" err="1">
                <a:latin typeface="Courier New" pitchFamily="49" charset="0"/>
                <a:cs typeface="Courier New" pitchFamily="49" charset="0"/>
              </a:rPr>
              <a:t>d”,T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); //</a:t>
            </a:r>
            <a:r>
              <a:rPr lang="en-SG" sz="2000" b="1" dirty="0" err="1">
                <a:latin typeface="Courier New" pitchFamily="49" charset="0"/>
                <a:cs typeface="Courier New" pitchFamily="49" charset="0"/>
              </a:rPr>
              <a:t>terjadi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 error, T </a:t>
            </a:r>
            <a:r>
              <a:rPr lang="en-SG" sz="2000" b="1" dirty="0" err="1">
                <a:latin typeface="Courier New" pitchFamily="49" charset="0"/>
                <a:cs typeface="Courier New" pitchFamily="49" charset="0"/>
              </a:rPr>
              <a:t>tidak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 err="1">
                <a:latin typeface="Courier New" pitchFamily="49" charset="0"/>
                <a:cs typeface="Courier New" pitchFamily="49" charset="0"/>
              </a:rPr>
              <a:t>dikenal</a:t>
            </a:r>
            <a:endParaRPr lang="en-SG" sz="2000" b="1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SG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3829048" cy="52864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SG" b="1" dirty="0" err="1"/>
              <a:t>Variabel</a:t>
            </a:r>
            <a:r>
              <a:rPr lang="en-SG" b="1" dirty="0"/>
              <a:t> global</a:t>
            </a:r>
          </a:p>
          <a:p>
            <a:pPr lvl="1">
              <a:lnSpc>
                <a:spcPct val="150000"/>
              </a:lnSpc>
            </a:pPr>
            <a:r>
              <a:rPr lang="en-SG" sz="2400" dirty="0" err="1" smtClean="0"/>
              <a:t>Variabel</a:t>
            </a:r>
            <a:r>
              <a:rPr lang="en-SG" sz="2400" dirty="0" smtClean="0"/>
              <a:t> </a:t>
            </a:r>
            <a:r>
              <a:rPr lang="en-SG" sz="2400" dirty="0"/>
              <a:t>yang </a:t>
            </a:r>
            <a:r>
              <a:rPr lang="en-SG" sz="2400" dirty="0" err="1"/>
              <a:t>dikenal</a:t>
            </a:r>
            <a:r>
              <a:rPr lang="en-SG" sz="2400" dirty="0"/>
              <a:t> </a:t>
            </a:r>
            <a:r>
              <a:rPr lang="en-SG" sz="2400" dirty="0" err="1"/>
              <a:t>diseluruh</a:t>
            </a:r>
            <a:r>
              <a:rPr lang="en-SG" sz="2400" dirty="0"/>
              <a:t> </a:t>
            </a:r>
            <a:r>
              <a:rPr lang="en-SG" sz="2400" dirty="0" err="1"/>
              <a:t>daerah</a:t>
            </a:r>
            <a:r>
              <a:rPr lang="en-SG" sz="2400" dirty="0"/>
              <a:t> </a:t>
            </a:r>
            <a:r>
              <a:rPr lang="en-SG" sz="2400" dirty="0" err="1"/>
              <a:t>di</a:t>
            </a:r>
            <a:r>
              <a:rPr lang="en-SG" sz="2400" dirty="0"/>
              <a:t> </a:t>
            </a:r>
            <a:r>
              <a:rPr lang="en-SG" sz="2400" dirty="0" err="1"/>
              <a:t>dalam</a:t>
            </a:r>
            <a:r>
              <a:rPr lang="en-SG" sz="2400" dirty="0"/>
              <a:t> program, </a:t>
            </a:r>
            <a:r>
              <a:rPr lang="en-SG" sz="2400" dirty="0" err="1"/>
              <a:t>di</a:t>
            </a:r>
            <a:r>
              <a:rPr lang="en-SG" sz="2400" dirty="0"/>
              <a:t> </a:t>
            </a:r>
            <a:r>
              <a:rPr lang="en-SG" sz="2400" dirty="0" err="1"/>
              <a:t>dalam</a:t>
            </a:r>
            <a:r>
              <a:rPr lang="en-SG" sz="2400" dirty="0"/>
              <a:t> </a:t>
            </a:r>
            <a:r>
              <a:rPr lang="en-SG" sz="2400" dirty="0" err="1"/>
              <a:t>dan</a:t>
            </a:r>
            <a:r>
              <a:rPr lang="en-SG" sz="2400" dirty="0"/>
              <a:t> </a:t>
            </a:r>
            <a:r>
              <a:rPr lang="en-SG" sz="2400" dirty="0" err="1"/>
              <a:t>luar</a:t>
            </a:r>
            <a:r>
              <a:rPr lang="en-SG" sz="2400" dirty="0"/>
              <a:t> </a:t>
            </a:r>
            <a:r>
              <a:rPr lang="en-SG" sz="2400" dirty="0" err="1"/>
              <a:t>fungsi</a:t>
            </a:r>
            <a:r>
              <a:rPr lang="en-SG" sz="2400" dirty="0"/>
              <a:t>.</a:t>
            </a:r>
          </a:p>
          <a:p>
            <a:pPr lvl="1">
              <a:lnSpc>
                <a:spcPct val="150000"/>
              </a:lnSpc>
            </a:pPr>
            <a:r>
              <a:rPr lang="en-SG" sz="2400" dirty="0" err="1" smtClean="0"/>
              <a:t>Dideklarasikan</a:t>
            </a:r>
            <a:r>
              <a:rPr lang="en-SG" sz="2400" dirty="0" smtClean="0"/>
              <a:t> </a:t>
            </a:r>
            <a:r>
              <a:rPr lang="en-SG" sz="2400" dirty="0" err="1"/>
              <a:t>di</a:t>
            </a:r>
            <a:r>
              <a:rPr lang="en-SG" sz="2400" dirty="0"/>
              <a:t> </a:t>
            </a:r>
            <a:r>
              <a:rPr lang="en-SG" sz="2400" dirty="0" err="1"/>
              <a:t>luar</a:t>
            </a:r>
            <a:r>
              <a:rPr lang="en-SG" sz="2400" dirty="0"/>
              <a:t> </a:t>
            </a:r>
            <a:r>
              <a:rPr lang="en-SG" sz="2400" dirty="0" err="1"/>
              <a:t>suatu</a:t>
            </a:r>
            <a:r>
              <a:rPr lang="en-SG" sz="2400" dirty="0"/>
              <a:t> </a:t>
            </a:r>
            <a:r>
              <a:rPr lang="en-SG" sz="2400" dirty="0" err="1"/>
              <a:t>blok</a:t>
            </a:r>
            <a:r>
              <a:rPr lang="en-SG" sz="2400" dirty="0"/>
              <a:t> </a:t>
            </a:r>
            <a:r>
              <a:rPr lang="en-SG" sz="2400" dirty="0" err="1"/>
              <a:t>statemen</a:t>
            </a:r>
            <a:r>
              <a:rPr lang="en-SG" sz="2400" dirty="0"/>
              <a:t> </a:t>
            </a:r>
            <a:r>
              <a:rPr lang="en-SG" sz="2400" dirty="0" err="1"/>
              <a:t>atau</a:t>
            </a:r>
            <a:r>
              <a:rPr lang="en-SG" sz="2400" dirty="0"/>
              <a:t> </a:t>
            </a:r>
            <a:r>
              <a:rPr lang="en-SG" sz="2400" dirty="0" err="1"/>
              <a:t>di</a:t>
            </a:r>
            <a:r>
              <a:rPr lang="en-SG" sz="2400" dirty="0"/>
              <a:t> </a:t>
            </a:r>
            <a:r>
              <a:rPr lang="en-SG" sz="2400" dirty="0" err="1"/>
              <a:t>luar</a:t>
            </a:r>
            <a:r>
              <a:rPr lang="en-SG" sz="2400" dirty="0"/>
              <a:t> </a:t>
            </a:r>
            <a:r>
              <a:rPr lang="en-SG" sz="2400" dirty="0" err="1"/>
              <a:t>fungsi-fungsi</a:t>
            </a:r>
            <a:r>
              <a:rPr lang="en-SG" sz="2400" dirty="0"/>
              <a:t> </a:t>
            </a:r>
            <a:r>
              <a:rPr lang="en-SG" sz="2400" dirty="0" smtClean="0"/>
              <a:t>yang </a:t>
            </a:r>
            <a:r>
              <a:rPr lang="en-SG" sz="2400" dirty="0" err="1" smtClean="0"/>
              <a:t>menggunakannya</a:t>
            </a:r>
            <a:r>
              <a:rPr lang="en-SG" sz="2400" dirty="0"/>
              <a:t>.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5286380" y="2632732"/>
            <a:ext cx="3214710" cy="3939540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#include&lt;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stdio.h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&gt;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 CETAK();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int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A,B,T;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 main()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A=5; B=2;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CETAK();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printf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(“%</a:t>
            </a:r>
            <a:r>
              <a:rPr lang="en-US" dirty="0" err="1">
                <a:latin typeface="Courier New" pitchFamily="49" charset="0"/>
                <a:ea typeface="Calibri" pitchFamily="34" charset="0"/>
                <a:cs typeface="Courier New" pitchFamily="49" charset="0"/>
              </a:rPr>
              <a:t>d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”,T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);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void CETAK()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{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	T=A+B;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}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380" y="2061227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latin typeface="Franklin Gothic Book" pitchFamily="34" charset="0"/>
              </a:rPr>
              <a:t>Contoh</a:t>
            </a:r>
            <a:r>
              <a:rPr lang="en-US" sz="2000" b="1" dirty="0" smtClean="0">
                <a:latin typeface="Franklin Gothic Book" pitchFamily="34" charset="0"/>
              </a:rPr>
              <a:t>:</a:t>
            </a:r>
            <a:endParaRPr lang="en-SG" sz="2000" b="1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1762"/>
            <a:ext cx="4329114" cy="79690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SG" sz="3600" b="1" dirty="0" err="1" smtClean="0"/>
              <a:t>Typedef</a:t>
            </a:r>
            <a:r>
              <a:rPr lang="en-SG" sz="3600" b="1" dirty="0" smtClean="0"/>
              <a:t> </a:t>
            </a:r>
            <a:r>
              <a:rPr lang="en-SG" sz="3600" b="1" dirty="0" err="1" smtClean="0"/>
              <a:t>Pada</a:t>
            </a:r>
            <a:r>
              <a:rPr lang="en-SG" sz="3600" b="1" dirty="0" smtClean="0"/>
              <a:t> Array</a:t>
            </a:r>
            <a:endParaRPr lang="en-S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8578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SG" sz="2000" dirty="0"/>
              <a:t>	</a:t>
            </a:r>
            <a:r>
              <a:rPr lang="en-SG" sz="2000" dirty="0" err="1" smtClean="0"/>
              <a:t>Pendeklarasian</a:t>
            </a:r>
            <a:r>
              <a:rPr lang="en-SG" sz="2000" dirty="0" smtClean="0"/>
              <a:t> </a:t>
            </a:r>
            <a:r>
              <a:rPr lang="en-SG" sz="2000" dirty="0" err="1"/>
              <a:t>sebuah</a:t>
            </a:r>
            <a:r>
              <a:rPr lang="en-SG" sz="2000" dirty="0"/>
              <a:t> array </a:t>
            </a:r>
            <a:r>
              <a:rPr lang="en-SG" sz="2000" dirty="0" err="1"/>
              <a:t>bertipe</a:t>
            </a:r>
            <a:r>
              <a:rPr lang="en-SG" sz="2000" dirty="0"/>
              <a:t> </a:t>
            </a:r>
            <a:r>
              <a:rPr lang="en-SG" sz="2000" dirty="0" err="1"/>
              <a:t>int</a:t>
            </a:r>
            <a:r>
              <a:rPr lang="en-SG" sz="2000" dirty="0"/>
              <a:t> </a:t>
            </a:r>
            <a:r>
              <a:rPr lang="en-SG" sz="2000" dirty="0" err="1"/>
              <a:t>dapat</a:t>
            </a:r>
            <a:r>
              <a:rPr lang="en-SG" sz="2000" dirty="0"/>
              <a:t> </a:t>
            </a:r>
            <a:r>
              <a:rPr lang="en-SG" sz="2000" dirty="0" err="1"/>
              <a:t>dilakukan</a:t>
            </a:r>
            <a:r>
              <a:rPr lang="en-SG" sz="2000" dirty="0"/>
              <a:t> </a:t>
            </a:r>
            <a:r>
              <a:rPr lang="en-SG" sz="2000" dirty="0" err="1"/>
              <a:t>seperti</a:t>
            </a:r>
            <a:r>
              <a:rPr lang="en-SG" sz="2000" dirty="0"/>
              <a:t> yang </a:t>
            </a:r>
            <a:r>
              <a:rPr lang="en-SG" sz="2000" dirty="0" err="1"/>
              <a:t>terlihat</a:t>
            </a:r>
            <a:r>
              <a:rPr lang="en-SG" sz="2000" dirty="0"/>
              <a:t> </a:t>
            </a:r>
            <a:r>
              <a:rPr lang="en-SG" sz="2000" dirty="0" err="1"/>
              <a:t>berikut</a:t>
            </a:r>
            <a:r>
              <a:rPr lang="en-SG" sz="2000" dirty="0"/>
              <a:t> </a:t>
            </a:r>
            <a:r>
              <a:rPr lang="en-SG" sz="2000" dirty="0" err="1" smtClean="0"/>
              <a:t>ini</a:t>
            </a:r>
            <a:r>
              <a:rPr lang="en-SG" sz="2000" dirty="0" smtClean="0"/>
              <a:t>:</a:t>
            </a:r>
            <a:endParaRPr lang="en-SG" sz="2000" dirty="0"/>
          </a:p>
          <a:p>
            <a:pPr algn="just">
              <a:buNone/>
            </a:pPr>
            <a:r>
              <a:rPr lang="en-SG" sz="2000" dirty="0" smtClean="0"/>
              <a:t>			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x[100]</a:t>
            </a:r>
          </a:p>
          <a:p>
            <a:pPr algn="just">
              <a:buNone/>
            </a:pPr>
            <a:r>
              <a:rPr lang="en-SG" sz="2000" dirty="0" smtClean="0"/>
              <a:t>	</a:t>
            </a:r>
          </a:p>
          <a:p>
            <a:pPr algn="just">
              <a:buNone/>
            </a:pPr>
            <a:r>
              <a:rPr lang="en-SG" sz="2000" dirty="0"/>
              <a:t>	</a:t>
            </a:r>
            <a:r>
              <a:rPr lang="en-SG" sz="2000" dirty="0" smtClean="0"/>
              <a:t>Alias </a:t>
            </a:r>
            <a:r>
              <a:rPr lang="en-SG" sz="2000" dirty="0" err="1"/>
              <a:t>dari</a:t>
            </a:r>
            <a:r>
              <a:rPr lang="en-SG" sz="2000" dirty="0"/>
              <a:t> array </a:t>
            </a:r>
            <a:r>
              <a:rPr lang="en-SG" sz="2000" dirty="0" err="1"/>
              <a:t>bertipe</a:t>
            </a:r>
            <a:r>
              <a:rPr lang="en-SG" sz="2000" dirty="0"/>
              <a:t> </a:t>
            </a:r>
            <a:r>
              <a:rPr lang="en-SG" sz="2000" dirty="0" err="1"/>
              <a:t>int</a:t>
            </a:r>
            <a:r>
              <a:rPr lang="en-SG" sz="2000" dirty="0"/>
              <a:t> </a:t>
            </a:r>
            <a:r>
              <a:rPr lang="en-SG" sz="2000" dirty="0" err="1"/>
              <a:t>berukuran</a:t>
            </a:r>
            <a:r>
              <a:rPr lang="en-SG" sz="2000" dirty="0"/>
              <a:t> 100 </a:t>
            </a:r>
            <a:r>
              <a:rPr lang="en-SG" sz="2000" dirty="0" err="1"/>
              <a:t>di</a:t>
            </a:r>
            <a:r>
              <a:rPr lang="en-SG" sz="2000" dirty="0"/>
              <a:t> </a:t>
            </a:r>
            <a:r>
              <a:rPr lang="en-SG" sz="2000" dirty="0" err="1"/>
              <a:t>atas</a:t>
            </a:r>
            <a:r>
              <a:rPr lang="en-SG" sz="2000" dirty="0"/>
              <a:t> </a:t>
            </a:r>
            <a:r>
              <a:rPr lang="en-SG" sz="2000" dirty="0" err="1"/>
              <a:t>dapat</a:t>
            </a:r>
            <a:r>
              <a:rPr lang="en-SG" sz="2000" dirty="0"/>
              <a:t> </a:t>
            </a:r>
            <a:r>
              <a:rPr lang="en-SG" sz="2000" dirty="0" err="1"/>
              <a:t>dilakukan</a:t>
            </a:r>
            <a:r>
              <a:rPr lang="en-SG" sz="2000" dirty="0"/>
              <a:t> </a:t>
            </a:r>
            <a:r>
              <a:rPr lang="en-SG" sz="2000" dirty="0" err="1"/>
              <a:t>menggunakan</a:t>
            </a:r>
            <a:r>
              <a:rPr lang="en-SG" sz="2000" dirty="0"/>
              <a:t> </a:t>
            </a:r>
            <a:r>
              <a:rPr lang="en-SG" sz="2000" dirty="0" err="1"/>
              <a:t>typedef</a:t>
            </a:r>
            <a:r>
              <a:rPr lang="en-SG" sz="2000" dirty="0"/>
              <a:t> </a:t>
            </a:r>
            <a:r>
              <a:rPr lang="en-SG" sz="2000" dirty="0" err="1"/>
              <a:t>sebagai</a:t>
            </a:r>
            <a:r>
              <a:rPr lang="en-SG" sz="2000" dirty="0"/>
              <a:t> </a:t>
            </a:r>
            <a:r>
              <a:rPr lang="en-SG" sz="2000" dirty="0" err="1"/>
              <a:t>berikut</a:t>
            </a:r>
            <a:r>
              <a:rPr lang="en-SG" sz="2000" dirty="0"/>
              <a:t>:</a:t>
            </a:r>
          </a:p>
          <a:p>
            <a:pPr algn="just">
              <a:buNone/>
            </a:pPr>
            <a:r>
              <a:rPr lang="en-SG" sz="2000" dirty="0" smtClean="0"/>
              <a:t>	</a:t>
            </a:r>
          </a:p>
          <a:p>
            <a:pPr algn="just">
              <a:buNone/>
            </a:pPr>
            <a:r>
              <a:rPr lang="en-SG" sz="2000" dirty="0"/>
              <a:t>	</a:t>
            </a:r>
            <a:r>
              <a:rPr lang="en-SG" sz="2000" dirty="0" err="1" smtClean="0"/>
              <a:t>Langkah</a:t>
            </a:r>
            <a:r>
              <a:rPr lang="en-SG" sz="2000" dirty="0" smtClean="0"/>
              <a:t> </a:t>
            </a:r>
            <a:r>
              <a:rPr lang="en-SG" sz="2000" dirty="0"/>
              <a:t>1: </a:t>
            </a:r>
            <a:r>
              <a:rPr lang="en-SG" sz="2000" dirty="0" err="1"/>
              <a:t>Ganti</a:t>
            </a:r>
            <a:r>
              <a:rPr lang="en-SG" sz="2000" dirty="0"/>
              <a:t> </a:t>
            </a:r>
            <a:r>
              <a:rPr lang="en-SG" sz="2000" dirty="0" err="1"/>
              <a:t>variabel</a:t>
            </a:r>
            <a:r>
              <a:rPr lang="en-SG" sz="2000" dirty="0"/>
              <a:t> x </a:t>
            </a:r>
            <a:r>
              <a:rPr lang="en-SG" sz="2000" dirty="0" err="1"/>
              <a:t>dengan</a:t>
            </a:r>
            <a:r>
              <a:rPr lang="en-SG" sz="2000" dirty="0"/>
              <a:t> </a:t>
            </a:r>
            <a:r>
              <a:rPr lang="en-SG" sz="2000" dirty="0" err="1"/>
              <a:t>nama</a:t>
            </a:r>
            <a:r>
              <a:rPr lang="en-SG" sz="2000" dirty="0"/>
              <a:t> alias, </a:t>
            </a:r>
            <a:r>
              <a:rPr lang="en-SG" sz="2000" dirty="0" err="1"/>
              <a:t>misalnya</a:t>
            </a:r>
            <a:r>
              <a:rPr lang="en-SG" sz="2000" dirty="0"/>
              <a:t> </a:t>
            </a:r>
            <a:r>
              <a:rPr lang="en-SG" sz="2000" dirty="0" err="1"/>
              <a:t>Larik</a:t>
            </a:r>
            <a:r>
              <a:rPr lang="en-SG" sz="2000" dirty="0"/>
              <a:t> </a:t>
            </a:r>
            <a:r>
              <a:rPr lang="en-SG" sz="2000" dirty="0" err="1"/>
              <a:t>sehingga</a:t>
            </a:r>
            <a:r>
              <a:rPr lang="en-SG" sz="2000" dirty="0"/>
              <a:t> </a:t>
            </a:r>
            <a:r>
              <a:rPr lang="en-SG" sz="2000" dirty="0" err="1"/>
              <a:t>menjadi</a:t>
            </a:r>
            <a:r>
              <a:rPr lang="en-SG" sz="2000" dirty="0"/>
              <a:t>:</a:t>
            </a:r>
          </a:p>
          <a:p>
            <a:pPr algn="just">
              <a:buNone/>
            </a:pPr>
            <a:r>
              <a:rPr lang="en-SG" sz="2000" b="1" dirty="0" smtClean="0"/>
              <a:t>			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 err="1">
                <a:latin typeface="Courier New" pitchFamily="49" charset="0"/>
                <a:cs typeface="Courier New" pitchFamily="49" charset="0"/>
              </a:rPr>
              <a:t>Larik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pPr algn="just">
              <a:buNone/>
            </a:pPr>
            <a:r>
              <a:rPr lang="en-SG" sz="2000" dirty="0" smtClean="0"/>
              <a:t>	</a:t>
            </a:r>
          </a:p>
          <a:p>
            <a:pPr algn="just">
              <a:buNone/>
            </a:pPr>
            <a:r>
              <a:rPr lang="en-SG" sz="2000" dirty="0"/>
              <a:t>	</a:t>
            </a:r>
            <a:r>
              <a:rPr lang="en-SG" sz="2000" dirty="0" err="1" smtClean="0"/>
              <a:t>Langkah</a:t>
            </a:r>
            <a:r>
              <a:rPr lang="en-SG" sz="2000" dirty="0" smtClean="0"/>
              <a:t> </a:t>
            </a:r>
            <a:r>
              <a:rPr lang="en-SG" sz="2000" dirty="0"/>
              <a:t>2: </a:t>
            </a:r>
            <a:r>
              <a:rPr lang="en-SG" sz="2000" dirty="0" err="1"/>
              <a:t>Tambahkan</a:t>
            </a:r>
            <a:r>
              <a:rPr lang="en-SG" sz="2000" dirty="0"/>
              <a:t> </a:t>
            </a:r>
            <a:r>
              <a:rPr lang="en-SG" sz="2000" dirty="0" err="1"/>
              <a:t>statemen</a:t>
            </a:r>
            <a:r>
              <a:rPr lang="en-SG" sz="2000" dirty="0"/>
              <a:t> </a:t>
            </a:r>
            <a:r>
              <a:rPr lang="en-SG" sz="2000" b="1" dirty="0" err="1"/>
              <a:t>typedef</a:t>
            </a:r>
            <a:r>
              <a:rPr lang="en-SG" sz="2000" b="1" dirty="0"/>
              <a:t> </a:t>
            </a:r>
            <a:r>
              <a:rPr lang="en-SG" sz="2000" b="1" dirty="0" err="1"/>
              <a:t>sehingga</a:t>
            </a:r>
            <a:r>
              <a:rPr lang="en-SG" sz="2000" b="1" dirty="0"/>
              <a:t> </a:t>
            </a:r>
            <a:r>
              <a:rPr lang="en-SG" sz="2000" b="1" dirty="0" err="1" smtClean="0"/>
              <a:t>menjadi</a:t>
            </a:r>
            <a:r>
              <a:rPr lang="en-SG" sz="2000" b="1" dirty="0" smtClean="0"/>
              <a:t> </a:t>
            </a:r>
            <a:endParaRPr lang="en-SG" sz="2000" b="1" dirty="0"/>
          </a:p>
          <a:p>
            <a:pPr algn="just">
              <a:buNone/>
            </a:pPr>
            <a:r>
              <a:rPr lang="en-SG" sz="2000" b="1" dirty="0" smtClean="0"/>
              <a:t>			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 err="1">
                <a:latin typeface="Courier New" pitchFamily="49" charset="0"/>
                <a:cs typeface="Courier New" pitchFamily="49" charset="0"/>
              </a:rPr>
              <a:t>Larik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[100];</a:t>
            </a:r>
          </a:p>
          <a:p>
            <a:pPr algn="just">
              <a:buNone/>
            </a:pPr>
            <a:r>
              <a:rPr lang="en-SG" sz="2000" dirty="0" smtClean="0"/>
              <a:t>	</a:t>
            </a:r>
          </a:p>
          <a:p>
            <a:pPr algn="just">
              <a:buNone/>
            </a:pPr>
            <a:r>
              <a:rPr lang="en-SG" sz="2000" dirty="0"/>
              <a:t>	</a:t>
            </a:r>
            <a:r>
              <a:rPr lang="en-SG" sz="2000" dirty="0" err="1" smtClean="0"/>
              <a:t>Langkah</a:t>
            </a:r>
            <a:r>
              <a:rPr lang="en-SG" sz="2000" dirty="0" smtClean="0"/>
              <a:t> </a:t>
            </a:r>
            <a:r>
              <a:rPr lang="en-SG" sz="2000" dirty="0"/>
              <a:t>3: </a:t>
            </a:r>
            <a:r>
              <a:rPr lang="en-SG" sz="2000" dirty="0" err="1"/>
              <a:t>Deklarasi</a:t>
            </a:r>
            <a:r>
              <a:rPr lang="en-SG" sz="2000" dirty="0"/>
              <a:t> </a:t>
            </a:r>
            <a:r>
              <a:rPr lang="en-SG" sz="2000" dirty="0" err="1"/>
              <a:t>variabel</a:t>
            </a:r>
            <a:r>
              <a:rPr lang="en-SG" sz="2000" dirty="0"/>
              <a:t> </a:t>
            </a:r>
            <a:r>
              <a:rPr lang="en-SG" sz="2000" dirty="0" err="1"/>
              <a:t>dengan</a:t>
            </a:r>
            <a:r>
              <a:rPr lang="en-SG" sz="2000" dirty="0"/>
              <a:t> </a:t>
            </a:r>
            <a:r>
              <a:rPr lang="en-SG" sz="2000" dirty="0" err="1"/>
              <a:t>tipe</a:t>
            </a:r>
            <a:r>
              <a:rPr lang="en-SG" sz="2000" dirty="0"/>
              <a:t> </a:t>
            </a:r>
            <a:r>
              <a:rPr lang="en-SG" sz="2000" dirty="0" err="1"/>
              <a:t>Larik</a:t>
            </a:r>
            <a:r>
              <a:rPr lang="en-SG" sz="2000" dirty="0"/>
              <a:t> </a:t>
            </a:r>
            <a:r>
              <a:rPr lang="en-SG" sz="2000" dirty="0" err="1"/>
              <a:t>ukuran</a:t>
            </a:r>
            <a:r>
              <a:rPr lang="en-SG" sz="2000" dirty="0"/>
              <a:t> 100 </a:t>
            </a:r>
            <a:r>
              <a:rPr lang="en-SG" sz="2000" dirty="0" err="1"/>
              <a:t>adalah</a:t>
            </a:r>
            <a:r>
              <a:rPr lang="en-SG" sz="2000" dirty="0"/>
              <a:t>:</a:t>
            </a:r>
          </a:p>
          <a:p>
            <a:pPr algn="just">
              <a:buNone/>
            </a:pPr>
            <a:r>
              <a:rPr lang="en-SG" sz="2000" b="1" dirty="0" smtClean="0"/>
              <a:t>			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Larik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>
                <a:latin typeface="Courier New" pitchFamily="49" charset="0"/>
                <a:cs typeface="Courier New" pitchFamily="49" charset="0"/>
              </a:rPr>
              <a:t>a, b, c;</a:t>
            </a:r>
            <a:endParaRPr lang="en-SG" sz="20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86544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angka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float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pecahan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char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huruf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void main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SG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clrscr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angka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umur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pecahan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pecah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huruf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h;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huruf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[10];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de-DE" sz="1600" dirty="0">
                <a:latin typeface="Courier New" pitchFamily="49" charset="0"/>
                <a:cs typeface="Courier New" pitchFamily="49" charset="0"/>
              </a:rPr>
              <a:t>printf("masukkan umur anda : ");scanf("%d",&amp;umur);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printf("Umur anda adalah %d",umur);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nmasukkan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pecahan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f",&amp;pecah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Bilangan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pecahan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f",pecah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nmasukkan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huruf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: ");h=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getche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printf("\nHuruf anda %c",h);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("\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nmasukkan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: ");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s",nama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printf("Nama anda %s",nama);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getch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85727"/>
            <a:ext cx="3938426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SG" dirty="0" err="1" smtClean="0"/>
              <a:t>Struktur</a:t>
            </a:r>
            <a:r>
              <a:rPr lang="en-SG" dirty="0" smtClean="0"/>
              <a:t> (Structure)</a:t>
            </a:r>
          </a:p>
          <a:p>
            <a:pPr lvl="1">
              <a:lnSpc>
                <a:spcPct val="120000"/>
              </a:lnSpc>
            </a:pPr>
            <a:r>
              <a:rPr lang="en-SG" dirty="0" err="1" smtClean="0"/>
              <a:t>Mengelompokkan</a:t>
            </a:r>
            <a:r>
              <a:rPr lang="en-SG" dirty="0" smtClean="0"/>
              <a:t> </a:t>
            </a:r>
            <a:r>
              <a:rPr lang="en-SG" dirty="0" err="1" smtClean="0"/>
              <a:t>variabel-variabel</a:t>
            </a:r>
            <a:r>
              <a:rPr lang="en-SG" dirty="0" smtClean="0"/>
              <a:t> yang </a:t>
            </a:r>
            <a:r>
              <a:rPr lang="en-SG" dirty="0" err="1" smtClean="0"/>
              <a:t>bertipe</a:t>
            </a:r>
            <a:r>
              <a:rPr lang="en-SG" dirty="0" smtClean="0"/>
              <a:t> </a:t>
            </a:r>
            <a:r>
              <a:rPr lang="en-SG" dirty="0" err="1" smtClean="0"/>
              <a:t>beda</a:t>
            </a:r>
            <a:r>
              <a:rPr lang="en-SG" dirty="0" smtClean="0"/>
              <a:t> </a:t>
            </a:r>
            <a:r>
              <a:rPr lang="en-SG" dirty="0" err="1" smtClean="0"/>
              <a:t>secara</a:t>
            </a:r>
            <a:r>
              <a:rPr lang="en-SG" dirty="0" smtClean="0"/>
              <a:t> </a:t>
            </a:r>
            <a:r>
              <a:rPr lang="en-SG" dirty="0" err="1" smtClean="0"/>
              <a:t>bersama-sama</a:t>
            </a:r>
            <a:endParaRPr lang="en-SG" dirty="0" smtClean="0"/>
          </a:p>
          <a:p>
            <a:pPr>
              <a:lnSpc>
                <a:spcPct val="120000"/>
              </a:lnSpc>
            </a:pPr>
            <a:r>
              <a:rPr lang="en-SG" dirty="0" err="1" smtClean="0"/>
              <a:t>Definisi</a:t>
            </a:r>
            <a:r>
              <a:rPr lang="en-SG" dirty="0" smtClean="0"/>
              <a:t> </a:t>
            </a:r>
            <a:r>
              <a:rPr lang="en-SG" dirty="0" err="1" smtClean="0"/>
              <a:t>Tipe</a:t>
            </a:r>
            <a:r>
              <a:rPr lang="en-SG" dirty="0" smtClean="0"/>
              <a:t> (Type Definition)</a:t>
            </a:r>
          </a:p>
          <a:p>
            <a:pPr lvl="1">
              <a:lnSpc>
                <a:spcPct val="120000"/>
              </a:lnSpc>
            </a:pPr>
            <a:r>
              <a:rPr lang="en-SG" dirty="0" err="1" smtClean="0"/>
              <a:t>Mendefinisikan</a:t>
            </a:r>
            <a:r>
              <a:rPr lang="en-SG" dirty="0" smtClean="0"/>
              <a:t> </a:t>
            </a:r>
            <a:r>
              <a:rPr lang="en-SG" dirty="0" err="1" smtClean="0"/>
              <a:t>tipe</a:t>
            </a:r>
            <a:r>
              <a:rPr lang="en-SG" dirty="0" smtClean="0"/>
              <a:t> </a:t>
            </a:r>
            <a:r>
              <a:rPr lang="en-SG" dirty="0" err="1" smtClean="0"/>
              <a:t>anda</a:t>
            </a:r>
            <a:r>
              <a:rPr lang="en-SG" dirty="0" smtClean="0"/>
              <a:t> </a:t>
            </a:r>
            <a:r>
              <a:rPr lang="en-SG" dirty="0" err="1" smtClean="0"/>
              <a:t>sendiri</a:t>
            </a:r>
            <a:endParaRPr lang="en-SG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Fungsi</a:t>
            </a:r>
            <a:r>
              <a:rPr lang="en-US" dirty="0" smtClean="0"/>
              <a:t> (Function)</a:t>
            </a:r>
            <a:endParaRPr lang="en-SG" dirty="0"/>
          </a:p>
          <a:p>
            <a:pPr>
              <a:lnSpc>
                <a:spcPct val="120000"/>
              </a:lnSpc>
            </a:pPr>
            <a:r>
              <a:rPr lang="en-SG" dirty="0" err="1" smtClean="0"/>
              <a:t>Bekerja</a:t>
            </a:r>
            <a:r>
              <a:rPr lang="en-SG" dirty="0" smtClean="0"/>
              <a:t> </a:t>
            </a:r>
            <a:r>
              <a:rPr lang="en-SG" dirty="0" err="1" smtClean="0"/>
              <a:t>dengan</a:t>
            </a:r>
            <a:r>
              <a:rPr lang="en-SG" dirty="0" smtClean="0"/>
              <a:t> pointer</a:t>
            </a:r>
          </a:p>
          <a:p>
            <a:pPr lvl="1">
              <a:lnSpc>
                <a:spcPct val="120000"/>
              </a:lnSpc>
            </a:pPr>
            <a:r>
              <a:rPr lang="en-SG" dirty="0" err="1" smtClean="0"/>
              <a:t>Bagaimana</a:t>
            </a:r>
            <a:r>
              <a:rPr lang="en-SG" dirty="0" smtClean="0"/>
              <a:t> </a:t>
            </a:r>
            <a:r>
              <a:rPr lang="en-SG" dirty="0" err="1" smtClean="0"/>
              <a:t>variabel</a:t>
            </a:r>
            <a:r>
              <a:rPr lang="en-SG" dirty="0" smtClean="0"/>
              <a:t> </a:t>
            </a:r>
            <a:r>
              <a:rPr lang="en-SG" dirty="0" err="1" smtClean="0"/>
              <a:t>disimpan</a:t>
            </a:r>
            <a:endParaRPr lang="en-SG" dirty="0" smtClean="0"/>
          </a:p>
          <a:p>
            <a:pPr lvl="1">
              <a:lnSpc>
                <a:spcPct val="120000"/>
              </a:lnSpc>
            </a:pPr>
            <a:r>
              <a:rPr lang="en-SG" dirty="0" smtClean="0"/>
              <a:t>Operator address &amp;</a:t>
            </a:r>
          </a:p>
          <a:p>
            <a:pPr lvl="1">
              <a:lnSpc>
                <a:spcPct val="120000"/>
              </a:lnSpc>
            </a:pPr>
            <a:r>
              <a:rPr lang="en-SG" dirty="0" smtClean="0"/>
              <a:t>Operator indirection *</a:t>
            </a:r>
          </a:p>
          <a:p>
            <a:pPr lvl="1">
              <a:lnSpc>
                <a:spcPct val="120000"/>
              </a:lnSpc>
            </a:pPr>
            <a:r>
              <a:rPr lang="en-SG" dirty="0" err="1" smtClean="0"/>
              <a:t>Menggunakan</a:t>
            </a:r>
            <a:r>
              <a:rPr lang="en-SG" dirty="0" smtClean="0"/>
              <a:t> pointer </a:t>
            </a:r>
            <a:r>
              <a:rPr lang="en-SG" dirty="0" err="1" smtClean="0"/>
              <a:t>untuk</a:t>
            </a:r>
            <a:r>
              <a:rPr lang="en-SG" dirty="0" smtClean="0"/>
              <a:t> </a:t>
            </a:r>
            <a:r>
              <a:rPr lang="en-SG" dirty="0" err="1" smtClean="0"/>
              <a:t>variabel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err="1" smtClean="0">
                <a:solidFill>
                  <a:schemeClr val="bg1"/>
                </a:solidFill>
              </a:rPr>
              <a:t>Struct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SG" sz="2400" dirty="0" err="1"/>
              <a:t>Struct</a:t>
            </a:r>
            <a:r>
              <a:rPr lang="en-SG" sz="2400" dirty="0"/>
              <a:t> </a:t>
            </a:r>
            <a:r>
              <a:rPr lang="en-SG" sz="2400" dirty="0" err="1"/>
              <a:t>adalah</a:t>
            </a:r>
            <a:r>
              <a:rPr lang="en-SG" sz="2400" dirty="0"/>
              <a:t> </a:t>
            </a:r>
            <a:r>
              <a:rPr lang="en-SG" sz="2400" dirty="0" err="1"/>
              <a:t>tipe</a:t>
            </a:r>
            <a:r>
              <a:rPr lang="en-SG" sz="2400" dirty="0"/>
              <a:t> data </a:t>
            </a:r>
            <a:r>
              <a:rPr lang="en-SG" sz="2400" dirty="0" err="1"/>
              <a:t>bentukan</a:t>
            </a:r>
            <a:r>
              <a:rPr lang="en-SG" sz="2400" dirty="0"/>
              <a:t> yang </a:t>
            </a:r>
            <a:r>
              <a:rPr lang="en-SG" sz="2400" dirty="0" err="1"/>
              <a:t>berisi</a:t>
            </a:r>
            <a:r>
              <a:rPr lang="en-SG" sz="2400" dirty="0"/>
              <a:t> </a:t>
            </a:r>
            <a:r>
              <a:rPr lang="en-SG" sz="2400" dirty="0" err="1"/>
              <a:t>kumpulan</a:t>
            </a:r>
            <a:r>
              <a:rPr lang="en-SG" sz="2400" dirty="0"/>
              <a:t> </a:t>
            </a:r>
            <a:r>
              <a:rPr lang="en-SG" sz="2400" dirty="0" err="1"/>
              <a:t>variabel-variabel</a:t>
            </a:r>
            <a:r>
              <a:rPr lang="en-SG" sz="2400" dirty="0"/>
              <a:t> </a:t>
            </a:r>
            <a:r>
              <a:rPr lang="en-SG" sz="2400" dirty="0" smtClean="0"/>
              <a:t>yang </a:t>
            </a:r>
            <a:r>
              <a:rPr lang="en-SG" sz="2400" dirty="0" err="1" smtClean="0"/>
              <a:t>bernaung</a:t>
            </a:r>
            <a:r>
              <a:rPr lang="en-SG" sz="2400" dirty="0" smtClean="0"/>
              <a:t> </a:t>
            </a:r>
            <a:r>
              <a:rPr lang="en-SG" sz="2400" dirty="0" err="1"/>
              <a:t>dalam</a:t>
            </a:r>
            <a:r>
              <a:rPr lang="en-SG" sz="2400" dirty="0"/>
              <a:t> </a:t>
            </a:r>
            <a:r>
              <a:rPr lang="en-SG" sz="2400" dirty="0" err="1"/>
              <a:t>satu</a:t>
            </a:r>
            <a:r>
              <a:rPr lang="en-SG" sz="2400" dirty="0"/>
              <a:t> </a:t>
            </a:r>
            <a:r>
              <a:rPr lang="en-SG" sz="2400" dirty="0" err="1"/>
              <a:t>nama</a:t>
            </a:r>
            <a:r>
              <a:rPr lang="en-SG" sz="2400" dirty="0"/>
              <a:t> yang </a:t>
            </a:r>
            <a:r>
              <a:rPr lang="en-SG" sz="2400" dirty="0" err="1" smtClean="0"/>
              <a:t>sama</a:t>
            </a:r>
            <a:r>
              <a:rPr lang="en-SG" sz="24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SG" sz="2400" dirty="0" err="1" smtClean="0"/>
              <a:t>Berbeda</a:t>
            </a:r>
            <a:r>
              <a:rPr lang="en-SG" sz="2400" dirty="0" smtClean="0"/>
              <a:t> </a:t>
            </a:r>
            <a:r>
              <a:rPr lang="en-SG" sz="2400" dirty="0" err="1"/>
              <a:t>dengan</a:t>
            </a:r>
            <a:r>
              <a:rPr lang="en-SG" sz="2400" dirty="0"/>
              <a:t> array yang </a:t>
            </a:r>
            <a:r>
              <a:rPr lang="en-SG" sz="2400" dirty="0" err="1"/>
              <a:t>berisi</a:t>
            </a:r>
            <a:r>
              <a:rPr lang="en-SG" sz="2400" dirty="0"/>
              <a:t> </a:t>
            </a:r>
            <a:r>
              <a:rPr lang="en-SG" sz="2400" dirty="0" err="1"/>
              <a:t>kumpulan</a:t>
            </a:r>
            <a:r>
              <a:rPr lang="en-SG" sz="2400" dirty="0"/>
              <a:t> </a:t>
            </a:r>
            <a:r>
              <a:rPr lang="en-SG" sz="2400" dirty="0" err="1"/>
              <a:t>variabel</a:t>
            </a:r>
            <a:r>
              <a:rPr lang="en-SG" sz="2400" dirty="0"/>
              <a:t> yang </a:t>
            </a:r>
            <a:r>
              <a:rPr lang="en-SG" sz="2400" dirty="0" err="1"/>
              <a:t>bertipe</a:t>
            </a:r>
            <a:r>
              <a:rPr lang="en-SG" sz="2400" dirty="0"/>
              <a:t> data </a:t>
            </a:r>
            <a:r>
              <a:rPr lang="en-SG" sz="2400" dirty="0" err="1"/>
              <a:t>sama</a:t>
            </a:r>
            <a:r>
              <a:rPr lang="en-SG" sz="2400" dirty="0"/>
              <a:t>, </a:t>
            </a:r>
            <a:r>
              <a:rPr lang="en-SG" sz="2400" dirty="0" err="1" smtClean="0"/>
              <a:t>struct</a:t>
            </a:r>
            <a:r>
              <a:rPr lang="en-SG" sz="2400" dirty="0" smtClean="0"/>
              <a:t> </a:t>
            </a:r>
            <a:r>
              <a:rPr lang="en-SG" sz="2400" dirty="0" err="1" smtClean="0"/>
              <a:t>dapat</a:t>
            </a:r>
            <a:r>
              <a:rPr lang="en-SG" sz="2400" dirty="0" smtClean="0"/>
              <a:t> </a:t>
            </a:r>
            <a:r>
              <a:rPr lang="en-SG" sz="2400" dirty="0" err="1"/>
              <a:t>memiliki</a:t>
            </a:r>
            <a:r>
              <a:rPr lang="en-SG" sz="2400" dirty="0"/>
              <a:t> </a:t>
            </a:r>
            <a:r>
              <a:rPr lang="en-SG" sz="2400" dirty="0" err="1"/>
              <a:t>variabel-variabel</a:t>
            </a:r>
            <a:r>
              <a:rPr lang="en-SG" sz="2400" dirty="0"/>
              <a:t> yang </a:t>
            </a:r>
            <a:r>
              <a:rPr lang="en-SG" sz="2400" dirty="0" err="1"/>
              <a:t>bertipe</a:t>
            </a:r>
            <a:r>
              <a:rPr lang="en-SG" sz="2400" dirty="0"/>
              <a:t> data </a:t>
            </a:r>
            <a:r>
              <a:rPr lang="en-SG" sz="2400" dirty="0" err="1"/>
              <a:t>sama</a:t>
            </a:r>
            <a:r>
              <a:rPr lang="en-SG" sz="2400" dirty="0"/>
              <a:t> </a:t>
            </a:r>
            <a:r>
              <a:rPr lang="en-SG" sz="2400" dirty="0" err="1"/>
              <a:t>atau</a:t>
            </a:r>
            <a:r>
              <a:rPr lang="en-SG" sz="2400" dirty="0"/>
              <a:t> </a:t>
            </a:r>
            <a:r>
              <a:rPr lang="en-SG" sz="2400" dirty="0" err="1"/>
              <a:t>berbeda</a:t>
            </a:r>
            <a:r>
              <a:rPr lang="en-SG" sz="2400" dirty="0"/>
              <a:t>, </a:t>
            </a:r>
            <a:r>
              <a:rPr lang="en-SG" sz="2400" dirty="0" err="1"/>
              <a:t>bahkan</a:t>
            </a:r>
            <a:r>
              <a:rPr lang="en-SG" sz="2400" dirty="0"/>
              <a:t> </a:t>
            </a:r>
            <a:r>
              <a:rPr lang="en-SG" sz="2400" dirty="0" err="1" smtClean="0"/>
              <a:t>bisa</a:t>
            </a:r>
            <a:r>
              <a:rPr lang="en-SG" sz="2400" dirty="0" smtClean="0"/>
              <a:t> </a:t>
            </a:r>
            <a:r>
              <a:rPr lang="en-SG" sz="2400" dirty="0" err="1" smtClean="0"/>
              <a:t>menyimpan</a:t>
            </a:r>
            <a:r>
              <a:rPr lang="en-SG" sz="2400" dirty="0" smtClean="0"/>
              <a:t> </a:t>
            </a:r>
            <a:r>
              <a:rPr lang="en-SG" sz="2400" dirty="0" err="1"/>
              <a:t>variabel</a:t>
            </a:r>
            <a:r>
              <a:rPr lang="en-SG" sz="2400" dirty="0"/>
              <a:t> yang </a:t>
            </a:r>
            <a:r>
              <a:rPr lang="en-SG" sz="2400" dirty="0" err="1"/>
              <a:t>bertipe</a:t>
            </a:r>
            <a:r>
              <a:rPr lang="en-SG" sz="2400" dirty="0"/>
              <a:t> data array </a:t>
            </a:r>
            <a:r>
              <a:rPr lang="en-SG" sz="2400" dirty="0" err="1"/>
              <a:t>atau</a:t>
            </a:r>
            <a:r>
              <a:rPr lang="en-SG" sz="2400" dirty="0"/>
              <a:t> </a:t>
            </a:r>
            <a:r>
              <a:rPr lang="en-SG" sz="2400" dirty="0" err="1" smtClean="0"/>
              <a:t>struct</a:t>
            </a:r>
            <a:endParaRPr lang="en-SG" sz="2400" dirty="0" smtClean="0"/>
          </a:p>
          <a:p>
            <a:pPr algn="just">
              <a:lnSpc>
                <a:spcPct val="150000"/>
              </a:lnSpc>
              <a:spcBef>
                <a:spcPts val="1200"/>
              </a:spcBef>
            </a:pPr>
            <a:r>
              <a:rPr lang="en-SG" sz="2400" dirty="0" err="1" smtClean="0"/>
              <a:t>Variabel-variabel</a:t>
            </a:r>
            <a:r>
              <a:rPr lang="en-SG" sz="2400" dirty="0" smtClean="0"/>
              <a:t> </a:t>
            </a:r>
            <a:r>
              <a:rPr lang="en-SG" sz="2400" dirty="0"/>
              <a:t>yang </a:t>
            </a:r>
            <a:r>
              <a:rPr lang="en-SG" sz="2400" dirty="0" err="1"/>
              <a:t>menjadi</a:t>
            </a:r>
            <a:r>
              <a:rPr lang="en-SG" sz="2400" dirty="0"/>
              <a:t> </a:t>
            </a:r>
            <a:r>
              <a:rPr lang="en-SG" sz="2400" dirty="0" err="1"/>
              <a:t>anggota</a:t>
            </a:r>
            <a:r>
              <a:rPr lang="en-SG" sz="2400" dirty="0"/>
              <a:t> </a:t>
            </a:r>
            <a:r>
              <a:rPr lang="en-SG" sz="2400" dirty="0" err="1"/>
              <a:t>struct</a:t>
            </a:r>
            <a:r>
              <a:rPr lang="en-SG" sz="2400" dirty="0"/>
              <a:t> </a:t>
            </a:r>
            <a:r>
              <a:rPr lang="en-SG" sz="2400" dirty="0" err="1"/>
              <a:t>disebut</a:t>
            </a:r>
            <a:r>
              <a:rPr lang="en-SG" sz="2400" dirty="0"/>
              <a:t> </a:t>
            </a:r>
            <a:r>
              <a:rPr lang="en-SG" sz="2400" dirty="0" err="1"/>
              <a:t>dengan</a:t>
            </a:r>
            <a:r>
              <a:rPr lang="en-SG" sz="2400" dirty="0"/>
              <a:t> </a:t>
            </a:r>
            <a:r>
              <a:rPr lang="en-SG" sz="2400" dirty="0" err="1"/>
              <a:t>elemen</a:t>
            </a:r>
            <a:r>
              <a:rPr lang="en-SG" sz="2400" dirty="0"/>
              <a:t> </a:t>
            </a:r>
            <a:r>
              <a:rPr lang="en-SG" sz="2400" dirty="0" err="1"/>
              <a:t>struct</a:t>
            </a:r>
            <a:endParaRPr lang="en-SG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60007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stdio.h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conio.h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SG" sz="1600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string.h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main() 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mobil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SG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{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merek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[15];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char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seri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[15];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SG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tahun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smtClean="0">
                <a:latin typeface="Courier New" pitchFamily="49" charset="0"/>
                <a:cs typeface="Courier New" pitchFamily="49" charset="0"/>
              </a:rPr>
              <a:t>	}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mjepang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mjepang.merek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, "Toyota");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strcpy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mjepang.seri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, "Corolla");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mjepang.tahun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= 1971;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("Mobil\n");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Merek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: %s\n",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mjepang.merek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("Seri : %s\n",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mjepang.seri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Tahun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 : %d\n", </a:t>
            </a: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mjepang.tahun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 err="1">
                <a:latin typeface="Courier New" pitchFamily="49" charset="0"/>
                <a:cs typeface="Courier New" pitchFamily="49" charset="0"/>
              </a:rPr>
              <a:t>getch</a:t>
            </a:r>
            <a:r>
              <a:rPr lang="en-SG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lnSpc>
                <a:spcPct val="120000"/>
              </a:lnSpc>
              <a:buNone/>
            </a:pPr>
            <a:r>
              <a:rPr lang="en-SG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357166"/>
            <a:ext cx="346808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0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 smtClean="0"/>
              <a:t>Definisi</a:t>
            </a:r>
            <a:r>
              <a:rPr lang="en-SG" dirty="0" smtClean="0"/>
              <a:t> </a:t>
            </a:r>
            <a:r>
              <a:rPr lang="en-SG" dirty="0" err="1" smtClean="0"/>
              <a:t>Tipe</a:t>
            </a:r>
            <a:r>
              <a:rPr lang="en-SG" dirty="0" smtClean="0"/>
              <a:t> (Type Definition)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2400" dirty="0" smtClean="0"/>
              <a:t>Cara lain </a:t>
            </a:r>
            <a:r>
              <a:rPr lang="en-SG" sz="2400" dirty="0" err="1" smtClean="0"/>
              <a:t>mendefinisikan</a:t>
            </a:r>
            <a:r>
              <a:rPr lang="en-SG" sz="2400" dirty="0" smtClean="0"/>
              <a:t> </a:t>
            </a:r>
            <a:r>
              <a:rPr lang="en-SG" sz="2400" dirty="0" err="1" smtClean="0"/>
              <a:t>struktur</a:t>
            </a:r>
            <a:endParaRPr lang="en-SG" sz="2400" dirty="0" smtClean="0"/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SG" sz="2000" b="1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char 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nama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[12];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umur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		float 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tinggi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orang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SG" sz="2400" dirty="0" err="1" smtClean="0"/>
              <a:t>Kemudian</a:t>
            </a:r>
            <a:r>
              <a:rPr lang="en-SG" sz="2400" dirty="0" smtClean="0"/>
              <a:t> </a:t>
            </a:r>
            <a:r>
              <a:rPr lang="en-SG" sz="2400" dirty="0" err="1" smtClean="0"/>
              <a:t>gunakan</a:t>
            </a:r>
            <a:r>
              <a:rPr lang="en-SG" sz="2400" dirty="0" smtClean="0"/>
              <a:t> </a:t>
            </a:r>
            <a:r>
              <a:rPr lang="en-SG" sz="2400" dirty="0" err="1" smtClean="0"/>
              <a:t>tipe</a:t>
            </a:r>
            <a:r>
              <a:rPr lang="en-SG" sz="2400" dirty="0" smtClean="0"/>
              <a:t> </a:t>
            </a:r>
            <a:r>
              <a:rPr lang="en-SG" sz="2400" dirty="0" err="1" smtClean="0"/>
              <a:t>baru</a:t>
            </a:r>
            <a:r>
              <a:rPr lang="en-SG" sz="2400" dirty="0" smtClean="0"/>
              <a:t> </a:t>
            </a:r>
            <a:r>
              <a:rPr lang="en-SG" sz="2400" b="1" i="1" dirty="0" err="1" smtClean="0">
                <a:latin typeface="Courier New" pitchFamily="49" charset="0"/>
                <a:cs typeface="Courier New" pitchFamily="49" charset="0"/>
              </a:rPr>
              <a:t>orang</a:t>
            </a:r>
            <a:r>
              <a:rPr lang="en-SG" sz="2400" dirty="0" smtClean="0"/>
              <a:t>  </a:t>
            </a:r>
            <a:r>
              <a:rPr lang="en-SG" sz="2400" dirty="0" err="1" smtClean="0"/>
              <a:t>ini</a:t>
            </a:r>
            <a:r>
              <a:rPr lang="en-SG" sz="2400" dirty="0" smtClean="0"/>
              <a:t> </a:t>
            </a:r>
            <a:r>
              <a:rPr lang="en-SG" sz="2400" dirty="0" err="1" smtClean="0"/>
              <a:t>seperti</a:t>
            </a:r>
            <a:r>
              <a:rPr lang="en-SG" sz="2400" dirty="0" smtClean="0"/>
              <a:t> </a:t>
            </a:r>
            <a:r>
              <a:rPr lang="en-SG" sz="2400" dirty="0" err="1" smtClean="0"/>
              <a:t>tipe</a:t>
            </a:r>
            <a:r>
              <a:rPr lang="en-SG" sz="2400" dirty="0" smtClean="0"/>
              <a:t> lain </a:t>
            </a:r>
            <a:r>
              <a:rPr lang="en-SG" sz="2400" dirty="0" err="1" smtClean="0"/>
              <a:t>untuk</a:t>
            </a:r>
            <a:r>
              <a:rPr lang="en-SG" sz="2400" dirty="0" smtClean="0"/>
              <a:t> </a:t>
            </a:r>
            <a:r>
              <a:rPr lang="en-SG" sz="2400" dirty="0" err="1" smtClean="0"/>
              <a:t>membuat</a:t>
            </a:r>
            <a:r>
              <a:rPr lang="en-SG" sz="2400" dirty="0" smtClean="0"/>
              <a:t> </a:t>
            </a:r>
            <a:r>
              <a:rPr lang="en-SG" sz="2400" dirty="0" err="1" smtClean="0"/>
              <a:t>variabel</a:t>
            </a:r>
            <a:r>
              <a:rPr lang="en-SG" sz="2400" dirty="0" smtClean="0"/>
              <a:t> </a:t>
            </a:r>
            <a:r>
              <a:rPr lang="en-SG" sz="2400" dirty="0" err="1" smtClean="0"/>
              <a:t>dari</a:t>
            </a:r>
            <a:r>
              <a:rPr lang="en-SG" sz="2400" dirty="0" smtClean="0"/>
              <a:t> </a:t>
            </a:r>
            <a:r>
              <a:rPr lang="en-SG" sz="2400" dirty="0" err="1" smtClean="0"/>
              <a:t>tipe</a:t>
            </a:r>
            <a:r>
              <a:rPr lang="en-SG" sz="2400" dirty="0" smtClean="0"/>
              <a:t> </a:t>
            </a:r>
            <a:r>
              <a:rPr lang="en-SG" sz="2400" dirty="0" err="1" smtClean="0"/>
              <a:t>baru</a:t>
            </a:r>
            <a:r>
              <a:rPr lang="en-SG" sz="2400" dirty="0" smtClean="0"/>
              <a:t> </a:t>
            </a:r>
            <a:r>
              <a:rPr lang="en-SG" sz="2400" dirty="0" err="1" smtClean="0"/>
              <a:t>ini</a:t>
            </a:r>
            <a:r>
              <a:rPr lang="en-SG" sz="2400" dirty="0" smtClean="0"/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None/>
            </a:pP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orang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orang_a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SG" sz="2000" b="1" dirty="0" err="1" smtClean="0">
                <a:latin typeface="Courier New" pitchFamily="49" charset="0"/>
                <a:cs typeface="Courier New" pitchFamily="49" charset="0"/>
              </a:rPr>
              <a:t>orang_b</a:t>
            </a:r>
            <a:r>
              <a:rPr lang="en-SG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SG" sz="2000" dirty="0" err="1" smtClean="0"/>
              <a:t>Dimana</a:t>
            </a:r>
            <a:r>
              <a:rPr lang="en-SG" sz="2000" dirty="0" smtClean="0"/>
              <a:t> </a:t>
            </a:r>
            <a:r>
              <a:rPr lang="en-SG" sz="2000" b="1" i="1" dirty="0" err="1" smtClean="0"/>
              <a:t>orang</a:t>
            </a:r>
            <a:r>
              <a:rPr lang="en-SG" sz="2000" dirty="0" smtClean="0"/>
              <a:t> </a:t>
            </a:r>
            <a:r>
              <a:rPr lang="en-SG" sz="2000" dirty="0" err="1" smtClean="0"/>
              <a:t>sekarang</a:t>
            </a:r>
            <a:r>
              <a:rPr lang="en-SG" sz="2000" dirty="0" smtClean="0"/>
              <a:t> </a:t>
            </a:r>
            <a:r>
              <a:rPr lang="en-SG" sz="2000" dirty="0" err="1" smtClean="0"/>
              <a:t>tipe</a:t>
            </a:r>
            <a:r>
              <a:rPr lang="en-SG" sz="2000" dirty="0" smtClean="0"/>
              <a:t> yang </a:t>
            </a:r>
            <a:r>
              <a:rPr lang="en-SG" sz="2000" dirty="0" err="1" smtClean="0"/>
              <a:t>merepresentasikan</a:t>
            </a:r>
            <a:r>
              <a:rPr lang="en-SG" sz="2000" dirty="0" smtClean="0"/>
              <a:t> </a:t>
            </a:r>
            <a:r>
              <a:rPr lang="en-SG" sz="2000" dirty="0" err="1" smtClean="0"/>
              <a:t>struktur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dirty="0" err="1" smtClean="0"/>
              <a:t>jadi</a:t>
            </a:r>
            <a:r>
              <a:rPr lang="en-SG" sz="2000" dirty="0" smtClean="0"/>
              <a:t> </a:t>
            </a:r>
            <a:r>
              <a:rPr lang="en-SG" sz="2000" b="1" i="1" dirty="0" err="1" smtClean="0"/>
              <a:t>orang_a</a:t>
            </a:r>
            <a:r>
              <a:rPr lang="en-SG" sz="2000" dirty="0" smtClean="0"/>
              <a:t> </a:t>
            </a:r>
            <a:r>
              <a:rPr lang="en-SG" sz="2000" dirty="0" err="1" smtClean="0"/>
              <a:t>dan</a:t>
            </a:r>
            <a:r>
              <a:rPr lang="en-SG" sz="2000" dirty="0" smtClean="0"/>
              <a:t> </a:t>
            </a:r>
            <a:r>
              <a:rPr lang="en-SG" sz="2000" b="1" i="1" dirty="0" err="1" smtClean="0"/>
              <a:t>orang_b</a:t>
            </a:r>
            <a:r>
              <a:rPr lang="en-SG" sz="2000" b="1" i="1" dirty="0" smtClean="0"/>
              <a:t> </a:t>
            </a:r>
            <a:r>
              <a:rPr lang="en-SG" sz="2000" dirty="0" err="1" smtClean="0"/>
              <a:t>adalah</a:t>
            </a:r>
            <a:r>
              <a:rPr lang="en-SG" sz="2000" dirty="0" smtClean="0"/>
              <a:t> </a:t>
            </a:r>
            <a:r>
              <a:rPr lang="en-SG" sz="2000" dirty="0" err="1" smtClean="0"/>
              <a:t>variabel</a:t>
            </a:r>
            <a:r>
              <a:rPr lang="en-SG" sz="2000" dirty="0" smtClean="0"/>
              <a:t> </a:t>
            </a:r>
            <a:r>
              <a:rPr lang="en-SG" sz="2000" dirty="0" err="1" smtClean="0"/>
              <a:t>dengan</a:t>
            </a:r>
            <a:r>
              <a:rPr lang="en-SG" sz="2000" dirty="0" smtClean="0"/>
              <a:t> </a:t>
            </a:r>
            <a:r>
              <a:rPr lang="en-SG" sz="2000" dirty="0" err="1" smtClean="0"/>
              <a:t>tipe</a:t>
            </a:r>
            <a:r>
              <a:rPr lang="en-SG" sz="2000" dirty="0" smtClean="0"/>
              <a:t> </a:t>
            </a:r>
            <a:r>
              <a:rPr lang="en-SG" sz="2000" dirty="0" err="1" smtClean="0"/>
              <a:t>struktur</a:t>
            </a:r>
            <a:r>
              <a:rPr lang="en-SG" sz="2000" dirty="0" smtClean="0"/>
              <a:t> </a:t>
            </a:r>
            <a:r>
              <a:rPr lang="en-SG" sz="2000" dirty="0" err="1" smtClean="0"/>
              <a:t>diatas</a:t>
            </a:r>
            <a:r>
              <a:rPr lang="en-SG" sz="2000" dirty="0" smtClean="0"/>
              <a:t>.</a:t>
            </a:r>
            <a:endParaRPr lang="en-S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1047</Words>
  <Application>Microsoft Office PowerPoint</Application>
  <PresentationFormat>On-screen Show (4:3)</PresentationFormat>
  <Paragraphs>417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Pemograman Terstruktur</vt:lpstr>
      <vt:lpstr>ADT  (Abstract Data Type) atau Tipe Data Bentukan</vt:lpstr>
      <vt:lpstr> Typedef</vt:lpstr>
      <vt:lpstr>Typedef Pada Array</vt:lpstr>
      <vt:lpstr>Slide 5</vt:lpstr>
      <vt:lpstr>Pokok Bahasan</vt:lpstr>
      <vt:lpstr>Struct</vt:lpstr>
      <vt:lpstr>Slide 8</vt:lpstr>
      <vt:lpstr>Definisi Tipe (Type Definition)</vt:lpstr>
      <vt:lpstr>Slide 10</vt:lpstr>
      <vt:lpstr>Slide 11</vt:lpstr>
      <vt:lpstr>Slide 12</vt:lpstr>
      <vt:lpstr>Slide 13</vt:lpstr>
      <vt:lpstr>Slide 14</vt:lpstr>
      <vt:lpstr>Slide 15</vt:lpstr>
      <vt:lpstr>Fungsi (Function)</vt:lpstr>
      <vt:lpstr>Slide 17</vt:lpstr>
      <vt:lpstr>Kategori Function dalam C</vt:lpstr>
      <vt:lpstr>Slide 19</vt:lpstr>
      <vt:lpstr>Struktur Function (1)</vt:lpstr>
      <vt:lpstr>Slide 21</vt:lpstr>
      <vt:lpstr>Slide 22</vt:lpstr>
      <vt:lpstr>Fungsi dan Prosedur</vt:lpstr>
      <vt:lpstr>Slide 24</vt:lpstr>
      <vt:lpstr>Function yang void</vt:lpstr>
      <vt:lpstr>Fungsi yang Non-Void</vt:lpstr>
      <vt:lpstr>Deklarasi Function/Prototype Function</vt:lpstr>
      <vt:lpstr>Scope Variable</vt:lpstr>
      <vt:lpstr>Slide 29</vt:lpstr>
      <vt:lpstr>Slide 30</vt:lpstr>
      <vt:lpstr>Slide 31</vt:lpstr>
      <vt:lpstr>Slide 32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Pemograman Terstruktur</dc:title>
  <dc:creator>HP Mini</dc:creator>
  <cp:lastModifiedBy>HP Mini</cp:lastModifiedBy>
  <cp:revision>15</cp:revision>
  <dcterms:created xsi:type="dcterms:W3CDTF">2011-11-27T14:24:00Z</dcterms:created>
  <dcterms:modified xsi:type="dcterms:W3CDTF">2011-11-28T07:26:45Z</dcterms:modified>
</cp:coreProperties>
</file>