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A1F57-1778-4944-A690-DDEC357C7600}" type="datetimeFigureOut">
              <a:rPr lang="en-US" smtClean="0"/>
              <a:t>3/24/2010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4AE85-1372-483C-B578-301A8464E1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2AF1-201E-46D7-AF72-0DBA79A5413C}" type="datetime1">
              <a:rPr lang="en-US" smtClean="0"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5A5F-9328-4429-9CEC-8C68A92AB4B3}" type="datetime1">
              <a:rPr lang="en-US" smtClean="0"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E687-3586-4F3D-9CEA-6DF754868ACC}" type="datetime1">
              <a:rPr lang="en-US" smtClean="0"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FB29-715E-4835-A101-3E7743876719}" type="datetime1">
              <a:rPr lang="en-US" smtClean="0"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FE6-98C6-4AE5-8D00-ED34C77C0876}" type="datetime1">
              <a:rPr lang="en-US" smtClean="0"/>
              <a:t>3/24/2010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C975-5106-4B77-A62D-9CFCE6489BB4}" type="datetime1">
              <a:rPr lang="en-US" smtClean="0"/>
              <a:t>3/24/2010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EF05-4C04-4598-92F5-A24DD30264D2}" type="datetime1">
              <a:rPr lang="en-US" smtClean="0"/>
              <a:t>3/24/2010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492E-A756-4931-BCB5-5E805D80225F}" type="datetime1">
              <a:rPr lang="en-US" smtClean="0"/>
              <a:t>3/24/2010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8D4A-BAF4-4EBC-A3D0-3F2E7DC6C13D}" type="datetime1">
              <a:rPr lang="en-US" smtClean="0"/>
              <a:t>3/24/2010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D9EC-390F-43C8-9BEE-715E404EA4A8}" type="datetime1">
              <a:rPr lang="en-US" smtClean="0"/>
              <a:t>3/24/2010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826D-ED9D-41E6-9874-E894E0444116}" type="datetime1">
              <a:rPr lang="en-US" smtClean="0"/>
              <a:t>3/24/2010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HandOut Pancasila, By Tatik Rohmawati, S.IP.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6E71-C78F-4DCE-A162-8060EE8DBF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UUD 1945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3810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Disampaikan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Mata </a:t>
            </a:r>
            <a:r>
              <a:rPr lang="en-US" b="1" dirty="0" err="1" smtClean="0">
                <a:solidFill>
                  <a:schemeClr val="bg1"/>
                </a:solidFill>
              </a:rPr>
              <a:t>Kuliah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Pendidikan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Pancasila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Dosen</a:t>
            </a:r>
            <a:r>
              <a:rPr lang="en-US" b="1" dirty="0" smtClean="0">
                <a:solidFill>
                  <a:schemeClr val="bg1"/>
                </a:solidFill>
              </a:rPr>
              <a:t> 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TATIK ROHMAWATI, S.IP.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4926B-CE4F-47A6-A335-447061F34DCE}" type="datetime1">
              <a:rPr lang="en-US" smtClean="0">
                <a:solidFill>
                  <a:schemeClr val="bg1"/>
                </a:solidFill>
              </a:rPr>
              <a:t>3/24/2010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>
                <a:solidFill>
                  <a:schemeClr val="bg1"/>
                </a:solidFill>
              </a:r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HandOut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, By </a:t>
            </a:r>
            <a:r>
              <a:rPr lang="en-US" dirty="0" err="1" smtClean="0">
                <a:solidFill>
                  <a:schemeClr val="bg1"/>
                </a:solidFill>
              </a:rPr>
              <a:t>Tatik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Rohmawati</a:t>
            </a:r>
            <a:r>
              <a:rPr lang="en-US" dirty="0" smtClean="0">
                <a:solidFill>
                  <a:schemeClr val="bg1"/>
                </a:solidFill>
              </a:rPr>
              <a:t>, S.IP.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914400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solidFill>
                  <a:schemeClr val="bg1"/>
                </a:solidFill>
              </a:rPr>
              <a:t>SEJARAH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696200" cy="3810000"/>
          </a:xfrm>
        </p:spPr>
        <p:txBody>
          <a:bodyPr>
            <a:noAutofit/>
          </a:bodyPr>
          <a:lstStyle/>
          <a:p>
            <a:pPr marL="514350" lvl="0" indent="-514350" algn="just">
              <a:buAutoNum type="arabicPeriod"/>
            </a:pPr>
            <a:r>
              <a:rPr lang="id-ID" sz="2600" b="1" dirty="0" smtClean="0">
                <a:solidFill>
                  <a:schemeClr val="bg1"/>
                </a:solidFill>
              </a:rPr>
              <a:t>Perbedaan </a:t>
            </a:r>
            <a:r>
              <a:rPr lang="id-ID" sz="2600" b="1" dirty="0">
                <a:solidFill>
                  <a:schemeClr val="bg1"/>
                </a:solidFill>
              </a:rPr>
              <a:t>UUD  (Hukum Dasar Tertulis), </a:t>
            </a:r>
            <a:r>
              <a:rPr lang="id-ID" sz="2600" b="1" i="1" dirty="0">
                <a:solidFill>
                  <a:schemeClr val="bg1"/>
                </a:solidFill>
              </a:rPr>
              <a:t>Convensi</a:t>
            </a:r>
            <a:r>
              <a:rPr lang="id-ID" sz="2600" b="1" dirty="0">
                <a:solidFill>
                  <a:schemeClr val="bg1"/>
                </a:solidFill>
              </a:rPr>
              <a:t> (Hukum Dasar Tidak Tertulis) dan </a:t>
            </a:r>
            <a:r>
              <a:rPr lang="id-ID" sz="2600" b="1" dirty="0" smtClean="0">
                <a:solidFill>
                  <a:schemeClr val="bg1"/>
                </a:solidFill>
              </a:rPr>
              <a:t>Konstitusi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600" b="1" dirty="0" smtClean="0">
                <a:solidFill>
                  <a:schemeClr val="bg1"/>
                </a:solidFill>
              </a:rPr>
              <a:t>UUD </a:t>
            </a:r>
            <a:r>
              <a:rPr lang="id-ID" sz="2600" b="1" dirty="0">
                <a:solidFill>
                  <a:schemeClr val="bg1"/>
                </a:solidFill>
              </a:rPr>
              <a:t>(Hukum Dasar </a:t>
            </a:r>
            <a:r>
              <a:rPr lang="id-ID" sz="2600" b="1" dirty="0" smtClean="0">
                <a:solidFill>
                  <a:schemeClr val="bg1"/>
                </a:solidFill>
              </a:rPr>
              <a:t>Tertulis)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600" b="1" dirty="0" smtClean="0">
                <a:solidFill>
                  <a:schemeClr val="bg1"/>
                </a:solidFill>
              </a:rPr>
              <a:t>Suatu </a:t>
            </a:r>
            <a:r>
              <a:rPr lang="id-ID" sz="2600" b="1" dirty="0">
                <a:solidFill>
                  <a:schemeClr val="bg1"/>
                </a:solidFill>
              </a:rPr>
              <a:t>naskah yang memaparkan kerangka dan tugas-tugas pokok dari badan-badan pemerintahan suatu negara dan menentukan pokok-pokok cara kerja badan-badan </a:t>
            </a:r>
            <a:r>
              <a:rPr lang="id-ID" sz="2600" b="1" dirty="0" smtClean="0">
                <a:solidFill>
                  <a:schemeClr val="bg1"/>
                </a:solidFill>
              </a:rPr>
              <a:t>tersebut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600" b="1" dirty="0" smtClean="0">
                <a:solidFill>
                  <a:schemeClr val="bg1"/>
                </a:solidFill>
              </a:rPr>
              <a:t>Sistem </a:t>
            </a:r>
            <a:r>
              <a:rPr lang="id-ID" sz="2600" b="1" dirty="0">
                <a:solidFill>
                  <a:schemeClr val="bg1"/>
                </a:solidFill>
              </a:rPr>
              <a:t>dan mekanisme berjalannya </a:t>
            </a:r>
            <a:r>
              <a:rPr lang="id-ID" sz="2600" b="1" dirty="0" smtClean="0">
                <a:solidFill>
                  <a:schemeClr val="bg1"/>
                </a:solidFill>
              </a:rPr>
              <a:t>pemerintahan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600" b="1" dirty="0" smtClean="0">
                <a:solidFill>
                  <a:schemeClr val="bg1"/>
                </a:solidFill>
              </a:rPr>
              <a:t>Rumusannya </a:t>
            </a:r>
            <a:r>
              <a:rPr lang="id-ID" sz="2600" b="1" dirty="0">
                <a:solidFill>
                  <a:schemeClr val="bg1"/>
                </a:solidFill>
              </a:rPr>
              <a:t>jelas tertulis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>
                <a:solidFill>
                  <a:schemeClr val="bg1"/>
                </a:solidFill>
              </a:rPr>
              <a:t>3/24/2010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971800" cy="39687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HandOut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, By </a:t>
            </a:r>
            <a:r>
              <a:rPr lang="en-US" dirty="0" err="1" smtClean="0">
                <a:solidFill>
                  <a:schemeClr val="bg1"/>
                </a:solidFill>
              </a:rPr>
              <a:t>Tatik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Rohmawati</a:t>
            </a:r>
            <a:r>
              <a:rPr lang="en-US" dirty="0" smtClean="0">
                <a:solidFill>
                  <a:schemeClr val="bg1"/>
                </a:solidFill>
              </a:rPr>
              <a:t>, S.IP.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399"/>
            <a:ext cx="7772400" cy="609601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>
                <a:solidFill>
                  <a:schemeClr val="bg1"/>
                </a:solidFill>
              </a:rPr>
              <a:t>PERBEDAAN UUD  (HUKUM DASAR TERTULIS), </a:t>
            </a:r>
            <a:r>
              <a:rPr lang="id-ID" sz="3600" b="1" i="1" dirty="0" smtClean="0">
                <a:solidFill>
                  <a:schemeClr val="bg1"/>
                </a:solidFill>
              </a:rPr>
              <a:t>CONVENSI</a:t>
            </a:r>
            <a:r>
              <a:rPr lang="id-ID" sz="3600" b="1" dirty="0" smtClean="0">
                <a:solidFill>
                  <a:schemeClr val="bg1"/>
                </a:solidFill>
              </a:rPr>
              <a:t> (HUKUM DASAR TIDAK TERTULIS)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05000"/>
            <a:ext cx="7620000" cy="373380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sz="2800" b="1" dirty="0">
                <a:solidFill>
                  <a:schemeClr val="bg1"/>
                </a:solidFill>
              </a:rPr>
              <a:t>UUD (Hukum Dasar Tertulis)</a:t>
            </a:r>
            <a:endParaRPr lang="en-US" sz="2800" dirty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Suatu </a:t>
            </a:r>
            <a:r>
              <a:rPr lang="id-ID" sz="2800" dirty="0">
                <a:solidFill>
                  <a:schemeClr val="bg1"/>
                </a:solidFill>
              </a:rPr>
              <a:t>naskah yang memaparkan kerangka dan tugas-tugas pokok dari badan-badan pemerintahan suatu negara dan menentukan pokok-pokok cara kerja badan-badan </a:t>
            </a:r>
            <a:r>
              <a:rPr lang="id-ID" sz="2800" dirty="0" smtClean="0">
                <a:solidFill>
                  <a:schemeClr val="bg1"/>
                </a:solidFill>
              </a:rPr>
              <a:t>tersebut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Sistem </a:t>
            </a:r>
            <a:r>
              <a:rPr lang="id-ID" sz="2800" dirty="0">
                <a:solidFill>
                  <a:schemeClr val="bg1"/>
                </a:solidFill>
              </a:rPr>
              <a:t>dan mekanisme berjalannya </a:t>
            </a:r>
            <a:r>
              <a:rPr lang="id-ID" sz="2800" dirty="0" smtClean="0">
                <a:solidFill>
                  <a:schemeClr val="bg1"/>
                </a:solidFill>
              </a:rPr>
              <a:t>pemerintahan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Rumusannya </a:t>
            </a:r>
            <a:r>
              <a:rPr lang="id-ID" sz="2800" dirty="0">
                <a:solidFill>
                  <a:schemeClr val="bg1"/>
                </a:solidFill>
              </a:rPr>
              <a:t>jelas tertulis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>
                <a:solidFill>
                  <a:schemeClr val="bg1"/>
                </a:solidFill>
              </a:rPr>
              <a:t>3/24/2010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HandOut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, By </a:t>
            </a:r>
            <a:r>
              <a:rPr lang="en-US" dirty="0" err="1" smtClean="0">
                <a:solidFill>
                  <a:schemeClr val="bg1"/>
                </a:solidFill>
              </a:rPr>
              <a:t>Tatik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Rohmawati</a:t>
            </a:r>
            <a:r>
              <a:rPr lang="en-US" dirty="0" smtClean="0">
                <a:solidFill>
                  <a:schemeClr val="bg1"/>
                </a:solidFill>
              </a:rPr>
              <a:t>, S.IP.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999"/>
            <a:ext cx="7772400" cy="914401"/>
          </a:xfrm>
        </p:spPr>
        <p:txBody>
          <a:bodyPr>
            <a:normAutofit fontScale="90000"/>
          </a:bodyPr>
          <a:lstStyle/>
          <a:p>
            <a:r>
              <a:rPr lang="id-ID" sz="3600" b="1" i="1" dirty="0" smtClean="0">
                <a:solidFill>
                  <a:schemeClr val="bg1"/>
                </a:solidFill>
              </a:rPr>
              <a:t>CONVENSI</a:t>
            </a:r>
            <a:r>
              <a:rPr lang="id-ID" sz="3600" b="1" dirty="0" smtClean="0">
                <a:solidFill>
                  <a:schemeClr val="bg1"/>
                </a:solidFill>
              </a:rPr>
              <a:t> (HUKUM DASAR TIDAK TERTULIS)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543800" cy="4572000"/>
          </a:xfrm>
        </p:spPr>
        <p:txBody>
          <a:bodyPr>
            <a:noAutofit/>
          </a:bodyPr>
          <a:lstStyle/>
          <a:p>
            <a:pPr algn="just"/>
            <a:r>
              <a:rPr lang="id-ID" sz="2300" dirty="0">
                <a:solidFill>
                  <a:schemeClr val="bg1"/>
                </a:solidFill>
              </a:rPr>
              <a:t>Yaitu aturan-aturan dasar yang timbul dan terpelihara dalam praktek penyelenggaraan negara meskipun sifatnya tidak tertulis</a:t>
            </a:r>
            <a:endParaRPr lang="en-US" sz="2300" dirty="0">
              <a:solidFill>
                <a:schemeClr val="bg1"/>
              </a:solidFill>
            </a:endParaRPr>
          </a:p>
          <a:p>
            <a:pPr algn="just"/>
            <a:r>
              <a:rPr lang="id-ID" sz="2300" dirty="0">
                <a:solidFill>
                  <a:schemeClr val="bg1"/>
                </a:solidFill>
              </a:rPr>
              <a:t>Sifat-sifat convensi, antara lain :</a:t>
            </a:r>
            <a:endParaRPr lang="en-US" sz="2300" dirty="0">
              <a:solidFill>
                <a:schemeClr val="bg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sz="2300" dirty="0" smtClean="0">
                <a:solidFill>
                  <a:schemeClr val="bg1"/>
                </a:solidFill>
              </a:rPr>
              <a:t>merupakan </a:t>
            </a:r>
            <a:r>
              <a:rPr lang="id-ID" sz="2300" dirty="0">
                <a:solidFill>
                  <a:schemeClr val="bg1"/>
                </a:solidFill>
              </a:rPr>
              <a:t>kebiasaan yang berulang kali dan terpelihara dalam praktek penyelenggaraan </a:t>
            </a:r>
            <a:r>
              <a:rPr lang="id-ID" sz="2300" dirty="0" smtClean="0">
                <a:solidFill>
                  <a:schemeClr val="bg1"/>
                </a:solidFill>
              </a:rPr>
              <a:t>negara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sz="2300" dirty="0" smtClean="0">
                <a:solidFill>
                  <a:schemeClr val="bg1"/>
                </a:solidFill>
              </a:rPr>
              <a:t>tidak </a:t>
            </a:r>
            <a:r>
              <a:rPr lang="id-ID" sz="2300" dirty="0">
                <a:solidFill>
                  <a:schemeClr val="bg1"/>
                </a:solidFill>
              </a:rPr>
              <a:t>bertentangan dengann UUD dan berjalan </a:t>
            </a:r>
            <a:r>
              <a:rPr lang="id-ID" sz="2300" dirty="0" smtClean="0">
                <a:solidFill>
                  <a:schemeClr val="bg1"/>
                </a:solidFill>
              </a:rPr>
              <a:t>sejajar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sz="2300" dirty="0" smtClean="0">
                <a:solidFill>
                  <a:schemeClr val="bg1"/>
                </a:solidFill>
              </a:rPr>
              <a:t>diterima </a:t>
            </a:r>
            <a:r>
              <a:rPr lang="id-ID" sz="2300" dirty="0">
                <a:solidFill>
                  <a:schemeClr val="bg1"/>
                </a:solidFill>
              </a:rPr>
              <a:t>oleh seluruh </a:t>
            </a:r>
            <a:r>
              <a:rPr lang="id-ID" sz="2300" dirty="0" smtClean="0">
                <a:solidFill>
                  <a:schemeClr val="bg1"/>
                </a:solidFill>
              </a:rPr>
              <a:t>rakyat</a:t>
            </a:r>
            <a:endParaRPr lang="en-US" sz="2300" dirty="0">
              <a:solidFill>
                <a:schemeClr val="bg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sz="2300" dirty="0" smtClean="0">
                <a:solidFill>
                  <a:schemeClr val="bg1"/>
                </a:solidFill>
              </a:rPr>
              <a:t>bersifat </a:t>
            </a:r>
            <a:r>
              <a:rPr lang="id-ID" sz="2300" dirty="0">
                <a:solidFill>
                  <a:schemeClr val="bg1"/>
                </a:solidFill>
              </a:rPr>
              <a:t>sebagai pelengkap, sehingga memungkinkan sebagai aturan-aturan dasar yang tidak terdapat dalam UUD</a:t>
            </a:r>
            <a:endParaRPr lang="en-US" sz="2300" dirty="0">
              <a:solidFill>
                <a:schemeClr val="bg1"/>
              </a:solidFill>
            </a:endParaRPr>
          </a:p>
          <a:p>
            <a:pPr algn="just"/>
            <a:r>
              <a:rPr lang="id-ID" sz="2300" dirty="0">
                <a:solidFill>
                  <a:schemeClr val="bg1"/>
                </a:solidFill>
              </a:rPr>
              <a:t>Contoh convensi : musyawarah untuk mufakat, pidato kenegaraan tanggal 16 Agustus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>
                <a:solidFill>
                  <a:schemeClr val="bg1"/>
                </a:solidFill>
              </a:rPr>
              <a:t>3/24/2010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124200" cy="39687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HandOut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, By </a:t>
            </a:r>
            <a:r>
              <a:rPr lang="en-US" dirty="0" err="1" smtClean="0">
                <a:solidFill>
                  <a:schemeClr val="bg1"/>
                </a:solidFill>
              </a:rPr>
              <a:t>Tatik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Rohmawati</a:t>
            </a:r>
            <a:r>
              <a:rPr lang="en-US" dirty="0" smtClean="0">
                <a:solidFill>
                  <a:schemeClr val="bg1"/>
                </a:solidFill>
              </a:rPr>
              <a:t>, S.IP.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PENGERTIAN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09800"/>
            <a:ext cx="7620000" cy="3810000"/>
          </a:xfrm>
        </p:spPr>
        <p:txBody>
          <a:bodyPr/>
          <a:lstStyle/>
          <a:p>
            <a:pPr marL="514350" lvl="0" indent="-514350" algn="just"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dalam </a:t>
            </a:r>
            <a:r>
              <a:rPr lang="id-ID" dirty="0">
                <a:solidFill>
                  <a:schemeClr val="bg1"/>
                </a:solidFill>
              </a:rPr>
              <a:t>arti sempit (</a:t>
            </a:r>
            <a:r>
              <a:rPr lang="id-ID" i="1" dirty="0">
                <a:solidFill>
                  <a:schemeClr val="bg1"/>
                </a:solidFill>
              </a:rPr>
              <a:t>Constitutie</a:t>
            </a:r>
            <a:r>
              <a:rPr lang="id-ID" dirty="0">
                <a:solidFill>
                  <a:schemeClr val="bg1"/>
                </a:solidFill>
              </a:rPr>
              <a:t> (Belanda)/ </a:t>
            </a:r>
            <a:r>
              <a:rPr lang="id-ID" i="1" dirty="0">
                <a:solidFill>
                  <a:schemeClr val="bg1"/>
                </a:solidFill>
              </a:rPr>
              <a:t>Constitution</a:t>
            </a:r>
            <a:r>
              <a:rPr lang="id-ID" dirty="0">
                <a:solidFill>
                  <a:schemeClr val="bg1"/>
                </a:solidFill>
              </a:rPr>
              <a:t> (Inggris) yang artinya UUD, dan </a:t>
            </a:r>
            <a:r>
              <a:rPr lang="id-ID" i="1" dirty="0">
                <a:solidFill>
                  <a:schemeClr val="bg1"/>
                </a:solidFill>
              </a:rPr>
              <a:t>Grondwet</a:t>
            </a:r>
            <a:r>
              <a:rPr lang="id-ID" dirty="0">
                <a:solidFill>
                  <a:schemeClr val="bg1"/>
                </a:solidFill>
              </a:rPr>
              <a:t> (Belanda/Jerman) yang artinya naskah </a:t>
            </a:r>
            <a:r>
              <a:rPr lang="id-ID" dirty="0" smtClean="0">
                <a:solidFill>
                  <a:schemeClr val="bg1"/>
                </a:solidFill>
              </a:rPr>
              <a:t>tertulis)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dalam </a:t>
            </a:r>
            <a:r>
              <a:rPr lang="id-ID" dirty="0">
                <a:solidFill>
                  <a:schemeClr val="bg1"/>
                </a:solidFill>
              </a:rPr>
              <a:t>arti luas, yaitu lebih luas dari UUD karena termasuk juga konstitusi yang tidak tertulis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>
                <a:solidFill>
                  <a:schemeClr val="bg1"/>
                </a:solidFill>
              </a:rPr>
              <a:t>3/24/2010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3048000" cy="32067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HandOut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, By </a:t>
            </a:r>
            <a:r>
              <a:rPr lang="en-US" dirty="0" err="1" smtClean="0">
                <a:solidFill>
                  <a:schemeClr val="bg1"/>
                </a:solidFill>
              </a:rPr>
              <a:t>Tatik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Rohmawati</a:t>
            </a:r>
            <a:r>
              <a:rPr lang="en-US" dirty="0" smtClean="0">
                <a:solidFill>
                  <a:schemeClr val="bg1"/>
                </a:solidFill>
              </a:rPr>
              <a:t>, S.IP.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FUNGSI UUD 1945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0"/>
            <a:ext cx="7620000" cy="3352800"/>
          </a:xfrm>
        </p:spPr>
        <p:txBody>
          <a:bodyPr>
            <a:normAutofit/>
          </a:bodyPr>
          <a:lstStyle/>
          <a:p>
            <a:pPr marL="971550" lvl="1" indent="-514350" algn="just">
              <a:buAutoNum type="arabicPeriod"/>
            </a:pPr>
            <a:r>
              <a:rPr lang="id-ID" sz="3200" dirty="0" smtClean="0">
                <a:solidFill>
                  <a:schemeClr val="bg1"/>
                </a:solidFill>
              </a:rPr>
              <a:t>sumber </a:t>
            </a:r>
            <a:r>
              <a:rPr lang="id-ID" sz="3200" dirty="0">
                <a:solidFill>
                  <a:schemeClr val="bg1"/>
                </a:solidFill>
              </a:rPr>
              <a:t>dari segala sumber </a:t>
            </a:r>
            <a:r>
              <a:rPr lang="id-ID" sz="3200" dirty="0" smtClean="0">
                <a:solidFill>
                  <a:schemeClr val="bg1"/>
                </a:solidFill>
              </a:rPr>
              <a:t>hukum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971550" lvl="1" indent="-514350" algn="just">
              <a:buAutoNum type="arabicPeriod"/>
            </a:pPr>
            <a:r>
              <a:rPr lang="id-ID" sz="3200" dirty="0" smtClean="0">
                <a:solidFill>
                  <a:schemeClr val="bg1"/>
                </a:solidFill>
              </a:rPr>
              <a:t>membatasi </a:t>
            </a:r>
            <a:r>
              <a:rPr lang="id-ID" sz="3200" dirty="0">
                <a:solidFill>
                  <a:schemeClr val="bg1"/>
                </a:solidFill>
              </a:rPr>
              <a:t>kekuasaan </a:t>
            </a:r>
            <a:r>
              <a:rPr lang="id-ID" sz="3200" dirty="0" smtClean="0">
                <a:solidFill>
                  <a:schemeClr val="bg1"/>
                </a:solidFill>
              </a:rPr>
              <a:t>pemerintah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971550" lvl="1" indent="-514350" algn="just">
              <a:buAutoNum type="arabicPeriod"/>
            </a:pPr>
            <a:r>
              <a:rPr lang="id-ID" sz="3200" dirty="0" smtClean="0">
                <a:solidFill>
                  <a:schemeClr val="bg1"/>
                </a:solidFill>
              </a:rPr>
              <a:t>mekanisme  </a:t>
            </a:r>
            <a:r>
              <a:rPr lang="id-ID" sz="3200" dirty="0">
                <a:solidFill>
                  <a:schemeClr val="bg1"/>
                </a:solidFill>
              </a:rPr>
              <a:t>kerja antar  lembaga  </a:t>
            </a:r>
            <a:r>
              <a:rPr lang="id-ID" sz="3200" dirty="0" smtClean="0">
                <a:solidFill>
                  <a:schemeClr val="bg1"/>
                </a:solidFill>
              </a:rPr>
              <a:t>negara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971550" lvl="1" indent="-514350" algn="just">
              <a:buAutoNum type="arabicPeriod"/>
            </a:pPr>
            <a:r>
              <a:rPr lang="id-ID" sz="3200" dirty="0" smtClean="0">
                <a:solidFill>
                  <a:schemeClr val="bg1"/>
                </a:solidFill>
              </a:rPr>
              <a:t>menjamin </a:t>
            </a:r>
            <a:r>
              <a:rPr lang="id-ID" sz="3200" dirty="0">
                <a:solidFill>
                  <a:schemeClr val="bg1"/>
                </a:solidFill>
              </a:rPr>
              <a:t>HAM</a:t>
            </a:r>
            <a:endParaRPr lang="en-US" sz="3200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>
                <a:solidFill>
                  <a:schemeClr val="bg1"/>
                </a:solidFill>
              </a:rPr>
              <a:t>3/24/2010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971800" cy="39687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HandOut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, By </a:t>
            </a:r>
            <a:r>
              <a:rPr lang="en-US" dirty="0" err="1" smtClean="0">
                <a:solidFill>
                  <a:schemeClr val="bg1"/>
                </a:solidFill>
              </a:rPr>
              <a:t>Tatik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Rohmawati</a:t>
            </a:r>
            <a:r>
              <a:rPr lang="en-US" dirty="0" smtClean="0">
                <a:solidFill>
                  <a:schemeClr val="bg1"/>
                </a:solidFill>
              </a:rPr>
              <a:t>, S.IP.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r>
              <a:rPr lang="en-US" b="1" dirty="0" smtClean="0"/>
              <a:t>TERIMA KASIH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SEMOGA BERMANFAAT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CDFC-CDB4-4D89-AC10-C35C2BF6AB42}" type="datetime1">
              <a:rPr lang="en-US" smtClean="0">
                <a:solidFill>
                  <a:schemeClr val="tx1"/>
                </a:solidFill>
              </a:rPr>
              <a:t>3/24/2010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971800" cy="39687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, 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S.IP.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6E71-C78F-4DCE-A162-8060EE8DBF2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332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UUD 1945 </vt:lpstr>
      <vt:lpstr>SEJARAH</vt:lpstr>
      <vt:lpstr>PERBEDAAN UUD  (HUKUM DASAR TERTULIS), CONVENSI (HUKUM DASAR TIDAK TERTULIS) </vt:lpstr>
      <vt:lpstr>CONVENSI (HUKUM DASAR TIDAK TERTULIS) </vt:lpstr>
      <vt:lpstr>PENGERTIAN</vt:lpstr>
      <vt:lpstr>FUNGSI UUD 1945</vt:lpstr>
      <vt:lpstr>TERIMA KASIH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UUD 1945 </dc:title>
  <dc:creator>Lenovo User</dc:creator>
  <cp:lastModifiedBy>Lenovo User</cp:lastModifiedBy>
  <cp:revision>1</cp:revision>
  <dcterms:created xsi:type="dcterms:W3CDTF">2010-03-24T14:26:42Z</dcterms:created>
  <dcterms:modified xsi:type="dcterms:W3CDTF">2010-03-24T15:16:13Z</dcterms:modified>
</cp:coreProperties>
</file>