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6" r:id="rId2"/>
    <p:sldId id="258" r:id="rId3"/>
    <p:sldId id="259" r:id="rId4"/>
    <p:sldId id="274" r:id="rId5"/>
    <p:sldId id="281" r:id="rId6"/>
    <p:sldId id="265" r:id="rId7"/>
    <p:sldId id="272" r:id="rId8"/>
    <p:sldId id="257" r:id="rId9"/>
    <p:sldId id="262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9942E0"/>
    <a:srgbClr val="FFCC66"/>
    <a:srgbClr val="63ECEF"/>
    <a:srgbClr val="00CC99"/>
    <a:srgbClr val="56B0CC"/>
    <a:srgbClr val="CCECFF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9" autoAdjust="0"/>
    <p:restoredTop sz="94660"/>
  </p:normalViewPr>
  <p:slideViewPr>
    <p:cSldViewPr>
      <p:cViewPr varScale="1">
        <p:scale>
          <a:sx n="64" d="100"/>
          <a:sy n="64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B93D1-6697-4DDA-9CC8-9ADCFD55A5EF}" type="datetimeFigureOut">
              <a:rPr lang="id-ID" smtClean="0"/>
              <a:t>29/11/2011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3E561-05C0-43FB-A4E4-AEBAE6CF1BE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3E561-05C0-43FB-A4E4-AEBAE6CF1BE7}" type="slidenum">
              <a:rPr lang="id-ID" smtClean="0"/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5930900" y="6384925"/>
            <a:ext cx="2895600" cy="244475"/>
          </a:xfrm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lvl1pPr>
          </a:lstStyle>
          <a:p>
            <a:r>
              <a:rPr lang="en-US"/>
              <a:t>Edit your company slogan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124200" y="6477000"/>
            <a:ext cx="1828800" cy="244475"/>
          </a:xfrm>
        </p:spPr>
        <p:txBody>
          <a:bodyPr/>
          <a:lstStyle>
            <a:lvl1pPr>
              <a:defRPr/>
            </a:lvl1pPr>
          </a:lstStyle>
          <a:p>
            <a:fld id="{1AF403C6-AA7B-4FB3-8F02-405571D151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3962400"/>
            <a:ext cx="61722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3200400"/>
            <a:ext cx="6400800" cy="682625"/>
          </a:xfrm>
        </p:spPr>
        <p:txBody>
          <a:bodyPr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gray">
          <a:xfrm>
            <a:off x="6019800" y="5934075"/>
            <a:ext cx="2832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b="1" i="1">
                <a:solidFill>
                  <a:schemeClr val="accent1"/>
                </a:solidFill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7956-E22B-410F-A225-D2491A277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50838"/>
            <a:ext cx="2076450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50838"/>
            <a:ext cx="607695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5258C2-41C9-4502-AA92-A7C1B91DF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9342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219200"/>
            <a:ext cx="8305800" cy="47244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3246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9718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FDA3447F-668F-4802-B48C-5DC148F5B6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717BE-F184-4A7E-8625-06276746E8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4F377-29ED-4B3B-85C1-3CA90B3A9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076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D8D44-E6D7-4F5D-841E-3E119D15F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FB9C9-16E3-4126-9C4E-AD39BEF1C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B6F18-AF1C-4918-A599-4BC01133FA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029B84-E86C-4FF2-9F67-232203B6A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AB1E1-F9C9-4D0E-80E7-8D07FEECA9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4084E-4DC2-481D-8A75-993F1B863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Rectangle 50"/>
          <p:cNvSpPr>
            <a:spLocks noChangeArrowheads="1"/>
          </p:cNvSpPr>
          <p:nvPr/>
        </p:nvSpPr>
        <p:spPr bwMode="gray">
          <a:xfrm>
            <a:off x="2133600" y="381000"/>
            <a:ext cx="7010400" cy="5334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2001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gray">
          <a:xfrm>
            <a:off x="1981200" y="457200"/>
            <a:ext cx="7162800" cy="3810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>
                  <a:alpha val="32001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04800" y="65532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5943600" y="63246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2971800" y="65532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A490679-B1C3-4F13-B92E-E5423815FF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828800" y="350838"/>
            <a:ext cx="69342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white">
          <a:xfrm>
            <a:off x="7196138" y="5943600"/>
            <a:ext cx="1643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800" b="1" i="1">
                <a:solidFill>
                  <a:schemeClr val="accent1"/>
                </a:solidFill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140896" y="6424885"/>
            <a:ext cx="2895600" cy="244475"/>
          </a:xfrm>
        </p:spPr>
        <p:txBody>
          <a:bodyPr/>
          <a:lstStyle/>
          <a:p>
            <a:r>
              <a:rPr lang="id-ID" i="1" dirty="0" smtClean="0"/>
              <a:t>Quality is Out Tradition</a:t>
            </a:r>
            <a:endParaRPr lang="en-US" i="1" dirty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3200" dirty="0" smtClean="0"/>
              <a:t>POLITIK STRATEGI NASIONAL</a:t>
            </a:r>
            <a:endParaRPr lang="en-US" sz="3200" dirty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dirty="0" smtClean="0"/>
              <a:t>DR. Dewi Kurniasih, S.IP.,M.Si.</a:t>
            </a:r>
            <a:endParaRPr lang="en-US" dirty="0"/>
          </a:p>
        </p:txBody>
      </p:sp>
      <p:pic>
        <p:nvPicPr>
          <p:cNvPr id="67590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078" y="4812142"/>
            <a:ext cx="1600448" cy="160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2209800" y="3276600"/>
            <a:ext cx="5029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id-ID" sz="54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Thank You !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gray">
          <a:xfrm>
            <a:off x="2286000" y="4038600"/>
            <a:ext cx="495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id-ID" b="1" dirty="0" smtClean="0">
                <a:solidFill>
                  <a:schemeClr val="tx2"/>
                </a:solidFill>
              </a:rPr>
              <a:t>dekur010575@yahoo</a:t>
            </a:r>
            <a:r>
              <a:rPr lang="en-US" b="1" dirty="0" smtClean="0">
                <a:solidFill>
                  <a:schemeClr val="tx2"/>
                </a:solidFill>
              </a:rPr>
              <a:t>.com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6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078" y="4812142"/>
            <a:ext cx="1600448" cy="160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63663"/>
            <a:ext cx="7772400" cy="4430712"/>
          </a:xfrm>
        </p:spPr>
        <p:txBody>
          <a:bodyPr/>
          <a:lstStyle/>
          <a:p>
            <a:r>
              <a:rPr lang="id-ID" sz="3200" b="1" dirty="0" smtClean="0">
                <a:solidFill>
                  <a:schemeClr val="tx1"/>
                </a:solidFill>
              </a:rPr>
              <a:t>S</a:t>
            </a:r>
            <a:r>
              <a:rPr lang="en-US" sz="3200" b="1" dirty="0" err="1" smtClean="0">
                <a:solidFill>
                  <a:schemeClr val="tx1"/>
                </a:solidFill>
              </a:rPr>
              <a:t>esuai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dengan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pembukaan</a:t>
            </a:r>
            <a:r>
              <a:rPr lang="en-US" sz="3200" b="1" dirty="0" smtClean="0">
                <a:solidFill>
                  <a:schemeClr val="tx1"/>
                </a:solidFill>
              </a:rPr>
              <a:t> UUD 45</a:t>
            </a:r>
            <a:r>
              <a:rPr lang="id-ID" sz="3200" b="1" dirty="0" smtClean="0">
                <a:solidFill>
                  <a:schemeClr val="tx1"/>
                </a:solidFill>
              </a:rPr>
              <a:t>, </a:t>
            </a:r>
            <a:r>
              <a:rPr lang="en-US" sz="3200" b="1" dirty="0" err="1" smtClean="0">
                <a:solidFill>
                  <a:schemeClr val="tx1"/>
                </a:solidFill>
              </a:rPr>
              <a:t>Bangsa</a:t>
            </a:r>
            <a:r>
              <a:rPr lang="en-US" sz="3200" b="1" dirty="0" smtClean="0">
                <a:solidFill>
                  <a:schemeClr val="tx1"/>
                </a:solidFill>
              </a:rPr>
              <a:t> Indonesia </a:t>
            </a:r>
            <a:r>
              <a:rPr lang="en-US" sz="3200" b="1" dirty="0" err="1" smtClean="0">
                <a:solidFill>
                  <a:schemeClr val="tx1"/>
                </a:solidFill>
              </a:rPr>
              <a:t>melaksanakan</a:t>
            </a:r>
            <a:r>
              <a:rPr lang="id-ID" sz="3200" b="1" dirty="0">
                <a:solidFill>
                  <a:schemeClr val="tx1"/>
                </a:solidFill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</a:rPr>
              <a:t>Pem</a:t>
            </a:r>
            <a:r>
              <a:rPr lang="en-US" sz="3200" b="1" dirty="0" smtClean="0">
                <a:solidFill>
                  <a:schemeClr val="tx1"/>
                </a:solidFill>
              </a:rPr>
              <a:t>bang</a:t>
            </a:r>
            <a:r>
              <a:rPr lang="id-ID" sz="3200" b="1" dirty="0" smtClean="0">
                <a:solidFill>
                  <a:schemeClr val="tx1"/>
                </a:solidFill>
              </a:rPr>
              <a:t>unan N</a:t>
            </a:r>
            <a:r>
              <a:rPr lang="en-US" sz="3200" b="1" dirty="0" smtClean="0">
                <a:solidFill>
                  <a:schemeClr val="tx1"/>
                </a:solidFill>
              </a:rPr>
              <a:t>as</a:t>
            </a:r>
            <a:r>
              <a:rPr lang="id-ID" sz="3200" b="1" dirty="0" smtClean="0">
                <a:solidFill>
                  <a:schemeClr val="tx1"/>
                </a:solidFill>
              </a:rPr>
              <a:t>ional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semesta</a:t>
            </a:r>
            <a:r>
              <a:rPr lang="id-ID" sz="3200" b="1" dirty="0" smtClean="0">
                <a:solidFill>
                  <a:schemeClr val="tx1"/>
                </a:solidFill>
              </a:rPr>
              <a:t>.</a:t>
            </a:r>
          </a:p>
          <a:p>
            <a:endParaRPr lang="en-US" sz="1000" b="1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</a:t>
            </a:r>
            <a:r>
              <a:rPr lang="id-ID" dirty="0" smtClean="0">
                <a:solidFill>
                  <a:schemeClr val="tx2"/>
                </a:solidFill>
              </a:rPr>
              <a:t>embangunan Nasional = Bangnas</a:t>
            </a:r>
          </a:p>
          <a:p>
            <a:pPr lvl="1"/>
            <a:r>
              <a:rPr lang="id-ID" dirty="0" smtClean="0">
                <a:solidFill>
                  <a:schemeClr val="tx2"/>
                </a:solidFill>
              </a:rPr>
              <a:t>Tujuan Nasional = Tunas</a:t>
            </a:r>
          </a:p>
          <a:p>
            <a:pPr lvl="1"/>
            <a:r>
              <a:rPr lang="id-ID" dirty="0" smtClean="0">
                <a:solidFill>
                  <a:schemeClr val="tx2"/>
                </a:solidFill>
              </a:rPr>
              <a:t>Wawasan Nusantara = Wanus / Wasantara</a:t>
            </a:r>
          </a:p>
          <a:p>
            <a:pPr lvl="1"/>
            <a:r>
              <a:rPr lang="id-ID" dirty="0" smtClean="0">
                <a:solidFill>
                  <a:schemeClr val="tx2"/>
                </a:solidFill>
              </a:rPr>
              <a:t>Ketahanan Nasional = Tannas</a:t>
            </a:r>
          </a:p>
          <a:p>
            <a:pPr lvl="1"/>
            <a:r>
              <a:rPr lang="id-ID" dirty="0" smtClean="0">
                <a:solidFill>
                  <a:schemeClr val="tx2"/>
                </a:solidFill>
              </a:rPr>
              <a:t>Politik Strategi Nasional = Polstranas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51723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Pembangunan Nasional</a:t>
            </a:r>
            <a:endParaRPr lang="en-US" sz="2000" dirty="0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5334000" y="2819400"/>
            <a:ext cx="3414464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id-ID">
              <a:latin typeface="Verdana" pitchFamily="34" charset="0"/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5508104" y="2840156"/>
            <a:ext cx="304184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id-ID" sz="2000" dirty="0" smtClean="0">
                <a:solidFill>
                  <a:schemeClr val="tx2"/>
                </a:solidFill>
              </a:rPr>
              <a:t>Pembangunan Nasional,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 </a:t>
            </a:r>
            <a:r>
              <a:rPr lang="id-ID" dirty="0" smtClean="0"/>
              <a:t>mencerdaskan kehidupan bangsa</a:t>
            </a:r>
            <a:r>
              <a:rPr lang="id-ID" dirty="0" smtClean="0"/>
              <a:t>, menciptakan </a:t>
            </a:r>
            <a:r>
              <a:rPr lang="id-ID" dirty="0" smtClean="0"/>
              <a:t>kesejahteraan umum, melindungi seluruh tumpah darah Indonesia, </a:t>
            </a:r>
            <a:r>
              <a:rPr lang="id-ID" dirty="0" smtClean="0"/>
              <a:t>dan membantu </a:t>
            </a:r>
            <a:r>
              <a:rPr lang="id-ID" dirty="0" smtClean="0"/>
              <a:t>melaksanakan ketertiban dunia dan perdamaian abadi.</a:t>
            </a:r>
            <a:endParaRPr lang="en-US" dirty="0"/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395536" y="2819400"/>
            <a:ext cx="2957264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id-ID">
              <a:latin typeface="Verdana" pitchFamily="34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39552" y="2852936"/>
            <a:ext cx="266084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id-ID" sz="2000" dirty="0" smtClean="0">
                <a:solidFill>
                  <a:schemeClr val="tx2"/>
                </a:solidFill>
              </a:rPr>
              <a:t>Pembangunan,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id-ID" dirty="0" smtClean="0"/>
              <a:t>upaya mewujudkan tujuan nasional bangsa </a:t>
            </a:r>
            <a:r>
              <a:rPr lang="id-ID" dirty="0" smtClean="0"/>
              <a:t>Indonesia </a:t>
            </a:r>
            <a:r>
              <a:rPr lang="sv-SE" dirty="0" smtClean="0"/>
              <a:t>yang </a:t>
            </a:r>
            <a:r>
              <a:rPr lang="sv-SE" dirty="0" smtClean="0"/>
              <a:t>maju, mandiri, sejahtera, berkeadilan, </a:t>
            </a:r>
            <a:r>
              <a:rPr lang="id-ID" dirty="0" smtClean="0"/>
              <a:t>b</a:t>
            </a:r>
            <a:r>
              <a:rPr lang="sv-SE" dirty="0" smtClean="0"/>
              <a:t>erdasarkan </a:t>
            </a:r>
            <a:r>
              <a:rPr lang="sv-SE" dirty="0" smtClean="0"/>
              <a:t>iman dan takwa kepada Tuhan </a:t>
            </a:r>
            <a:r>
              <a:rPr lang="sv-SE" dirty="0" smtClean="0"/>
              <a:t>Yang</a:t>
            </a:r>
            <a:r>
              <a:rPr lang="id-ID" dirty="0" smtClean="0"/>
              <a:t> Maha </a:t>
            </a:r>
            <a:r>
              <a:rPr lang="id-ID" dirty="0" smtClean="0"/>
              <a:t>Kuasa.</a:t>
            </a:r>
            <a:endParaRPr lang="en-US" dirty="0"/>
          </a:p>
        </p:txBody>
      </p:sp>
      <p:sp>
        <p:nvSpPr>
          <p:cNvPr id="43016" name="Freeform 8"/>
          <p:cNvSpPr>
            <a:spLocks/>
          </p:cNvSpPr>
          <p:nvPr/>
        </p:nvSpPr>
        <p:spPr bwMode="gray">
          <a:xfrm>
            <a:off x="3070225" y="27225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716463" y="27193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3018" name="Freeform 10"/>
          <p:cNvSpPr>
            <a:spLocks/>
          </p:cNvSpPr>
          <p:nvPr/>
        </p:nvSpPr>
        <p:spPr bwMode="gray">
          <a:xfrm flipH="1">
            <a:off x="4648200" y="2743200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grpSp>
        <p:nvGrpSpPr>
          <p:cNvPr id="43019" name="Group 11"/>
          <p:cNvGrpSpPr>
            <a:grpSpLocks/>
          </p:cNvGrpSpPr>
          <p:nvPr/>
        </p:nvGrpSpPr>
        <p:grpSpPr bwMode="auto">
          <a:xfrm>
            <a:off x="2895600" y="1095375"/>
            <a:ext cx="2998788" cy="1601788"/>
            <a:chOff x="1997" y="1314"/>
            <a:chExt cx="1889" cy="1009"/>
          </a:xfrm>
        </p:grpSpPr>
        <p:grpSp>
          <p:nvGrpSpPr>
            <p:cNvPr id="43020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43021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43022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folHlink">
                      <a:gamma/>
                      <a:tint val="44314"/>
                      <a:invGamma/>
                    </a:schemeClr>
                  </a:gs>
                  <a:gs pos="100000">
                    <a:schemeClr val="fol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</p:grpSp>
        <p:sp>
          <p:nvSpPr>
            <p:cNvPr id="43023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3024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3025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3026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</p:grp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3708374" y="1412776"/>
            <a:ext cx="1367682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id-ID" sz="2400" b="1" dirty="0" smtClean="0">
                <a:solidFill>
                  <a:srgbClr val="000000"/>
                </a:solidFill>
              </a:rPr>
              <a:t>Hakekat</a:t>
            </a:r>
            <a:endParaRPr lang="en-US" sz="2400" b="1" dirty="0">
              <a:solidFill>
                <a:srgbClr val="000000"/>
              </a:solidFill>
            </a:endParaRPr>
          </a:p>
          <a:p>
            <a:pPr algn="ctr" eaLnBrk="0" hangingPunct="0"/>
            <a:endParaRPr lang="en-US" sz="1400" dirty="0">
              <a:solidFill>
                <a:srgbClr val="000000"/>
              </a:solidFill>
            </a:endParaRPr>
          </a:p>
        </p:txBody>
      </p:sp>
      <p:pic>
        <p:nvPicPr>
          <p:cNvPr id="21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51723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Landasan Pembangunan </a:t>
            </a:r>
            <a:r>
              <a:rPr lang="id-ID" dirty="0" smtClean="0"/>
              <a:t>Nasional</a:t>
            </a:r>
            <a:endParaRPr lang="en-US" dirty="0"/>
          </a:p>
        </p:txBody>
      </p:sp>
      <p:grpSp>
        <p:nvGrpSpPr>
          <p:cNvPr id="58441" name="Group 73"/>
          <p:cNvGrpSpPr>
            <a:grpSpLocks/>
          </p:cNvGrpSpPr>
          <p:nvPr/>
        </p:nvGrpSpPr>
        <p:grpSpPr bwMode="auto">
          <a:xfrm>
            <a:off x="395536" y="1600200"/>
            <a:ext cx="8424936" cy="3640138"/>
            <a:chOff x="0" y="1008"/>
            <a:chExt cx="4800" cy="2293"/>
          </a:xfrm>
        </p:grpSpPr>
        <p:grpSp>
          <p:nvGrpSpPr>
            <p:cNvPr id="58408" name="Group 40"/>
            <p:cNvGrpSpPr>
              <a:grpSpLocks/>
            </p:cNvGrpSpPr>
            <p:nvPr/>
          </p:nvGrpSpPr>
          <p:grpSpPr bwMode="auto">
            <a:xfrm>
              <a:off x="0" y="2704"/>
              <a:ext cx="3683" cy="597"/>
              <a:chOff x="0" y="3198"/>
              <a:chExt cx="5056" cy="816"/>
            </a:xfrm>
          </p:grpSpPr>
          <p:sp>
            <p:nvSpPr>
              <p:cNvPr id="58409" name="Rectangle 41"/>
              <p:cNvSpPr>
                <a:spLocks noChangeArrowheads="1"/>
              </p:cNvSpPr>
              <p:nvPr/>
            </p:nvSpPr>
            <p:spPr bwMode="gray">
              <a:xfrm>
                <a:off x="0" y="3408"/>
                <a:ext cx="4766" cy="576"/>
              </a:xfrm>
              <a:prstGeom prst="rect">
                <a:avLst/>
              </a:prstGeom>
              <a:gradFill rotWithShape="1">
                <a:gsLst>
                  <a:gs pos="0">
                    <a:srgbClr val="00CC99">
                      <a:gamma/>
                      <a:tint val="0"/>
                      <a:invGamma/>
                    </a:srgbClr>
                  </a:gs>
                  <a:gs pos="100000">
                    <a:srgbClr val="00CC99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grpSp>
            <p:nvGrpSpPr>
              <p:cNvPr id="58410" name="Group 42"/>
              <p:cNvGrpSpPr>
                <a:grpSpLocks/>
              </p:cNvGrpSpPr>
              <p:nvPr/>
            </p:nvGrpSpPr>
            <p:grpSpPr bwMode="auto">
              <a:xfrm>
                <a:off x="4233" y="3198"/>
                <a:ext cx="823" cy="816"/>
                <a:chOff x="2016" y="1920"/>
                <a:chExt cx="1680" cy="1680"/>
              </a:xfrm>
            </p:grpSpPr>
            <p:sp>
              <p:nvSpPr>
                <p:cNvPr id="58411" name="Oval 43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CC99"/>
                    </a:gs>
                    <a:gs pos="100000">
                      <a:srgbClr val="00CC99">
                        <a:gamma/>
                        <a:shade val="24314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8412" name="Freeform 44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00CC99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58413" name="Text Box 45"/>
              <p:cNvSpPr txBox="1">
                <a:spLocks noChangeArrowheads="1"/>
              </p:cNvSpPr>
              <p:nvPr/>
            </p:nvSpPr>
            <p:spPr bwMode="gray">
              <a:xfrm>
                <a:off x="4533" y="3251"/>
                <a:ext cx="377" cy="39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Verdana" pitchFamily="34" charset="0"/>
                  </a:rPr>
                  <a:t>D</a:t>
                </a:r>
              </a:p>
            </p:txBody>
          </p:sp>
        </p:grpSp>
        <p:grpSp>
          <p:nvGrpSpPr>
            <p:cNvPr id="58414" name="Group 46"/>
            <p:cNvGrpSpPr>
              <a:grpSpLocks/>
            </p:cNvGrpSpPr>
            <p:nvPr/>
          </p:nvGrpSpPr>
          <p:grpSpPr bwMode="auto">
            <a:xfrm>
              <a:off x="0" y="1588"/>
              <a:ext cx="2934" cy="590"/>
              <a:chOff x="0" y="1666"/>
              <a:chExt cx="4028" cy="806"/>
            </a:xfrm>
          </p:grpSpPr>
          <p:sp>
            <p:nvSpPr>
              <p:cNvPr id="58415" name="Rectangle 47"/>
              <p:cNvSpPr>
                <a:spLocks noChangeArrowheads="1"/>
              </p:cNvSpPr>
              <p:nvPr/>
            </p:nvSpPr>
            <p:spPr bwMode="gray">
              <a:xfrm>
                <a:off x="0" y="1868"/>
                <a:ext cx="3478" cy="576"/>
              </a:xfrm>
              <a:prstGeom prst="rect">
                <a:avLst/>
              </a:prstGeom>
              <a:gradFill rotWithShape="1">
                <a:gsLst>
                  <a:gs pos="0">
                    <a:srgbClr val="418AEB">
                      <a:gamma/>
                      <a:tint val="0"/>
                      <a:invGamma/>
                    </a:srgbClr>
                  </a:gs>
                  <a:gs pos="100000">
                    <a:srgbClr val="418AEB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grpSp>
            <p:nvGrpSpPr>
              <p:cNvPr id="58416" name="Group 48"/>
              <p:cNvGrpSpPr>
                <a:grpSpLocks/>
              </p:cNvGrpSpPr>
              <p:nvPr/>
            </p:nvGrpSpPr>
            <p:grpSpPr bwMode="auto">
              <a:xfrm>
                <a:off x="3217" y="1666"/>
                <a:ext cx="811" cy="806"/>
                <a:chOff x="3938" y="1968"/>
                <a:chExt cx="430" cy="437"/>
              </a:xfrm>
            </p:grpSpPr>
            <p:grpSp>
              <p:nvGrpSpPr>
                <p:cNvPr id="58417" name="Group 49"/>
                <p:cNvGrpSpPr>
                  <a:grpSpLocks/>
                </p:cNvGrpSpPr>
                <p:nvPr/>
              </p:nvGrpSpPr>
              <p:grpSpPr bwMode="auto">
                <a:xfrm>
                  <a:off x="3938" y="1968"/>
                  <a:ext cx="430" cy="437"/>
                  <a:chOff x="2016" y="1920"/>
                  <a:chExt cx="1680" cy="1680"/>
                </a:xfrm>
              </p:grpSpPr>
              <p:sp>
                <p:nvSpPr>
                  <p:cNvPr id="58418" name="Oval 50"/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4996E3"/>
                      </a:gs>
                      <a:gs pos="100000">
                        <a:srgbClr val="4996E3">
                          <a:gamma/>
                          <a:shade val="30196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58419" name="Freeform 51"/>
                  <p:cNvSpPr>
                    <a:spLocks/>
                  </p:cNvSpPr>
                  <p:nvPr/>
                </p:nvSpPr>
                <p:spPr bwMode="gray">
                  <a:xfrm>
                    <a:off x="2208" y="1948"/>
                    <a:ext cx="1296" cy="634"/>
                  </a:xfrm>
                  <a:custGeom>
                    <a:avLst/>
                    <a:gdLst/>
                    <a:ahLst/>
                    <a:cxnLst>
                      <a:cxn ang="0">
                        <a:pos x="1301" y="401"/>
                      </a:cxn>
                      <a:cxn ang="0">
                        <a:pos x="1317" y="442"/>
                      </a:cxn>
                      <a:cxn ang="0">
                        <a:pos x="1321" y="481"/>
                      </a:cxn>
                      <a:cxn ang="0">
                        <a:pos x="1315" y="516"/>
                      </a:cxn>
                      <a:cxn ang="0">
                        <a:pos x="1298" y="550"/>
                      </a:cxn>
                      <a:cxn ang="0">
                        <a:pos x="1272" y="579"/>
                      </a:cxn>
                      <a:cxn ang="0">
                        <a:pos x="1239" y="604"/>
                      </a:cxn>
                      <a:cxn ang="0">
                        <a:pos x="1196" y="628"/>
                      </a:cxn>
                      <a:cxn ang="0">
                        <a:pos x="1147" y="649"/>
                      </a:cxn>
                      <a:cxn ang="0">
                        <a:pos x="1092" y="667"/>
                      </a:cxn>
                      <a:cxn ang="0">
                        <a:pos x="1031" y="683"/>
                      </a:cxn>
                      <a:cxn ang="0">
                        <a:pos x="967" y="694"/>
                      </a:cxn>
                      <a:cxn ang="0">
                        <a:pos x="896" y="704"/>
                      </a:cxn>
                      <a:cxn ang="0">
                        <a:pos x="824" y="710"/>
                      </a:cxn>
                      <a:cxn ang="0">
                        <a:pos x="795" y="712"/>
                      </a:cxn>
                      <a:cxn ang="0">
                        <a:pos x="476" y="712"/>
                      </a:cxn>
                      <a:cxn ang="0">
                        <a:pos x="472" y="712"/>
                      </a:cxn>
                      <a:cxn ang="0">
                        <a:pos x="409" y="708"/>
                      </a:cxn>
                      <a:cxn ang="0">
                        <a:pos x="348" y="704"/>
                      </a:cxn>
                      <a:cxn ang="0">
                        <a:pos x="290" y="696"/>
                      </a:cxn>
                      <a:cxn ang="0">
                        <a:pos x="235" y="689"/>
                      </a:cxn>
                      <a:cxn ang="0">
                        <a:pos x="186" y="677"/>
                      </a:cxn>
                      <a:cxn ang="0">
                        <a:pos x="141" y="663"/>
                      </a:cxn>
                      <a:cxn ang="0">
                        <a:pos x="102" y="648"/>
                      </a:cxn>
                      <a:cxn ang="0">
                        <a:pos x="67" y="630"/>
                      </a:cxn>
                      <a:cxn ang="0">
                        <a:pos x="39" y="608"/>
                      </a:cxn>
                      <a:cxn ang="0">
                        <a:pos x="18" y="583"/>
                      </a:cxn>
                      <a:cxn ang="0">
                        <a:pos x="6" y="554"/>
                      </a:cxn>
                      <a:cxn ang="0">
                        <a:pos x="0" y="524"/>
                      </a:cxn>
                      <a:cxn ang="0">
                        <a:pos x="0" y="520"/>
                      </a:cxn>
                      <a:cxn ang="0">
                        <a:pos x="4" y="487"/>
                      </a:cxn>
                      <a:cxn ang="0">
                        <a:pos x="16" y="446"/>
                      </a:cxn>
                      <a:cxn ang="0">
                        <a:pos x="51" y="370"/>
                      </a:cxn>
                      <a:cxn ang="0">
                        <a:pos x="94" y="299"/>
                      </a:cxn>
                      <a:cxn ang="0">
                        <a:pos x="147" y="235"/>
                      </a:cxn>
                      <a:cxn ang="0">
                        <a:pos x="204" y="176"/>
                      </a:cxn>
                      <a:cxn ang="0">
                        <a:pos x="270" y="125"/>
                      </a:cxn>
                      <a:cxn ang="0">
                        <a:pos x="341" y="82"/>
                      </a:cxn>
                      <a:cxn ang="0">
                        <a:pos x="415" y="47"/>
                      </a:cxn>
                      <a:cxn ang="0">
                        <a:pos x="497" y="21"/>
                      </a:cxn>
                      <a:cxn ang="0">
                        <a:pos x="581" y="6"/>
                      </a:cxn>
                      <a:cxn ang="0">
                        <a:pos x="667" y="0"/>
                      </a:cxn>
                      <a:cxn ang="0">
                        <a:pos x="667" y="0"/>
                      </a:cxn>
                      <a:cxn ang="0">
                        <a:pos x="759" y="6"/>
                      </a:cxn>
                      <a:cxn ang="0">
                        <a:pos x="847" y="23"/>
                      </a:cxn>
                      <a:cxn ang="0">
                        <a:pos x="932" y="53"/>
                      </a:cxn>
                      <a:cxn ang="0">
                        <a:pos x="1010" y="90"/>
                      </a:cxn>
                      <a:cxn ang="0">
                        <a:pos x="1082" y="137"/>
                      </a:cxn>
                      <a:cxn ang="0">
                        <a:pos x="1149" y="194"/>
                      </a:cxn>
                      <a:cxn ang="0">
                        <a:pos x="1208" y="256"/>
                      </a:cxn>
                      <a:cxn ang="0">
                        <a:pos x="1258" y="325"/>
                      </a:cxn>
                      <a:cxn ang="0">
                        <a:pos x="1301" y="401"/>
                      </a:cxn>
                      <a:cxn ang="0">
                        <a:pos x="1301" y="401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66A7E8"/>
                      </a:gs>
                    </a:gsLst>
                    <a:lin ang="5400000" scaled="1"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  <p:sp>
              <p:nvSpPr>
                <p:cNvPr id="58420" name="Text Box 52"/>
                <p:cNvSpPr txBox="1">
                  <a:spLocks noChangeArrowheads="1"/>
                </p:cNvSpPr>
                <p:nvPr/>
              </p:nvSpPr>
              <p:spPr bwMode="gray">
                <a:xfrm>
                  <a:off x="4054" y="2028"/>
                  <a:ext cx="190" cy="213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</a:rPr>
                    <a:t>B</a:t>
                  </a:r>
                </a:p>
              </p:txBody>
            </p:sp>
          </p:grpSp>
        </p:grpSp>
        <p:grpSp>
          <p:nvGrpSpPr>
            <p:cNvPr id="58421" name="Group 53"/>
            <p:cNvGrpSpPr>
              <a:grpSpLocks/>
            </p:cNvGrpSpPr>
            <p:nvPr/>
          </p:nvGrpSpPr>
          <p:grpSpPr bwMode="auto">
            <a:xfrm>
              <a:off x="0" y="2124"/>
              <a:ext cx="3323" cy="593"/>
              <a:chOff x="0" y="2426"/>
              <a:chExt cx="4563" cy="811"/>
            </a:xfrm>
          </p:grpSpPr>
          <p:sp>
            <p:nvSpPr>
              <p:cNvPr id="58422" name="Rectangle 54"/>
              <p:cNvSpPr>
                <a:spLocks noChangeArrowheads="1"/>
              </p:cNvSpPr>
              <p:nvPr/>
            </p:nvSpPr>
            <p:spPr bwMode="gray">
              <a:xfrm>
                <a:off x="0" y="2651"/>
                <a:ext cx="4240" cy="577"/>
              </a:xfrm>
              <a:prstGeom prst="rect">
                <a:avLst/>
              </a:prstGeom>
              <a:gradFill rotWithShape="1">
                <a:gsLst>
                  <a:gs pos="0">
                    <a:srgbClr val="56B0CC">
                      <a:gamma/>
                      <a:tint val="0"/>
                      <a:invGamma/>
                    </a:srgbClr>
                  </a:gs>
                  <a:gs pos="100000">
                    <a:srgbClr val="56B0CC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grpSp>
            <p:nvGrpSpPr>
              <p:cNvPr id="58423" name="Group 55"/>
              <p:cNvGrpSpPr>
                <a:grpSpLocks/>
              </p:cNvGrpSpPr>
              <p:nvPr/>
            </p:nvGrpSpPr>
            <p:grpSpPr bwMode="auto">
              <a:xfrm>
                <a:off x="3744" y="2426"/>
                <a:ext cx="819" cy="811"/>
                <a:chOff x="3552" y="3339"/>
                <a:chExt cx="412" cy="392"/>
              </a:xfrm>
            </p:grpSpPr>
            <p:grpSp>
              <p:nvGrpSpPr>
                <p:cNvPr id="58424" name="Group 56"/>
                <p:cNvGrpSpPr>
                  <a:grpSpLocks/>
                </p:cNvGrpSpPr>
                <p:nvPr/>
              </p:nvGrpSpPr>
              <p:grpSpPr bwMode="auto">
                <a:xfrm>
                  <a:off x="3552" y="3339"/>
                  <a:ext cx="412" cy="392"/>
                  <a:chOff x="2016" y="1920"/>
                  <a:chExt cx="1680" cy="1680"/>
                </a:xfrm>
              </p:grpSpPr>
              <p:sp>
                <p:nvSpPr>
                  <p:cNvPr id="58425" name="Oval 57"/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56B0CC"/>
                      </a:gs>
                      <a:gs pos="100000">
                        <a:srgbClr val="56B0CC">
                          <a:gamma/>
                          <a:shade val="24314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58426" name="Freeform 58"/>
                  <p:cNvSpPr>
                    <a:spLocks/>
                  </p:cNvSpPr>
                  <p:nvPr/>
                </p:nvSpPr>
                <p:spPr bwMode="gray">
                  <a:xfrm>
                    <a:off x="2208" y="1948"/>
                    <a:ext cx="1296" cy="634"/>
                  </a:xfrm>
                  <a:custGeom>
                    <a:avLst/>
                    <a:gdLst/>
                    <a:ahLst/>
                    <a:cxnLst>
                      <a:cxn ang="0">
                        <a:pos x="1301" y="401"/>
                      </a:cxn>
                      <a:cxn ang="0">
                        <a:pos x="1317" y="442"/>
                      </a:cxn>
                      <a:cxn ang="0">
                        <a:pos x="1321" y="481"/>
                      </a:cxn>
                      <a:cxn ang="0">
                        <a:pos x="1315" y="516"/>
                      </a:cxn>
                      <a:cxn ang="0">
                        <a:pos x="1298" y="550"/>
                      </a:cxn>
                      <a:cxn ang="0">
                        <a:pos x="1272" y="579"/>
                      </a:cxn>
                      <a:cxn ang="0">
                        <a:pos x="1239" y="604"/>
                      </a:cxn>
                      <a:cxn ang="0">
                        <a:pos x="1196" y="628"/>
                      </a:cxn>
                      <a:cxn ang="0">
                        <a:pos x="1147" y="649"/>
                      </a:cxn>
                      <a:cxn ang="0">
                        <a:pos x="1092" y="667"/>
                      </a:cxn>
                      <a:cxn ang="0">
                        <a:pos x="1031" y="683"/>
                      </a:cxn>
                      <a:cxn ang="0">
                        <a:pos x="967" y="694"/>
                      </a:cxn>
                      <a:cxn ang="0">
                        <a:pos x="896" y="704"/>
                      </a:cxn>
                      <a:cxn ang="0">
                        <a:pos x="824" y="710"/>
                      </a:cxn>
                      <a:cxn ang="0">
                        <a:pos x="795" y="712"/>
                      </a:cxn>
                      <a:cxn ang="0">
                        <a:pos x="476" y="712"/>
                      </a:cxn>
                      <a:cxn ang="0">
                        <a:pos x="472" y="712"/>
                      </a:cxn>
                      <a:cxn ang="0">
                        <a:pos x="409" y="708"/>
                      </a:cxn>
                      <a:cxn ang="0">
                        <a:pos x="348" y="704"/>
                      </a:cxn>
                      <a:cxn ang="0">
                        <a:pos x="290" y="696"/>
                      </a:cxn>
                      <a:cxn ang="0">
                        <a:pos x="235" y="689"/>
                      </a:cxn>
                      <a:cxn ang="0">
                        <a:pos x="186" y="677"/>
                      </a:cxn>
                      <a:cxn ang="0">
                        <a:pos x="141" y="663"/>
                      </a:cxn>
                      <a:cxn ang="0">
                        <a:pos x="102" y="648"/>
                      </a:cxn>
                      <a:cxn ang="0">
                        <a:pos x="67" y="630"/>
                      </a:cxn>
                      <a:cxn ang="0">
                        <a:pos x="39" y="608"/>
                      </a:cxn>
                      <a:cxn ang="0">
                        <a:pos x="18" y="583"/>
                      </a:cxn>
                      <a:cxn ang="0">
                        <a:pos x="6" y="554"/>
                      </a:cxn>
                      <a:cxn ang="0">
                        <a:pos x="0" y="524"/>
                      </a:cxn>
                      <a:cxn ang="0">
                        <a:pos x="0" y="520"/>
                      </a:cxn>
                      <a:cxn ang="0">
                        <a:pos x="4" y="487"/>
                      </a:cxn>
                      <a:cxn ang="0">
                        <a:pos x="16" y="446"/>
                      </a:cxn>
                      <a:cxn ang="0">
                        <a:pos x="51" y="370"/>
                      </a:cxn>
                      <a:cxn ang="0">
                        <a:pos x="94" y="299"/>
                      </a:cxn>
                      <a:cxn ang="0">
                        <a:pos x="147" y="235"/>
                      </a:cxn>
                      <a:cxn ang="0">
                        <a:pos x="204" y="176"/>
                      </a:cxn>
                      <a:cxn ang="0">
                        <a:pos x="270" y="125"/>
                      </a:cxn>
                      <a:cxn ang="0">
                        <a:pos x="341" y="82"/>
                      </a:cxn>
                      <a:cxn ang="0">
                        <a:pos x="415" y="47"/>
                      </a:cxn>
                      <a:cxn ang="0">
                        <a:pos x="497" y="21"/>
                      </a:cxn>
                      <a:cxn ang="0">
                        <a:pos x="581" y="6"/>
                      </a:cxn>
                      <a:cxn ang="0">
                        <a:pos x="667" y="0"/>
                      </a:cxn>
                      <a:cxn ang="0">
                        <a:pos x="667" y="0"/>
                      </a:cxn>
                      <a:cxn ang="0">
                        <a:pos x="759" y="6"/>
                      </a:cxn>
                      <a:cxn ang="0">
                        <a:pos x="847" y="23"/>
                      </a:cxn>
                      <a:cxn ang="0">
                        <a:pos x="932" y="53"/>
                      </a:cxn>
                      <a:cxn ang="0">
                        <a:pos x="1010" y="90"/>
                      </a:cxn>
                      <a:cxn ang="0">
                        <a:pos x="1082" y="137"/>
                      </a:cxn>
                      <a:cxn ang="0">
                        <a:pos x="1149" y="194"/>
                      </a:cxn>
                      <a:cxn ang="0">
                        <a:pos x="1208" y="256"/>
                      </a:cxn>
                      <a:cxn ang="0">
                        <a:pos x="1258" y="325"/>
                      </a:cxn>
                      <a:cxn ang="0">
                        <a:pos x="1301" y="401"/>
                      </a:cxn>
                      <a:cxn ang="0">
                        <a:pos x="1301" y="401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56B0CC"/>
                      </a:gs>
                    </a:gsLst>
                    <a:lin ang="5400000" scaled="1"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  <p:sp>
              <p:nvSpPr>
                <p:cNvPr id="58427" name="Text Box 59"/>
                <p:cNvSpPr txBox="1">
                  <a:spLocks noChangeArrowheads="1"/>
                </p:cNvSpPr>
                <p:nvPr/>
              </p:nvSpPr>
              <p:spPr bwMode="gray">
                <a:xfrm>
                  <a:off x="3692" y="3360"/>
                  <a:ext cx="177" cy="191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58428" name="Group 60"/>
            <p:cNvGrpSpPr>
              <a:grpSpLocks/>
            </p:cNvGrpSpPr>
            <p:nvPr/>
          </p:nvGrpSpPr>
          <p:grpSpPr bwMode="auto">
            <a:xfrm>
              <a:off x="0" y="1037"/>
              <a:ext cx="2589" cy="587"/>
              <a:chOff x="0" y="864"/>
              <a:chExt cx="3553" cy="802"/>
            </a:xfrm>
          </p:grpSpPr>
          <p:sp>
            <p:nvSpPr>
              <p:cNvPr id="58429" name="Rectangle 61"/>
              <p:cNvSpPr>
                <a:spLocks noChangeArrowheads="1"/>
              </p:cNvSpPr>
              <p:nvPr/>
            </p:nvSpPr>
            <p:spPr bwMode="gray">
              <a:xfrm>
                <a:off x="0" y="1084"/>
                <a:ext cx="3147" cy="576"/>
              </a:xfrm>
              <a:prstGeom prst="rect">
                <a:avLst/>
              </a:prstGeom>
              <a:gradFill rotWithShape="1">
                <a:gsLst>
                  <a:gs pos="0">
                    <a:srgbClr val="E98931">
                      <a:gamma/>
                      <a:tint val="0"/>
                      <a:invGamma/>
                    </a:srgbClr>
                  </a:gs>
                  <a:gs pos="100000">
                    <a:srgbClr val="E98931"/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grpSp>
            <p:nvGrpSpPr>
              <p:cNvPr id="58430" name="Group 62"/>
              <p:cNvGrpSpPr>
                <a:grpSpLocks/>
              </p:cNvGrpSpPr>
              <p:nvPr/>
            </p:nvGrpSpPr>
            <p:grpSpPr bwMode="auto">
              <a:xfrm>
                <a:off x="2734" y="864"/>
                <a:ext cx="819" cy="802"/>
                <a:chOff x="1488" y="1968"/>
                <a:chExt cx="432" cy="432"/>
              </a:xfrm>
            </p:grpSpPr>
            <p:grpSp>
              <p:nvGrpSpPr>
                <p:cNvPr id="58431" name="Group 63"/>
                <p:cNvGrpSpPr>
                  <a:grpSpLocks/>
                </p:cNvGrpSpPr>
                <p:nvPr/>
              </p:nvGrpSpPr>
              <p:grpSpPr bwMode="auto">
                <a:xfrm>
                  <a:off x="1488" y="1968"/>
                  <a:ext cx="432" cy="432"/>
                  <a:chOff x="2016" y="1920"/>
                  <a:chExt cx="1680" cy="1680"/>
                </a:xfrm>
              </p:grpSpPr>
              <p:sp>
                <p:nvSpPr>
                  <p:cNvPr id="58432" name="Oval 64"/>
                  <p:cNvSpPr>
                    <a:spLocks noChangeArrowheads="1"/>
                  </p:cNvSpPr>
                  <p:nvPr/>
                </p:nvSpPr>
                <p:spPr bwMode="gray">
                  <a:xfrm>
                    <a:off x="2016" y="1920"/>
                    <a:ext cx="1680" cy="1680"/>
                  </a:xfrm>
                  <a:prstGeom prst="ellipse">
                    <a:avLst/>
                  </a:prstGeom>
                  <a:gradFill rotWithShape="1">
                    <a:gsLst>
                      <a:gs pos="0">
                        <a:srgbClr val="FF9900"/>
                      </a:gs>
                      <a:gs pos="100000">
                        <a:srgbClr val="FF9900">
                          <a:gamma/>
                          <a:shade val="39216"/>
                          <a:invGamma/>
                        </a:srgbClr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id-ID"/>
                  </a:p>
                </p:txBody>
              </p:sp>
              <p:sp>
                <p:nvSpPr>
                  <p:cNvPr id="58433" name="Freeform 65"/>
                  <p:cNvSpPr>
                    <a:spLocks/>
                  </p:cNvSpPr>
                  <p:nvPr/>
                </p:nvSpPr>
                <p:spPr bwMode="gray">
                  <a:xfrm>
                    <a:off x="2208" y="1948"/>
                    <a:ext cx="1296" cy="634"/>
                  </a:xfrm>
                  <a:custGeom>
                    <a:avLst/>
                    <a:gdLst/>
                    <a:ahLst/>
                    <a:cxnLst>
                      <a:cxn ang="0">
                        <a:pos x="1301" y="401"/>
                      </a:cxn>
                      <a:cxn ang="0">
                        <a:pos x="1317" y="442"/>
                      </a:cxn>
                      <a:cxn ang="0">
                        <a:pos x="1321" y="481"/>
                      </a:cxn>
                      <a:cxn ang="0">
                        <a:pos x="1315" y="516"/>
                      </a:cxn>
                      <a:cxn ang="0">
                        <a:pos x="1298" y="550"/>
                      </a:cxn>
                      <a:cxn ang="0">
                        <a:pos x="1272" y="579"/>
                      </a:cxn>
                      <a:cxn ang="0">
                        <a:pos x="1239" y="604"/>
                      </a:cxn>
                      <a:cxn ang="0">
                        <a:pos x="1196" y="628"/>
                      </a:cxn>
                      <a:cxn ang="0">
                        <a:pos x="1147" y="649"/>
                      </a:cxn>
                      <a:cxn ang="0">
                        <a:pos x="1092" y="667"/>
                      </a:cxn>
                      <a:cxn ang="0">
                        <a:pos x="1031" y="683"/>
                      </a:cxn>
                      <a:cxn ang="0">
                        <a:pos x="967" y="694"/>
                      </a:cxn>
                      <a:cxn ang="0">
                        <a:pos x="896" y="704"/>
                      </a:cxn>
                      <a:cxn ang="0">
                        <a:pos x="824" y="710"/>
                      </a:cxn>
                      <a:cxn ang="0">
                        <a:pos x="795" y="712"/>
                      </a:cxn>
                      <a:cxn ang="0">
                        <a:pos x="476" y="712"/>
                      </a:cxn>
                      <a:cxn ang="0">
                        <a:pos x="472" y="712"/>
                      </a:cxn>
                      <a:cxn ang="0">
                        <a:pos x="409" y="708"/>
                      </a:cxn>
                      <a:cxn ang="0">
                        <a:pos x="348" y="704"/>
                      </a:cxn>
                      <a:cxn ang="0">
                        <a:pos x="290" y="696"/>
                      </a:cxn>
                      <a:cxn ang="0">
                        <a:pos x="235" y="689"/>
                      </a:cxn>
                      <a:cxn ang="0">
                        <a:pos x="186" y="677"/>
                      </a:cxn>
                      <a:cxn ang="0">
                        <a:pos x="141" y="663"/>
                      </a:cxn>
                      <a:cxn ang="0">
                        <a:pos x="102" y="648"/>
                      </a:cxn>
                      <a:cxn ang="0">
                        <a:pos x="67" y="630"/>
                      </a:cxn>
                      <a:cxn ang="0">
                        <a:pos x="39" y="608"/>
                      </a:cxn>
                      <a:cxn ang="0">
                        <a:pos x="18" y="583"/>
                      </a:cxn>
                      <a:cxn ang="0">
                        <a:pos x="6" y="554"/>
                      </a:cxn>
                      <a:cxn ang="0">
                        <a:pos x="0" y="524"/>
                      </a:cxn>
                      <a:cxn ang="0">
                        <a:pos x="0" y="520"/>
                      </a:cxn>
                      <a:cxn ang="0">
                        <a:pos x="4" y="487"/>
                      </a:cxn>
                      <a:cxn ang="0">
                        <a:pos x="16" y="446"/>
                      </a:cxn>
                      <a:cxn ang="0">
                        <a:pos x="51" y="370"/>
                      </a:cxn>
                      <a:cxn ang="0">
                        <a:pos x="94" y="299"/>
                      </a:cxn>
                      <a:cxn ang="0">
                        <a:pos x="147" y="235"/>
                      </a:cxn>
                      <a:cxn ang="0">
                        <a:pos x="204" y="176"/>
                      </a:cxn>
                      <a:cxn ang="0">
                        <a:pos x="270" y="125"/>
                      </a:cxn>
                      <a:cxn ang="0">
                        <a:pos x="341" y="82"/>
                      </a:cxn>
                      <a:cxn ang="0">
                        <a:pos x="415" y="47"/>
                      </a:cxn>
                      <a:cxn ang="0">
                        <a:pos x="497" y="21"/>
                      </a:cxn>
                      <a:cxn ang="0">
                        <a:pos x="581" y="6"/>
                      </a:cxn>
                      <a:cxn ang="0">
                        <a:pos x="667" y="0"/>
                      </a:cxn>
                      <a:cxn ang="0">
                        <a:pos x="667" y="0"/>
                      </a:cxn>
                      <a:cxn ang="0">
                        <a:pos x="759" y="6"/>
                      </a:cxn>
                      <a:cxn ang="0">
                        <a:pos x="847" y="23"/>
                      </a:cxn>
                      <a:cxn ang="0">
                        <a:pos x="932" y="53"/>
                      </a:cxn>
                      <a:cxn ang="0">
                        <a:pos x="1010" y="90"/>
                      </a:cxn>
                      <a:cxn ang="0">
                        <a:pos x="1082" y="137"/>
                      </a:cxn>
                      <a:cxn ang="0">
                        <a:pos x="1149" y="194"/>
                      </a:cxn>
                      <a:cxn ang="0">
                        <a:pos x="1208" y="256"/>
                      </a:cxn>
                      <a:cxn ang="0">
                        <a:pos x="1258" y="325"/>
                      </a:cxn>
                      <a:cxn ang="0">
                        <a:pos x="1301" y="401"/>
                      </a:cxn>
                      <a:cxn ang="0">
                        <a:pos x="1301" y="401"/>
                      </a:cxn>
                    </a:cxnLst>
                    <a:rect l="0" t="0" r="r" b="b"/>
                    <a:pathLst>
                      <a:path w="1321" h="712">
                        <a:moveTo>
                          <a:pt x="1301" y="401"/>
                        </a:moveTo>
                        <a:lnTo>
                          <a:pt x="1317" y="442"/>
                        </a:lnTo>
                        <a:lnTo>
                          <a:pt x="1321" y="481"/>
                        </a:lnTo>
                        <a:lnTo>
                          <a:pt x="1315" y="516"/>
                        </a:lnTo>
                        <a:lnTo>
                          <a:pt x="1298" y="550"/>
                        </a:lnTo>
                        <a:lnTo>
                          <a:pt x="1272" y="579"/>
                        </a:lnTo>
                        <a:lnTo>
                          <a:pt x="1239" y="604"/>
                        </a:lnTo>
                        <a:lnTo>
                          <a:pt x="1196" y="628"/>
                        </a:lnTo>
                        <a:lnTo>
                          <a:pt x="1147" y="649"/>
                        </a:lnTo>
                        <a:lnTo>
                          <a:pt x="1092" y="667"/>
                        </a:lnTo>
                        <a:lnTo>
                          <a:pt x="1031" y="683"/>
                        </a:lnTo>
                        <a:lnTo>
                          <a:pt x="967" y="694"/>
                        </a:lnTo>
                        <a:lnTo>
                          <a:pt x="896" y="704"/>
                        </a:lnTo>
                        <a:lnTo>
                          <a:pt x="824" y="710"/>
                        </a:lnTo>
                        <a:lnTo>
                          <a:pt x="795" y="712"/>
                        </a:lnTo>
                        <a:lnTo>
                          <a:pt x="476" y="712"/>
                        </a:lnTo>
                        <a:lnTo>
                          <a:pt x="472" y="712"/>
                        </a:lnTo>
                        <a:lnTo>
                          <a:pt x="409" y="708"/>
                        </a:lnTo>
                        <a:lnTo>
                          <a:pt x="348" y="704"/>
                        </a:lnTo>
                        <a:lnTo>
                          <a:pt x="290" y="696"/>
                        </a:lnTo>
                        <a:lnTo>
                          <a:pt x="235" y="689"/>
                        </a:lnTo>
                        <a:lnTo>
                          <a:pt x="186" y="677"/>
                        </a:lnTo>
                        <a:lnTo>
                          <a:pt x="141" y="663"/>
                        </a:lnTo>
                        <a:lnTo>
                          <a:pt x="102" y="648"/>
                        </a:lnTo>
                        <a:lnTo>
                          <a:pt x="67" y="630"/>
                        </a:lnTo>
                        <a:lnTo>
                          <a:pt x="39" y="608"/>
                        </a:lnTo>
                        <a:lnTo>
                          <a:pt x="18" y="583"/>
                        </a:lnTo>
                        <a:lnTo>
                          <a:pt x="6" y="554"/>
                        </a:lnTo>
                        <a:lnTo>
                          <a:pt x="0" y="524"/>
                        </a:lnTo>
                        <a:lnTo>
                          <a:pt x="0" y="520"/>
                        </a:lnTo>
                        <a:lnTo>
                          <a:pt x="4" y="487"/>
                        </a:lnTo>
                        <a:lnTo>
                          <a:pt x="16" y="446"/>
                        </a:lnTo>
                        <a:lnTo>
                          <a:pt x="51" y="370"/>
                        </a:lnTo>
                        <a:lnTo>
                          <a:pt x="94" y="299"/>
                        </a:lnTo>
                        <a:lnTo>
                          <a:pt x="147" y="235"/>
                        </a:lnTo>
                        <a:lnTo>
                          <a:pt x="204" y="176"/>
                        </a:lnTo>
                        <a:lnTo>
                          <a:pt x="270" y="125"/>
                        </a:lnTo>
                        <a:lnTo>
                          <a:pt x="341" y="82"/>
                        </a:lnTo>
                        <a:lnTo>
                          <a:pt x="415" y="47"/>
                        </a:lnTo>
                        <a:lnTo>
                          <a:pt x="497" y="21"/>
                        </a:lnTo>
                        <a:lnTo>
                          <a:pt x="581" y="6"/>
                        </a:lnTo>
                        <a:lnTo>
                          <a:pt x="667" y="0"/>
                        </a:lnTo>
                        <a:lnTo>
                          <a:pt x="667" y="0"/>
                        </a:lnTo>
                        <a:lnTo>
                          <a:pt x="759" y="6"/>
                        </a:lnTo>
                        <a:lnTo>
                          <a:pt x="847" y="23"/>
                        </a:lnTo>
                        <a:lnTo>
                          <a:pt x="932" y="53"/>
                        </a:lnTo>
                        <a:lnTo>
                          <a:pt x="1010" y="90"/>
                        </a:lnTo>
                        <a:lnTo>
                          <a:pt x="1082" y="137"/>
                        </a:lnTo>
                        <a:lnTo>
                          <a:pt x="1149" y="194"/>
                        </a:lnTo>
                        <a:lnTo>
                          <a:pt x="1208" y="256"/>
                        </a:lnTo>
                        <a:lnTo>
                          <a:pt x="1258" y="325"/>
                        </a:lnTo>
                        <a:lnTo>
                          <a:pt x="1301" y="401"/>
                        </a:lnTo>
                        <a:lnTo>
                          <a:pt x="1301" y="401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FFFFFF"/>
                      </a:gs>
                      <a:gs pos="100000">
                        <a:srgbClr val="FF9900"/>
                      </a:gs>
                    </a:gsLst>
                    <a:lin ang="5400000" scaled="1"/>
                  </a:gra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id-ID"/>
                  </a:p>
                </p:txBody>
              </p:sp>
            </p:grpSp>
            <p:sp>
              <p:nvSpPr>
                <p:cNvPr id="58434" name="Text Box 66"/>
                <p:cNvSpPr txBox="1">
                  <a:spLocks noChangeArrowheads="1"/>
                </p:cNvSpPr>
                <p:nvPr/>
              </p:nvSpPr>
              <p:spPr bwMode="gray">
                <a:xfrm>
                  <a:off x="1618" y="2016"/>
                  <a:ext cx="192" cy="212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en-US" sz="2400" b="1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Verdana" pitchFamily="34" charset="0"/>
                    </a:rPr>
                    <a:t>A</a:t>
                  </a:r>
                </a:p>
              </p:txBody>
            </p:sp>
          </p:grpSp>
        </p:grpSp>
        <p:sp>
          <p:nvSpPr>
            <p:cNvPr id="58435" name="Text Box 67"/>
            <p:cNvSpPr txBox="1">
              <a:spLocks noChangeArrowheads="1"/>
            </p:cNvSpPr>
            <p:nvPr/>
          </p:nvSpPr>
          <p:spPr bwMode="gray">
            <a:xfrm>
              <a:off x="215" y="1305"/>
              <a:ext cx="16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id-ID" b="1" dirty="0" smtClean="0">
                  <a:solidFill>
                    <a:srgbClr val="FFFFFF"/>
                  </a:solidFill>
                </a:rPr>
                <a:t>Landasan Konstitusional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58436" name="Text Box 68"/>
            <p:cNvSpPr txBox="1">
              <a:spLocks noChangeArrowheads="1"/>
            </p:cNvSpPr>
            <p:nvPr/>
          </p:nvSpPr>
          <p:spPr bwMode="gray">
            <a:xfrm>
              <a:off x="546" y="1856"/>
              <a:ext cx="16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id-ID" b="1" dirty="0" smtClean="0">
                  <a:solidFill>
                    <a:srgbClr val="FFFFFF"/>
                  </a:solidFill>
                </a:rPr>
                <a:t>Landasan Idiil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58437" name="Text Box 69"/>
            <p:cNvSpPr txBox="1">
              <a:spLocks noChangeArrowheads="1"/>
            </p:cNvSpPr>
            <p:nvPr/>
          </p:nvSpPr>
          <p:spPr bwMode="gray">
            <a:xfrm>
              <a:off x="960" y="2392"/>
              <a:ext cx="16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id-ID" b="1" dirty="0" smtClean="0">
                  <a:solidFill>
                    <a:srgbClr val="FFFFFF"/>
                  </a:solidFill>
                </a:rPr>
                <a:t>Landasan Operasional</a:t>
              </a:r>
              <a:r>
                <a:rPr lang="id-ID" b="1" dirty="0" smtClean="0">
                  <a:solidFill>
                    <a:srgbClr val="FFFFFF"/>
                  </a:solidFill>
                </a:rPr>
                <a:t> 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58438" name="Text Box 70"/>
            <p:cNvSpPr txBox="1">
              <a:spLocks noChangeArrowheads="1"/>
            </p:cNvSpPr>
            <p:nvPr/>
          </p:nvSpPr>
          <p:spPr bwMode="gray">
            <a:xfrm>
              <a:off x="1291" y="2969"/>
              <a:ext cx="16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 eaLnBrk="0" hangingPunct="0"/>
              <a:r>
                <a:rPr lang="id-ID" b="1" dirty="0" smtClean="0">
                  <a:solidFill>
                    <a:srgbClr val="FFFFFF"/>
                  </a:solidFill>
                </a:rPr>
                <a:t>Landasan Visional</a:t>
              </a:r>
              <a:endParaRPr lang="en-US" b="1" dirty="0">
                <a:solidFill>
                  <a:srgbClr val="FFFFFF"/>
                </a:solidFill>
              </a:endParaRPr>
            </a:p>
          </p:txBody>
        </p:sp>
        <p:sp>
          <p:nvSpPr>
            <p:cNvPr id="58439" name="AutoShape 71"/>
            <p:cNvSpPr>
              <a:spLocks noChangeArrowheads="1"/>
            </p:cNvSpPr>
            <p:nvPr/>
          </p:nvSpPr>
          <p:spPr bwMode="gray">
            <a:xfrm>
              <a:off x="3434" y="1008"/>
              <a:ext cx="1366" cy="1161"/>
            </a:xfrm>
            <a:prstGeom prst="wedgeRoundRectCallout">
              <a:avLst>
                <a:gd name="adj1" fmla="val -44759"/>
                <a:gd name="adj2" fmla="val 84694"/>
                <a:gd name="adj3" fmla="val 16667"/>
              </a:avLst>
            </a:prstGeom>
            <a:gradFill rotWithShape="1">
              <a:gsLst>
                <a:gs pos="0">
                  <a:srgbClr val="63ECEF"/>
                </a:gs>
                <a:gs pos="100000">
                  <a:srgbClr val="63ECEF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38100" algn="ctr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0" hangingPunct="0"/>
              <a:r>
                <a:rPr lang="id-ID" sz="2400" b="1" dirty="0" smtClean="0">
                  <a:solidFill>
                    <a:srgbClr val="000000"/>
                  </a:solidFill>
                </a:rPr>
                <a:t>Harus dipahami Generasi Muda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</p:grpSp>
      <p:pic>
        <p:nvPicPr>
          <p:cNvPr id="38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51723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Bangnas</a:t>
            </a:r>
            <a:endParaRPr lang="en-US" dirty="0"/>
          </a:p>
        </p:txBody>
      </p:sp>
      <p:grpSp>
        <p:nvGrpSpPr>
          <p:cNvPr id="76831" name="Group 31"/>
          <p:cNvGrpSpPr>
            <a:grpSpLocks/>
          </p:cNvGrpSpPr>
          <p:nvPr/>
        </p:nvGrpSpPr>
        <p:grpSpPr bwMode="auto">
          <a:xfrm>
            <a:off x="827584" y="999455"/>
            <a:ext cx="6840760" cy="4949825"/>
            <a:chOff x="915" y="549"/>
            <a:chExt cx="3643" cy="3118"/>
          </a:xfrm>
        </p:grpSpPr>
        <p:sp>
          <p:nvSpPr>
            <p:cNvPr id="76804" name="Oval 4"/>
            <p:cNvSpPr>
              <a:spLocks noChangeArrowheads="1"/>
            </p:cNvSpPr>
            <p:nvPr/>
          </p:nvSpPr>
          <p:spPr bwMode="gray">
            <a:xfrm>
              <a:off x="3381" y="1327"/>
              <a:ext cx="468" cy="130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tint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/>
            </a:p>
          </p:txBody>
        </p:sp>
        <p:sp>
          <p:nvSpPr>
            <p:cNvPr id="76805" name="Oval 5"/>
            <p:cNvSpPr>
              <a:spLocks noChangeArrowheads="1"/>
            </p:cNvSpPr>
            <p:nvPr/>
          </p:nvSpPr>
          <p:spPr bwMode="gray">
            <a:xfrm>
              <a:off x="2571" y="2389"/>
              <a:ext cx="792" cy="220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tint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/>
            </a:p>
          </p:txBody>
        </p:sp>
        <p:sp>
          <p:nvSpPr>
            <p:cNvPr id="76807" name="Oval 7"/>
            <p:cNvSpPr>
              <a:spLocks noChangeArrowheads="1"/>
            </p:cNvSpPr>
            <p:nvPr/>
          </p:nvSpPr>
          <p:spPr bwMode="gray">
            <a:xfrm>
              <a:off x="1059" y="2806"/>
              <a:ext cx="933" cy="259"/>
            </a:xfrm>
            <a:prstGeom prst="ellipse">
              <a:avLst/>
            </a:prstGeom>
            <a:gradFill rotWithShape="1">
              <a:gsLst>
                <a:gs pos="0">
                  <a:srgbClr val="B2B2B2"/>
                </a:gs>
                <a:gs pos="100000">
                  <a:srgbClr val="B2B2B2">
                    <a:gamma/>
                    <a:tint val="0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id-ID"/>
            </a:p>
          </p:txBody>
        </p:sp>
        <p:sp>
          <p:nvSpPr>
            <p:cNvPr id="76808" name="Rectangle 8"/>
            <p:cNvSpPr>
              <a:spLocks noChangeArrowheads="1"/>
            </p:cNvSpPr>
            <p:nvPr/>
          </p:nvSpPr>
          <p:spPr bwMode="gray">
            <a:xfrm rot="13770025">
              <a:off x="3098" y="2323"/>
              <a:ext cx="605" cy="121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76809" name="Rectangle 9"/>
            <p:cNvSpPr>
              <a:spLocks noChangeArrowheads="1"/>
            </p:cNvSpPr>
            <p:nvPr/>
          </p:nvSpPr>
          <p:spPr bwMode="gray">
            <a:xfrm rot="-743917">
              <a:off x="1845" y="2038"/>
              <a:ext cx="636" cy="109"/>
            </a:xfrm>
            <a:prstGeom prst="rect">
              <a:avLst/>
            </a:prstGeom>
            <a:gradFill rotWithShape="1">
              <a:gsLst>
                <a:gs pos="0">
                  <a:srgbClr val="969696">
                    <a:gamma/>
                    <a:shade val="46275"/>
                    <a:invGamma/>
                  </a:srgbClr>
                </a:gs>
                <a:gs pos="50000">
                  <a:srgbClr val="969696"/>
                </a:gs>
                <a:gs pos="100000">
                  <a:srgbClr val="969696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grpSp>
          <p:nvGrpSpPr>
            <p:cNvPr id="76810" name="Group 10"/>
            <p:cNvGrpSpPr>
              <a:grpSpLocks/>
            </p:cNvGrpSpPr>
            <p:nvPr/>
          </p:nvGrpSpPr>
          <p:grpSpPr bwMode="auto">
            <a:xfrm>
              <a:off x="2436" y="1203"/>
              <a:ext cx="1124" cy="1169"/>
              <a:chOff x="2433" y="1234"/>
              <a:chExt cx="1124" cy="1169"/>
            </a:xfrm>
          </p:grpSpPr>
          <p:sp>
            <p:nvSpPr>
              <p:cNvPr id="76811" name="Rectangle 11"/>
              <p:cNvSpPr>
                <a:spLocks noChangeArrowheads="1"/>
              </p:cNvSpPr>
              <p:nvPr/>
            </p:nvSpPr>
            <p:spPr bwMode="gray">
              <a:xfrm rot="-3205350">
                <a:off x="3175" y="1380"/>
                <a:ext cx="376" cy="83"/>
              </a:xfrm>
              <a:prstGeom prst="rect">
                <a:avLst/>
              </a:prstGeom>
              <a:gradFill rotWithShape="1">
                <a:gsLst>
                  <a:gs pos="0">
                    <a:srgbClr val="969696">
                      <a:gamma/>
                      <a:shade val="46275"/>
                      <a:invGamma/>
                    </a:srgbClr>
                  </a:gs>
                  <a:gs pos="50000">
                    <a:srgbClr val="969696"/>
                  </a:gs>
                  <a:gs pos="100000">
                    <a:srgbClr val="96969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d-ID"/>
              </a:p>
            </p:txBody>
          </p:sp>
          <p:grpSp>
            <p:nvGrpSpPr>
              <p:cNvPr id="76812" name="Group 12"/>
              <p:cNvGrpSpPr>
                <a:grpSpLocks/>
              </p:cNvGrpSpPr>
              <p:nvPr/>
            </p:nvGrpSpPr>
            <p:grpSpPr bwMode="auto">
              <a:xfrm>
                <a:off x="2433" y="1401"/>
                <a:ext cx="1124" cy="1002"/>
                <a:chOff x="2016" y="1920"/>
                <a:chExt cx="1863" cy="1680"/>
              </a:xfrm>
            </p:grpSpPr>
            <p:sp>
              <p:nvSpPr>
                <p:cNvPr id="76813" name="Oval 13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863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3CCCC"/>
                    </a:gs>
                    <a:gs pos="100000">
                      <a:srgbClr val="33CCCC">
                        <a:gamma/>
                        <a:shade val="34510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6814" name="Freeform 14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33CCCC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76815" name="Text Box 15"/>
              <p:cNvSpPr txBox="1">
                <a:spLocks noChangeArrowheads="1"/>
              </p:cNvSpPr>
              <p:nvPr/>
            </p:nvSpPr>
            <p:spPr bwMode="gray">
              <a:xfrm>
                <a:off x="2522" y="1735"/>
                <a:ext cx="990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id-ID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Kesinam-</a:t>
                </a:r>
              </a:p>
              <a:p>
                <a:pPr algn="ctr" eaLnBrk="0" hangingPunct="0"/>
                <a:r>
                  <a:rPr lang="id-ID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bungan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76816" name="Group 16"/>
            <p:cNvGrpSpPr>
              <a:grpSpLocks/>
            </p:cNvGrpSpPr>
            <p:nvPr/>
          </p:nvGrpSpPr>
          <p:grpSpPr bwMode="auto">
            <a:xfrm>
              <a:off x="3152" y="549"/>
              <a:ext cx="953" cy="853"/>
              <a:chOff x="3149" y="580"/>
              <a:chExt cx="953" cy="853"/>
            </a:xfrm>
          </p:grpSpPr>
          <p:grpSp>
            <p:nvGrpSpPr>
              <p:cNvPr id="76817" name="Group 17"/>
              <p:cNvGrpSpPr>
                <a:grpSpLocks/>
              </p:cNvGrpSpPr>
              <p:nvPr/>
            </p:nvGrpSpPr>
            <p:grpSpPr bwMode="auto">
              <a:xfrm>
                <a:off x="3149" y="580"/>
                <a:ext cx="953" cy="853"/>
                <a:chOff x="1491" y="1193"/>
                <a:chExt cx="2913" cy="2637"/>
              </a:xfrm>
            </p:grpSpPr>
            <p:sp>
              <p:nvSpPr>
                <p:cNvPr id="76818" name="Oval 18"/>
                <p:cNvSpPr>
                  <a:spLocks noChangeArrowheads="1"/>
                </p:cNvSpPr>
                <p:nvPr/>
              </p:nvSpPr>
              <p:spPr bwMode="gray">
                <a:xfrm>
                  <a:off x="1491" y="1193"/>
                  <a:ext cx="2913" cy="2637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CC00"/>
                    </a:gs>
                    <a:gs pos="100000">
                      <a:srgbClr val="CCCC00">
                        <a:gamma/>
                        <a:shade val="45490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6819" name="Freeform 1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CCCC00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76820" name="Text Box 20"/>
              <p:cNvSpPr txBox="1">
                <a:spLocks noChangeArrowheads="1"/>
              </p:cNvSpPr>
              <p:nvPr/>
            </p:nvSpPr>
            <p:spPr bwMode="gray">
              <a:xfrm>
                <a:off x="3315" y="989"/>
                <a:ext cx="630" cy="3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id-ID" sz="28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+mn-lt"/>
                  </a:rPr>
                  <a:t>Peran</a:t>
                </a:r>
                <a:endParaRPr 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n-lt"/>
                </a:endParaRPr>
              </a:p>
            </p:txBody>
          </p:sp>
        </p:grpSp>
        <p:grpSp>
          <p:nvGrpSpPr>
            <p:cNvPr id="76821" name="Group 21"/>
            <p:cNvGrpSpPr>
              <a:grpSpLocks/>
            </p:cNvGrpSpPr>
            <p:nvPr/>
          </p:nvGrpSpPr>
          <p:grpSpPr bwMode="auto">
            <a:xfrm>
              <a:off x="915" y="1620"/>
              <a:ext cx="1099" cy="1128"/>
              <a:chOff x="912" y="1651"/>
              <a:chExt cx="1099" cy="1128"/>
            </a:xfrm>
          </p:grpSpPr>
          <p:grpSp>
            <p:nvGrpSpPr>
              <p:cNvPr id="76822" name="Group 22"/>
              <p:cNvGrpSpPr>
                <a:grpSpLocks/>
              </p:cNvGrpSpPr>
              <p:nvPr/>
            </p:nvGrpSpPr>
            <p:grpSpPr bwMode="auto">
              <a:xfrm>
                <a:off x="912" y="1651"/>
                <a:ext cx="1099" cy="1128"/>
                <a:chOff x="2016" y="1920"/>
                <a:chExt cx="1680" cy="1680"/>
              </a:xfrm>
            </p:grpSpPr>
            <p:sp>
              <p:nvSpPr>
                <p:cNvPr id="76823" name="Oval 23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66"/>
                    </a:gs>
                    <a:gs pos="100000">
                      <a:srgbClr val="FFCC66">
                        <a:gamma/>
                        <a:shade val="72549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6824" name="Freeform 24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76825" name="Text Box 25"/>
              <p:cNvSpPr txBox="1">
                <a:spLocks noChangeArrowheads="1"/>
              </p:cNvSpPr>
              <p:nvPr/>
            </p:nvSpPr>
            <p:spPr bwMode="gray">
              <a:xfrm>
                <a:off x="934" y="2152"/>
                <a:ext cx="1047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id-ID" sz="28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Efisiensi</a:t>
                </a:r>
                <a:endParaRPr 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grpSp>
          <p:nvGrpSpPr>
            <p:cNvPr id="76826" name="Group 26"/>
            <p:cNvGrpSpPr>
              <a:grpSpLocks/>
            </p:cNvGrpSpPr>
            <p:nvPr/>
          </p:nvGrpSpPr>
          <p:grpSpPr bwMode="auto">
            <a:xfrm>
              <a:off x="3243" y="2414"/>
              <a:ext cx="1315" cy="1253"/>
              <a:chOff x="3240" y="2445"/>
              <a:chExt cx="1315" cy="1253"/>
            </a:xfrm>
          </p:grpSpPr>
          <p:grpSp>
            <p:nvGrpSpPr>
              <p:cNvPr id="76827" name="Group 27"/>
              <p:cNvGrpSpPr>
                <a:grpSpLocks/>
              </p:cNvGrpSpPr>
              <p:nvPr/>
            </p:nvGrpSpPr>
            <p:grpSpPr bwMode="auto">
              <a:xfrm>
                <a:off x="3278" y="2445"/>
                <a:ext cx="1268" cy="1253"/>
                <a:chOff x="2016" y="1920"/>
                <a:chExt cx="1680" cy="1680"/>
              </a:xfrm>
            </p:grpSpPr>
            <p:sp>
              <p:nvSpPr>
                <p:cNvPr id="76828" name="Oval 2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9942E0"/>
                    </a:gs>
                    <a:gs pos="100000">
                      <a:srgbClr val="9942E0">
                        <a:gamma/>
                        <a:shade val="54510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76829" name="Freeform 2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42E0">
                        <a:gamma/>
                        <a:tint val="0"/>
                        <a:invGamma/>
                      </a:srgbClr>
                    </a:gs>
                    <a:gs pos="100000">
                      <a:srgbClr val="9942E0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id-ID"/>
                </a:p>
              </p:txBody>
            </p:sp>
          </p:grpSp>
          <p:sp>
            <p:nvSpPr>
              <p:cNvPr id="76830" name="Text Box 30"/>
              <p:cNvSpPr txBox="1">
                <a:spLocks noChangeArrowheads="1"/>
              </p:cNvSpPr>
              <p:nvPr/>
            </p:nvSpPr>
            <p:spPr bwMode="gray">
              <a:xfrm>
                <a:off x="3240" y="2897"/>
                <a:ext cx="1315" cy="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0" hangingPunct="0"/>
                <a:r>
                  <a:rPr lang="id-ID" sz="2400" b="1" dirty="0" smtClean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Persamaan Hak &amp; Kewajiban</a:t>
                </a:r>
                <a:endParaRPr lang="en-US" sz="2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pic>
        <p:nvPicPr>
          <p:cNvPr id="32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51723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Pengertian POLSTRANAS</a:t>
            </a:r>
            <a:endParaRPr lang="en-US" sz="2000" dirty="0"/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gray">
          <a:xfrm>
            <a:off x="2916238" y="2627313"/>
            <a:ext cx="468312" cy="542925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gray">
          <a:xfrm>
            <a:off x="5651500" y="2627313"/>
            <a:ext cx="468313" cy="542925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gray">
          <a:xfrm>
            <a:off x="6227763" y="1835150"/>
            <a:ext cx="2001837" cy="20335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gray">
          <a:xfrm>
            <a:off x="6227763" y="1835150"/>
            <a:ext cx="2001837" cy="2033588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gray">
          <a:xfrm>
            <a:off x="6369050" y="1976438"/>
            <a:ext cx="1739900" cy="176847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gray">
          <a:xfrm>
            <a:off x="6400800" y="1987550"/>
            <a:ext cx="1739900" cy="176847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9161" name="Oval 9"/>
          <p:cNvSpPr>
            <a:spLocks noChangeArrowheads="1"/>
          </p:cNvSpPr>
          <p:nvPr/>
        </p:nvSpPr>
        <p:spPr bwMode="gray">
          <a:xfrm>
            <a:off x="6470650" y="2070100"/>
            <a:ext cx="1566863" cy="1592263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9162" name="Oval 10"/>
          <p:cNvSpPr>
            <a:spLocks noChangeArrowheads="1"/>
          </p:cNvSpPr>
          <p:nvPr/>
        </p:nvSpPr>
        <p:spPr bwMode="gray">
          <a:xfrm>
            <a:off x="755650" y="1828800"/>
            <a:ext cx="2001838" cy="2033588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9163" name="Oval 11"/>
          <p:cNvSpPr>
            <a:spLocks noChangeArrowheads="1"/>
          </p:cNvSpPr>
          <p:nvPr/>
        </p:nvSpPr>
        <p:spPr bwMode="gray">
          <a:xfrm>
            <a:off x="755650" y="1828800"/>
            <a:ext cx="2001838" cy="2033588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9164" name="Oval 12"/>
          <p:cNvSpPr>
            <a:spLocks noChangeArrowheads="1"/>
          </p:cNvSpPr>
          <p:nvPr/>
        </p:nvSpPr>
        <p:spPr bwMode="gray">
          <a:xfrm>
            <a:off x="896938" y="1970088"/>
            <a:ext cx="1739900" cy="17684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9165" name="Oval 13"/>
          <p:cNvSpPr>
            <a:spLocks noChangeArrowheads="1"/>
          </p:cNvSpPr>
          <p:nvPr/>
        </p:nvSpPr>
        <p:spPr bwMode="gray">
          <a:xfrm>
            <a:off x="898525" y="1973263"/>
            <a:ext cx="1739900" cy="176847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9166" name="Oval 14"/>
          <p:cNvSpPr>
            <a:spLocks noChangeArrowheads="1"/>
          </p:cNvSpPr>
          <p:nvPr/>
        </p:nvSpPr>
        <p:spPr bwMode="gray">
          <a:xfrm>
            <a:off x="990600" y="2063750"/>
            <a:ext cx="1566863" cy="1592263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d-ID"/>
          </a:p>
        </p:txBody>
      </p:sp>
      <p:grpSp>
        <p:nvGrpSpPr>
          <p:cNvPr id="49167" name="Group 15"/>
          <p:cNvGrpSpPr>
            <a:grpSpLocks/>
          </p:cNvGrpSpPr>
          <p:nvPr/>
        </p:nvGrpSpPr>
        <p:grpSpPr bwMode="auto">
          <a:xfrm>
            <a:off x="1017588" y="2089150"/>
            <a:ext cx="1516062" cy="1541463"/>
            <a:chOff x="4166" y="1706"/>
            <a:chExt cx="1252" cy="1252"/>
          </a:xfrm>
        </p:grpSpPr>
        <p:sp>
          <p:nvSpPr>
            <p:cNvPr id="49168" name="Oval 1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9169" name="Oval 1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9170" name="Oval 1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9171" name="Oval 1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</p:grpSp>
      <p:sp>
        <p:nvSpPr>
          <p:cNvPr id="49172" name="Oval 20"/>
          <p:cNvSpPr>
            <a:spLocks noChangeArrowheads="1"/>
          </p:cNvSpPr>
          <p:nvPr/>
        </p:nvSpPr>
        <p:spPr bwMode="gray">
          <a:xfrm>
            <a:off x="3492500" y="1835150"/>
            <a:ext cx="2001838" cy="20335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9173" name="Oval 21"/>
          <p:cNvSpPr>
            <a:spLocks noChangeArrowheads="1"/>
          </p:cNvSpPr>
          <p:nvPr/>
        </p:nvSpPr>
        <p:spPr bwMode="gray">
          <a:xfrm>
            <a:off x="3492500" y="1835150"/>
            <a:ext cx="2001838" cy="2033588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49174" name="Oval 22"/>
          <p:cNvSpPr>
            <a:spLocks noChangeArrowheads="1"/>
          </p:cNvSpPr>
          <p:nvPr/>
        </p:nvSpPr>
        <p:spPr bwMode="gray">
          <a:xfrm>
            <a:off x="3633788" y="1976438"/>
            <a:ext cx="1739900" cy="17684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9175" name="Oval 23"/>
          <p:cNvSpPr>
            <a:spLocks noChangeArrowheads="1"/>
          </p:cNvSpPr>
          <p:nvPr/>
        </p:nvSpPr>
        <p:spPr bwMode="gray">
          <a:xfrm>
            <a:off x="3635375" y="1979613"/>
            <a:ext cx="1739900" cy="176847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d-ID"/>
          </a:p>
        </p:txBody>
      </p:sp>
      <p:sp>
        <p:nvSpPr>
          <p:cNvPr id="49176" name="Oval 24"/>
          <p:cNvSpPr>
            <a:spLocks noChangeArrowheads="1"/>
          </p:cNvSpPr>
          <p:nvPr/>
        </p:nvSpPr>
        <p:spPr bwMode="gray">
          <a:xfrm>
            <a:off x="3727450" y="2070100"/>
            <a:ext cx="1566863" cy="1592263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id-ID"/>
          </a:p>
        </p:txBody>
      </p:sp>
      <p:grpSp>
        <p:nvGrpSpPr>
          <p:cNvPr id="49177" name="Group 25"/>
          <p:cNvGrpSpPr>
            <a:grpSpLocks/>
          </p:cNvGrpSpPr>
          <p:nvPr/>
        </p:nvGrpSpPr>
        <p:grpSpPr bwMode="auto">
          <a:xfrm>
            <a:off x="3754438" y="2089150"/>
            <a:ext cx="1516062" cy="1541463"/>
            <a:chOff x="4166" y="1706"/>
            <a:chExt cx="1252" cy="1252"/>
          </a:xfrm>
        </p:grpSpPr>
        <p:sp>
          <p:nvSpPr>
            <p:cNvPr id="49178" name="Oval 2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9179" name="Oval 2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</p:grpSp>
      <p:grpSp>
        <p:nvGrpSpPr>
          <p:cNvPr id="49182" name="Group 30"/>
          <p:cNvGrpSpPr>
            <a:grpSpLocks/>
          </p:cNvGrpSpPr>
          <p:nvPr/>
        </p:nvGrpSpPr>
        <p:grpSpPr bwMode="auto">
          <a:xfrm>
            <a:off x="6500813" y="2089150"/>
            <a:ext cx="1516062" cy="1541463"/>
            <a:chOff x="4166" y="1706"/>
            <a:chExt cx="1252" cy="1252"/>
          </a:xfrm>
        </p:grpSpPr>
        <p:sp>
          <p:nvSpPr>
            <p:cNvPr id="49183" name="Oval 3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9184" name="Oval 3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9185" name="Oval 3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49186" name="Oval 3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id-ID"/>
            </a:p>
          </p:txBody>
        </p:sp>
      </p:grpSp>
      <p:sp>
        <p:nvSpPr>
          <p:cNvPr id="49187" name="AutoShape 35"/>
          <p:cNvSpPr>
            <a:spLocks noChangeArrowheads="1"/>
          </p:cNvSpPr>
          <p:nvPr/>
        </p:nvSpPr>
        <p:spPr bwMode="gray">
          <a:xfrm>
            <a:off x="395536" y="4197350"/>
            <a:ext cx="2448271" cy="1319882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de-DE" i="1" dirty="0"/>
              <a:t>polis</a:t>
            </a:r>
            <a:r>
              <a:rPr lang="de-DE" dirty="0"/>
              <a:t> (kesatuan </a:t>
            </a:r>
            <a:endParaRPr lang="id-ID" dirty="0" smtClean="0"/>
          </a:p>
          <a:p>
            <a:pPr algn="ctr" eaLnBrk="0" hangingPunct="0"/>
            <a:r>
              <a:rPr lang="de-DE" dirty="0" smtClean="0"/>
              <a:t>masyarakat </a:t>
            </a:r>
            <a:r>
              <a:rPr lang="de-DE" dirty="0"/>
              <a:t>yg berdiri </a:t>
            </a:r>
            <a:endParaRPr lang="id-ID" dirty="0" smtClean="0"/>
          </a:p>
          <a:p>
            <a:pPr algn="ctr" eaLnBrk="0" hangingPunct="0"/>
            <a:r>
              <a:rPr lang="de-DE" dirty="0" smtClean="0"/>
              <a:t>sendiri</a:t>
            </a:r>
            <a:r>
              <a:rPr lang="de-DE" dirty="0"/>
              <a:t>) </a:t>
            </a:r>
            <a:r>
              <a:rPr lang="de-DE" dirty="0" smtClean="0"/>
              <a:t>&amp;</a:t>
            </a:r>
            <a:endParaRPr lang="id-ID" dirty="0" smtClean="0"/>
          </a:p>
          <a:p>
            <a:pPr algn="ctr" eaLnBrk="0" hangingPunct="0"/>
            <a:r>
              <a:rPr lang="de-DE" dirty="0" smtClean="0"/>
              <a:t> </a:t>
            </a:r>
            <a:r>
              <a:rPr lang="de-DE" i="1" dirty="0"/>
              <a:t>teia </a:t>
            </a:r>
            <a:r>
              <a:rPr lang="de-DE" dirty="0"/>
              <a:t>(urusan)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</a:t>
            </a:r>
          </a:p>
        </p:txBody>
      </p:sp>
      <p:sp>
        <p:nvSpPr>
          <p:cNvPr id="49188" name="AutoShape 36"/>
          <p:cNvSpPr>
            <a:spLocks noChangeArrowheads="1"/>
          </p:cNvSpPr>
          <p:nvPr/>
        </p:nvSpPr>
        <p:spPr bwMode="gray">
          <a:xfrm>
            <a:off x="2987824" y="4197350"/>
            <a:ext cx="2880320" cy="1751930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i="1" dirty="0" err="1"/>
              <a:t>Strategia</a:t>
            </a:r>
            <a:r>
              <a:rPr lang="en-US" dirty="0"/>
              <a:t> “</a:t>
            </a:r>
            <a:r>
              <a:rPr lang="en-US" i="1" dirty="0"/>
              <a:t>the art of </a:t>
            </a:r>
            <a:endParaRPr lang="id-ID" i="1" dirty="0" smtClean="0"/>
          </a:p>
          <a:p>
            <a:pPr algn="ctr" eaLnBrk="0" hangingPunct="0"/>
            <a:r>
              <a:rPr lang="en-US" i="1" dirty="0" smtClean="0"/>
              <a:t>the </a:t>
            </a:r>
            <a:r>
              <a:rPr lang="en-US" i="1" dirty="0"/>
              <a:t>general</a:t>
            </a:r>
            <a:r>
              <a:rPr lang="en-US" dirty="0"/>
              <a:t>”</a:t>
            </a:r>
            <a:r>
              <a:rPr lang="en-US" i="1" dirty="0"/>
              <a:t>, </a:t>
            </a:r>
            <a:endParaRPr lang="id-ID" i="1" dirty="0" smtClean="0"/>
          </a:p>
          <a:p>
            <a:pPr algn="ctr" eaLnBrk="0" hangingPunct="0"/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id-ID" dirty="0" smtClean="0"/>
              <a:t>tt</a:t>
            </a:r>
            <a:r>
              <a:rPr lang="en-US" dirty="0" smtClean="0"/>
              <a:t>g </a:t>
            </a:r>
            <a:endParaRPr lang="id-ID" dirty="0" smtClean="0"/>
          </a:p>
          <a:p>
            <a:pPr algn="ctr" eaLnBrk="0" hangingPunct="0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pertempuran</a:t>
            </a:r>
            <a:r>
              <a:rPr lang="en-US" dirty="0"/>
              <a:t> </a:t>
            </a:r>
            <a:endParaRPr lang="id-ID" dirty="0" smtClean="0"/>
          </a:p>
          <a:p>
            <a:pPr algn="ctr" eaLnBrk="0" hangingPunct="0"/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/>
              <a:t>memenangkan</a:t>
            </a:r>
            <a:r>
              <a:rPr lang="en-US" dirty="0"/>
              <a:t> </a:t>
            </a:r>
            <a:endParaRPr lang="id-ID" dirty="0" smtClean="0"/>
          </a:p>
          <a:p>
            <a:pPr algn="ctr" eaLnBrk="0" hangingPunct="0"/>
            <a:r>
              <a:rPr lang="en-US" dirty="0" err="1" smtClean="0"/>
              <a:t>peperangan</a:t>
            </a:r>
            <a:r>
              <a:rPr lang="en-US" dirty="0"/>
              <a:t>.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9189" name="AutoShape 37"/>
          <p:cNvSpPr>
            <a:spLocks noChangeArrowheads="1"/>
          </p:cNvSpPr>
          <p:nvPr/>
        </p:nvSpPr>
        <p:spPr bwMode="gray">
          <a:xfrm>
            <a:off x="6012160" y="4197350"/>
            <a:ext cx="2641475" cy="1535906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id-ID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Nation state</a:t>
            </a:r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, </a:t>
            </a:r>
            <a:endParaRPr lang="id-ID" dirty="0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 algn="ctr" eaLnBrk="0" hangingPunct="0"/>
            <a:r>
              <a:rPr lang="id-ID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negara/bangsa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9190" name="Text Box 38"/>
          <p:cNvSpPr txBox="1">
            <a:spLocks noChangeArrowheads="1"/>
          </p:cNvSpPr>
          <p:nvPr/>
        </p:nvSpPr>
        <p:spPr bwMode="gray">
          <a:xfrm>
            <a:off x="1308629" y="2693988"/>
            <a:ext cx="100700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sz="2400" dirty="0" smtClean="0">
                <a:solidFill>
                  <a:srgbClr val="000000"/>
                </a:solidFill>
              </a:rPr>
              <a:t>Politik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9191" name="Text Box 39"/>
          <p:cNvSpPr txBox="1">
            <a:spLocks noChangeArrowheads="1"/>
          </p:cNvSpPr>
          <p:nvPr/>
        </p:nvSpPr>
        <p:spPr bwMode="gray">
          <a:xfrm>
            <a:off x="3932406" y="2693988"/>
            <a:ext cx="124585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sz="2400" dirty="0" smtClean="0">
                <a:solidFill>
                  <a:srgbClr val="000000"/>
                </a:solidFill>
              </a:rPr>
              <a:t>Strategi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9192" name="Text Box 40"/>
          <p:cNvSpPr txBox="1">
            <a:spLocks noChangeArrowheads="1"/>
          </p:cNvSpPr>
          <p:nvPr/>
        </p:nvSpPr>
        <p:spPr bwMode="gray">
          <a:xfrm>
            <a:off x="6605875" y="2693988"/>
            <a:ext cx="138531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sz="2400" dirty="0" smtClean="0">
                <a:solidFill>
                  <a:srgbClr val="000000"/>
                </a:solidFill>
              </a:rPr>
              <a:t>Nasional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43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51723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Supra Struktur Politik</a:t>
            </a:r>
            <a:endParaRPr lang="en-US" dirty="0"/>
          </a:p>
        </p:txBody>
      </p:sp>
      <p:grpSp>
        <p:nvGrpSpPr>
          <p:cNvPr id="56397" name="Group 77"/>
          <p:cNvGrpSpPr>
            <a:grpSpLocks/>
          </p:cNvGrpSpPr>
          <p:nvPr/>
        </p:nvGrpSpPr>
        <p:grpSpPr bwMode="auto">
          <a:xfrm>
            <a:off x="914400" y="847725"/>
            <a:ext cx="7315200" cy="5019675"/>
            <a:chOff x="576" y="774"/>
            <a:chExt cx="4608" cy="3162"/>
          </a:xfrm>
        </p:grpSpPr>
        <p:sp>
          <p:nvSpPr>
            <p:cNvPr id="56398" name="AutoShape 78"/>
            <p:cNvSpPr>
              <a:spLocks noChangeArrowheads="1"/>
            </p:cNvSpPr>
            <p:nvPr/>
          </p:nvSpPr>
          <p:spPr bwMode="gray">
            <a:xfrm>
              <a:off x="576" y="1948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88CE58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399" name="AutoShape 79"/>
            <p:cNvSpPr>
              <a:spLocks noChangeArrowheads="1"/>
            </p:cNvSpPr>
            <p:nvPr/>
          </p:nvSpPr>
          <p:spPr bwMode="gray">
            <a:xfrm>
              <a:off x="712" y="1858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6B828"/>
                </a:gs>
                <a:gs pos="100000">
                  <a:srgbClr val="2F611D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00" name="AutoShape 80"/>
            <p:cNvSpPr>
              <a:spLocks noChangeArrowheads="1"/>
            </p:cNvSpPr>
            <p:nvPr/>
          </p:nvSpPr>
          <p:spPr bwMode="gray">
            <a:xfrm flipH="1">
              <a:off x="1773" y="1903"/>
              <a:ext cx="45" cy="91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2F611D"/>
                </a:gs>
                <a:gs pos="100000">
                  <a:srgbClr val="2F611D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01" name="AutoShape 81"/>
            <p:cNvSpPr>
              <a:spLocks noChangeArrowheads="1"/>
            </p:cNvSpPr>
            <p:nvPr/>
          </p:nvSpPr>
          <p:spPr bwMode="gray">
            <a:xfrm flipH="1">
              <a:off x="776" y="1903"/>
              <a:ext cx="46" cy="91"/>
            </a:xfrm>
            <a:prstGeom prst="octagon">
              <a:avLst>
                <a:gd name="adj" fmla="val 29287"/>
              </a:avLst>
            </a:prstGeom>
            <a:gradFill rotWithShape="1">
              <a:gsLst>
                <a:gs pos="0">
                  <a:srgbClr val="2F611D"/>
                </a:gs>
                <a:gs pos="100000">
                  <a:srgbClr val="2F611D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02" name="AutoShape 82"/>
            <p:cNvSpPr>
              <a:spLocks noChangeArrowheads="1"/>
            </p:cNvSpPr>
            <p:nvPr/>
          </p:nvSpPr>
          <p:spPr bwMode="gray">
            <a:xfrm>
              <a:off x="2157" y="1677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D791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03" name="AutoShape 83"/>
            <p:cNvSpPr>
              <a:spLocks noChangeArrowheads="1"/>
            </p:cNvSpPr>
            <p:nvPr/>
          </p:nvSpPr>
          <p:spPr bwMode="gray">
            <a:xfrm>
              <a:off x="2293" y="1587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79133"/>
                </a:gs>
                <a:gs pos="100000">
                  <a:srgbClr val="D791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04" name="AutoShape 84"/>
            <p:cNvSpPr>
              <a:spLocks noChangeArrowheads="1"/>
            </p:cNvSpPr>
            <p:nvPr/>
          </p:nvSpPr>
          <p:spPr bwMode="gray">
            <a:xfrm flipH="1">
              <a:off x="3354" y="1632"/>
              <a:ext cx="46" cy="91"/>
            </a:xfrm>
            <a:prstGeom prst="octagon">
              <a:avLst>
                <a:gd name="adj" fmla="val 29287"/>
              </a:avLst>
            </a:prstGeom>
            <a:solidFill>
              <a:srgbClr val="F1D08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05" name="AutoShape 85"/>
            <p:cNvSpPr>
              <a:spLocks noChangeArrowheads="1"/>
            </p:cNvSpPr>
            <p:nvPr/>
          </p:nvSpPr>
          <p:spPr bwMode="gray">
            <a:xfrm flipH="1">
              <a:off x="2358" y="1632"/>
              <a:ext cx="45" cy="91"/>
            </a:xfrm>
            <a:prstGeom prst="octagon">
              <a:avLst>
                <a:gd name="adj" fmla="val 29287"/>
              </a:avLst>
            </a:prstGeom>
            <a:solidFill>
              <a:srgbClr val="F1D08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06" name="AutoShape 86"/>
            <p:cNvSpPr>
              <a:spLocks noChangeArrowheads="1"/>
            </p:cNvSpPr>
            <p:nvPr/>
          </p:nvSpPr>
          <p:spPr bwMode="gray">
            <a:xfrm>
              <a:off x="3738" y="1361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rgbClr val="4B71D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07" name="AutoShape 87"/>
            <p:cNvSpPr>
              <a:spLocks noChangeArrowheads="1"/>
            </p:cNvSpPr>
            <p:nvPr/>
          </p:nvSpPr>
          <p:spPr bwMode="gray">
            <a:xfrm>
              <a:off x="3874" y="1271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6D8CE5"/>
                </a:gs>
                <a:gs pos="100000">
                  <a:srgbClr val="6D8CE5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08" name="AutoShape 88"/>
            <p:cNvSpPr>
              <a:spLocks noChangeArrowheads="1"/>
            </p:cNvSpPr>
            <p:nvPr/>
          </p:nvSpPr>
          <p:spPr bwMode="gray">
            <a:xfrm flipH="1">
              <a:off x="4936" y="1316"/>
              <a:ext cx="45" cy="90"/>
            </a:xfrm>
            <a:prstGeom prst="octagon">
              <a:avLst>
                <a:gd name="adj" fmla="val 29287"/>
              </a:avLst>
            </a:prstGeom>
            <a:solidFill>
              <a:srgbClr val="6FC5E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09" name="AutoShape 89"/>
            <p:cNvSpPr>
              <a:spLocks noChangeArrowheads="1"/>
            </p:cNvSpPr>
            <p:nvPr/>
          </p:nvSpPr>
          <p:spPr bwMode="gray">
            <a:xfrm flipH="1">
              <a:off x="3939" y="1316"/>
              <a:ext cx="45" cy="90"/>
            </a:xfrm>
            <a:prstGeom prst="octagon">
              <a:avLst>
                <a:gd name="adj" fmla="val 29287"/>
              </a:avLst>
            </a:prstGeom>
            <a:solidFill>
              <a:srgbClr val="6FC5E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410" name="Freeform 90"/>
            <p:cNvSpPr>
              <a:spLocks/>
            </p:cNvSpPr>
            <p:nvPr/>
          </p:nvSpPr>
          <p:spPr bwMode="gray">
            <a:xfrm>
              <a:off x="1570" y="1090"/>
              <a:ext cx="924" cy="729"/>
            </a:xfrm>
            <a:custGeom>
              <a:avLst/>
              <a:gdLst/>
              <a:ahLst/>
              <a:cxnLst>
                <a:cxn ang="0">
                  <a:pos x="0" y="774"/>
                </a:cxn>
                <a:cxn ang="0">
                  <a:pos x="2" y="770"/>
                </a:cxn>
                <a:cxn ang="0">
                  <a:pos x="8" y="754"/>
                </a:cxn>
                <a:cxn ang="0">
                  <a:pos x="16" y="730"/>
                </a:cxn>
                <a:cxn ang="0">
                  <a:pos x="32" y="698"/>
                </a:cxn>
                <a:cxn ang="0">
                  <a:pos x="50" y="660"/>
                </a:cxn>
                <a:cxn ang="0">
                  <a:pos x="76" y="618"/>
                </a:cxn>
                <a:cxn ang="0">
                  <a:pos x="106" y="574"/>
                </a:cxn>
                <a:cxn ang="0">
                  <a:pos x="142" y="528"/>
                </a:cxn>
                <a:cxn ang="0">
                  <a:pos x="186" y="482"/>
                </a:cxn>
                <a:cxn ang="0">
                  <a:pos x="236" y="438"/>
                </a:cxn>
                <a:cxn ang="0">
                  <a:pos x="294" y="398"/>
                </a:cxn>
                <a:cxn ang="0">
                  <a:pos x="360" y="360"/>
                </a:cxn>
                <a:cxn ang="0">
                  <a:pos x="426" y="332"/>
                </a:cxn>
                <a:cxn ang="0">
                  <a:pos x="488" y="314"/>
                </a:cxn>
                <a:cxn ang="0">
                  <a:pos x="544" y="304"/>
                </a:cxn>
                <a:cxn ang="0">
                  <a:pos x="594" y="300"/>
                </a:cxn>
                <a:cxn ang="0">
                  <a:pos x="638" y="300"/>
                </a:cxn>
                <a:cxn ang="0">
                  <a:pos x="678" y="304"/>
                </a:cxn>
                <a:cxn ang="0">
                  <a:pos x="710" y="312"/>
                </a:cxn>
                <a:cxn ang="0">
                  <a:pos x="736" y="320"/>
                </a:cxn>
                <a:cxn ang="0">
                  <a:pos x="754" y="326"/>
                </a:cxn>
                <a:cxn ang="0">
                  <a:pos x="766" y="332"/>
                </a:cxn>
                <a:cxn ang="0">
                  <a:pos x="770" y="334"/>
                </a:cxn>
                <a:cxn ang="0">
                  <a:pos x="680" y="476"/>
                </a:cxn>
                <a:cxn ang="0">
                  <a:pos x="982" y="370"/>
                </a:cxn>
                <a:cxn ang="0">
                  <a:pos x="912" y="0"/>
                </a:cxn>
                <a:cxn ang="0">
                  <a:pos x="854" y="150"/>
                </a:cxn>
                <a:cxn ang="0">
                  <a:pos x="850" y="148"/>
                </a:cxn>
                <a:cxn ang="0">
                  <a:pos x="838" y="142"/>
                </a:cxn>
                <a:cxn ang="0">
                  <a:pos x="822" y="134"/>
                </a:cxn>
                <a:cxn ang="0">
                  <a:pos x="798" y="126"/>
                </a:cxn>
                <a:cxn ang="0">
                  <a:pos x="768" y="120"/>
                </a:cxn>
                <a:cxn ang="0">
                  <a:pos x="732" y="114"/>
                </a:cxn>
                <a:cxn ang="0">
                  <a:pos x="692" y="110"/>
                </a:cxn>
                <a:cxn ang="0">
                  <a:pos x="646" y="110"/>
                </a:cxn>
                <a:cxn ang="0">
                  <a:pos x="596" y="116"/>
                </a:cxn>
                <a:cxn ang="0">
                  <a:pos x="540" y="126"/>
                </a:cxn>
                <a:cxn ang="0">
                  <a:pos x="482" y="146"/>
                </a:cxn>
                <a:cxn ang="0">
                  <a:pos x="422" y="172"/>
                </a:cxn>
                <a:cxn ang="0">
                  <a:pos x="356" y="210"/>
                </a:cxn>
                <a:cxn ang="0">
                  <a:pos x="290" y="258"/>
                </a:cxn>
                <a:cxn ang="0">
                  <a:pos x="230" y="310"/>
                </a:cxn>
                <a:cxn ang="0">
                  <a:pos x="178" y="364"/>
                </a:cxn>
                <a:cxn ang="0">
                  <a:pos x="136" y="422"/>
                </a:cxn>
                <a:cxn ang="0">
                  <a:pos x="100" y="480"/>
                </a:cxn>
                <a:cxn ang="0">
                  <a:pos x="72" y="536"/>
                </a:cxn>
                <a:cxn ang="0">
                  <a:pos x="48" y="590"/>
                </a:cxn>
                <a:cxn ang="0">
                  <a:pos x="30" y="640"/>
                </a:cxn>
                <a:cxn ang="0">
                  <a:pos x="18" y="684"/>
                </a:cxn>
                <a:cxn ang="0">
                  <a:pos x="8" y="722"/>
                </a:cxn>
                <a:cxn ang="0">
                  <a:pos x="4" y="750"/>
                </a:cxn>
                <a:cxn ang="0">
                  <a:pos x="0" y="768"/>
                </a:cxn>
                <a:cxn ang="0">
                  <a:pos x="0" y="774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rgbClr val="88CE58">
                    <a:gamma/>
                    <a:tint val="90980"/>
                    <a:invGamma/>
                    <a:alpha val="32001"/>
                  </a:srgbClr>
                </a:gs>
                <a:gs pos="100000">
                  <a:srgbClr val="88CE58"/>
                </a:gs>
              </a:gsLst>
              <a:lin ang="0" scaled="1"/>
            </a:gra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6411" name="Freeform 91"/>
            <p:cNvSpPr>
              <a:spLocks/>
            </p:cNvSpPr>
            <p:nvPr/>
          </p:nvSpPr>
          <p:spPr bwMode="gray">
            <a:xfrm>
              <a:off x="3196" y="774"/>
              <a:ext cx="924" cy="728"/>
            </a:xfrm>
            <a:custGeom>
              <a:avLst/>
              <a:gdLst/>
              <a:ahLst/>
              <a:cxnLst>
                <a:cxn ang="0">
                  <a:pos x="0" y="774"/>
                </a:cxn>
                <a:cxn ang="0">
                  <a:pos x="2" y="770"/>
                </a:cxn>
                <a:cxn ang="0">
                  <a:pos x="8" y="754"/>
                </a:cxn>
                <a:cxn ang="0">
                  <a:pos x="16" y="730"/>
                </a:cxn>
                <a:cxn ang="0">
                  <a:pos x="32" y="698"/>
                </a:cxn>
                <a:cxn ang="0">
                  <a:pos x="50" y="660"/>
                </a:cxn>
                <a:cxn ang="0">
                  <a:pos x="76" y="618"/>
                </a:cxn>
                <a:cxn ang="0">
                  <a:pos x="106" y="574"/>
                </a:cxn>
                <a:cxn ang="0">
                  <a:pos x="142" y="528"/>
                </a:cxn>
                <a:cxn ang="0">
                  <a:pos x="186" y="482"/>
                </a:cxn>
                <a:cxn ang="0">
                  <a:pos x="236" y="438"/>
                </a:cxn>
                <a:cxn ang="0">
                  <a:pos x="294" y="398"/>
                </a:cxn>
                <a:cxn ang="0">
                  <a:pos x="360" y="360"/>
                </a:cxn>
                <a:cxn ang="0">
                  <a:pos x="426" y="332"/>
                </a:cxn>
                <a:cxn ang="0">
                  <a:pos x="488" y="314"/>
                </a:cxn>
                <a:cxn ang="0">
                  <a:pos x="544" y="304"/>
                </a:cxn>
                <a:cxn ang="0">
                  <a:pos x="594" y="300"/>
                </a:cxn>
                <a:cxn ang="0">
                  <a:pos x="638" y="300"/>
                </a:cxn>
                <a:cxn ang="0">
                  <a:pos x="678" y="304"/>
                </a:cxn>
                <a:cxn ang="0">
                  <a:pos x="710" y="312"/>
                </a:cxn>
                <a:cxn ang="0">
                  <a:pos x="736" y="320"/>
                </a:cxn>
                <a:cxn ang="0">
                  <a:pos x="754" y="326"/>
                </a:cxn>
                <a:cxn ang="0">
                  <a:pos x="766" y="332"/>
                </a:cxn>
                <a:cxn ang="0">
                  <a:pos x="770" y="334"/>
                </a:cxn>
                <a:cxn ang="0">
                  <a:pos x="680" y="476"/>
                </a:cxn>
                <a:cxn ang="0">
                  <a:pos x="982" y="370"/>
                </a:cxn>
                <a:cxn ang="0">
                  <a:pos x="912" y="0"/>
                </a:cxn>
                <a:cxn ang="0">
                  <a:pos x="854" y="150"/>
                </a:cxn>
                <a:cxn ang="0">
                  <a:pos x="850" y="148"/>
                </a:cxn>
                <a:cxn ang="0">
                  <a:pos x="838" y="142"/>
                </a:cxn>
                <a:cxn ang="0">
                  <a:pos x="822" y="134"/>
                </a:cxn>
                <a:cxn ang="0">
                  <a:pos x="798" y="126"/>
                </a:cxn>
                <a:cxn ang="0">
                  <a:pos x="768" y="120"/>
                </a:cxn>
                <a:cxn ang="0">
                  <a:pos x="732" y="114"/>
                </a:cxn>
                <a:cxn ang="0">
                  <a:pos x="692" y="110"/>
                </a:cxn>
                <a:cxn ang="0">
                  <a:pos x="646" y="110"/>
                </a:cxn>
                <a:cxn ang="0">
                  <a:pos x="596" y="116"/>
                </a:cxn>
                <a:cxn ang="0">
                  <a:pos x="540" y="126"/>
                </a:cxn>
                <a:cxn ang="0">
                  <a:pos x="482" y="146"/>
                </a:cxn>
                <a:cxn ang="0">
                  <a:pos x="422" y="172"/>
                </a:cxn>
                <a:cxn ang="0">
                  <a:pos x="356" y="210"/>
                </a:cxn>
                <a:cxn ang="0">
                  <a:pos x="290" y="258"/>
                </a:cxn>
                <a:cxn ang="0">
                  <a:pos x="230" y="310"/>
                </a:cxn>
                <a:cxn ang="0">
                  <a:pos x="178" y="364"/>
                </a:cxn>
                <a:cxn ang="0">
                  <a:pos x="136" y="422"/>
                </a:cxn>
                <a:cxn ang="0">
                  <a:pos x="100" y="480"/>
                </a:cxn>
                <a:cxn ang="0">
                  <a:pos x="72" y="536"/>
                </a:cxn>
                <a:cxn ang="0">
                  <a:pos x="48" y="590"/>
                </a:cxn>
                <a:cxn ang="0">
                  <a:pos x="30" y="640"/>
                </a:cxn>
                <a:cxn ang="0">
                  <a:pos x="18" y="684"/>
                </a:cxn>
                <a:cxn ang="0">
                  <a:pos x="8" y="722"/>
                </a:cxn>
                <a:cxn ang="0">
                  <a:pos x="4" y="750"/>
                </a:cxn>
                <a:cxn ang="0">
                  <a:pos x="0" y="768"/>
                </a:cxn>
                <a:cxn ang="0">
                  <a:pos x="0" y="774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rgbClr val="AD83EB">
                    <a:gamma/>
                    <a:tint val="90980"/>
                    <a:invGamma/>
                    <a:alpha val="32001"/>
                  </a:srgbClr>
                </a:gs>
                <a:gs pos="100000">
                  <a:srgbClr val="AD83EB"/>
                </a:gs>
              </a:gsLst>
              <a:lin ang="0" scaled="1"/>
            </a:gra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56412" name="Text Box 92"/>
            <p:cNvSpPr txBox="1">
              <a:spLocks noChangeArrowheads="1"/>
            </p:cNvSpPr>
            <p:nvPr/>
          </p:nvSpPr>
          <p:spPr bwMode="gray">
            <a:xfrm>
              <a:off x="1205" y="1842"/>
              <a:ext cx="179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id-ID" sz="1400" dirty="0" smtClean="0">
                  <a:solidFill>
                    <a:srgbClr val="FFFFFF"/>
                  </a:solidFill>
                </a:rPr>
                <a:t>3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56413" name="Text Box 93"/>
            <p:cNvSpPr txBox="1">
              <a:spLocks noChangeArrowheads="1"/>
            </p:cNvSpPr>
            <p:nvPr/>
          </p:nvSpPr>
          <p:spPr bwMode="gray">
            <a:xfrm>
              <a:off x="2789" y="1572"/>
              <a:ext cx="179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id-ID" sz="1400" dirty="0" smtClean="0">
                  <a:solidFill>
                    <a:srgbClr val="FFFFFF"/>
                  </a:solidFill>
                </a:rPr>
                <a:t>2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56414" name="Text Box 94"/>
            <p:cNvSpPr txBox="1">
              <a:spLocks noChangeArrowheads="1"/>
            </p:cNvSpPr>
            <p:nvPr/>
          </p:nvSpPr>
          <p:spPr bwMode="gray">
            <a:xfrm>
              <a:off x="4373" y="1260"/>
              <a:ext cx="179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id-ID" sz="1400" dirty="0" smtClean="0">
                  <a:solidFill>
                    <a:srgbClr val="FFFFFF"/>
                  </a:solidFill>
                </a:rPr>
                <a:t>1</a:t>
              </a:r>
              <a:endParaRPr lang="en-US" sz="1400" dirty="0">
                <a:solidFill>
                  <a:srgbClr val="FFFFFF"/>
                </a:solidFill>
              </a:endParaRPr>
            </a:p>
          </p:txBody>
        </p:sp>
        <p:sp>
          <p:nvSpPr>
            <p:cNvPr id="56415" name="Text Box 95"/>
            <p:cNvSpPr txBox="1">
              <a:spLocks noChangeArrowheads="1"/>
            </p:cNvSpPr>
            <p:nvPr/>
          </p:nvSpPr>
          <p:spPr bwMode="gray">
            <a:xfrm>
              <a:off x="624" y="2112"/>
              <a:ext cx="1344" cy="18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id-ID" dirty="0" smtClean="0">
                  <a:solidFill>
                    <a:schemeClr val="accent2"/>
                  </a:solidFill>
                </a:rPr>
                <a:t>Yudikatif</a:t>
              </a:r>
              <a:r>
                <a:rPr lang="en-US" dirty="0" smtClean="0">
                  <a:solidFill>
                    <a:srgbClr val="00CC99"/>
                  </a:solidFill>
                </a:rPr>
                <a:t>  </a:t>
              </a:r>
              <a:r>
                <a:rPr lang="id-ID" dirty="0" smtClean="0"/>
                <a:t>adalah badan </a:t>
              </a:r>
              <a:r>
                <a:rPr lang="id-ID" dirty="0" smtClean="0"/>
                <a:t>yang </a:t>
              </a:r>
              <a:r>
                <a:rPr lang="id-ID" dirty="0" smtClean="0"/>
                <a:t>berwenang mengadili </a:t>
              </a:r>
              <a:r>
                <a:rPr lang="id-ID" dirty="0" smtClean="0"/>
                <a:t>penyelewengan pelaksanaan konstitusi dan peraturan perundang-undangan </a:t>
              </a:r>
              <a:endParaRPr lang="en-US" dirty="0"/>
            </a:p>
          </p:txBody>
        </p:sp>
        <p:sp>
          <p:nvSpPr>
            <p:cNvPr id="56416" name="Text Box 96"/>
            <p:cNvSpPr txBox="1">
              <a:spLocks noChangeArrowheads="1"/>
            </p:cNvSpPr>
            <p:nvPr/>
          </p:nvSpPr>
          <p:spPr bwMode="gray">
            <a:xfrm>
              <a:off x="2208" y="1824"/>
              <a:ext cx="1344" cy="92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id-ID" dirty="0" smtClean="0">
                  <a:solidFill>
                    <a:schemeClr val="folHlink"/>
                  </a:solidFill>
                </a:rPr>
                <a:t>Eksekutif</a:t>
              </a:r>
              <a:r>
                <a:rPr lang="en-US" dirty="0" smtClean="0">
                  <a:solidFill>
                    <a:schemeClr val="tx2"/>
                  </a:solidFill>
                </a:rPr>
                <a:t> </a:t>
              </a:r>
              <a:r>
                <a:rPr lang="en-US" dirty="0" smtClean="0"/>
                <a:t> </a:t>
              </a:r>
              <a:r>
                <a:rPr lang="id-ID" dirty="0" smtClean="0"/>
                <a:t>adalah lembaga yang berwenang untuk menjalankan roda pemerintahan</a:t>
              </a:r>
              <a:endParaRPr lang="en-US" dirty="0"/>
            </a:p>
          </p:txBody>
        </p:sp>
        <p:sp>
          <p:nvSpPr>
            <p:cNvPr id="56417" name="Text Box 97"/>
            <p:cNvSpPr txBox="1">
              <a:spLocks noChangeArrowheads="1"/>
            </p:cNvSpPr>
            <p:nvPr/>
          </p:nvSpPr>
          <p:spPr bwMode="gray">
            <a:xfrm>
              <a:off x="3792" y="1488"/>
              <a:ext cx="1344" cy="18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id-ID" dirty="0" smtClean="0">
                  <a:solidFill>
                    <a:schemeClr val="accent1"/>
                  </a:solidFill>
                </a:rPr>
                <a:t>Legislatif </a:t>
              </a:r>
              <a:r>
                <a:rPr lang="id-ID" dirty="0" smtClean="0"/>
                <a:t>adalah badan </a:t>
              </a:r>
              <a:r>
                <a:rPr lang="id-ID" dirty="0" smtClean="0"/>
                <a:t>atau lembaga yang berwenang untuk membuat Undang-Undang dan sebagai kontrol terhadap pemerintahan atau eksekutif</a:t>
              </a:r>
              <a:endParaRPr lang="en-US" dirty="0"/>
            </a:p>
          </p:txBody>
        </p:sp>
      </p:grpSp>
      <p:pic>
        <p:nvPicPr>
          <p:cNvPr id="26" name="Picture 6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51723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/>
              <a:t>Infra Struktur Politik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41009" name="AutoShape 49"/>
          <p:cNvSpPr>
            <a:spLocks noChangeArrowheads="1"/>
          </p:cNvSpPr>
          <p:nvPr/>
        </p:nvSpPr>
        <p:spPr bwMode="auto">
          <a:xfrm>
            <a:off x="2209800" y="1752600"/>
            <a:ext cx="433546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id-ID" dirty="0" smtClean="0">
                <a:solidFill>
                  <a:srgbClr val="000000"/>
                </a:solidFill>
              </a:rPr>
              <a:t>Partai Politik</a:t>
            </a:r>
            <a:endParaRPr lang="en-US" dirty="0"/>
          </a:p>
        </p:txBody>
      </p:sp>
      <p:grpSp>
        <p:nvGrpSpPr>
          <p:cNvPr id="41010" name="Group 50"/>
          <p:cNvGrpSpPr>
            <a:grpSpLocks/>
          </p:cNvGrpSpPr>
          <p:nvPr/>
        </p:nvGrpSpPr>
        <p:grpSpPr bwMode="auto">
          <a:xfrm>
            <a:off x="6296025" y="1981200"/>
            <a:ext cx="333375" cy="304800"/>
            <a:chOff x="2078" y="1680"/>
            <a:chExt cx="1615" cy="1615"/>
          </a:xfrm>
        </p:grpSpPr>
        <p:sp>
          <p:nvSpPr>
            <p:cNvPr id="41011" name="Oval 5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12" name="Oval 5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13" name="Oval 5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1014" name="Oval 5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1015" name="Oval 5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41016" name="Oval 5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</p:grpSp>
      <p:sp>
        <p:nvSpPr>
          <p:cNvPr id="41017" name="AutoShape 57"/>
          <p:cNvSpPr>
            <a:spLocks noChangeArrowheads="1"/>
          </p:cNvSpPr>
          <p:nvPr/>
        </p:nvSpPr>
        <p:spPr bwMode="auto">
          <a:xfrm>
            <a:off x="2209800" y="2438400"/>
            <a:ext cx="433546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id-ID" dirty="0" smtClean="0">
                <a:solidFill>
                  <a:srgbClr val="000000"/>
                </a:solidFill>
              </a:rPr>
              <a:t>Media Massa</a:t>
            </a:r>
            <a:endParaRPr lang="en-US" dirty="0"/>
          </a:p>
        </p:txBody>
      </p:sp>
      <p:grpSp>
        <p:nvGrpSpPr>
          <p:cNvPr id="41018" name="Group 58"/>
          <p:cNvGrpSpPr>
            <a:grpSpLocks/>
          </p:cNvGrpSpPr>
          <p:nvPr/>
        </p:nvGrpSpPr>
        <p:grpSpPr bwMode="auto">
          <a:xfrm>
            <a:off x="6296025" y="2667000"/>
            <a:ext cx="333375" cy="304800"/>
            <a:chOff x="2078" y="1680"/>
            <a:chExt cx="1615" cy="1615"/>
          </a:xfrm>
        </p:grpSpPr>
        <p:sp>
          <p:nvSpPr>
            <p:cNvPr id="41019" name="Oval 5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20" name="Oval 6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21" name="Oval 6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1022" name="Oval 6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1023" name="Oval 6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41024" name="Oval 6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</p:grpSp>
      <p:sp>
        <p:nvSpPr>
          <p:cNvPr id="41025" name="AutoShape 65"/>
          <p:cNvSpPr>
            <a:spLocks noChangeArrowheads="1"/>
          </p:cNvSpPr>
          <p:nvPr/>
        </p:nvSpPr>
        <p:spPr bwMode="auto">
          <a:xfrm>
            <a:off x="2209800" y="3124200"/>
            <a:ext cx="433546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id-ID" dirty="0" smtClean="0">
                <a:solidFill>
                  <a:srgbClr val="000000"/>
                </a:solidFill>
              </a:rPr>
              <a:t>Lembaga Swadaya Masyarakat</a:t>
            </a:r>
            <a:endParaRPr lang="en-US" dirty="0"/>
          </a:p>
        </p:txBody>
      </p:sp>
      <p:grpSp>
        <p:nvGrpSpPr>
          <p:cNvPr id="41026" name="Group 66"/>
          <p:cNvGrpSpPr>
            <a:grpSpLocks/>
          </p:cNvGrpSpPr>
          <p:nvPr/>
        </p:nvGrpSpPr>
        <p:grpSpPr bwMode="auto">
          <a:xfrm>
            <a:off x="6296025" y="3352800"/>
            <a:ext cx="333375" cy="304800"/>
            <a:chOff x="2078" y="1680"/>
            <a:chExt cx="1615" cy="1615"/>
          </a:xfrm>
        </p:grpSpPr>
        <p:sp>
          <p:nvSpPr>
            <p:cNvPr id="41027" name="Oval 6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28" name="Oval 6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29" name="Oval 6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1030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1031" name="Oval 7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41032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</p:grpSp>
      <p:sp>
        <p:nvSpPr>
          <p:cNvPr id="41033" name="AutoShape 73"/>
          <p:cNvSpPr>
            <a:spLocks noChangeArrowheads="1"/>
          </p:cNvSpPr>
          <p:nvPr/>
        </p:nvSpPr>
        <p:spPr bwMode="auto">
          <a:xfrm>
            <a:off x="2209800" y="3810000"/>
            <a:ext cx="433546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id-ID" dirty="0" smtClean="0">
                <a:solidFill>
                  <a:srgbClr val="000000"/>
                </a:solidFill>
              </a:rPr>
              <a:t>Kelompok Kepentingan</a:t>
            </a:r>
            <a:endParaRPr lang="en-US" dirty="0"/>
          </a:p>
        </p:txBody>
      </p:sp>
      <p:grpSp>
        <p:nvGrpSpPr>
          <p:cNvPr id="41034" name="Group 74"/>
          <p:cNvGrpSpPr>
            <a:grpSpLocks/>
          </p:cNvGrpSpPr>
          <p:nvPr/>
        </p:nvGrpSpPr>
        <p:grpSpPr bwMode="auto">
          <a:xfrm>
            <a:off x="6296025" y="4038600"/>
            <a:ext cx="333375" cy="304800"/>
            <a:chOff x="2078" y="1680"/>
            <a:chExt cx="1615" cy="1615"/>
          </a:xfrm>
        </p:grpSpPr>
        <p:sp>
          <p:nvSpPr>
            <p:cNvPr id="41035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36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37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1038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1039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41040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</p:grpSp>
      <p:sp>
        <p:nvSpPr>
          <p:cNvPr id="41041" name="AutoShape 81"/>
          <p:cNvSpPr>
            <a:spLocks noChangeArrowheads="1"/>
          </p:cNvSpPr>
          <p:nvPr/>
        </p:nvSpPr>
        <p:spPr bwMode="auto">
          <a:xfrm>
            <a:off x="2209800" y="4495800"/>
            <a:ext cx="4335463" cy="4572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0" scaled="1"/>
          </a:gradFill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id-ID" dirty="0" smtClean="0">
                <a:solidFill>
                  <a:srgbClr val="FF0000"/>
                </a:solidFill>
              </a:rPr>
              <a:t>Mahasiswa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41042" name="Group 82"/>
          <p:cNvGrpSpPr>
            <a:grpSpLocks/>
          </p:cNvGrpSpPr>
          <p:nvPr/>
        </p:nvGrpSpPr>
        <p:grpSpPr bwMode="auto">
          <a:xfrm>
            <a:off x="6296025" y="4724400"/>
            <a:ext cx="333375" cy="304800"/>
            <a:chOff x="2078" y="1680"/>
            <a:chExt cx="1615" cy="1615"/>
          </a:xfrm>
        </p:grpSpPr>
        <p:sp>
          <p:nvSpPr>
            <p:cNvPr id="41043" name="Oval 8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44" name="Oval 8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1045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1046" name="Oval 8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1047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41048" name="Oval 8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</p:grpSp>
      <p:pic>
        <p:nvPicPr>
          <p:cNvPr id="45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51723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Implementasi</a:t>
            </a:r>
            <a:endParaRPr lang="en-US" sz="1800" dirty="0"/>
          </a:p>
        </p:txBody>
      </p:sp>
      <p:grpSp>
        <p:nvGrpSpPr>
          <p:cNvPr id="46083" name="Group 3"/>
          <p:cNvGrpSpPr>
            <a:grpSpLocks/>
          </p:cNvGrpSpPr>
          <p:nvPr/>
        </p:nvGrpSpPr>
        <p:grpSpPr bwMode="auto">
          <a:xfrm>
            <a:off x="2895600" y="1752600"/>
            <a:ext cx="3197225" cy="2890838"/>
            <a:chOff x="1872" y="1824"/>
            <a:chExt cx="2014" cy="1821"/>
          </a:xfrm>
        </p:grpSpPr>
        <p:sp>
          <p:nvSpPr>
            <p:cNvPr id="46084" name="AutoShape 4"/>
            <p:cNvSpPr>
              <a:spLocks noChangeArrowheads="1"/>
            </p:cNvSpPr>
            <p:nvPr/>
          </p:nvSpPr>
          <p:spPr bwMode="gray">
            <a:xfrm rot="16200000" flipH="1">
              <a:off x="1820" y="2528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085" name="AutoShape 5"/>
            <p:cNvSpPr>
              <a:spLocks noChangeArrowheads="1"/>
            </p:cNvSpPr>
            <p:nvPr/>
          </p:nvSpPr>
          <p:spPr bwMode="gray">
            <a:xfrm rot="5400000" flipH="1">
              <a:off x="3628" y="2494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086" name="AutoShape 6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087" name="Oval 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088" name="Oval 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6089" name="Oval 9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6090" name="Oval 10"/>
            <p:cNvSpPr>
              <a:spLocks noChangeArrowheads="1"/>
            </p:cNvSpPr>
            <p:nvPr/>
          </p:nvSpPr>
          <p:spPr bwMode="gray">
            <a:xfrm>
              <a:off x="2254" y="2000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id-ID"/>
            </a:p>
          </p:txBody>
        </p:sp>
        <p:sp>
          <p:nvSpPr>
            <p:cNvPr id="46091" name="Oval 11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  <p:sp>
          <p:nvSpPr>
            <p:cNvPr id="46092" name="Oval 12"/>
            <p:cNvSpPr>
              <a:spLocks noChangeArrowheads="1"/>
            </p:cNvSpPr>
            <p:nvPr/>
          </p:nvSpPr>
          <p:spPr bwMode="gray">
            <a:xfrm>
              <a:off x="2337" y="2083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id-ID"/>
            </a:p>
          </p:txBody>
        </p:sp>
      </p:grpSp>
      <p:sp>
        <p:nvSpPr>
          <p:cNvPr id="46093" name="AutoShape 13"/>
          <p:cNvSpPr>
            <a:spLocks noChangeArrowheads="1"/>
          </p:cNvSpPr>
          <p:nvPr/>
        </p:nvSpPr>
        <p:spPr bwMode="gray">
          <a:xfrm>
            <a:off x="838200" y="33528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6094" name="AutoShape 14"/>
          <p:cNvSpPr>
            <a:spLocks noChangeArrowheads="1"/>
          </p:cNvSpPr>
          <p:nvPr/>
        </p:nvSpPr>
        <p:spPr bwMode="gray">
          <a:xfrm>
            <a:off x="838200" y="28194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6095" name="AutoShape 15"/>
          <p:cNvSpPr>
            <a:spLocks noChangeArrowheads="1"/>
          </p:cNvSpPr>
          <p:nvPr/>
        </p:nvSpPr>
        <p:spPr bwMode="gray">
          <a:xfrm>
            <a:off x="838200" y="22860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6096" name="AutoShape 16"/>
          <p:cNvSpPr>
            <a:spLocks noChangeArrowheads="1"/>
          </p:cNvSpPr>
          <p:nvPr/>
        </p:nvSpPr>
        <p:spPr bwMode="gray">
          <a:xfrm>
            <a:off x="6324600" y="33528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6097" name="AutoShape 17"/>
          <p:cNvSpPr>
            <a:spLocks noChangeArrowheads="1"/>
          </p:cNvSpPr>
          <p:nvPr/>
        </p:nvSpPr>
        <p:spPr bwMode="gray">
          <a:xfrm>
            <a:off x="6324600" y="28194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 dirty="0"/>
          </a:p>
        </p:txBody>
      </p:sp>
      <p:sp>
        <p:nvSpPr>
          <p:cNvPr id="46098" name="AutoShape 18"/>
          <p:cNvSpPr>
            <a:spLocks noChangeArrowheads="1"/>
          </p:cNvSpPr>
          <p:nvPr/>
        </p:nvSpPr>
        <p:spPr bwMode="gray">
          <a:xfrm>
            <a:off x="6324600" y="22860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6099" name="Text Box 19"/>
          <p:cNvSpPr txBox="1">
            <a:spLocks noChangeArrowheads="1"/>
          </p:cNvSpPr>
          <p:nvPr/>
        </p:nvSpPr>
        <p:spPr bwMode="gray">
          <a:xfrm>
            <a:off x="3632268" y="2819400"/>
            <a:ext cx="1758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sz="2400" b="1" dirty="0" smtClean="0">
                <a:solidFill>
                  <a:schemeClr val="bg1"/>
                </a:solidFill>
              </a:rPr>
              <a:t>Polstranas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6100" name="AutoShape 20"/>
          <p:cNvSpPr>
            <a:spLocks noChangeArrowheads="1"/>
          </p:cNvSpPr>
          <p:nvPr/>
        </p:nvSpPr>
        <p:spPr bwMode="auto">
          <a:xfrm>
            <a:off x="2557463" y="4800600"/>
            <a:ext cx="3886200" cy="533400"/>
          </a:xfrm>
          <a:prstGeom prst="roundRect">
            <a:avLst>
              <a:gd name="adj" fmla="val 50000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Tujuan Nasional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gray">
          <a:xfrm>
            <a:off x="1151166" y="2443163"/>
            <a:ext cx="1069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b="1" dirty="0" smtClean="0">
                <a:solidFill>
                  <a:schemeClr val="bg1"/>
                </a:solidFill>
              </a:rPr>
              <a:t>Ideologi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gray">
          <a:xfrm>
            <a:off x="1247347" y="2976563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b="1" dirty="0" smtClean="0">
                <a:solidFill>
                  <a:schemeClr val="bg1"/>
                </a:solidFill>
              </a:rPr>
              <a:t>Politik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gray">
          <a:xfrm>
            <a:off x="1106282" y="3509963"/>
            <a:ext cx="1159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b="1" dirty="0" smtClean="0">
                <a:solidFill>
                  <a:schemeClr val="bg1"/>
                </a:solidFill>
              </a:rPr>
              <a:t>Ekonomi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gray">
          <a:xfrm>
            <a:off x="6873507" y="2443163"/>
            <a:ext cx="8643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b="1" dirty="0" smtClean="0">
                <a:solidFill>
                  <a:schemeClr val="bg1"/>
                </a:solidFill>
              </a:rPr>
              <a:t>Sosial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gray">
          <a:xfrm>
            <a:off x="6796563" y="2976563"/>
            <a:ext cx="10182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b="1" dirty="0" smtClean="0">
                <a:solidFill>
                  <a:schemeClr val="bg1"/>
                </a:solidFill>
              </a:rPr>
              <a:t>Budaya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gray">
          <a:xfrm>
            <a:off x="6764501" y="3509963"/>
            <a:ext cx="10823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id-ID" b="1" dirty="0" smtClean="0">
                <a:solidFill>
                  <a:schemeClr val="bg1"/>
                </a:solidFill>
              </a:rPr>
              <a:t>Hankam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9" name="Picture 6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517232"/>
            <a:ext cx="122413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90l">
  <a:themeElements>
    <a:clrScheme name="Office Theme 3">
      <a:dk1>
        <a:srgbClr val="000000"/>
      </a:dk1>
      <a:lt1>
        <a:srgbClr val="FFFFFF"/>
      </a:lt1>
      <a:dk2>
        <a:srgbClr val="000066"/>
      </a:dk2>
      <a:lt2>
        <a:srgbClr val="969696"/>
      </a:lt2>
      <a:accent1>
        <a:srgbClr val="6FB4E3"/>
      </a:accent1>
      <a:accent2>
        <a:srgbClr val="5DBDAB"/>
      </a:accent2>
      <a:accent3>
        <a:srgbClr val="FFFFFF"/>
      </a:accent3>
      <a:accent4>
        <a:srgbClr val="000000"/>
      </a:accent4>
      <a:accent5>
        <a:srgbClr val="BBD6EF"/>
      </a:accent5>
      <a:accent6>
        <a:srgbClr val="53AB9B"/>
      </a:accent6>
      <a:hlink>
        <a:srgbClr val="D17FB6"/>
      </a:hlink>
      <a:folHlink>
        <a:srgbClr val="E3981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65E86"/>
        </a:dk2>
        <a:lt2>
          <a:srgbClr val="969696"/>
        </a:lt2>
        <a:accent1>
          <a:srgbClr val="33C5A9"/>
        </a:accent1>
        <a:accent2>
          <a:srgbClr val="90DE88"/>
        </a:accent2>
        <a:accent3>
          <a:srgbClr val="FFFFFF"/>
        </a:accent3>
        <a:accent4>
          <a:srgbClr val="000000"/>
        </a:accent4>
        <a:accent5>
          <a:srgbClr val="ADDFD1"/>
        </a:accent5>
        <a:accent6>
          <a:srgbClr val="82C97B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37399B"/>
        </a:dk2>
        <a:lt2>
          <a:srgbClr val="C0C0C0"/>
        </a:lt2>
        <a:accent1>
          <a:srgbClr val="699DE9"/>
        </a:accent1>
        <a:accent2>
          <a:srgbClr val="E3663F"/>
        </a:accent2>
        <a:accent3>
          <a:srgbClr val="FFFFFF"/>
        </a:accent3>
        <a:accent4>
          <a:srgbClr val="000000"/>
        </a:accent4>
        <a:accent5>
          <a:srgbClr val="B9CCF2"/>
        </a:accent5>
        <a:accent6>
          <a:srgbClr val="CE5C38"/>
        </a:accent6>
        <a:hlink>
          <a:srgbClr val="7476DC"/>
        </a:hlink>
        <a:folHlink>
          <a:srgbClr val="7FB2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FB4E3"/>
        </a:accent1>
        <a:accent2>
          <a:srgbClr val="5DBDAB"/>
        </a:accent2>
        <a:accent3>
          <a:srgbClr val="FFFFFF"/>
        </a:accent3>
        <a:accent4>
          <a:srgbClr val="000000"/>
        </a:accent4>
        <a:accent5>
          <a:srgbClr val="BBD6EF"/>
        </a:accent5>
        <a:accent6>
          <a:srgbClr val="53AB9B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cdb2004190l</Template>
  <TotalTime>132</TotalTime>
  <Words>258</Words>
  <Application>Microsoft Office PowerPoint</Application>
  <PresentationFormat>On-screen Show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cdb2004190l</vt:lpstr>
      <vt:lpstr>POLITIK STRATEGI NASIONAL</vt:lpstr>
      <vt:lpstr>Pendahuluan</vt:lpstr>
      <vt:lpstr>Pembangunan Nasional</vt:lpstr>
      <vt:lpstr>Landasan Pembangunan Nasional</vt:lpstr>
      <vt:lpstr>Pendekatan Bangnas</vt:lpstr>
      <vt:lpstr>Pengertian POLSTRANAS</vt:lpstr>
      <vt:lpstr>Supra Struktur Politik</vt:lpstr>
      <vt:lpstr>Infra Struktur Politik</vt:lpstr>
      <vt:lpstr>Implementasi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 STRATEGI NASIONAL</dc:title>
  <dc:creator>ASUS</dc:creator>
  <cp:lastModifiedBy>ASUS</cp:lastModifiedBy>
  <cp:revision>13</cp:revision>
  <dcterms:created xsi:type="dcterms:W3CDTF">2011-11-28T17:04:03Z</dcterms:created>
  <dcterms:modified xsi:type="dcterms:W3CDTF">2011-11-29T01:50:25Z</dcterms:modified>
</cp:coreProperties>
</file>