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78" r:id="rId5"/>
    <p:sldId id="275" r:id="rId6"/>
    <p:sldId id="257" r:id="rId7"/>
    <p:sldId id="277" r:id="rId8"/>
    <p:sldId id="258" r:id="rId9"/>
    <p:sldId id="266" r:id="rId10"/>
    <p:sldId id="259" r:id="rId11"/>
    <p:sldId id="261" r:id="rId12"/>
    <p:sldId id="279" r:id="rId13"/>
    <p:sldId id="267" r:id="rId14"/>
    <p:sldId id="268" r:id="rId15"/>
    <p:sldId id="262" r:id="rId16"/>
    <p:sldId id="280" r:id="rId17"/>
    <p:sldId id="281" r:id="rId18"/>
    <p:sldId id="263" r:id="rId19"/>
    <p:sldId id="269" r:id="rId20"/>
    <p:sldId id="264" r:id="rId21"/>
    <p:sldId id="265" r:id="rId22"/>
    <p:sldId id="270" r:id="rId23"/>
    <p:sldId id="271"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2BDD875E-E8A4-4379-9527-5C9840CB907B}" type="datetimeFigureOut">
              <a:rPr lang="en-US" smtClean="0"/>
              <a:pPr/>
              <a:t>12/6/2011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2BDD875E-E8A4-4379-9527-5C9840CB907B}" type="datetimeFigureOut">
              <a:rPr lang="en-US" smtClean="0"/>
              <a:pPr/>
              <a:t>12/6/2011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2BDD875E-E8A4-4379-9527-5C9840CB907B}" type="datetimeFigureOut">
              <a:rPr lang="en-US" smtClean="0"/>
              <a:pPr/>
              <a:t>12/6/2011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2BDD875E-E8A4-4379-9527-5C9840CB907B}" type="datetimeFigureOut">
              <a:rPr lang="en-US" smtClean="0"/>
              <a:pPr/>
              <a:t>12/6/2011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D875E-E8A4-4379-9527-5C9840CB907B}" type="datetimeFigureOut">
              <a:rPr lang="en-US" smtClean="0"/>
              <a:pPr/>
              <a:t>12/6/2011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2BDD875E-E8A4-4379-9527-5C9840CB907B}" type="datetimeFigureOut">
              <a:rPr lang="en-US" smtClean="0"/>
              <a:pPr/>
              <a:t>12/6/2011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2BDD875E-E8A4-4379-9527-5C9840CB907B}" type="datetimeFigureOut">
              <a:rPr lang="en-US" smtClean="0"/>
              <a:pPr/>
              <a:t>12/6/2011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2BDD875E-E8A4-4379-9527-5C9840CB907B}" type="datetimeFigureOut">
              <a:rPr lang="en-US" smtClean="0"/>
              <a:pPr/>
              <a:t>12/6/2011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D875E-E8A4-4379-9527-5C9840CB907B}" type="datetimeFigureOut">
              <a:rPr lang="en-US" smtClean="0"/>
              <a:pPr/>
              <a:t>12/6/2011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D875E-E8A4-4379-9527-5C9840CB907B}" type="datetimeFigureOut">
              <a:rPr lang="en-US" smtClean="0"/>
              <a:pPr/>
              <a:t>12/6/2011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D875E-E8A4-4379-9527-5C9840CB907B}" type="datetimeFigureOut">
              <a:rPr lang="en-US" smtClean="0"/>
              <a:pPr/>
              <a:t>12/6/2011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5DC5516-3575-438B-A795-4D1E136A4435}"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Franklin Gothic Book" pitchFamily="34" charset="0"/>
              </a:defRPr>
            </a:lvl1pPr>
          </a:lstStyle>
          <a:p>
            <a:fld id="{2BDD875E-E8A4-4379-9527-5C9840CB907B}" type="datetimeFigureOut">
              <a:rPr lang="en-US" smtClean="0"/>
              <a:pPr/>
              <a:t>12/6/2011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Franklin Gothic Book" pitchFamily="34" charset="0"/>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Franklin Gothic Book" pitchFamily="34" charset="0"/>
              </a:defRPr>
            </a:lvl1pPr>
          </a:lstStyle>
          <a:p>
            <a:fld id="{B5DC5516-3575-438B-A795-4D1E136A4435}"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Franklin Gothic Boo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Franklin Gothic Book"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ranklin Gothic Book"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ranklin Gothic Book"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ranklin Gothic Book"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Managing the Network</a:t>
            </a:r>
            <a:endParaRPr lang="en-SG" dirty="0"/>
          </a:p>
        </p:txBody>
      </p:sp>
      <p:sp>
        <p:nvSpPr>
          <p:cNvPr id="3" name="Subtitle 2"/>
          <p:cNvSpPr>
            <a:spLocks noGrp="1"/>
          </p:cNvSpPr>
          <p:nvPr>
            <p:ph type="subTitle" idx="1"/>
          </p:nvPr>
        </p:nvSpPr>
        <p:spPr/>
        <p:txBody>
          <a:bodyPr/>
          <a:lstStyle/>
          <a:p>
            <a:r>
              <a:rPr lang="en-US" dirty="0" err="1" smtClean="0"/>
              <a:t>Protokol</a:t>
            </a:r>
            <a:r>
              <a:rPr lang="en-US" dirty="0" smtClean="0"/>
              <a:t> </a:t>
            </a:r>
            <a:r>
              <a:rPr lang="en-US" dirty="0" err="1" smtClean="0"/>
              <a:t>Jaringan</a:t>
            </a:r>
            <a:r>
              <a:rPr lang="en-US" dirty="0" smtClean="0"/>
              <a:t> </a:t>
            </a:r>
            <a:r>
              <a:rPr lang="en-US" dirty="0" err="1" smtClean="0"/>
              <a:t>Komputer</a:t>
            </a:r>
            <a:endParaRPr lang="en-S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a:t>
            </a:r>
            <a:endParaRPr lang="en-SG" dirty="0"/>
          </a:p>
        </p:txBody>
      </p:sp>
      <p:sp>
        <p:nvSpPr>
          <p:cNvPr id="3" name="Content Placeholder 2"/>
          <p:cNvSpPr>
            <a:spLocks noGrp="1"/>
          </p:cNvSpPr>
          <p:nvPr>
            <p:ph idx="1"/>
          </p:nvPr>
        </p:nvSpPr>
        <p:spPr/>
        <p:txBody>
          <a:bodyPr>
            <a:normAutofit/>
          </a:bodyPr>
          <a:lstStyle/>
          <a:p>
            <a:pPr algn="just">
              <a:lnSpc>
                <a:spcPct val="160000"/>
              </a:lnSpc>
            </a:pPr>
            <a:r>
              <a:rPr lang="en-SG" dirty="0" smtClean="0"/>
              <a:t>3 </a:t>
            </a:r>
            <a:r>
              <a:rPr lang="en-SG" dirty="0" err="1" smtClean="0"/>
              <a:t>Konsep</a:t>
            </a:r>
            <a:r>
              <a:rPr lang="en-SG" dirty="0" smtClean="0"/>
              <a:t> </a:t>
            </a:r>
            <a:r>
              <a:rPr lang="en-SG" dirty="0" err="1" smtClean="0"/>
              <a:t>dasar</a:t>
            </a:r>
            <a:r>
              <a:rPr lang="en-SG" dirty="0" smtClean="0"/>
              <a:t> </a:t>
            </a:r>
            <a:r>
              <a:rPr lang="en-SG" dirty="0" err="1" smtClean="0"/>
              <a:t>pada</a:t>
            </a:r>
            <a:r>
              <a:rPr lang="en-SG" dirty="0" smtClean="0"/>
              <a:t> SNMP:</a:t>
            </a:r>
          </a:p>
          <a:p>
            <a:pPr lvl="1" algn="just">
              <a:lnSpc>
                <a:spcPct val="160000"/>
              </a:lnSpc>
            </a:pPr>
            <a:r>
              <a:rPr lang="en-US" dirty="0" smtClean="0"/>
              <a:t>Manager</a:t>
            </a:r>
          </a:p>
          <a:p>
            <a:pPr lvl="1" algn="just">
              <a:lnSpc>
                <a:spcPct val="160000"/>
              </a:lnSpc>
            </a:pPr>
            <a:r>
              <a:rPr lang="en-US" dirty="0" smtClean="0"/>
              <a:t>Agent</a:t>
            </a:r>
          </a:p>
          <a:p>
            <a:pPr lvl="1" algn="just">
              <a:lnSpc>
                <a:spcPct val="160000"/>
              </a:lnSpc>
            </a:pPr>
            <a:r>
              <a:rPr lang="en-US" dirty="0" smtClean="0"/>
              <a:t>Management Information Based (MIB)</a:t>
            </a:r>
            <a:endParaRPr lang="en-S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857232"/>
            <a:ext cx="5825892" cy="3929090"/>
          </a:xfrm>
          <a:prstGeom prst="rect">
            <a:avLst/>
          </a:prstGeom>
          <a:noFill/>
          <a:ln w="9525">
            <a:noFill/>
            <a:miter lim="800000"/>
            <a:headEnd/>
            <a:tailEnd/>
          </a:ln>
          <a:effectLst/>
        </p:spPr>
      </p:pic>
      <p:sp>
        <p:nvSpPr>
          <p:cNvPr id="10" name="Rectangle 9"/>
          <p:cNvSpPr/>
          <p:nvPr/>
        </p:nvSpPr>
        <p:spPr>
          <a:xfrm>
            <a:off x="5286380" y="1357298"/>
            <a:ext cx="2643190" cy="923330"/>
          </a:xfrm>
          <a:prstGeom prst="rect">
            <a:avLst/>
          </a:prstGeom>
          <a:solidFill>
            <a:schemeClr val="accent1"/>
          </a:solidFill>
        </p:spPr>
        <p:txBody>
          <a:bodyPr wrap="square">
            <a:spAutoFit/>
          </a:bodyPr>
          <a:lstStyle/>
          <a:p>
            <a:pPr algn="ctr"/>
            <a:r>
              <a:rPr lang="id-ID" dirty="0" smtClean="0">
                <a:solidFill>
                  <a:schemeClr val="bg1"/>
                </a:solidFill>
              </a:rPr>
              <a:t>SNMP menjelaskan keterhubungan </a:t>
            </a:r>
            <a:r>
              <a:rPr lang="id-ID" i="1" dirty="0" smtClean="0">
                <a:solidFill>
                  <a:schemeClr val="bg1"/>
                </a:solidFill>
              </a:rPr>
              <a:t>client/server</a:t>
            </a:r>
            <a:r>
              <a:rPr lang="id-ID" dirty="0" smtClean="0">
                <a:solidFill>
                  <a:schemeClr val="bg1"/>
                </a:solidFill>
              </a:rPr>
              <a:t>.</a:t>
            </a:r>
            <a:endParaRPr lang="en-SG" dirty="0">
              <a:solidFill>
                <a:schemeClr val="bg1"/>
              </a:solidFill>
            </a:endParaRPr>
          </a:p>
        </p:txBody>
      </p:sp>
      <p:sp>
        <p:nvSpPr>
          <p:cNvPr id="5" name="TextBox 4"/>
          <p:cNvSpPr txBox="1"/>
          <p:nvPr/>
        </p:nvSpPr>
        <p:spPr>
          <a:xfrm>
            <a:off x="3500430" y="4857760"/>
            <a:ext cx="4357718" cy="923330"/>
          </a:xfrm>
          <a:prstGeom prst="rect">
            <a:avLst/>
          </a:prstGeom>
          <a:solidFill>
            <a:schemeClr val="accent1"/>
          </a:solidFill>
        </p:spPr>
        <p:txBody>
          <a:bodyPr wrap="square" rtlCol="0">
            <a:spAutoFit/>
          </a:bodyPr>
          <a:lstStyle/>
          <a:p>
            <a:r>
              <a:rPr lang="en-US" dirty="0" smtClean="0">
                <a:solidFill>
                  <a:schemeClr val="bg1"/>
                </a:solidFill>
              </a:rPr>
              <a:t>Program </a:t>
            </a:r>
            <a:r>
              <a:rPr lang="en-US" i="1" dirty="0" smtClean="0">
                <a:solidFill>
                  <a:schemeClr val="bg1"/>
                </a:solidFill>
              </a:rPr>
              <a:t>client</a:t>
            </a:r>
            <a:r>
              <a:rPr lang="en-US" dirty="0" smtClean="0">
                <a:solidFill>
                  <a:schemeClr val="bg1"/>
                </a:solidFill>
              </a:rPr>
              <a:t> </a:t>
            </a:r>
            <a:r>
              <a:rPr lang="en-US" dirty="0" err="1" smtClean="0">
                <a:solidFill>
                  <a:schemeClr val="bg1"/>
                </a:solidFill>
              </a:rPr>
              <a:t>disebut</a:t>
            </a:r>
            <a:r>
              <a:rPr lang="en-US" dirty="0" smtClean="0">
                <a:solidFill>
                  <a:schemeClr val="bg1"/>
                </a:solidFill>
              </a:rPr>
              <a:t> </a:t>
            </a:r>
            <a:r>
              <a:rPr lang="en-US" b="1" dirty="0" smtClean="0">
                <a:solidFill>
                  <a:schemeClr val="bg1"/>
                </a:solidFill>
              </a:rPr>
              <a:t>Network Manager </a:t>
            </a:r>
            <a:r>
              <a:rPr lang="en-US" dirty="0" smtClean="0">
                <a:solidFill>
                  <a:schemeClr val="bg1"/>
                </a:solidFill>
              </a:rPr>
              <a:t>yang </a:t>
            </a:r>
            <a:r>
              <a:rPr lang="en-US" dirty="0" err="1" smtClean="0">
                <a:solidFill>
                  <a:schemeClr val="bg1"/>
                </a:solidFill>
              </a:rPr>
              <a:t>membuat</a:t>
            </a:r>
            <a:r>
              <a:rPr lang="en-US" dirty="0" smtClean="0">
                <a:solidFill>
                  <a:schemeClr val="bg1"/>
                </a:solidFill>
              </a:rPr>
              <a:t> </a:t>
            </a:r>
            <a:r>
              <a:rPr lang="en-US" dirty="0" err="1" smtClean="0">
                <a:solidFill>
                  <a:schemeClr val="bg1"/>
                </a:solidFill>
              </a:rPr>
              <a:t>hubungan</a:t>
            </a:r>
            <a:r>
              <a:rPr lang="en-US" dirty="0" smtClean="0">
                <a:solidFill>
                  <a:schemeClr val="bg1"/>
                </a:solidFill>
              </a:rPr>
              <a:t> virtual </a:t>
            </a:r>
            <a:r>
              <a:rPr lang="en-US" dirty="0" err="1" smtClean="0">
                <a:solidFill>
                  <a:schemeClr val="bg1"/>
                </a:solidFill>
              </a:rPr>
              <a:t>ke</a:t>
            </a:r>
            <a:r>
              <a:rPr lang="en-US" dirty="0" smtClean="0">
                <a:solidFill>
                  <a:schemeClr val="bg1"/>
                </a:solidFill>
              </a:rPr>
              <a:t> program server (</a:t>
            </a:r>
            <a:r>
              <a:rPr lang="en-US" dirty="0" err="1" smtClean="0">
                <a:solidFill>
                  <a:schemeClr val="bg1"/>
                </a:solidFill>
              </a:rPr>
              <a:t>disebut</a:t>
            </a:r>
            <a:r>
              <a:rPr lang="en-US" dirty="0" smtClean="0">
                <a:solidFill>
                  <a:schemeClr val="bg1"/>
                </a:solidFill>
              </a:rPr>
              <a:t> SNMP Agent)</a:t>
            </a:r>
            <a:endParaRPr lang="en-SG" dirty="0">
              <a:solidFill>
                <a:schemeClr val="bg1"/>
              </a:solidFill>
            </a:endParaRPr>
          </a:p>
        </p:txBody>
      </p:sp>
      <p:sp>
        <p:nvSpPr>
          <p:cNvPr id="6" name="TextBox 5"/>
          <p:cNvSpPr txBox="1"/>
          <p:nvPr/>
        </p:nvSpPr>
        <p:spPr>
          <a:xfrm>
            <a:off x="142844" y="4500570"/>
            <a:ext cx="2643206" cy="923330"/>
          </a:xfrm>
          <a:prstGeom prst="rect">
            <a:avLst/>
          </a:prstGeom>
          <a:solidFill>
            <a:schemeClr val="accent1"/>
          </a:solidFill>
        </p:spPr>
        <p:txBody>
          <a:bodyPr wrap="square" rtlCol="0">
            <a:spAutoFit/>
          </a:bodyPr>
          <a:lstStyle/>
          <a:p>
            <a:r>
              <a:rPr lang="en-US" dirty="0" smtClean="0">
                <a:solidFill>
                  <a:schemeClr val="bg1"/>
                </a:solidFill>
              </a:rPr>
              <a:t>SNMP Agent </a:t>
            </a:r>
            <a:r>
              <a:rPr lang="en-US" dirty="0" err="1" smtClean="0">
                <a:solidFill>
                  <a:schemeClr val="bg1"/>
                </a:solidFill>
              </a:rPr>
              <a:t>berupa</a:t>
            </a:r>
            <a:r>
              <a:rPr lang="en-US" dirty="0" smtClean="0">
                <a:solidFill>
                  <a:schemeClr val="bg1"/>
                </a:solidFill>
              </a:rPr>
              <a:t> : Network </a:t>
            </a:r>
            <a:r>
              <a:rPr lang="en-US" dirty="0" smtClean="0">
                <a:solidFill>
                  <a:schemeClr val="bg1"/>
                </a:solidFill>
              </a:rPr>
              <a:t>bridges, gateways, routers</a:t>
            </a:r>
            <a:endParaRPr lang="en-SG" dirty="0">
              <a:solidFill>
                <a:schemeClr val="bg1"/>
              </a:solidFill>
            </a:endParaRPr>
          </a:p>
        </p:txBody>
      </p:sp>
      <p:sp>
        <p:nvSpPr>
          <p:cNvPr id="11" name="Rectangle 10"/>
          <p:cNvSpPr/>
          <p:nvPr/>
        </p:nvSpPr>
        <p:spPr>
          <a:xfrm>
            <a:off x="6286480" y="2928934"/>
            <a:ext cx="2857520" cy="1477328"/>
          </a:xfrm>
          <a:prstGeom prst="rect">
            <a:avLst/>
          </a:prstGeom>
          <a:solidFill>
            <a:schemeClr val="accent1"/>
          </a:solidFill>
        </p:spPr>
        <p:txBody>
          <a:bodyPr wrap="square">
            <a:spAutoFit/>
          </a:bodyPr>
          <a:lstStyle/>
          <a:p>
            <a:r>
              <a:rPr lang="id-ID" dirty="0" smtClean="0">
                <a:solidFill>
                  <a:schemeClr val="bg1"/>
                </a:solidFill>
              </a:rPr>
              <a:t>dieksekusi dari perangkat jaringan jarak jauh dan menyediakan informasi ke manager tentang status dari perangkat</a:t>
            </a:r>
            <a:endParaRPr lang="en-S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1571604" y="1071546"/>
            <a:ext cx="5710260" cy="5000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0" y="571480"/>
            <a:ext cx="5614041" cy="3786214"/>
          </a:xfrm>
          <a:prstGeom prst="rect">
            <a:avLst/>
          </a:prstGeom>
          <a:noFill/>
          <a:ln w="9525">
            <a:noFill/>
            <a:miter lim="800000"/>
            <a:headEnd/>
            <a:tailEnd/>
          </a:ln>
          <a:effectLst/>
        </p:spPr>
      </p:pic>
      <p:sp>
        <p:nvSpPr>
          <p:cNvPr id="2" name="Rectangle 1"/>
          <p:cNvSpPr/>
          <p:nvPr/>
        </p:nvSpPr>
        <p:spPr>
          <a:xfrm>
            <a:off x="4214810" y="357166"/>
            <a:ext cx="4572000" cy="923330"/>
          </a:xfrm>
          <a:prstGeom prst="rect">
            <a:avLst/>
          </a:prstGeom>
          <a:solidFill>
            <a:schemeClr val="accent1"/>
          </a:solidFill>
        </p:spPr>
        <p:txBody>
          <a:bodyPr>
            <a:spAutoFit/>
          </a:bodyPr>
          <a:lstStyle/>
          <a:p>
            <a:r>
              <a:rPr lang="id-ID" dirty="0" smtClean="0">
                <a:solidFill>
                  <a:schemeClr val="bg1"/>
                </a:solidFill>
              </a:rPr>
              <a:t>Database, yang dikendalikan oleh SNMP agent, disebut dengan SNMP </a:t>
            </a:r>
            <a:r>
              <a:rPr lang="id-ID" i="1" dirty="0" smtClean="0">
                <a:solidFill>
                  <a:schemeClr val="bg1"/>
                </a:solidFill>
              </a:rPr>
              <a:t>Manajemen Information Base</a:t>
            </a:r>
            <a:r>
              <a:rPr lang="id-ID" dirty="0" smtClean="0">
                <a:solidFill>
                  <a:schemeClr val="bg1"/>
                </a:solidFill>
              </a:rPr>
              <a:t> (MIB)</a:t>
            </a:r>
            <a:endParaRPr lang="en-SG" dirty="0">
              <a:solidFill>
                <a:schemeClr val="bg1"/>
              </a:solidFill>
            </a:endParaRPr>
          </a:p>
        </p:txBody>
      </p:sp>
      <p:sp>
        <p:nvSpPr>
          <p:cNvPr id="4" name="Rectangle 3"/>
          <p:cNvSpPr/>
          <p:nvPr/>
        </p:nvSpPr>
        <p:spPr>
          <a:xfrm>
            <a:off x="4429124" y="1357298"/>
            <a:ext cx="4714876" cy="2031325"/>
          </a:xfrm>
          <a:prstGeom prst="rect">
            <a:avLst/>
          </a:prstGeom>
          <a:solidFill>
            <a:srgbClr val="92D050"/>
          </a:solidFill>
        </p:spPr>
        <p:txBody>
          <a:bodyPr wrap="square">
            <a:spAutoFit/>
          </a:bodyPr>
          <a:lstStyle/>
          <a:p>
            <a:r>
              <a:rPr lang="id-ID" dirty="0" smtClean="0">
                <a:solidFill>
                  <a:schemeClr val="bg1"/>
                </a:solidFill>
              </a:rPr>
              <a:t>Petunjuk yang diberikan oleh manager jaringan sebagai client kepada SNMP agent terdiri dari </a:t>
            </a:r>
            <a:r>
              <a:rPr lang="id-ID" i="1" dirty="0" smtClean="0">
                <a:solidFill>
                  <a:schemeClr val="bg1"/>
                </a:solidFill>
              </a:rPr>
              <a:t>identifier </a:t>
            </a:r>
            <a:r>
              <a:rPr lang="id-ID" dirty="0" smtClean="0">
                <a:solidFill>
                  <a:schemeClr val="bg1"/>
                </a:solidFill>
              </a:rPr>
              <a:t>dari variabel SNMP (dapat dalam bentuk MIB </a:t>
            </a:r>
            <a:r>
              <a:rPr lang="id-ID" i="1" dirty="0" smtClean="0">
                <a:solidFill>
                  <a:schemeClr val="bg1"/>
                </a:solidFill>
              </a:rPr>
              <a:t>object identifier </a:t>
            </a:r>
            <a:r>
              <a:rPr lang="id-ID" dirty="0" smtClean="0">
                <a:solidFill>
                  <a:schemeClr val="bg1"/>
                </a:solidFill>
              </a:rPr>
              <a:t>atau MIB variabel) bersama dengan instruksi untuk mendapatkan (</a:t>
            </a:r>
            <a:r>
              <a:rPr lang="id-ID" i="1" dirty="0" smtClean="0">
                <a:solidFill>
                  <a:schemeClr val="bg1"/>
                </a:solidFill>
              </a:rPr>
              <a:t>get</a:t>
            </a:r>
            <a:r>
              <a:rPr lang="id-ID" dirty="0" smtClean="0">
                <a:solidFill>
                  <a:schemeClr val="bg1"/>
                </a:solidFill>
              </a:rPr>
              <a:t>) nilai bagi identifier, atau mengatur (</a:t>
            </a:r>
            <a:r>
              <a:rPr lang="id-ID" i="1" dirty="0" smtClean="0">
                <a:solidFill>
                  <a:schemeClr val="bg1"/>
                </a:solidFill>
              </a:rPr>
              <a:t>set</a:t>
            </a:r>
            <a:r>
              <a:rPr lang="id-ID" dirty="0" smtClean="0">
                <a:solidFill>
                  <a:schemeClr val="bg1"/>
                </a:solidFill>
              </a:rPr>
              <a:t>) identifier berdasarkan nilai yang baru. </a:t>
            </a:r>
            <a:endParaRPr lang="en-SG" dirty="0">
              <a:solidFill>
                <a:schemeClr val="bg1"/>
              </a:solidFill>
            </a:endParaRPr>
          </a:p>
        </p:txBody>
      </p:sp>
      <p:sp>
        <p:nvSpPr>
          <p:cNvPr id="5" name="Rectangle 4"/>
          <p:cNvSpPr/>
          <p:nvPr/>
        </p:nvSpPr>
        <p:spPr>
          <a:xfrm>
            <a:off x="1357290" y="4500570"/>
            <a:ext cx="6572296" cy="2031325"/>
          </a:xfrm>
          <a:prstGeom prst="rect">
            <a:avLst/>
          </a:prstGeom>
          <a:solidFill>
            <a:schemeClr val="accent2"/>
          </a:solidFill>
        </p:spPr>
        <p:txBody>
          <a:bodyPr wrap="square">
            <a:spAutoFit/>
          </a:bodyPr>
          <a:lstStyle/>
          <a:p>
            <a:r>
              <a:rPr lang="id-ID" dirty="0" smtClean="0">
                <a:solidFill>
                  <a:schemeClr val="bg1"/>
                </a:solidFill>
              </a:rPr>
              <a:t>Melalui penggunaan variabel </a:t>
            </a:r>
            <a:r>
              <a:rPr lang="id-ID" i="1" dirty="0" smtClean="0">
                <a:solidFill>
                  <a:schemeClr val="bg1"/>
                </a:solidFill>
              </a:rPr>
              <a:t>private </a:t>
            </a:r>
            <a:r>
              <a:rPr lang="id-ID" dirty="0" smtClean="0">
                <a:solidFill>
                  <a:schemeClr val="bg1"/>
                </a:solidFill>
              </a:rPr>
              <a:t>MIB, SNMP agent dapat disesuaikan untuk macam-macam perangkat yang spesifik, contohnya seperti : </a:t>
            </a:r>
            <a:r>
              <a:rPr lang="id-ID" i="1" dirty="0" smtClean="0">
                <a:solidFill>
                  <a:schemeClr val="bg1"/>
                </a:solidFill>
              </a:rPr>
              <a:t>network bridges, gateways, dan routers</a:t>
            </a:r>
            <a:r>
              <a:rPr lang="id-ID" dirty="0" smtClean="0">
                <a:solidFill>
                  <a:schemeClr val="bg1"/>
                </a:solidFill>
              </a:rPr>
              <a:t>. Ketentuan variabel MIB didukung oleh agent khusus digabungkan dalam file deskriptor, ditulis dalam format </a:t>
            </a:r>
            <a:r>
              <a:rPr lang="id-ID" i="1" dirty="0" smtClean="0">
                <a:solidFill>
                  <a:schemeClr val="bg1"/>
                </a:solidFill>
              </a:rPr>
              <a:t>Abstract Syntax Notation </a:t>
            </a:r>
            <a:r>
              <a:rPr lang="id-ID" dirty="0" smtClean="0">
                <a:solidFill>
                  <a:schemeClr val="bg1"/>
                </a:solidFill>
              </a:rPr>
              <a:t>(ASN.1), disediakan bagi program client manajemen jaringan, sehingga mereka dapat mengetahui variabel MIB dan kegunaannya. </a:t>
            </a:r>
            <a:endParaRPr lang="en-S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357158" y="928670"/>
            <a:ext cx="5614041" cy="3786214"/>
          </a:xfrm>
          <a:prstGeom prst="rect">
            <a:avLst/>
          </a:prstGeom>
          <a:noFill/>
          <a:ln w="9525">
            <a:noFill/>
            <a:miter lim="800000"/>
            <a:headEnd/>
            <a:tailEnd/>
          </a:ln>
          <a:effectLst/>
        </p:spPr>
      </p:pic>
      <p:sp>
        <p:nvSpPr>
          <p:cNvPr id="2049" name="Rectangle 1"/>
          <p:cNvSpPr>
            <a:spLocks noChangeArrowheads="1"/>
          </p:cNvSpPr>
          <p:nvPr/>
        </p:nvSpPr>
        <p:spPr bwMode="auto">
          <a:xfrm>
            <a:off x="5715008" y="571480"/>
            <a:ext cx="342899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Konfigurasi</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dan</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pemasangan</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 SNMP yang </a:t>
            </a: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tepat</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memungkinkan</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sebuah</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 system </a:t>
            </a:r>
            <a:r>
              <a:rPr kumimoji="0" lang="en-US" sz="2000" b="0" i="0" u="none" strike="noStrike" cap="none" normalizeH="0" baseline="0" dirty="0" err="1" smtClean="0">
                <a:ln>
                  <a:noFill/>
                </a:ln>
                <a:solidFill>
                  <a:schemeClr val="tx1"/>
                </a:solidFill>
                <a:effectLst/>
                <a:latin typeface="Franklin Gothic Book" pitchFamily="34" charset="0"/>
                <a:ea typeface="Times New Roman" pitchFamily="18" charset="0"/>
                <a:cs typeface="Arial" pitchFamily="34" charset="0"/>
              </a:rPr>
              <a:t>dapat</a:t>
            </a:r>
            <a:r>
              <a:rPr kumimoji="0" lang="en-US" sz="2000" b="0" i="0" u="none" strike="noStrike" cap="none" normalizeH="0" baseline="0" dirty="0" smtClean="0">
                <a:ln>
                  <a:noFill/>
                </a:ln>
                <a:solidFill>
                  <a:schemeClr val="tx1"/>
                </a:solidFill>
                <a:effectLst/>
                <a:latin typeface="Franklin Gothic Book"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Franklin Gothic Book"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Mengetahui</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detail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setiap</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peralatan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dalam</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jaringan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Franklin Gothic Book"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Menentukan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lokasi</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dimana</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dan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kapan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integritas</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sebuah</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jaringan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Franklin Gothic Book"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Memantau</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kinerja</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peralatan</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secara</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Franklin Gothic Book" pitchFamily="34" charset="0"/>
                <a:ea typeface="Times New Roman" pitchFamily="18" charset="0"/>
                <a:cs typeface="Arial" pitchFamily="34" charset="0"/>
              </a:rPr>
              <a:t>langsung</a:t>
            </a: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Franklin Gothic Book" pitchFamily="34" charset="0"/>
              <a:cs typeface="Arial" pitchFamily="34" charset="0"/>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rgbClr val="000000"/>
                </a:solidFill>
                <a:effectLst/>
                <a:latin typeface="Franklin Gothic Book" pitchFamily="34" charset="0"/>
                <a:ea typeface="Times New Roman" pitchFamily="18" charset="0"/>
                <a:cs typeface="Arial" pitchFamily="34" charset="0"/>
              </a:rPr>
              <a:t>Intelligent alarm management</a:t>
            </a:r>
            <a:endParaRPr kumimoji="0" lang="en-US" sz="2000" b="0" i="0" u="none" strike="noStrike" cap="none" normalizeH="0" baseline="0" dirty="0" smtClean="0">
              <a:ln>
                <a:noFill/>
              </a:ln>
              <a:solidFill>
                <a:schemeClr val="tx1"/>
              </a:solidFill>
              <a:effectLst/>
              <a:latin typeface="Franklin Gothic Book" pitchFamily="34" charset="0"/>
              <a:cs typeface="Arial" pitchFamily="34" charset="0"/>
            </a:endParaRPr>
          </a:p>
        </p:txBody>
      </p:sp>
      <p:sp>
        <p:nvSpPr>
          <p:cNvPr id="4" name="TextBox 3"/>
          <p:cNvSpPr txBox="1"/>
          <p:nvPr/>
        </p:nvSpPr>
        <p:spPr>
          <a:xfrm>
            <a:off x="2428860" y="5155370"/>
            <a:ext cx="4071966" cy="1631216"/>
          </a:xfrm>
          <a:prstGeom prst="rect">
            <a:avLst/>
          </a:prstGeom>
          <a:solidFill>
            <a:schemeClr val="tx2">
              <a:lumMod val="20000"/>
              <a:lumOff val="80000"/>
            </a:schemeClr>
          </a:solidFill>
        </p:spPr>
        <p:txBody>
          <a:bodyPr wrap="square" rtlCol="0">
            <a:spAutoFit/>
          </a:bodyPr>
          <a:lstStyle/>
          <a:p>
            <a:r>
              <a:rPr lang="en-US" sz="2000" dirty="0" smtClean="0">
                <a:latin typeface="Franklin Gothic Book" pitchFamily="34" charset="0"/>
              </a:rPr>
              <a:t>Hal-</a:t>
            </a:r>
            <a:r>
              <a:rPr lang="en-US" sz="2000" dirty="0" err="1" smtClean="0">
                <a:latin typeface="Franklin Gothic Book" pitchFamily="34" charset="0"/>
              </a:rPr>
              <a:t>hal</a:t>
            </a:r>
            <a:r>
              <a:rPr lang="en-US" sz="2000" dirty="0" smtClean="0">
                <a:latin typeface="Franklin Gothic Book" pitchFamily="34" charset="0"/>
              </a:rPr>
              <a:t> </a:t>
            </a:r>
            <a:r>
              <a:rPr lang="en-US" sz="2000" dirty="0" err="1" smtClean="0">
                <a:latin typeface="Franklin Gothic Book" pitchFamily="34" charset="0"/>
              </a:rPr>
              <a:t>seperti</a:t>
            </a:r>
            <a:r>
              <a:rPr lang="en-US" sz="2000" dirty="0" smtClean="0">
                <a:latin typeface="Franklin Gothic Book" pitchFamily="34" charset="0"/>
              </a:rPr>
              <a:t> </a:t>
            </a:r>
            <a:r>
              <a:rPr lang="en-US" sz="2000" dirty="0" err="1" smtClean="0">
                <a:latin typeface="Franklin Gothic Book" pitchFamily="34" charset="0"/>
              </a:rPr>
              <a:t>ini</a:t>
            </a:r>
            <a:r>
              <a:rPr lang="en-US" sz="2000" dirty="0" smtClean="0">
                <a:latin typeface="Franklin Gothic Book" pitchFamily="34" charset="0"/>
              </a:rPr>
              <a:t> </a:t>
            </a:r>
            <a:r>
              <a:rPr lang="en-US" sz="2000" dirty="0" err="1" smtClean="0">
                <a:latin typeface="Franklin Gothic Book" pitchFamily="34" charset="0"/>
              </a:rPr>
              <a:t>akan</a:t>
            </a:r>
            <a:r>
              <a:rPr lang="en-US" sz="2000" dirty="0" smtClean="0">
                <a:latin typeface="Franklin Gothic Book" pitchFamily="34" charset="0"/>
              </a:rPr>
              <a:t> </a:t>
            </a:r>
            <a:r>
              <a:rPr lang="en-US" sz="2000" dirty="0" err="1" smtClean="0">
                <a:latin typeface="Franklin Gothic Book" pitchFamily="34" charset="0"/>
              </a:rPr>
              <a:t>meningkatkan</a:t>
            </a:r>
            <a:r>
              <a:rPr lang="en-US" sz="2000" dirty="0" smtClean="0">
                <a:latin typeface="Franklin Gothic Book" pitchFamily="34" charset="0"/>
              </a:rPr>
              <a:t>: </a:t>
            </a:r>
          </a:p>
          <a:p>
            <a:pPr marL="342900" indent="-342900">
              <a:buFont typeface="+mj-lt"/>
              <a:buAutoNum type="arabicPeriod"/>
            </a:pPr>
            <a:r>
              <a:rPr lang="en-US" sz="2000" dirty="0" err="1" smtClean="0">
                <a:latin typeface="Franklin Gothic Book" pitchFamily="34" charset="0"/>
              </a:rPr>
              <a:t>Reliabilitas</a:t>
            </a:r>
            <a:r>
              <a:rPr lang="en-US" sz="2000" dirty="0" smtClean="0">
                <a:latin typeface="Franklin Gothic Book" pitchFamily="34" charset="0"/>
              </a:rPr>
              <a:t> </a:t>
            </a:r>
          </a:p>
          <a:p>
            <a:pPr marL="342900" indent="-342900">
              <a:buFont typeface="+mj-lt"/>
              <a:buAutoNum type="arabicPeriod"/>
            </a:pPr>
            <a:r>
              <a:rPr lang="en-US" sz="2000" dirty="0" err="1" smtClean="0">
                <a:latin typeface="Franklin Gothic Book" pitchFamily="34" charset="0"/>
              </a:rPr>
              <a:t>Menurunkan</a:t>
            </a:r>
            <a:r>
              <a:rPr lang="en-US" sz="2000" dirty="0" smtClean="0">
                <a:latin typeface="Franklin Gothic Book" pitchFamily="34" charset="0"/>
              </a:rPr>
              <a:t> downtime,</a:t>
            </a:r>
          </a:p>
          <a:p>
            <a:pPr marL="342900" indent="-342900">
              <a:buFont typeface="+mj-lt"/>
              <a:buAutoNum type="arabicPeriod"/>
            </a:pPr>
            <a:r>
              <a:rPr lang="en-US" sz="2000" dirty="0" err="1">
                <a:latin typeface="Franklin Gothic Book" pitchFamily="34" charset="0"/>
              </a:rPr>
              <a:t>M</a:t>
            </a:r>
            <a:r>
              <a:rPr lang="en-US" sz="2000" dirty="0" err="1" smtClean="0">
                <a:latin typeface="Franklin Gothic Book" pitchFamily="34" charset="0"/>
              </a:rPr>
              <a:t>eningkatkan</a:t>
            </a:r>
            <a:r>
              <a:rPr lang="en-US" sz="2000" dirty="0" smtClean="0">
                <a:latin typeface="Franklin Gothic Book" pitchFamily="34" charset="0"/>
              </a:rPr>
              <a:t> </a:t>
            </a:r>
            <a:r>
              <a:rPr lang="en-US" sz="2000" dirty="0" err="1" smtClean="0">
                <a:latin typeface="Franklin Gothic Book" pitchFamily="34" charset="0"/>
              </a:rPr>
              <a:t>layanan</a:t>
            </a:r>
            <a:r>
              <a:rPr lang="en-US" sz="2000" dirty="0" smtClean="0">
                <a:latin typeface="Franklin Gothic Book" pitchFamily="34" charset="0"/>
              </a:rPr>
              <a:t> </a:t>
            </a:r>
            <a:r>
              <a:rPr lang="en-US" sz="2000" dirty="0" err="1" smtClean="0">
                <a:latin typeface="Franklin Gothic Book" pitchFamily="34" charset="0"/>
              </a:rPr>
              <a:t>jaringan</a:t>
            </a:r>
            <a:endParaRPr lang="en-SG" sz="2000" dirty="0">
              <a:latin typeface="Franklin Gothic Boo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blinds(horizontal)">
                                      <p:cBhvr>
                                        <p:cTn id="7" dur="500"/>
                                        <p:tgtEl>
                                          <p:spTgt spid="204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Cara SNMP </a:t>
            </a:r>
            <a:r>
              <a:rPr lang="en-US" sz="3200" dirty="0" err="1" smtClean="0"/>
              <a:t>Melakukan</a:t>
            </a:r>
            <a:r>
              <a:rPr lang="en-US" sz="3200" dirty="0" smtClean="0"/>
              <a:t> </a:t>
            </a:r>
            <a:r>
              <a:rPr lang="en-US" sz="3200" dirty="0" err="1" smtClean="0"/>
              <a:t>Pengaturan</a:t>
            </a:r>
            <a:r>
              <a:rPr lang="en-US" sz="3200" dirty="0" smtClean="0"/>
              <a:t> </a:t>
            </a:r>
            <a:r>
              <a:rPr lang="en-US" sz="3200" dirty="0" err="1" smtClean="0"/>
              <a:t>Jaringan</a:t>
            </a:r>
            <a:endParaRPr lang="en-SG" sz="3200" dirty="0"/>
          </a:p>
        </p:txBody>
      </p:sp>
      <p:sp>
        <p:nvSpPr>
          <p:cNvPr id="3" name="Content Placeholder 2"/>
          <p:cNvSpPr>
            <a:spLocks noGrp="1"/>
          </p:cNvSpPr>
          <p:nvPr>
            <p:ph idx="1"/>
          </p:nvPr>
        </p:nvSpPr>
        <p:spPr>
          <a:xfrm>
            <a:off x="457200" y="1357298"/>
            <a:ext cx="8229600" cy="4768865"/>
          </a:xfrm>
        </p:spPr>
        <p:txBody>
          <a:bodyPr>
            <a:normAutofit fontScale="62500" lnSpcReduction="20000"/>
          </a:bodyPr>
          <a:lstStyle/>
          <a:p>
            <a:pPr>
              <a:lnSpc>
                <a:spcPct val="120000"/>
              </a:lnSpc>
            </a:pPr>
            <a:r>
              <a:rPr lang="en-US" dirty="0" err="1" smtClean="0"/>
              <a:t>Setiap</a:t>
            </a:r>
            <a:r>
              <a:rPr lang="en-US" dirty="0" smtClean="0"/>
              <a:t> </a:t>
            </a:r>
            <a:r>
              <a:rPr lang="en-US" dirty="0" err="1" smtClean="0"/>
              <a:t>peralatan</a:t>
            </a:r>
            <a:r>
              <a:rPr lang="en-US" dirty="0" smtClean="0"/>
              <a:t> </a:t>
            </a:r>
            <a:r>
              <a:rPr lang="en-US" dirty="0" err="1" smtClean="0"/>
              <a:t>dalam</a:t>
            </a:r>
            <a:r>
              <a:rPr lang="en-US" dirty="0" smtClean="0"/>
              <a:t> </a:t>
            </a:r>
            <a:r>
              <a:rPr lang="en-US" dirty="0" err="1" smtClean="0"/>
              <a:t>jaringan</a:t>
            </a:r>
            <a:r>
              <a:rPr lang="en-US" dirty="0" smtClean="0"/>
              <a:t> </a:t>
            </a:r>
            <a:r>
              <a:rPr lang="en-US" dirty="0" err="1" smtClean="0"/>
              <a:t>didefinisikan</a:t>
            </a:r>
            <a:r>
              <a:rPr lang="en-US" dirty="0" smtClean="0"/>
              <a:t> </a:t>
            </a:r>
            <a:r>
              <a:rPr lang="en-US" dirty="0" err="1" smtClean="0"/>
              <a:t>dalam</a:t>
            </a:r>
            <a:r>
              <a:rPr lang="en-US" dirty="0" smtClean="0"/>
              <a:t> </a:t>
            </a:r>
            <a:r>
              <a:rPr lang="en-US" dirty="0" err="1" smtClean="0"/>
              <a:t>sebuah</a:t>
            </a:r>
            <a:r>
              <a:rPr lang="en-US" dirty="0" smtClean="0"/>
              <a:t> file data yang </a:t>
            </a:r>
            <a:r>
              <a:rPr lang="en-US" dirty="0" err="1" smtClean="0"/>
              <a:t>disebut</a:t>
            </a:r>
            <a:r>
              <a:rPr lang="en-US" dirty="0" smtClean="0"/>
              <a:t> Management Information Base (MIB)</a:t>
            </a:r>
            <a:endParaRPr lang="en-SG" dirty="0" smtClean="0"/>
          </a:p>
          <a:p>
            <a:pPr>
              <a:lnSpc>
                <a:spcPct val="120000"/>
              </a:lnSpc>
            </a:pPr>
            <a:r>
              <a:rPr lang="en-US" dirty="0" smtClean="0"/>
              <a:t>MIB </a:t>
            </a:r>
            <a:r>
              <a:rPr lang="en-US" dirty="0" err="1" smtClean="0"/>
              <a:t>didefinisikan</a:t>
            </a:r>
            <a:r>
              <a:rPr lang="en-US" dirty="0" smtClean="0"/>
              <a:t> </a:t>
            </a:r>
            <a:r>
              <a:rPr lang="en-US" dirty="0" err="1" smtClean="0"/>
              <a:t>sebuah</a:t>
            </a:r>
            <a:r>
              <a:rPr lang="en-US" dirty="0" smtClean="0"/>
              <a:t> </a:t>
            </a:r>
            <a:r>
              <a:rPr lang="en-US" dirty="0" err="1" smtClean="0"/>
              <a:t>peralatan</a:t>
            </a:r>
            <a:r>
              <a:rPr lang="en-US" dirty="0" smtClean="0"/>
              <a:t> </a:t>
            </a:r>
            <a:r>
              <a:rPr lang="en-US" dirty="0" err="1" smtClean="0"/>
              <a:t>sebagai</a:t>
            </a:r>
            <a:r>
              <a:rPr lang="en-US" dirty="0" smtClean="0"/>
              <a:t> </a:t>
            </a:r>
            <a:r>
              <a:rPr lang="en-US" dirty="0" err="1" smtClean="0"/>
              <a:t>himpunan</a:t>
            </a:r>
            <a:r>
              <a:rPr lang="en-US" dirty="0" smtClean="0"/>
              <a:t> </a:t>
            </a:r>
            <a:r>
              <a:rPr lang="en-US" dirty="0" err="1" smtClean="0"/>
              <a:t>objek</a:t>
            </a:r>
            <a:r>
              <a:rPr lang="en-US" dirty="0" smtClean="0"/>
              <a:t> yang </a:t>
            </a:r>
            <a:r>
              <a:rPr lang="en-US" dirty="0" err="1" smtClean="0"/>
              <a:t>dapat</a:t>
            </a:r>
            <a:r>
              <a:rPr lang="en-US" dirty="0" smtClean="0"/>
              <a:t> </a:t>
            </a:r>
            <a:r>
              <a:rPr lang="en-US" dirty="0" err="1" smtClean="0"/>
              <a:t>dikendalikan</a:t>
            </a:r>
            <a:r>
              <a:rPr lang="en-US" dirty="0" smtClean="0"/>
              <a:t> yang </a:t>
            </a:r>
            <a:r>
              <a:rPr lang="en-US" dirty="0" err="1" smtClean="0"/>
              <a:t>nilainya</a:t>
            </a:r>
            <a:r>
              <a:rPr lang="en-US" dirty="0" smtClean="0"/>
              <a:t> </a:t>
            </a:r>
            <a:r>
              <a:rPr lang="en-US" dirty="0" err="1" smtClean="0"/>
              <a:t>dapat</a:t>
            </a:r>
            <a:r>
              <a:rPr lang="en-US" dirty="0" smtClean="0"/>
              <a:t> </a:t>
            </a:r>
            <a:r>
              <a:rPr lang="en-US" dirty="0" err="1" smtClean="0"/>
              <a:t>dibaca</a:t>
            </a:r>
            <a:r>
              <a:rPr lang="en-US" dirty="0" smtClean="0"/>
              <a:t> </a:t>
            </a:r>
            <a:r>
              <a:rPr lang="en-US" dirty="0" err="1" smtClean="0"/>
              <a:t>dan</a:t>
            </a:r>
            <a:r>
              <a:rPr lang="en-US" dirty="0" smtClean="0"/>
              <a:t> </a:t>
            </a:r>
            <a:r>
              <a:rPr lang="en-US" dirty="0" err="1" smtClean="0"/>
              <a:t>diubah</a:t>
            </a:r>
            <a:r>
              <a:rPr lang="en-US" dirty="0" smtClean="0"/>
              <a:t> </a:t>
            </a:r>
            <a:r>
              <a:rPr lang="en-US" dirty="0" err="1" smtClean="0"/>
              <a:t>dari</a:t>
            </a:r>
            <a:r>
              <a:rPr lang="en-US" dirty="0" smtClean="0"/>
              <a:t> SNMP manager. </a:t>
            </a:r>
          </a:p>
          <a:p>
            <a:pPr>
              <a:lnSpc>
                <a:spcPct val="120000"/>
              </a:lnSpc>
            </a:pPr>
            <a:r>
              <a:rPr lang="en-US" dirty="0" err="1" smtClean="0"/>
              <a:t>Setiap</a:t>
            </a:r>
            <a:r>
              <a:rPr lang="en-US" dirty="0" smtClean="0"/>
              <a:t> element </a:t>
            </a:r>
            <a:r>
              <a:rPr lang="en-US" dirty="0" err="1" smtClean="0"/>
              <a:t>peralatan</a:t>
            </a:r>
            <a:r>
              <a:rPr lang="en-US" dirty="0" smtClean="0"/>
              <a:t> </a:t>
            </a:r>
            <a:r>
              <a:rPr lang="en-US" dirty="0" err="1" smtClean="0"/>
              <a:t>harus</a:t>
            </a:r>
            <a:r>
              <a:rPr lang="en-US" dirty="0" smtClean="0"/>
              <a:t> </a:t>
            </a:r>
            <a:r>
              <a:rPr lang="en-US" dirty="0" err="1" smtClean="0"/>
              <a:t>terdaftar</a:t>
            </a:r>
            <a:r>
              <a:rPr lang="en-US" dirty="0" smtClean="0"/>
              <a:t> </a:t>
            </a:r>
            <a:r>
              <a:rPr lang="en-US" dirty="0" err="1" smtClean="0"/>
              <a:t>dalam</a:t>
            </a:r>
            <a:r>
              <a:rPr lang="en-US" dirty="0" smtClean="0"/>
              <a:t> MIB agar </a:t>
            </a:r>
            <a:r>
              <a:rPr lang="en-US" dirty="0" err="1" smtClean="0"/>
              <a:t>dapat</a:t>
            </a:r>
            <a:r>
              <a:rPr lang="en-US" dirty="0" smtClean="0"/>
              <a:t> </a:t>
            </a:r>
            <a:r>
              <a:rPr lang="en-US" dirty="0" err="1" smtClean="0"/>
              <a:t>dimonitor</a:t>
            </a:r>
            <a:r>
              <a:rPr lang="en-US" dirty="0" smtClean="0"/>
              <a:t> </a:t>
            </a:r>
            <a:r>
              <a:rPr lang="en-US" dirty="0" err="1" smtClean="0"/>
              <a:t>dari</a:t>
            </a:r>
            <a:r>
              <a:rPr lang="en-US" dirty="0" smtClean="0"/>
              <a:t> SNMP Manager.</a:t>
            </a:r>
          </a:p>
          <a:p>
            <a:pPr>
              <a:lnSpc>
                <a:spcPct val="120000"/>
              </a:lnSpc>
            </a:pPr>
            <a:r>
              <a:rPr lang="en-US" dirty="0" err="1" smtClean="0"/>
              <a:t>Pengembang</a:t>
            </a:r>
            <a:r>
              <a:rPr lang="en-US" dirty="0" smtClean="0"/>
              <a:t> </a:t>
            </a:r>
            <a:r>
              <a:rPr lang="en-US" dirty="0" err="1" smtClean="0"/>
              <a:t>peralatan</a:t>
            </a:r>
            <a:r>
              <a:rPr lang="en-US" dirty="0" smtClean="0"/>
              <a:t> SNMP devices </a:t>
            </a:r>
            <a:r>
              <a:rPr lang="en-US" dirty="0" err="1" smtClean="0"/>
              <a:t>dapat</a:t>
            </a:r>
            <a:r>
              <a:rPr lang="en-US" dirty="0" smtClean="0"/>
              <a:t> </a:t>
            </a:r>
            <a:r>
              <a:rPr lang="en-US" dirty="0" err="1" smtClean="0"/>
              <a:t>membuat</a:t>
            </a:r>
            <a:r>
              <a:rPr lang="en-US" dirty="0" smtClean="0"/>
              <a:t> MIB </a:t>
            </a:r>
            <a:r>
              <a:rPr lang="en-US" dirty="0" err="1" smtClean="0"/>
              <a:t>sendiri</a:t>
            </a:r>
            <a:r>
              <a:rPr lang="en-US" dirty="0" smtClean="0"/>
              <a:t> yang </a:t>
            </a:r>
            <a:r>
              <a:rPr lang="en-US" dirty="0" err="1" smtClean="0"/>
              <a:t>unik</a:t>
            </a:r>
            <a:r>
              <a:rPr lang="en-US" dirty="0" smtClean="0"/>
              <a:t> yang </a:t>
            </a:r>
            <a:r>
              <a:rPr lang="en-US" dirty="0" err="1" smtClean="0"/>
              <a:t>terdiri</a:t>
            </a:r>
            <a:r>
              <a:rPr lang="en-US" dirty="0" smtClean="0"/>
              <a:t> </a:t>
            </a:r>
            <a:r>
              <a:rPr lang="en-US" dirty="0" err="1" smtClean="0"/>
              <a:t>dari</a:t>
            </a:r>
            <a:r>
              <a:rPr lang="en-US" dirty="0" smtClean="0"/>
              <a:t> </a:t>
            </a:r>
            <a:r>
              <a:rPr lang="en-US" dirty="0" err="1" smtClean="0"/>
              <a:t>informasi</a:t>
            </a:r>
            <a:r>
              <a:rPr lang="en-US" dirty="0" smtClean="0"/>
              <a:t> </a:t>
            </a:r>
            <a:r>
              <a:rPr lang="en-US" dirty="0" err="1" smtClean="0"/>
              <a:t>peralatan</a:t>
            </a:r>
            <a:r>
              <a:rPr lang="en-US" dirty="0" smtClean="0"/>
              <a:t> yang </a:t>
            </a:r>
            <a:r>
              <a:rPr lang="en-US" dirty="0" err="1" smtClean="0"/>
              <a:t>tidak</a:t>
            </a:r>
            <a:r>
              <a:rPr lang="en-US" dirty="0" smtClean="0"/>
              <a:t> </a:t>
            </a:r>
            <a:r>
              <a:rPr lang="en-US" dirty="0" err="1" smtClean="0"/>
              <a:t>didefinisikan</a:t>
            </a:r>
            <a:r>
              <a:rPr lang="en-US" dirty="0" smtClean="0"/>
              <a:t> </a:t>
            </a:r>
            <a:r>
              <a:rPr lang="en-US" dirty="0" err="1" smtClean="0"/>
              <a:t>dalam</a:t>
            </a:r>
            <a:r>
              <a:rPr lang="en-US" dirty="0" smtClean="0"/>
              <a:t> MIB generic</a:t>
            </a:r>
          </a:p>
          <a:p>
            <a:pPr>
              <a:lnSpc>
                <a:spcPct val="120000"/>
              </a:lnSpc>
            </a:pPr>
            <a:r>
              <a:rPr lang="en-US" dirty="0" smtClean="0"/>
              <a:t>Proxy agent </a:t>
            </a:r>
            <a:r>
              <a:rPr lang="en-US" dirty="0" err="1" smtClean="0"/>
              <a:t>sangat</a:t>
            </a:r>
            <a:r>
              <a:rPr lang="en-US" dirty="0" smtClean="0"/>
              <a:t> </a:t>
            </a:r>
            <a:r>
              <a:rPr lang="en-US" dirty="0" err="1" smtClean="0"/>
              <a:t>dibutuhkan</a:t>
            </a:r>
            <a:r>
              <a:rPr lang="en-US" dirty="0" smtClean="0"/>
              <a:t> </a:t>
            </a:r>
            <a:r>
              <a:rPr lang="en-US" dirty="0" err="1" smtClean="0"/>
              <a:t>dalam</a:t>
            </a:r>
            <a:r>
              <a:rPr lang="en-US" dirty="0" smtClean="0"/>
              <a:t> </a:t>
            </a:r>
            <a:r>
              <a:rPr lang="en-US" dirty="0" err="1" smtClean="0"/>
              <a:t>mengkumpulkan</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jaringan</a:t>
            </a:r>
            <a:r>
              <a:rPr lang="en-US" dirty="0" smtClean="0"/>
              <a:t> SNMP proxy agent </a:t>
            </a:r>
            <a:r>
              <a:rPr lang="en-US" dirty="0" err="1" smtClean="0"/>
              <a:t>akan</a:t>
            </a:r>
            <a:r>
              <a:rPr lang="en-US" dirty="0" smtClean="0"/>
              <a:t> </a:t>
            </a:r>
            <a:r>
              <a:rPr lang="en-US" dirty="0" err="1" smtClean="0"/>
              <a:t>mendefinisikan</a:t>
            </a:r>
            <a:r>
              <a:rPr lang="en-US" dirty="0" smtClean="0"/>
              <a:t> </a:t>
            </a:r>
            <a:r>
              <a:rPr lang="en-US" dirty="0" err="1" smtClean="0"/>
              <a:t>berapa</a:t>
            </a:r>
            <a:r>
              <a:rPr lang="en-US" dirty="0" smtClean="0"/>
              <a:t> </a:t>
            </a:r>
            <a:r>
              <a:rPr lang="en-US" dirty="0" err="1" smtClean="0"/>
              <a:t>banyak</a:t>
            </a:r>
            <a:r>
              <a:rPr lang="en-US" dirty="0" smtClean="0"/>
              <a:t> </a:t>
            </a:r>
            <a:r>
              <a:rPr lang="en-US" dirty="0" err="1" smtClean="0"/>
              <a:t>peralatan</a:t>
            </a:r>
            <a:r>
              <a:rPr lang="en-US" dirty="0" smtClean="0"/>
              <a:t> non SNMP yang  </a:t>
            </a:r>
            <a:r>
              <a:rPr lang="en-US" dirty="0" err="1" smtClean="0"/>
              <a:t>dapat</a:t>
            </a:r>
            <a:r>
              <a:rPr lang="en-US" dirty="0" smtClean="0"/>
              <a:t> </a:t>
            </a:r>
            <a:r>
              <a:rPr lang="en-US" dirty="0" err="1" smtClean="0"/>
              <a:t>tergabung</a:t>
            </a:r>
            <a:r>
              <a:rPr lang="en-US" dirty="0" smtClean="0"/>
              <a:t> </a:t>
            </a:r>
            <a:r>
              <a:rPr lang="en-US" dirty="0" err="1" smtClean="0"/>
              <a:t>dalam</a:t>
            </a:r>
            <a:r>
              <a:rPr lang="en-US" dirty="0" smtClean="0"/>
              <a:t> </a:t>
            </a:r>
            <a:r>
              <a:rPr lang="en-US" dirty="0" err="1" smtClean="0"/>
              <a:t>jaringan</a:t>
            </a:r>
            <a:r>
              <a:rPr lang="en-US" dirty="0" smtClean="0"/>
              <a:t>. </a:t>
            </a:r>
            <a:r>
              <a:rPr lang="en-US" dirty="0" err="1" smtClean="0"/>
              <a:t>Peralatan</a:t>
            </a:r>
            <a:r>
              <a:rPr lang="en-US" dirty="0" smtClean="0"/>
              <a:t> yang </a:t>
            </a:r>
            <a:r>
              <a:rPr lang="en-US" dirty="0" err="1" smtClean="0"/>
              <a:t>tidak</a:t>
            </a:r>
            <a:r>
              <a:rPr lang="en-US" dirty="0" smtClean="0"/>
              <a:t> </a:t>
            </a:r>
            <a:r>
              <a:rPr lang="en-US" dirty="0" err="1" smtClean="0"/>
              <a:t>dibuat</a:t>
            </a:r>
            <a:r>
              <a:rPr lang="en-US" dirty="0" smtClean="0"/>
              <a:t> </a:t>
            </a:r>
            <a:r>
              <a:rPr lang="en-US" dirty="0" err="1" smtClean="0"/>
              <a:t>untuk</a:t>
            </a:r>
            <a:r>
              <a:rPr lang="en-US" dirty="0" smtClean="0"/>
              <a:t> SNMP </a:t>
            </a:r>
            <a:r>
              <a:rPr lang="en-US" dirty="0" err="1" smtClean="0"/>
              <a:t>tidak</a:t>
            </a:r>
            <a:r>
              <a:rPr lang="en-US" dirty="0" smtClean="0"/>
              <a:t> </a:t>
            </a:r>
            <a:r>
              <a:rPr lang="en-US" dirty="0" err="1" smtClean="0"/>
              <a:t>mempunyai</a:t>
            </a:r>
            <a:r>
              <a:rPr lang="en-US" dirty="0" smtClean="0"/>
              <a:t> MIB </a:t>
            </a:r>
            <a:r>
              <a:rPr lang="en-US" dirty="0" err="1" smtClean="0"/>
              <a:t>sendiri</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dirty="0" err="1" smtClean="0"/>
              <a:t>Anomally</a:t>
            </a:r>
            <a:r>
              <a:rPr lang="en-US" dirty="0" smtClean="0"/>
              <a:t> and Failure</a:t>
            </a:r>
            <a:endParaRPr lang="en-SG" dirty="0"/>
          </a:p>
        </p:txBody>
      </p:sp>
      <p:sp>
        <p:nvSpPr>
          <p:cNvPr id="3" name="Content Placeholder 2"/>
          <p:cNvSpPr>
            <a:spLocks noGrp="1"/>
          </p:cNvSpPr>
          <p:nvPr>
            <p:ph idx="1"/>
          </p:nvPr>
        </p:nvSpPr>
        <p:spPr>
          <a:xfrm>
            <a:off x="457200" y="1214422"/>
            <a:ext cx="8229600" cy="5643578"/>
          </a:xfrm>
        </p:spPr>
        <p:txBody>
          <a:bodyPr>
            <a:normAutofit fontScale="70000" lnSpcReduction="20000"/>
          </a:bodyPr>
          <a:lstStyle/>
          <a:p>
            <a:pPr>
              <a:lnSpc>
                <a:spcPct val="170000"/>
              </a:lnSpc>
            </a:pPr>
            <a:r>
              <a:rPr lang="en-SG" dirty="0" err="1" smtClean="0"/>
              <a:t>Dengan</a:t>
            </a:r>
            <a:r>
              <a:rPr lang="en-SG" dirty="0" smtClean="0"/>
              <a:t> </a:t>
            </a:r>
            <a:r>
              <a:rPr lang="en-SG" dirty="0" err="1" smtClean="0"/>
              <a:t>terintegrasinya</a:t>
            </a:r>
            <a:r>
              <a:rPr lang="en-SG" dirty="0" smtClean="0"/>
              <a:t> </a:t>
            </a:r>
            <a:r>
              <a:rPr lang="en-SG" dirty="0" err="1" smtClean="0"/>
              <a:t>banyak</a:t>
            </a:r>
            <a:r>
              <a:rPr lang="en-SG" dirty="0" smtClean="0"/>
              <a:t> </a:t>
            </a:r>
            <a:r>
              <a:rPr lang="en-SG" dirty="0" err="1" smtClean="0"/>
              <a:t>perangkat</a:t>
            </a:r>
            <a:r>
              <a:rPr lang="en-SG" dirty="0" smtClean="0"/>
              <a:t> </a:t>
            </a:r>
            <a:r>
              <a:rPr lang="en-SG" dirty="0" err="1" smtClean="0"/>
              <a:t>dalam</a:t>
            </a:r>
            <a:r>
              <a:rPr lang="en-SG" dirty="0" smtClean="0"/>
              <a:t> </a:t>
            </a:r>
            <a:r>
              <a:rPr lang="en-SG" dirty="0" err="1" smtClean="0"/>
              <a:t>suatu</a:t>
            </a:r>
            <a:r>
              <a:rPr lang="en-SG" dirty="0" smtClean="0"/>
              <a:t> </a:t>
            </a:r>
            <a:r>
              <a:rPr lang="en-SG" dirty="0" err="1" smtClean="0"/>
              <a:t>jaringan</a:t>
            </a:r>
            <a:r>
              <a:rPr lang="en-SG" dirty="0" smtClean="0"/>
              <a:t> yang heterogeneous, </a:t>
            </a:r>
            <a:r>
              <a:rPr lang="en-SG" dirty="0" err="1" smtClean="0"/>
              <a:t>maka</a:t>
            </a:r>
            <a:r>
              <a:rPr lang="en-SG" dirty="0" smtClean="0"/>
              <a:t> </a:t>
            </a:r>
            <a:r>
              <a:rPr lang="en-SG" dirty="0" err="1" smtClean="0"/>
              <a:t>akan</a:t>
            </a:r>
            <a:r>
              <a:rPr lang="en-SG" dirty="0" smtClean="0"/>
              <a:t> </a:t>
            </a:r>
            <a:r>
              <a:rPr lang="en-SG" dirty="0" err="1" smtClean="0"/>
              <a:t>semakin</a:t>
            </a:r>
            <a:r>
              <a:rPr lang="en-SG" dirty="0" smtClean="0"/>
              <a:t> </a:t>
            </a:r>
            <a:r>
              <a:rPr lang="en-SG" dirty="0" err="1" smtClean="0"/>
              <a:t>banyak</a:t>
            </a:r>
            <a:r>
              <a:rPr lang="en-SG" dirty="0" smtClean="0"/>
              <a:t> </a:t>
            </a:r>
            <a:r>
              <a:rPr lang="en-SG" dirty="0" err="1" smtClean="0"/>
              <a:t>permasalah</a:t>
            </a:r>
            <a:r>
              <a:rPr lang="en-SG" dirty="0" smtClean="0"/>
              <a:t> </a:t>
            </a:r>
            <a:r>
              <a:rPr lang="en-SG" dirty="0" err="1" smtClean="0"/>
              <a:t>teknis</a:t>
            </a:r>
            <a:r>
              <a:rPr lang="en-SG" dirty="0" smtClean="0"/>
              <a:t> yang </a:t>
            </a:r>
            <a:r>
              <a:rPr lang="en-SG" dirty="0" err="1" smtClean="0"/>
              <a:t>mungkin</a:t>
            </a:r>
            <a:r>
              <a:rPr lang="en-SG" dirty="0" smtClean="0"/>
              <a:t> </a:t>
            </a:r>
            <a:r>
              <a:rPr lang="en-SG" dirty="0" err="1" smtClean="0"/>
              <a:t>muncul</a:t>
            </a:r>
            <a:r>
              <a:rPr lang="en-SG" dirty="0" smtClean="0"/>
              <a:t>. Anomaly </a:t>
            </a:r>
            <a:r>
              <a:rPr lang="en-SG" dirty="0" err="1" smtClean="0"/>
              <a:t>atau</a:t>
            </a:r>
            <a:r>
              <a:rPr lang="en-SG" dirty="0" smtClean="0"/>
              <a:t> </a:t>
            </a:r>
            <a:r>
              <a:rPr lang="en-SG" dirty="0" err="1" smtClean="0"/>
              <a:t>ketidaknormalan</a:t>
            </a:r>
            <a:r>
              <a:rPr lang="en-SG" dirty="0" smtClean="0"/>
              <a:t> </a:t>
            </a:r>
            <a:r>
              <a:rPr lang="en-SG" dirty="0" err="1" smtClean="0"/>
              <a:t>dapat</a:t>
            </a:r>
            <a:r>
              <a:rPr lang="en-SG" dirty="0" smtClean="0"/>
              <a:t> </a:t>
            </a:r>
            <a:r>
              <a:rPr lang="en-SG" dirty="0" err="1" smtClean="0"/>
              <a:t>terjadi</a:t>
            </a:r>
            <a:r>
              <a:rPr lang="en-SG" dirty="0" smtClean="0"/>
              <a:t> </a:t>
            </a:r>
            <a:r>
              <a:rPr lang="en-SG" dirty="0" err="1" smtClean="0"/>
              <a:t>sewaktu-waktu</a:t>
            </a:r>
            <a:r>
              <a:rPr lang="en-SG" dirty="0" smtClean="0"/>
              <a:t>, </a:t>
            </a:r>
            <a:r>
              <a:rPr lang="en-SG" dirty="0" err="1" smtClean="0"/>
              <a:t>misalnya</a:t>
            </a:r>
            <a:r>
              <a:rPr lang="en-SG" dirty="0" smtClean="0"/>
              <a:t> </a:t>
            </a:r>
          </a:p>
          <a:p>
            <a:pPr marL="1028700" lvl="1" indent="-571500">
              <a:lnSpc>
                <a:spcPct val="170000"/>
              </a:lnSpc>
              <a:buFont typeface="+mj-lt"/>
              <a:buAutoNum type="romanLcPeriod"/>
            </a:pPr>
            <a:r>
              <a:rPr lang="en-SG" dirty="0" err="1" smtClean="0"/>
              <a:t>tingginya</a:t>
            </a:r>
            <a:r>
              <a:rPr lang="en-SG" dirty="0" smtClean="0"/>
              <a:t> </a:t>
            </a:r>
            <a:r>
              <a:rPr lang="en-SG" dirty="0" smtClean="0"/>
              <a:t>traffic bandwidth inbound-outbound </a:t>
            </a:r>
            <a:r>
              <a:rPr lang="en-SG" dirty="0" err="1" smtClean="0"/>
              <a:t>diluar</a:t>
            </a:r>
            <a:r>
              <a:rPr lang="en-SG" dirty="0" smtClean="0"/>
              <a:t> </a:t>
            </a:r>
            <a:r>
              <a:rPr lang="en-SG" dirty="0" err="1" smtClean="0"/>
              <a:t>kebiasaan</a:t>
            </a:r>
            <a:r>
              <a:rPr lang="en-SG" dirty="0" smtClean="0"/>
              <a:t>, </a:t>
            </a:r>
            <a:r>
              <a:rPr lang="en-SG" dirty="0" err="1" smtClean="0"/>
              <a:t>biasanya</a:t>
            </a:r>
            <a:r>
              <a:rPr lang="en-SG" dirty="0" smtClean="0"/>
              <a:t> </a:t>
            </a:r>
            <a:r>
              <a:rPr lang="en-SG" dirty="0" err="1" smtClean="0"/>
              <a:t>masalah</a:t>
            </a:r>
            <a:r>
              <a:rPr lang="en-SG" dirty="0" smtClean="0"/>
              <a:t> </a:t>
            </a:r>
            <a:r>
              <a:rPr lang="en-SG" dirty="0" err="1" smtClean="0"/>
              <a:t>ini</a:t>
            </a:r>
            <a:r>
              <a:rPr lang="en-SG" dirty="0" smtClean="0"/>
              <a:t> </a:t>
            </a:r>
            <a:r>
              <a:rPr lang="en-SG" dirty="0" err="1" smtClean="0"/>
              <a:t>berasal</a:t>
            </a:r>
            <a:r>
              <a:rPr lang="en-SG" dirty="0" smtClean="0"/>
              <a:t> </a:t>
            </a:r>
            <a:r>
              <a:rPr lang="en-SG" dirty="0" err="1" smtClean="0"/>
              <a:t>dari</a:t>
            </a:r>
            <a:r>
              <a:rPr lang="en-SG" dirty="0" smtClean="0"/>
              <a:t> </a:t>
            </a:r>
            <a:r>
              <a:rPr lang="en-SG" dirty="0" err="1" smtClean="0"/>
              <a:t>serangan</a:t>
            </a:r>
            <a:r>
              <a:rPr lang="en-SG" dirty="0" smtClean="0"/>
              <a:t> worm </a:t>
            </a:r>
            <a:r>
              <a:rPr lang="en-SG" dirty="0" err="1" smtClean="0"/>
              <a:t>atau</a:t>
            </a:r>
            <a:r>
              <a:rPr lang="en-SG" dirty="0" smtClean="0"/>
              <a:t> </a:t>
            </a:r>
            <a:r>
              <a:rPr lang="en-SG" dirty="0" err="1" smtClean="0"/>
              <a:t>rusaknya</a:t>
            </a:r>
            <a:r>
              <a:rPr lang="en-SG" dirty="0" smtClean="0"/>
              <a:t> interface </a:t>
            </a:r>
            <a:r>
              <a:rPr lang="en-SG" dirty="0" err="1" smtClean="0"/>
              <a:t>di</a:t>
            </a:r>
            <a:r>
              <a:rPr lang="en-SG" dirty="0" smtClean="0"/>
              <a:t> </a:t>
            </a:r>
            <a:r>
              <a:rPr lang="en-SG" dirty="0" err="1" smtClean="0"/>
              <a:t>perangkat</a:t>
            </a:r>
            <a:r>
              <a:rPr lang="en-SG" dirty="0" smtClean="0"/>
              <a:t>, </a:t>
            </a:r>
          </a:p>
          <a:p>
            <a:pPr marL="1028700" lvl="1" indent="-571500">
              <a:lnSpc>
                <a:spcPct val="170000"/>
              </a:lnSpc>
              <a:buFont typeface="+mj-lt"/>
              <a:buAutoNum type="romanLcPeriod"/>
            </a:pPr>
            <a:r>
              <a:rPr lang="en-SG" dirty="0" err="1" smtClean="0"/>
              <a:t>akses</a:t>
            </a:r>
            <a:r>
              <a:rPr lang="en-SG" dirty="0" smtClean="0"/>
              <a:t> </a:t>
            </a:r>
            <a:r>
              <a:rPr lang="en-SG" dirty="0" err="1" smtClean="0"/>
              <a:t>oleh</a:t>
            </a:r>
            <a:r>
              <a:rPr lang="en-SG" dirty="0" smtClean="0"/>
              <a:t> login user </a:t>
            </a:r>
            <a:r>
              <a:rPr lang="en-SG" dirty="0" err="1" smtClean="0"/>
              <a:t>tertentu</a:t>
            </a:r>
            <a:r>
              <a:rPr lang="en-SG" dirty="0" smtClean="0"/>
              <a:t> yang </a:t>
            </a:r>
            <a:r>
              <a:rPr lang="en-SG" dirty="0" err="1" smtClean="0"/>
              <a:t>terjadi</a:t>
            </a:r>
            <a:r>
              <a:rPr lang="en-SG" dirty="0" smtClean="0"/>
              <a:t> </a:t>
            </a:r>
            <a:r>
              <a:rPr lang="en-SG" dirty="0" err="1" smtClean="0"/>
              <a:t>di</a:t>
            </a:r>
            <a:r>
              <a:rPr lang="en-SG" dirty="0" smtClean="0"/>
              <a:t> </a:t>
            </a:r>
            <a:r>
              <a:rPr lang="en-SG" dirty="0" err="1" smtClean="0"/>
              <a:t>luar</a:t>
            </a:r>
            <a:r>
              <a:rPr lang="en-SG" dirty="0" smtClean="0"/>
              <a:t> jam </a:t>
            </a:r>
            <a:r>
              <a:rPr lang="en-SG" dirty="0" err="1" smtClean="0"/>
              <a:t>kerja</a:t>
            </a:r>
            <a:r>
              <a:rPr lang="en-SG" dirty="0" smtClean="0"/>
              <a:t>, </a:t>
            </a:r>
          </a:p>
          <a:p>
            <a:pPr marL="1028700" lvl="1" indent="-571500">
              <a:lnSpc>
                <a:spcPct val="170000"/>
              </a:lnSpc>
              <a:buFont typeface="+mj-lt"/>
              <a:buAutoNum type="romanLcPeriod"/>
            </a:pPr>
            <a:r>
              <a:rPr lang="en-SG" dirty="0" err="1" smtClean="0"/>
              <a:t>pada</a:t>
            </a:r>
            <a:r>
              <a:rPr lang="en-SG" dirty="0" smtClean="0"/>
              <a:t> </a:t>
            </a:r>
            <a:r>
              <a:rPr lang="en-SG" dirty="0" err="1" smtClean="0"/>
              <a:t>saat</a:t>
            </a:r>
            <a:r>
              <a:rPr lang="en-SG" dirty="0" smtClean="0"/>
              <a:t> </a:t>
            </a:r>
            <a:r>
              <a:rPr lang="en-SG" dirty="0" err="1" smtClean="0"/>
              <a:t>terjadi</a:t>
            </a:r>
            <a:r>
              <a:rPr lang="en-SG" dirty="0" smtClean="0"/>
              <a:t> </a:t>
            </a:r>
            <a:r>
              <a:rPr lang="en-SG" dirty="0" err="1" smtClean="0"/>
              <a:t>perubahan</a:t>
            </a:r>
            <a:r>
              <a:rPr lang="en-SG" dirty="0" smtClean="0"/>
              <a:t> </a:t>
            </a:r>
            <a:r>
              <a:rPr lang="en-SG" dirty="0" err="1" smtClean="0"/>
              <a:t>cuaca</a:t>
            </a:r>
            <a:r>
              <a:rPr lang="en-SG" dirty="0" smtClean="0"/>
              <a:t>, </a:t>
            </a:r>
            <a:r>
              <a:rPr lang="en-SG" dirty="0" err="1" smtClean="0"/>
              <a:t>seperti</a:t>
            </a:r>
            <a:r>
              <a:rPr lang="en-SG" dirty="0" smtClean="0"/>
              <a:t> </a:t>
            </a:r>
            <a:r>
              <a:rPr lang="en-SG" dirty="0" err="1" smtClean="0"/>
              <a:t>hujan</a:t>
            </a:r>
            <a:r>
              <a:rPr lang="en-SG" dirty="0" smtClean="0"/>
              <a:t> </a:t>
            </a:r>
            <a:r>
              <a:rPr lang="en-SG" dirty="0" err="1" smtClean="0"/>
              <a:t>atau</a:t>
            </a:r>
            <a:r>
              <a:rPr lang="en-SG" dirty="0" smtClean="0"/>
              <a:t> </a:t>
            </a:r>
            <a:r>
              <a:rPr lang="en-SG" dirty="0" err="1" smtClean="0"/>
              <a:t>berkabut</a:t>
            </a:r>
            <a:r>
              <a:rPr lang="en-SG" dirty="0" smtClean="0"/>
              <a:t> </a:t>
            </a:r>
            <a:r>
              <a:rPr lang="en-SG" dirty="0" err="1" smtClean="0"/>
              <a:t>beberapa</a:t>
            </a:r>
            <a:r>
              <a:rPr lang="en-SG" dirty="0" smtClean="0"/>
              <a:t> </a:t>
            </a:r>
            <a:r>
              <a:rPr lang="en-SG" dirty="0" err="1" smtClean="0"/>
              <a:t>peralatan</a:t>
            </a:r>
            <a:r>
              <a:rPr lang="en-SG" dirty="0" smtClean="0"/>
              <a:t> </a:t>
            </a:r>
            <a:r>
              <a:rPr lang="en-SG" dirty="0" err="1" smtClean="0"/>
              <a:t>sangat</a:t>
            </a:r>
            <a:r>
              <a:rPr lang="en-SG" dirty="0" smtClean="0"/>
              <a:t> </a:t>
            </a:r>
            <a:r>
              <a:rPr lang="en-SG" dirty="0" err="1" smtClean="0"/>
              <a:t>tinggi</a:t>
            </a:r>
            <a:r>
              <a:rPr lang="en-SG" dirty="0" smtClean="0"/>
              <a:t> </a:t>
            </a:r>
            <a:r>
              <a:rPr lang="en-SG" dirty="0" err="1" smtClean="0"/>
              <a:t>pemakaian</a:t>
            </a:r>
            <a:r>
              <a:rPr lang="en-SG" dirty="0" smtClean="0"/>
              <a:t> </a:t>
            </a:r>
            <a:r>
              <a:rPr lang="en-SG" dirty="0" err="1" smtClean="0"/>
              <a:t>interfacenya</a:t>
            </a:r>
            <a:r>
              <a:rPr lang="en-SG" dirty="0" smtClean="0"/>
              <a:t>, </a:t>
            </a:r>
            <a:r>
              <a:rPr lang="en-SG" dirty="0" err="1" smtClean="0"/>
              <a:t>padahal</a:t>
            </a:r>
            <a:r>
              <a:rPr lang="en-SG" dirty="0" smtClean="0"/>
              <a:t> </a:t>
            </a:r>
            <a:r>
              <a:rPr lang="en-SG" dirty="0" err="1" smtClean="0"/>
              <a:t>tidak</a:t>
            </a:r>
            <a:r>
              <a:rPr lang="en-SG" dirty="0" smtClean="0"/>
              <a:t> </a:t>
            </a:r>
            <a:r>
              <a:rPr lang="en-SG" dirty="0" err="1" smtClean="0"/>
              <a:t>ada</a:t>
            </a:r>
            <a:r>
              <a:rPr lang="en-SG" dirty="0" smtClean="0"/>
              <a:t> yang </a:t>
            </a:r>
            <a:r>
              <a:rPr lang="en-SG" dirty="0" err="1" smtClean="0"/>
              <a:t>mengakses</a:t>
            </a:r>
            <a:endParaRPr lang="en-SG" dirty="0" smtClean="0"/>
          </a:p>
          <a:p>
            <a:pPr lvl="1">
              <a:lnSpc>
                <a:spcPct val="170000"/>
              </a:lnSpc>
              <a:buNone/>
            </a:pPr>
            <a:endParaRPr lang="en-S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0000" lnSpcReduction="20000"/>
          </a:bodyPr>
          <a:lstStyle/>
          <a:p>
            <a:pPr marL="971550" lvl="1" indent="-571500">
              <a:lnSpc>
                <a:spcPct val="120000"/>
              </a:lnSpc>
              <a:buFont typeface="+mj-lt"/>
              <a:buAutoNum type="romanUcPeriod" startAt="4"/>
            </a:pPr>
            <a:r>
              <a:rPr lang="en-SG" dirty="0" err="1" smtClean="0"/>
              <a:t>Adanya</a:t>
            </a:r>
            <a:r>
              <a:rPr lang="en-SG" dirty="0" smtClean="0"/>
              <a:t> </a:t>
            </a:r>
            <a:r>
              <a:rPr lang="en-SG" dirty="0" err="1" smtClean="0"/>
              <a:t>trafik</a:t>
            </a:r>
            <a:r>
              <a:rPr lang="en-SG" dirty="0" smtClean="0"/>
              <a:t> </a:t>
            </a:r>
            <a:r>
              <a:rPr lang="en-SG" dirty="0" smtClean="0"/>
              <a:t>data yang </a:t>
            </a:r>
            <a:r>
              <a:rPr lang="en-SG" dirty="0" err="1" smtClean="0"/>
              <a:t>sangat</a:t>
            </a:r>
            <a:r>
              <a:rPr lang="en-SG" dirty="0" smtClean="0"/>
              <a:t> </a:t>
            </a:r>
            <a:r>
              <a:rPr lang="en-SG" dirty="0" err="1" smtClean="0"/>
              <a:t>besar</a:t>
            </a:r>
            <a:r>
              <a:rPr lang="en-SG" dirty="0" smtClean="0"/>
              <a:t> </a:t>
            </a:r>
            <a:r>
              <a:rPr lang="en-SG" dirty="0" err="1" smtClean="0"/>
              <a:t>mengarah</a:t>
            </a:r>
            <a:r>
              <a:rPr lang="en-SG" dirty="0" smtClean="0"/>
              <a:t> </a:t>
            </a:r>
            <a:r>
              <a:rPr lang="en-SG" dirty="0" err="1" smtClean="0"/>
              <a:t>ke</a:t>
            </a:r>
            <a:r>
              <a:rPr lang="en-SG" dirty="0" smtClean="0"/>
              <a:t> </a:t>
            </a:r>
            <a:r>
              <a:rPr lang="en-SG" dirty="0" err="1" smtClean="0"/>
              <a:t>atau</a:t>
            </a:r>
            <a:r>
              <a:rPr lang="en-SG" dirty="0" smtClean="0"/>
              <a:t> </a:t>
            </a:r>
            <a:r>
              <a:rPr lang="en-SG" dirty="0" err="1" smtClean="0"/>
              <a:t>dari</a:t>
            </a:r>
            <a:r>
              <a:rPr lang="en-SG" dirty="0" smtClean="0"/>
              <a:t> </a:t>
            </a:r>
            <a:r>
              <a:rPr lang="en-SG" dirty="0" err="1" smtClean="0"/>
              <a:t>jaringan</a:t>
            </a:r>
            <a:r>
              <a:rPr lang="en-SG" dirty="0" smtClean="0"/>
              <a:t>, (iv) </a:t>
            </a:r>
            <a:r>
              <a:rPr lang="en-SG" dirty="0" err="1" smtClean="0"/>
              <a:t>beberapa</a:t>
            </a:r>
            <a:r>
              <a:rPr lang="en-SG" dirty="0" smtClean="0"/>
              <a:t> </a:t>
            </a:r>
            <a:r>
              <a:rPr lang="en-SG" dirty="0" err="1" smtClean="0"/>
              <a:t>perangkat</a:t>
            </a:r>
            <a:r>
              <a:rPr lang="en-SG" dirty="0" smtClean="0"/>
              <a:t> </a:t>
            </a:r>
            <a:r>
              <a:rPr lang="en-SG" dirty="0" err="1" smtClean="0"/>
              <a:t>akan</a:t>
            </a:r>
            <a:r>
              <a:rPr lang="en-SG" dirty="0" smtClean="0"/>
              <a:t> </a:t>
            </a:r>
            <a:r>
              <a:rPr lang="en-SG" dirty="0" err="1" smtClean="0"/>
              <a:t>memberikan</a:t>
            </a:r>
            <a:r>
              <a:rPr lang="en-SG" dirty="0" smtClean="0"/>
              <a:t> </a:t>
            </a:r>
            <a:r>
              <a:rPr lang="en-SG" dirty="0" err="1" smtClean="0"/>
              <a:t>informasi</a:t>
            </a:r>
            <a:r>
              <a:rPr lang="en-SG" dirty="0" smtClean="0"/>
              <a:t> </a:t>
            </a:r>
            <a:r>
              <a:rPr lang="sv-SE" dirty="0" smtClean="0"/>
              <a:t>disaat </a:t>
            </a:r>
            <a:r>
              <a:rPr lang="sv-SE" dirty="0" smtClean="0"/>
              <a:t>sistemnya akan </a:t>
            </a:r>
            <a:r>
              <a:rPr lang="sv-SE" dirty="0" smtClean="0"/>
              <a:t>error</a:t>
            </a:r>
            <a:endParaRPr lang="sv-SE" dirty="0" smtClean="0"/>
          </a:p>
          <a:p>
            <a:pPr marL="971550" lvl="1" indent="-571500">
              <a:lnSpc>
                <a:spcPct val="120000"/>
              </a:lnSpc>
              <a:buFont typeface="+mj-lt"/>
              <a:buAutoNum type="romanUcPeriod" startAt="4"/>
            </a:pPr>
            <a:r>
              <a:rPr lang="sv-SE" dirty="0" smtClean="0"/>
              <a:t>terjadi </a:t>
            </a:r>
            <a:r>
              <a:rPr lang="sv-SE" dirty="0" smtClean="0"/>
              <a:t>akses ke port-port </a:t>
            </a:r>
            <a:r>
              <a:rPr lang="sv-SE" i="1" dirty="0" smtClean="0"/>
              <a:t>diluar unknow port number yang </a:t>
            </a:r>
            <a:r>
              <a:rPr lang="sv-SE" i="1" dirty="0" smtClean="0"/>
              <a:t>biasanya </a:t>
            </a:r>
            <a:r>
              <a:rPr lang="fr-FR" dirty="0" err="1" smtClean="0"/>
              <a:t>aksi</a:t>
            </a:r>
            <a:r>
              <a:rPr lang="fr-FR" dirty="0" smtClean="0"/>
              <a:t> </a:t>
            </a:r>
            <a:r>
              <a:rPr lang="fr-FR" dirty="0" smtClean="0"/>
              <a:t>dari </a:t>
            </a:r>
            <a:r>
              <a:rPr lang="fr-FR" dirty="0" err="1" smtClean="0"/>
              <a:t>malicious</a:t>
            </a:r>
            <a:r>
              <a:rPr lang="fr-FR" dirty="0" smtClean="0"/>
              <a:t> code </a:t>
            </a:r>
            <a:r>
              <a:rPr lang="fr-FR" dirty="0" err="1" smtClean="0"/>
              <a:t>atau</a:t>
            </a:r>
            <a:r>
              <a:rPr lang="fr-FR" dirty="0" smtClean="0"/>
              <a:t> hacking.</a:t>
            </a:r>
          </a:p>
          <a:p>
            <a:pPr marL="971550" lvl="1" indent="-571500">
              <a:lnSpc>
                <a:spcPct val="120000"/>
              </a:lnSpc>
              <a:buNone/>
            </a:pPr>
            <a:endParaRPr lang="en-SG" dirty="0" smtClean="0"/>
          </a:p>
          <a:p>
            <a:pPr marL="571500" indent="-571500">
              <a:lnSpc>
                <a:spcPct val="120000"/>
              </a:lnSpc>
              <a:buNone/>
            </a:pPr>
            <a:r>
              <a:rPr lang="en-SG" dirty="0" smtClean="0"/>
              <a:t>	Threats </a:t>
            </a:r>
            <a:r>
              <a:rPr lang="en-SG" dirty="0" err="1" smtClean="0"/>
              <a:t>juga</a:t>
            </a:r>
            <a:r>
              <a:rPr lang="en-SG" dirty="0" smtClean="0"/>
              <a:t> </a:t>
            </a:r>
            <a:r>
              <a:rPr lang="en-SG" dirty="0" err="1" smtClean="0"/>
              <a:t>dapat</a:t>
            </a:r>
            <a:r>
              <a:rPr lang="en-SG" dirty="0" smtClean="0"/>
              <a:t> </a:t>
            </a:r>
            <a:r>
              <a:rPr lang="en-SG" dirty="0" err="1" smtClean="0"/>
              <a:t>menyebabkan</a:t>
            </a:r>
            <a:r>
              <a:rPr lang="en-SG" dirty="0" smtClean="0"/>
              <a:t> </a:t>
            </a:r>
            <a:r>
              <a:rPr lang="en-SG" dirty="0" err="1" smtClean="0"/>
              <a:t>terjadinya</a:t>
            </a:r>
            <a:r>
              <a:rPr lang="en-SG" dirty="0" smtClean="0"/>
              <a:t> anomaly </a:t>
            </a:r>
            <a:r>
              <a:rPr lang="en-SG" dirty="0" err="1" smtClean="0"/>
              <a:t>dan</a:t>
            </a:r>
            <a:r>
              <a:rPr lang="en-SG" dirty="0" smtClean="0"/>
              <a:t> failure </a:t>
            </a:r>
            <a:r>
              <a:rPr lang="en-SG" dirty="0" err="1" smtClean="0"/>
              <a:t>seperti</a:t>
            </a:r>
            <a:r>
              <a:rPr lang="en-SG" dirty="0" smtClean="0"/>
              <a:t> </a:t>
            </a:r>
            <a:r>
              <a:rPr lang="en-SG" dirty="0" smtClean="0">
                <a:solidFill>
                  <a:srgbClr val="FF0000"/>
                </a:solidFill>
              </a:rPr>
              <a:t>Malicious </a:t>
            </a:r>
            <a:r>
              <a:rPr lang="en-SG" dirty="0" smtClean="0">
                <a:solidFill>
                  <a:srgbClr val="FF0000"/>
                </a:solidFill>
              </a:rPr>
              <a:t>Code (Trojan, Worm, Backdoors, </a:t>
            </a:r>
            <a:r>
              <a:rPr lang="en-SG" dirty="0" err="1" smtClean="0">
                <a:solidFill>
                  <a:srgbClr val="FF0000"/>
                </a:solidFill>
              </a:rPr>
              <a:t>Botnet</a:t>
            </a:r>
            <a:r>
              <a:rPr lang="en-SG" dirty="0" smtClean="0">
                <a:solidFill>
                  <a:srgbClr val="FF0000"/>
                </a:solidFill>
              </a:rPr>
              <a:t>, Spyware, </a:t>
            </a:r>
            <a:r>
              <a:rPr lang="en-SG" dirty="0" err="1" smtClean="0">
                <a:solidFill>
                  <a:srgbClr val="FF0000"/>
                </a:solidFill>
              </a:rPr>
              <a:t>Rootkit</a:t>
            </a:r>
            <a:r>
              <a:rPr lang="en-SG" dirty="0" smtClean="0">
                <a:solidFill>
                  <a:srgbClr val="FF0000"/>
                </a:solidFill>
              </a:rPr>
              <a:t>), </a:t>
            </a:r>
            <a:r>
              <a:rPr lang="en-SG" dirty="0" err="1" smtClean="0">
                <a:solidFill>
                  <a:srgbClr val="FF0000"/>
                </a:solidFill>
              </a:rPr>
              <a:t>DoS</a:t>
            </a:r>
            <a:r>
              <a:rPr lang="en-SG" dirty="0" smtClean="0">
                <a:solidFill>
                  <a:srgbClr val="FF0000"/>
                </a:solidFill>
              </a:rPr>
              <a:t> / </a:t>
            </a:r>
            <a:r>
              <a:rPr lang="en-SG" dirty="0" err="1" smtClean="0">
                <a:solidFill>
                  <a:srgbClr val="FF0000"/>
                </a:solidFill>
              </a:rPr>
              <a:t>DDoS</a:t>
            </a:r>
            <a:r>
              <a:rPr lang="en-SG" dirty="0" smtClean="0">
                <a:solidFill>
                  <a:srgbClr val="FF0000"/>
                </a:solidFill>
              </a:rPr>
              <a:t>, Ping of </a:t>
            </a:r>
            <a:r>
              <a:rPr lang="en-SG" dirty="0" smtClean="0">
                <a:solidFill>
                  <a:srgbClr val="FF0000"/>
                </a:solidFill>
              </a:rPr>
              <a:t>Death, Buffer </a:t>
            </a:r>
            <a:r>
              <a:rPr lang="en-SG" dirty="0" smtClean="0">
                <a:solidFill>
                  <a:srgbClr val="FF0000"/>
                </a:solidFill>
              </a:rPr>
              <a:t>overflows</a:t>
            </a:r>
            <a:r>
              <a:rPr lang="en-SG" dirty="0" smtClean="0"/>
              <a:t>, </a:t>
            </a:r>
            <a:r>
              <a:rPr lang="en-SG" dirty="0" err="1" smtClean="0"/>
              <a:t>biasanya</a:t>
            </a:r>
            <a:r>
              <a:rPr lang="en-SG" dirty="0" smtClean="0"/>
              <a:t> </a:t>
            </a:r>
            <a:r>
              <a:rPr lang="en-SG" dirty="0" err="1" smtClean="0"/>
              <a:t>akibat</a:t>
            </a:r>
            <a:r>
              <a:rPr lang="en-SG" dirty="0" smtClean="0"/>
              <a:t> </a:t>
            </a:r>
            <a:r>
              <a:rPr lang="en-SG" dirty="0" err="1" smtClean="0"/>
              <a:t>dari</a:t>
            </a:r>
            <a:r>
              <a:rPr lang="en-SG" dirty="0" smtClean="0"/>
              <a:t> </a:t>
            </a:r>
            <a:r>
              <a:rPr lang="en-SG" dirty="0" err="1" smtClean="0"/>
              <a:t>ancaman</a:t>
            </a:r>
            <a:r>
              <a:rPr lang="en-SG" dirty="0" smtClean="0"/>
              <a:t> </a:t>
            </a:r>
            <a:r>
              <a:rPr lang="en-SG" dirty="0" err="1" smtClean="0"/>
              <a:t>dan</a:t>
            </a:r>
            <a:r>
              <a:rPr lang="en-SG" dirty="0" smtClean="0"/>
              <a:t> </a:t>
            </a:r>
            <a:r>
              <a:rPr lang="en-SG" dirty="0" err="1" smtClean="0"/>
              <a:t>serangan</a:t>
            </a:r>
            <a:r>
              <a:rPr lang="en-SG" dirty="0" smtClean="0"/>
              <a:t> threats </a:t>
            </a:r>
            <a:r>
              <a:rPr lang="en-SG" dirty="0" err="1" smtClean="0"/>
              <a:t>ini</a:t>
            </a:r>
            <a:r>
              <a:rPr lang="en-SG" dirty="0" smtClean="0"/>
              <a:t> </a:t>
            </a:r>
            <a:r>
              <a:rPr lang="en-SG" dirty="0" err="1" smtClean="0"/>
              <a:t>akan</a:t>
            </a:r>
            <a:r>
              <a:rPr lang="en-SG" dirty="0" smtClean="0"/>
              <a:t> </a:t>
            </a:r>
            <a:r>
              <a:rPr lang="en-SG" dirty="0" err="1" smtClean="0"/>
              <a:t>menyebabkan</a:t>
            </a:r>
            <a:r>
              <a:rPr lang="en-SG" dirty="0" smtClean="0"/>
              <a:t> </a:t>
            </a:r>
            <a:r>
              <a:rPr lang="en-SG" dirty="0" smtClean="0"/>
              <a:t>network </a:t>
            </a:r>
            <a:r>
              <a:rPr lang="en-SG" dirty="0" err="1" smtClean="0"/>
              <a:t>menjadi</a:t>
            </a:r>
            <a:r>
              <a:rPr lang="en-SG" dirty="0" smtClean="0"/>
              <a:t> </a:t>
            </a:r>
            <a:r>
              <a:rPr lang="en-SG" dirty="0" err="1" smtClean="0"/>
              <a:t>terganggu</a:t>
            </a:r>
            <a:r>
              <a:rPr lang="en-SG" dirty="0" smtClean="0"/>
              <a:t> </a:t>
            </a:r>
            <a:r>
              <a:rPr lang="en-SG" dirty="0" err="1" smtClean="0"/>
              <a:t>dari</a:t>
            </a:r>
            <a:r>
              <a:rPr lang="en-SG" dirty="0" smtClean="0"/>
              <a:t> </a:t>
            </a:r>
            <a:r>
              <a:rPr lang="en-SG" dirty="0" err="1" smtClean="0"/>
              <a:t>sisi</a:t>
            </a:r>
            <a:r>
              <a:rPr lang="en-SG" dirty="0" smtClean="0"/>
              <a:t> performance </a:t>
            </a:r>
            <a:r>
              <a:rPr lang="en-SG" dirty="0" err="1" smtClean="0"/>
              <a:t>dan</a:t>
            </a:r>
            <a:r>
              <a:rPr lang="en-SG" dirty="0" smtClean="0"/>
              <a:t> availability </a:t>
            </a:r>
            <a:r>
              <a:rPr lang="en-SG" dirty="0" err="1" smtClean="0"/>
              <a:t>nya</a:t>
            </a:r>
            <a:r>
              <a:rPr lang="en-SG" dirty="0" smtClean="0"/>
              <a:t>.</a:t>
            </a:r>
            <a:endParaRPr lang="en-S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r>
              <a:rPr lang="en-US" dirty="0" err="1" smtClean="0"/>
              <a:t>Pengendali</a:t>
            </a:r>
            <a:r>
              <a:rPr lang="en-US" dirty="0" smtClean="0"/>
              <a:t> </a:t>
            </a:r>
            <a:r>
              <a:rPr lang="en-US" dirty="0" err="1" smtClean="0"/>
              <a:t>jaringan</a:t>
            </a:r>
            <a:r>
              <a:rPr lang="en-US" dirty="0" smtClean="0"/>
              <a:t> </a:t>
            </a:r>
            <a:r>
              <a:rPr lang="en-US" dirty="0" err="1" smtClean="0"/>
              <a:t>berbasis</a:t>
            </a:r>
            <a:r>
              <a:rPr lang="en-US" dirty="0" smtClean="0"/>
              <a:t> alarm </a:t>
            </a:r>
            <a:r>
              <a:rPr lang="en-US" dirty="0" err="1" smtClean="0"/>
              <a:t>dengan</a:t>
            </a:r>
            <a:r>
              <a:rPr lang="en-US" dirty="0" smtClean="0"/>
              <a:t> SNMP </a:t>
            </a:r>
            <a:r>
              <a:rPr lang="en-US" dirty="0" err="1" smtClean="0"/>
              <a:t>dapat</a:t>
            </a:r>
            <a:r>
              <a:rPr lang="en-US" dirty="0" smtClean="0"/>
              <a:t> </a:t>
            </a:r>
            <a:r>
              <a:rPr lang="en-US" dirty="0" err="1" smtClean="0"/>
              <a:t>dilakukan</a:t>
            </a:r>
            <a:r>
              <a:rPr lang="en-US" dirty="0" smtClean="0"/>
              <a:t> </a:t>
            </a:r>
            <a:r>
              <a:rPr lang="en-US" dirty="0" err="1" smtClean="0"/>
              <a:t>dari</a:t>
            </a:r>
            <a:r>
              <a:rPr lang="en-US" dirty="0" smtClean="0"/>
              <a:t> web browser. </a:t>
            </a:r>
            <a:endParaRPr lang="en-SG" dirty="0"/>
          </a:p>
        </p:txBody>
      </p:sp>
      <p:pic>
        <p:nvPicPr>
          <p:cNvPr id="6145" name="Picture 1" descr="artikel1"/>
          <p:cNvPicPr>
            <a:picLocks noChangeAspect="1" noChangeArrowheads="1"/>
          </p:cNvPicPr>
          <p:nvPr/>
        </p:nvPicPr>
        <p:blipFill>
          <a:blip r:embed="rId2"/>
          <a:srcRect/>
          <a:stretch>
            <a:fillRect/>
          </a:stretch>
        </p:blipFill>
        <p:spPr bwMode="auto">
          <a:xfrm>
            <a:off x="2071670" y="2928934"/>
            <a:ext cx="5000660" cy="34726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85720" y="642918"/>
            <a:ext cx="88582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Sedangkan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skema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pengendalian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peralatan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dibangun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dengan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device yang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berbeda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baik</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mendukung</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SNMP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non SNMP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dapat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dilihat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sebagai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berikut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1" name="Picture 1" descr="artikel2"/>
          <p:cNvPicPr>
            <a:picLocks noChangeAspect="1" noChangeArrowheads="1"/>
          </p:cNvPicPr>
          <p:nvPr/>
        </p:nvPicPr>
        <p:blipFill>
          <a:blip r:embed="rId2"/>
          <a:srcRect/>
          <a:stretch>
            <a:fillRect/>
          </a:stretch>
        </p:blipFill>
        <p:spPr bwMode="auto">
          <a:xfrm>
            <a:off x="2071670" y="1928802"/>
            <a:ext cx="5214974" cy="39940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Network Management: </a:t>
            </a:r>
            <a:r>
              <a:rPr lang="en-US" sz="3600" b="1" dirty="0" err="1" smtClean="0"/>
              <a:t>Optimalisasi</a:t>
            </a:r>
            <a:r>
              <a:rPr lang="en-US" sz="3600" b="1" dirty="0" smtClean="0"/>
              <a:t> </a:t>
            </a:r>
            <a:r>
              <a:rPr lang="en-US" sz="3600" b="1" dirty="0" err="1" smtClean="0"/>
              <a:t>untuk</a:t>
            </a:r>
            <a:r>
              <a:rPr lang="en-US" sz="3600" b="1" dirty="0" smtClean="0"/>
              <a:t> </a:t>
            </a:r>
            <a:r>
              <a:rPr lang="en-US" sz="3600" b="1" dirty="0" err="1" smtClean="0"/>
              <a:t>mencapai</a:t>
            </a:r>
            <a:r>
              <a:rPr lang="en-US" sz="3600" b="1" dirty="0" smtClean="0"/>
              <a:t> High Reliability</a:t>
            </a:r>
            <a:endParaRPr lang="en-SG" sz="3600" b="1" dirty="0"/>
          </a:p>
        </p:txBody>
      </p:sp>
      <p:sp>
        <p:nvSpPr>
          <p:cNvPr id="3" name="Content Placeholder 2"/>
          <p:cNvSpPr>
            <a:spLocks noGrp="1"/>
          </p:cNvSpPr>
          <p:nvPr>
            <p:ph idx="1"/>
          </p:nvPr>
        </p:nvSpPr>
        <p:spPr>
          <a:xfrm>
            <a:off x="457200" y="5786454"/>
            <a:ext cx="8229600" cy="1143008"/>
          </a:xfrm>
        </p:spPr>
        <p:txBody>
          <a:bodyPr>
            <a:normAutofit/>
          </a:bodyPr>
          <a:lstStyle/>
          <a:p>
            <a:pPr>
              <a:lnSpc>
                <a:spcPct val="120000"/>
              </a:lnSpc>
            </a:pPr>
            <a:r>
              <a:rPr lang="en-SG" sz="2400" dirty="0" err="1" smtClean="0"/>
              <a:t>Saat</a:t>
            </a:r>
            <a:r>
              <a:rPr lang="en-SG" sz="2400" dirty="0" smtClean="0"/>
              <a:t> </a:t>
            </a:r>
            <a:r>
              <a:rPr lang="en-SG" sz="2400" dirty="0" err="1" smtClean="0"/>
              <a:t>ini</a:t>
            </a:r>
            <a:r>
              <a:rPr lang="en-SG" sz="2400" dirty="0" smtClean="0"/>
              <a:t> </a:t>
            </a:r>
            <a:r>
              <a:rPr lang="en-SG" sz="2400" dirty="0" err="1" smtClean="0"/>
              <a:t>sangat</a:t>
            </a:r>
            <a:r>
              <a:rPr lang="en-SG" sz="2400" dirty="0" smtClean="0"/>
              <a:t> </a:t>
            </a:r>
            <a:r>
              <a:rPr lang="en-SG" sz="2400" dirty="0" err="1" smtClean="0"/>
              <a:t>dibutuhkan</a:t>
            </a:r>
            <a:r>
              <a:rPr lang="en-SG" sz="2400" dirty="0" smtClean="0"/>
              <a:t> </a:t>
            </a:r>
            <a:r>
              <a:rPr lang="en-SG" sz="2400" dirty="0" err="1" smtClean="0"/>
              <a:t>solusi</a:t>
            </a:r>
            <a:r>
              <a:rPr lang="en-SG" sz="2400" dirty="0" smtClean="0"/>
              <a:t> network yang </a:t>
            </a:r>
            <a:r>
              <a:rPr lang="en-SG" sz="2400" dirty="0" err="1" smtClean="0"/>
              <a:t>reliabilitasnya</a:t>
            </a:r>
            <a:r>
              <a:rPr lang="en-SG" sz="2400" dirty="0" smtClean="0"/>
              <a:t> </a:t>
            </a:r>
            <a:r>
              <a:rPr lang="en-SG" sz="2400" dirty="0" err="1" smtClean="0"/>
              <a:t>mencapai</a:t>
            </a:r>
            <a:r>
              <a:rPr lang="en-SG" sz="2400" dirty="0" smtClean="0"/>
              <a:t> 100% uptime </a:t>
            </a:r>
            <a:r>
              <a:rPr lang="en-SG" sz="2400" dirty="0" err="1" smtClean="0"/>
              <a:t>tanpa</a:t>
            </a:r>
            <a:r>
              <a:rPr lang="en-SG" sz="2400" dirty="0" smtClean="0"/>
              <a:t> </a:t>
            </a:r>
            <a:r>
              <a:rPr lang="en-SG" sz="2400" i="1" dirty="0" smtClean="0"/>
              <a:t>down.</a:t>
            </a:r>
          </a:p>
          <a:p>
            <a:endParaRPr lang="en-SG" sz="2400" dirty="0"/>
          </a:p>
        </p:txBody>
      </p:sp>
      <p:pic>
        <p:nvPicPr>
          <p:cNvPr id="4" name="Picture 1"/>
          <p:cNvPicPr>
            <a:picLocks noChangeAspect="1" noChangeArrowheads="1"/>
          </p:cNvPicPr>
          <p:nvPr/>
        </p:nvPicPr>
        <p:blipFill>
          <a:blip r:embed="rId2"/>
          <a:srcRect/>
          <a:stretch>
            <a:fillRect/>
          </a:stretch>
        </p:blipFill>
        <p:spPr bwMode="auto">
          <a:xfrm>
            <a:off x="642910" y="1714488"/>
            <a:ext cx="5063708" cy="4067170"/>
          </a:xfrm>
          <a:prstGeom prst="rect">
            <a:avLst/>
          </a:prstGeom>
          <a:noFill/>
          <a:ln w="9525">
            <a:noFill/>
            <a:miter lim="800000"/>
            <a:headEnd/>
            <a:tailEnd/>
          </a:ln>
          <a:effectLst/>
        </p:spPr>
      </p:pic>
      <p:sp>
        <p:nvSpPr>
          <p:cNvPr id="5" name="TextBox 4"/>
          <p:cNvSpPr txBox="1"/>
          <p:nvPr/>
        </p:nvSpPr>
        <p:spPr>
          <a:xfrm>
            <a:off x="6072198" y="1714488"/>
            <a:ext cx="2643206" cy="3416320"/>
          </a:xfrm>
          <a:prstGeom prst="rect">
            <a:avLst/>
          </a:prstGeom>
          <a:noFill/>
        </p:spPr>
        <p:txBody>
          <a:bodyPr wrap="square" rtlCol="0">
            <a:spAutoFit/>
          </a:bodyPr>
          <a:lstStyle/>
          <a:p>
            <a:r>
              <a:rPr lang="en-US" sz="2400" dirty="0" err="1" smtClean="0">
                <a:latin typeface="Franklin Gothic Book" pitchFamily="34" charset="0"/>
              </a:rPr>
              <a:t>Semakin</a:t>
            </a:r>
            <a:r>
              <a:rPr lang="en-US" sz="2400" dirty="0" smtClean="0">
                <a:latin typeface="Franklin Gothic Book" pitchFamily="34" charset="0"/>
              </a:rPr>
              <a:t> </a:t>
            </a:r>
            <a:r>
              <a:rPr lang="en-US" sz="2400" dirty="0" err="1" smtClean="0">
                <a:latin typeface="Franklin Gothic Book" pitchFamily="34" charset="0"/>
              </a:rPr>
              <a:t>banyak</a:t>
            </a:r>
            <a:r>
              <a:rPr lang="en-US" sz="2400" dirty="0" smtClean="0">
                <a:latin typeface="Franklin Gothic Book" pitchFamily="34" charset="0"/>
              </a:rPr>
              <a:t> </a:t>
            </a:r>
            <a:r>
              <a:rPr lang="en-US" sz="2400" dirty="0" err="1" smtClean="0">
                <a:latin typeface="Franklin Gothic Book" pitchFamily="34" charset="0"/>
              </a:rPr>
              <a:t>sistem</a:t>
            </a:r>
            <a:r>
              <a:rPr lang="en-US" sz="2400" dirty="0" smtClean="0">
                <a:latin typeface="Franklin Gothic Book" pitchFamily="34" charset="0"/>
              </a:rPr>
              <a:t> </a:t>
            </a:r>
            <a:r>
              <a:rPr lang="en-US" sz="2400" dirty="0" err="1" smtClean="0">
                <a:latin typeface="Franklin Gothic Book" pitchFamily="34" charset="0"/>
              </a:rPr>
              <a:t>jaringan</a:t>
            </a:r>
            <a:r>
              <a:rPr lang="en-US" sz="2400" dirty="0" smtClean="0">
                <a:latin typeface="Franklin Gothic Book" pitchFamily="34" charset="0"/>
              </a:rPr>
              <a:t> internetwork yang </a:t>
            </a:r>
            <a:r>
              <a:rPr lang="en-US" sz="2400" dirty="0" err="1" smtClean="0">
                <a:latin typeface="Franklin Gothic Book" pitchFamily="34" charset="0"/>
              </a:rPr>
              <a:t>digunakan</a:t>
            </a:r>
            <a:r>
              <a:rPr lang="en-US" sz="2400" dirty="0" smtClean="0">
                <a:latin typeface="Franklin Gothic Book" pitchFamily="34" charset="0"/>
              </a:rPr>
              <a:t> </a:t>
            </a:r>
            <a:r>
              <a:rPr lang="en-US" sz="2400" dirty="0" err="1" smtClean="0">
                <a:latin typeface="Franklin Gothic Book" pitchFamily="34" charset="0"/>
              </a:rPr>
              <a:t>maka</a:t>
            </a:r>
            <a:r>
              <a:rPr lang="en-US" sz="2400" dirty="0" smtClean="0">
                <a:latin typeface="Franklin Gothic Book" pitchFamily="34" charset="0"/>
              </a:rPr>
              <a:t> </a:t>
            </a:r>
            <a:r>
              <a:rPr lang="en-US" sz="2400" dirty="0" err="1" smtClean="0">
                <a:latin typeface="Franklin Gothic Book" pitchFamily="34" charset="0"/>
              </a:rPr>
              <a:t>akan</a:t>
            </a:r>
            <a:r>
              <a:rPr lang="en-US" sz="2400" dirty="0" smtClean="0">
                <a:latin typeface="Franklin Gothic Book" pitchFamily="34" charset="0"/>
              </a:rPr>
              <a:t> </a:t>
            </a:r>
            <a:r>
              <a:rPr lang="en-US" sz="2400" dirty="0" err="1" smtClean="0">
                <a:latin typeface="Franklin Gothic Book" pitchFamily="34" charset="0"/>
              </a:rPr>
              <a:t>membentuk</a:t>
            </a:r>
            <a:r>
              <a:rPr lang="en-US" sz="2400" dirty="0" smtClean="0">
                <a:latin typeface="Franklin Gothic Book" pitchFamily="34" charset="0"/>
              </a:rPr>
              <a:t> </a:t>
            </a:r>
            <a:r>
              <a:rPr lang="en-US" sz="2400" dirty="0" err="1" smtClean="0">
                <a:latin typeface="Franklin Gothic Book" pitchFamily="34" charset="0"/>
              </a:rPr>
              <a:t>suatu</a:t>
            </a:r>
            <a:r>
              <a:rPr lang="en-US" sz="2400" dirty="0" smtClean="0">
                <a:latin typeface="Franklin Gothic Book" pitchFamily="34" charset="0"/>
              </a:rPr>
              <a:t> </a:t>
            </a:r>
            <a:r>
              <a:rPr lang="en-US" sz="2400" dirty="0" err="1" smtClean="0">
                <a:latin typeface="Franklin Gothic Book" pitchFamily="34" charset="0"/>
              </a:rPr>
              <a:t>jaringan</a:t>
            </a:r>
            <a:r>
              <a:rPr lang="en-US" sz="2400" dirty="0" smtClean="0">
                <a:latin typeface="Franklin Gothic Book" pitchFamily="34" charset="0"/>
              </a:rPr>
              <a:t> </a:t>
            </a:r>
            <a:r>
              <a:rPr lang="en-US" sz="2400" dirty="0" err="1" smtClean="0">
                <a:latin typeface="Franklin Gothic Book" pitchFamily="34" charset="0"/>
              </a:rPr>
              <a:t>heterogen</a:t>
            </a:r>
            <a:r>
              <a:rPr lang="en-US" sz="2400" dirty="0" smtClean="0">
                <a:latin typeface="Franklin Gothic Book" pitchFamily="34" charset="0"/>
              </a:rPr>
              <a:t> network yang </a:t>
            </a:r>
            <a:r>
              <a:rPr lang="en-US" sz="2400" dirty="0" err="1" smtClean="0">
                <a:latin typeface="Franklin Gothic Book" pitchFamily="34" charset="0"/>
              </a:rPr>
              <a:t>semakin</a:t>
            </a:r>
            <a:r>
              <a:rPr lang="en-US" sz="2400" dirty="0" smtClean="0">
                <a:latin typeface="Franklin Gothic Book" pitchFamily="34" charset="0"/>
              </a:rPr>
              <a:t> </a:t>
            </a:r>
            <a:r>
              <a:rPr lang="en-US" sz="2400" dirty="0" err="1" smtClean="0">
                <a:latin typeface="Franklin Gothic Book" pitchFamily="34" charset="0"/>
              </a:rPr>
              <a:t>kompleks</a:t>
            </a:r>
            <a:endParaRPr lang="en-SG" sz="2400" dirty="0">
              <a:latin typeface="Franklin Gothic Boo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Kelebihan</a:t>
            </a:r>
            <a:r>
              <a:rPr lang="en-US" dirty="0" smtClean="0"/>
              <a:t> </a:t>
            </a:r>
            <a:r>
              <a:rPr lang="en-US" dirty="0" err="1" smtClean="0"/>
              <a:t>dan</a:t>
            </a:r>
            <a:r>
              <a:rPr lang="en-US" dirty="0" smtClean="0"/>
              <a:t> </a:t>
            </a:r>
            <a:r>
              <a:rPr lang="en-US" dirty="0" err="1" smtClean="0"/>
              <a:t>kekurangan</a:t>
            </a:r>
            <a:r>
              <a:rPr lang="en-US" dirty="0" smtClean="0"/>
              <a:t> SNMP</a:t>
            </a:r>
            <a:endParaRPr lang="en-SG" dirty="0"/>
          </a:p>
        </p:txBody>
      </p:sp>
      <p:sp>
        <p:nvSpPr>
          <p:cNvPr id="3" name="Content Placeholder 2"/>
          <p:cNvSpPr>
            <a:spLocks noGrp="1"/>
          </p:cNvSpPr>
          <p:nvPr>
            <p:ph idx="1"/>
          </p:nvPr>
        </p:nvSpPr>
        <p:spPr/>
        <p:txBody>
          <a:bodyPr/>
          <a:lstStyle/>
          <a:p>
            <a:r>
              <a:rPr lang="en-US" dirty="0" smtClean="0"/>
              <a:t>SNMP </a:t>
            </a:r>
            <a:r>
              <a:rPr lang="en-US" dirty="0" err="1" smtClean="0"/>
              <a:t>punya</a:t>
            </a:r>
            <a:r>
              <a:rPr lang="en-US" dirty="0" smtClean="0"/>
              <a:t> </a:t>
            </a:r>
            <a:r>
              <a:rPr lang="en-US" dirty="0" err="1" smtClean="0"/>
              <a:t>banyak</a:t>
            </a:r>
            <a:r>
              <a:rPr lang="en-US" dirty="0" smtClean="0"/>
              <a:t> </a:t>
            </a:r>
            <a:r>
              <a:rPr lang="en-US" dirty="0" err="1" smtClean="0"/>
              <a:t>kelebihan</a:t>
            </a:r>
            <a:r>
              <a:rPr lang="en-US" dirty="0" smtClean="0"/>
              <a:t>, yang </a:t>
            </a:r>
            <a:r>
              <a:rPr lang="en-US" dirty="0" err="1" smtClean="0"/>
              <a:t>terbesar</a:t>
            </a:r>
            <a:r>
              <a:rPr lang="en-US" dirty="0" smtClean="0"/>
              <a:t> </a:t>
            </a:r>
            <a:r>
              <a:rPr lang="en-US" dirty="0" err="1" smtClean="0"/>
              <a:t>adalah</a:t>
            </a:r>
            <a:r>
              <a:rPr lang="en-US" dirty="0" smtClean="0"/>
              <a:t> </a:t>
            </a:r>
            <a:r>
              <a:rPr lang="en-US" dirty="0" err="1" smtClean="0"/>
              <a:t>karena</a:t>
            </a:r>
            <a:r>
              <a:rPr lang="en-US" dirty="0" smtClean="0"/>
              <a:t> </a:t>
            </a:r>
            <a:r>
              <a:rPr lang="en-US" dirty="0" err="1" smtClean="0"/>
              <a:t>sudah</a:t>
            </a:r>
            <a:r>
              <a:rPr lang="en-US" dirty="0" smtClean="0"/>
              <a:t> </a:t>
            </a:r>
            <a:r>
              <a:rPr lang="en-US" dirty="0" err="1" smtClean="0"/>
              <a:t>diterapkan</a:t>
            </a:r>
            <a:r>
              <a:rPr lang="en-US" dirty="0" smtClean="0"/>
              <a:t> </a:t>
            </a:r>
            <a:r>
              <a:rPr lang="en-US" dirty="0" err="1" smtClean="0"/>
              <a:t>secara</a:t>
            </a:r>
            <a:r>
              <a:rPr lang="en-US" dirty="0" smtClean="0"/>
              <a:t> </a:t>
            </a:r>
            <a:r>
              <a:rPr lang="en-US" dirty="0" err="1" smtClean="0"/>
              <a:t>luas</a:t>
            </a:r>
            <a:endParaRPr lang="en-US" dirty="0" smtClean="0"/>
          </a:p>
          <a:p>
            <a:r>
              <a:rPr lang="en-US" dirty="0" smtClean="0"/>
              <a:t>SNMP Agents </a:t>
            </a:r>
            <a:r>
              <a:rPr lang="en-US" dirty="0" err="1" smtClean="0"/>
              <a:t>disediakan</a:t>
            </a:r>
            <a:r>
              <a:rPr lang="en-US" dirty="0" smtClean="0"/>
              <a:t> </a:t>
            </a:r>
            <a:r>
              <a:rPr lang="en-US" dirty="0" err="1" smtClean="0"/>
              <a:t>untuk</a:t>
            </a:r>
            <a:r>
              <a:rPr lang="en-US" dirty="0" smtClean="0"/>
              <a:t> </a:t>
            </a:r>
            <a:r>
              <a:rPr lang="en-US" dirty="0" err="1" smtClean="0"/>
              <a:t>perangkat</a:t>
            </a:r>
            <a:r>
              <a:rPr lang="en-US" dirty="0" smtClean="0"/>
              <a:t> </a:t>
            </a:r>
            <a:r>
              <a:rPr lang="en-US" dirty="0" err="1" smtClean="0"/>
              <a:t>jaringan</a:t>
            </a:r>
            <a:r>
              <a:rPr lang="en-US" dirty="0" smtClean="0"/>
              <a:t> yang </a:t>
            </a:r>
            <a:r>
              <a:rPr lang="en-US" dirty="0" err="1" smtClean="0"/>
              <a:t>terhubung</a:t>
            </a:r>
            <a:r>
              <a:rPr lang="en-US" dirty="0" smtClean="0"/>
              <a:t> </a:t>
            </a:r>
            <a:r>
              <a:rPr lang="en-US" dirty="0" err="1" smtClean="0"/>
              <a:t>dengan</a:t>
            </a:r>
            <a:r>
              <a:rPr lang="en-US" dirty="0" smtClean="0"/>
              <a:t> </a:t>
            </a:r>
            <a:r>
              <a:rPr lang="en-US" dirty="0" err="1" smtClean="0"/>
              <a:t>komputer</a:t>
            </a:r>
            <a:r>
              <a:rPr lang="en-US" dirty="0" smtClean="0"/>
              <a:t>, </a:t>
            </a:r>
            <a:r>
              <a:rPr lang="en-US" dirty="0" err="1" smtClean="0"/>
              <a:t>ke</a:t>
            </a:r>
            <a:r>
              <a:rPr lang="en-US" dirty="0" smtClean="0"/>
              <a:t> bridges, modem, printer</a:t>
            </a:r>
            <a:endParaRPr lang="en-S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t>
            </a:r>
            <a:r>
              <a:rPr lang="en-US" dirty="0" err="1" smtClean="0"/>
              <a:t>ekurangan</a:t>
            </a:r>
            <a:endParaRPr lang="en-SG" dirty="0"/>
          </a:p>
        </p:txBody>
      </p:sp>
      <p:sp>
        <p:nvSpPr>
          <p:cNvPr id="3" name="Content Placeholder 2"/>
          <p:cNvSpPr>
            <a:spLocks noGrp="1"/>
          </p:cNvSpPr>
          <p:nvPr>
            <p:ph idx="1"/>
          </p:nvPr>
        </p:nvSpPr>
        <p:spPr/>
        <p:txBody>
          <a:bodyPr>
            <a:normAutofit fontScale="92500"/>
          </a:bodyPr>
          <a:lstStyle/>
          <a:p>
            <a:r>
              <a:rPr lang="en-US" dirty="0" smtClean="0"/>
              <a:t>SNMP </a:t>
            </a:r>
            <a:r>
              <a:rPr lang="en-US" dirty="0" err="1" smtClean="0"/>
              <a:t>adalah</a:t>
            </a:r>
            <a:r>
              <a:rPr lang="en-US" dirty="0" smtClean="0"/>
              <a:t> </a:t>
            </a:r>
            <a:r>
              <a:rPr lang="en-US" dirty="0" err="1" smtClean="0"/>
              <a:t>protokol</a:t>
            </a:r>
            <a:r>
              <a:rPr lang="en-US" dirty="0" smtClean="0"/>
              <a:t> yang </a:t>
            </a:r>
            <a:r>
              <a:rPr lang="en-US" dirty="0" err="1" smtClean="0"/>
              <a:t>sangat</a:t>
            </a:r>
            <a:r>
              <a:rPr lang="en-US" dirty="0" smtClean="0"/>
              <a:t> </a:t>
            </a:r>
            <a:r>
              <a:rPr lang="en-US" dirty="0" err="1" smtClean="0"/>
              <a:t>sulit</a:t>
            </a:r>
            <a:r>
              <a:rPr lang="en-US" dirty="0" smtClean="0"/>
              <a:t> </a:t>
            </a:r>
            <a:r>
              <a:rPr lang="en-US" dirty="0" err="1" smtClean="0"/>
              <a:t>untuk</a:t>
            </a:r>
            <a:r>
              <a:rPr lang="en-US" dirty="0" smtClean="0"/>
              <a:t> </a:t>
            </a:r>
            <a:r>
              <a:rPr lang="en-US" dirty="0" err="1" smtClean="0"/>
              <a:t>diterapkan</a:t>
            </a:r>
            <a:r>
              <a:rPr lang="en-US" dirty="0" smtClean="0"/>
              <a:t>, </a:t>
            </a:r>
            <a:r>
              <a:rPr lang="en-US" dirty="0" err="1" smtClean="0"/>
              <a:t>dengan</a:t>
            </a:r>
            <a:r>
              <a:rPr lang="en-US" dirty="0" smtClean="0"/>
              <a:t> </a:t>
            </a:r>
            <a:r>
              <a:rPr lang="en-US" dirty="0" err="1" smtClean="0"/>
              <a:t>aturan</a:t>
            </a:r>
            <a:r>
              <a:rPr lang="en-US" dirty="0" smtClean="0"/>
              <a:t> </a:t>
            </a:r>
            <a:r>
              <a:rPr lang="en-US" dirty="0" err="1" smtClean="0"/>
              <a:t>pengkodean</a:t>
            </a:r>
            <a:r>
              <a:rPr lang="en-US" dirty="0" smtClean="0"/>
              <a:t> yang </a:t>
            </a:r>
            <a:r>
              <a:rPr lang="en-US" dirty="0" err="1" smtClean="0"/>
              <a:t>rumit</a:t>
            </a:r>
            <a:r>
              <a:rPr lang="en-US" dirty="0" smtClean="0"/>
              <a:t>. </a:t>
            </a:r>
          </a:p>
          <a:p>
            <a:r>
              <a:rPr lang="en-US" dirty="0" smtClean="0"/>
              <a:t>SNMP </a:t>
            </a:r>
            <a:r>
              <a:rPr lang="en-US" dirty="0" err="1" smtClean="0"/>
              <a:t>juga</a:t>
            </a:r>
            <a:r>
              <a:rPr lang="en-US" dirty="0" smtClean="0"/>
              <a:t> </a:t>
            </a:r>
            <a:r>
              <a:rPr lang="en-US" dirty="0" err="1" smtClean="0"/>
              <a:t>bukan</a:t>
            </a:r>
            <a:r>
              <a:rPr lang="en-US" dirty="0" smtClean="0"/>
              <a:t> </a:t>
            </a:r>
            <a:r>
              <a:rPr lang="en-US" dirty="0" err="1" smtClean="0"/>
              <a:t>protokol</a:t>
            </a:r>
            <a:r>
              <a:rPr lang="en-US" dirty="0" smtClean="0"/>
              <a:t> yang </a:t>
            </a:r>
            <a:r>
              <a:rPr lang="en-US" dirty="0" err="1" smtClean="0"/>
              <a:t>efisien</a:t>
            </a:r>
            <a:r>
              <a:rPr lang="en-US" dirty="0" smtClean="0"/>
              <a:t>, </a:t>
            </a:r>
            <a:r>
              <a:rPr lang="en-US" dirty="0" err="1" smtClean="0"/>
              <a:t>dimana</a:t>
            </a:r>
            <a:r>
              <a:rPr lang="en-US" dirty="0" smtClean="0"/>
              <a:t> bandwidth </a:t>
            </a:r>
            <a:r>
              <a:rPr lang="en-US" dirty="0" err="1" smtClean="0"/>
              <a:t>di</a:t>
            </a:r>
            <a:r>
              <a:rPr lang="en-US" dirty="0" smtClean="0"/>
              <a:t> </a:t>
            </a:r>
            <a:r>
              <a:rPr lang="en-US" dirty="0" err="1" smtClean="0"/>
              <a:t>sia-siakan</a:t>
            </a:r>
            <a:r>
              <a:rPr lang="en-US" dirty="0" smtClean="0"/>
              <a:t> </a:t>
            </a:r>
            <a:r>
              <a:rPr lang="en-US" dirty="0" err="1" smtClean="0"/>
              <a:t>dengan</a:t>
            </a:r>
            <a:r>
              <a:rPr lang="en-US" dirty="0" smtClean="0"/>
              <a:t> </a:t>
            </a:r>
            <a:r>
              <a:rPr lang="en-US" dirty="0" err="1" smtClean="0"/>
              <a:t>informasi</a:t>
            </a:r>
            <a:r>
              <a:rPr lang="en-US" dirty="0" smtClean="0"/>
              <a:t> yang </a:t>
            </a:r>
            <a:r>
              <a:rPr lang="en-US" dirty="0" err="1" smtClean="0"/>
              <a:t>tidak</a:t>
            </a:r>
            <a:r>
              <a:rPr lang="en-US" dirty="0" smtClean="0"/>
              <a:t> </a:t>
            </a:r>
            <a:r>
              <a:rPr lang="en-US" dirty="0" err="1" smtClean="0"/>
              <a:t>dibutuhkan</a:t>
            </a:r>
            <a:r>
              <a:rPr lang="en-US" dirty="0" smtClean="0"/>
              <a:t>, </a:t>
            </a:r>
            <a:r>
              <a:rPr lang="en-US" dirty="0" err="1" smtClean="0"/>
              <a:t>seperti</a:t>
            </a:r>
            <a:r>
              <a:rPr lang="en-US" dirty="0" smtClean="0"/>
              <a:t> </a:t>
            </a:r>
            <a:r>
              <a:rPr lang="en-US" dirty="0" err="1" smtClean="0"/>
              <a:t>versi</a:t>
            </a:r>
            <a:r>
              <a:rPr lang="en-US" dirty="0" smtClean="0"/>
              <a:t> </a:t>
            </a:r>
            <a:r>
              <a:rPr lang="en-US" dirty="0" err="1" smtClean="0"/>
              <a:t>dari</a:t>
            </a:r>
            <a:r>
              <a:rPr lang="en-US" dirty="0" smtClean="0"/>
              <a:t> SNMP (</a:t>
            </a:r>
            <a:r>
              <a:rPr lang="en-US" dirty="0" err="1" smtClean="0"/>
              <a:t>ditransmisikan</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pesan</a:t>
            </a:r>
            <a:r>
              <a:rPr lang="en-US" dirty="0" smtClean="0"/>
              <a:t> SNMP) </a:t>
            </a:r>
            <a:r>
              <a:rPr lang="en-US" dirty="0" err="1" smtClean="0"/>
              <a:t>dan</a:t>
            </a:r>
            <a:r>
              <a:rPr lang="en-US" dirty="0" smtClean="0"/>
              <a:t> </a:t>
            </a:r>
            <a:r>
              <a:rPr lang="en-US" dirty="0" err="1" smtClean="0"/>
              <a:t>panjang</a:t>
            </a:r>
            <a:r>
              <a:rPr lang="en-US" dirty="0" smtClean="0"/>
              <a:t> data </a:t>
            </a:r>
            <a:r>
              <a:rPr lang="en-US" dirty="0" err="1" smtClean="0"/>
              <a:t>serta</a:t>
            </a:r>
            <a:r>
              <a:rPr lang="en-US" dirty="0" smtClean="0"/>
              <a:t> </a:t>
            </a:r>
            <a:r>
              <a:rPr lang="en-US" dirty="0" err="1" smtClean="0"/>
              <a:t>deskriptor</a:t>
            </a:r>
            <a:r>
              <a:rPr lang="en-US" dirty="0" smtClean="0"/>
              <a:t> data </a:t>
            </a:r>
            <a:r>
              <a:rPr lang="en-US" dirty="0" err="1" smtClean="0"/>
              <a:t>bolak-balik</a:t>
            </a:r>
            <a:r>
              <a:rPr lang="en-US" dirty="0" smtClean="0"/>
              <a:t> </a:t>
            </a:r>
            <a:r>
              <a:rPr lang="en-US" dirty="0" err="1" smtClean="0"/>
              <a:t>melalui</a:t>
            </a:r>
            <a:r>
              <a:rPr lang="en-US" dirty="0" smtClean="0"/>
              <a:t> </a:t>
            </a:r>
            <a:r>
              <a:rPr lang="en-US" dirty="0" err="1" smtClean="0"/>
              <a:t>tiap</a:t>
            </a:r>
            <a:r>
              <a:rPr lang="en-US" dirty="0" smtClean="0"/>
              <a:t> message. </a:t>
            </a:r>
            <a:endParaRPr lang="en-S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SNMP Message Standard </a:t>
            </a:r>
            <a:endParaRPr lang="en-SG" dirty="0"/>
          </a:p>
        </p:txBody>
      </p:sp>
      <p:sp>
        <p:nvSpPr>
          <p:cNvPr id="3" name="Content Placeholder 2"/>
          <p:cNvSpPr>
            <a:spLocks noGrp="1"/>
          </p:cNvSpPr>
          <p:nvPr>
            <p:ph idx="1"/>
          </p:nvPr>
        </p:nvSpPr>
        <p:spPr>
          <a:xfrm>
            <a:off x="457200" y="1600200"/>
            <a:ext cx="8229600" cy="4972072"/>
          </a:xfrm>
        </p:spPr>
        <p:txBody>
          <a:bodyPr>
            <a:normAutofit fontScale="70000" lnSpcReduction="20000"/>
          </a:bodyPr>
          <a:lstStyle/>
          <a:p>
            <a:pPr>
              <a:lnSpc>
                <a:spcPct val="120000"/>
              </a:lnSpc>
            </a:pPr>
            <a:r>
              <a:rPr lang="id-ID" dirty="0" smtClean="0"/>
              <a:t>Empat jenis message SNMP adalah:  </a:t>
            </a:r>
            <a:endParaRPr lang="en-US" dirty="0" smtClean="0"/>
          </a:p>
          <a:p>
            <a:pPr lvl="1">
              <a:lnSpc>
                <a:spcPct val="120000"/>
              </a:lnSpc>
            </a:pPr>
            <a:r>
              <a:rPr lang="id-ID" i="1" dirty="0" smtClean="0"/>
              <a:t>“</a:t>
            </a:r>
            <a:r>
              <a:rPr lang="id-ID" i="1" dirty="0" smtClean="0"/>
              <a:t>get”</a:t>
            </a:r>
            <a:r>
              <a:rPr lang="id-ID" dirty="0" smtClean="0"/>
              <a:t> permintaan untuk mengembalikan nilai dari objek yang telah diberi nama; </a:t>
            </a:r>
            <a:endParaRPr lang="en-US" dirty="0" smtClean="0"/>
          </a:p>
          <a:p>
            <a:pPr lvl="1">
              <a:lnSpc>
                <a:spcPct val="120000"/>
              </a:lnSpc>
            </a:pPr>
            <a:r>
              <a:rPr lang="id-ID" i="1" dirty="0" smtClean="0"/>
              <a:t>“</a:t>
            </a:r>
            <a:r>
              <a:rPr lang="id-ID" i="1" dirty="0" smtClean="0"/>
              <a:t>get-next”</a:t>
            </a:r>
            <a:r>
              <a:rPr lang="id-ID" dirty="0" smtClean="0"/>
              <a:t> permintaan untuk mengembalikan nama berikutnya (dan nilainya) dari objek berikutnya yang didukung oleh perangkat jaringan dengan memberikan penamaan SNMP yang valid.; </a:t>
            </a:r>
            <a:endParaRPr lang="en-US" dirty="0" smtClean="0"/>
          </a:p>
          <a:p>
            <a:pPr lvl="1">
              <a:lnSpc>
                <a:spcPct val="120000"/>
              </a:lnSpc>
            </a:pPr>
            <a:r>
              <a:rPr lang="en-US" i="1" dirty="0" smtClean="0"/>
              <a:t>“</a:t>
            </a:r>
            <a:r>
              <a:rPr lang="id-ID" i="1" dirty="0" smtClean="0"/>
              <a:t>set</a:t>
            </a:r>
            <a:r>
              <a:rPr lang="id-ID" i="1" dirty="0" smtClean="0"/>
              <a:t>”</a:t>
            </a:r>
            <a:r>
              <a:rPr lang="id-ID" dirty="0" smtClean="0"/>
              <a:t> permintaan untuk mengatur objek yang telah diberi nama dengan memberikan nilai tertentu; </a:t>
            </a:r>
            <a:endParaRPr lang="en-US" dirty="0" smtClean="0"/>
          </a:p>
          <a:p>
            <a:pPr lvl="1">
              <a:lnSpc>
                <a:spcPct val="120000"/>
              </a:lnSpc>
            </a:pPr>
            <a:r>
              <a:rPr lang="en-US" i="1" dirty="0" smtClean="0"/>
              <a:t>“</a:t>
            </a:r>
            <a:r>
              <a:rPr lang="id-ID" i="1" dirty="0" smtClean="0"/>
              <a:t>trap</a:t>
            </a:r>
            <a:r>
              <a:rPr lang="id-ID" i="1" dirty="0" smtClean="0"/>
              <a:t>”</a:t>
            </a:r>
            <a:r>
              <a:rPr lang="id-ID" dirty="0" smtClean="0"/>
              <a:t> pesan telah jelas, dibangkitkan secara </a:t>
            </a:r>
            <a:r>
              <a:rPr lang="id-ID" i="1" dirty="0" smtClean="0"/>
              <a:t>asynchronous</a:t>
            </a:r>
            <a:r>
              <a:rPr lang="id-ID" dirty="0" smtClean="0"/>
              <a:t> oleh perangkat jaringan, untuk memberitahukan manager jaringan adanya permasalahan yang timbul pada perangkat. </a:t>
            </a:r>
            <a:endParaRPr lang="en-US" dirty="0" smtClean="0"/>
          </a:p>
          <a:p>
            <a:pPr>
              <a:lnSpc>
                <a:spcPct val="120000"/>
              </a:lnSpc>
            </a:pPr>
            <a:r>
              <a:rPr lang="id-ID" dirty="0" smtClean="0"/>
              <a:t>Tiap </a:t>
            </a:r>
            <a:r>
              <a:rPr lang="id-ID" dirty="0" smtClean="0"/>
              <a:t>jenis message tersebut memenuhi persyaratan tertentu dari manager jaringan.</a:t>
            </a:r>
            <a:endParaRPr lang="en-SG" dirty="0" smtClean="0"/>
          </a:p>
          <a:p>
            <a:endParaRPr lang="en-S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857892"/>
          </a:xfrm>
        </p:spPr>
        <p:txBody>
          <a:bodyPr>
            <a:normAutofit fontScale="55000" lnSpcReduction="20000"/>
          </a:bodyPr>
          <a:lstStyle/>
          <a:p>
            <a:pPr lvl="0"/>
            <a:r>
              <a:rPr lang="id-ID" b="1" dirty="0" smtClean="0"/>
              <a:t>Get Request.</a:t>
            </a:r>
            <a:r>
              <a:rPr lang="id-ID" dirty="0" smtClean="0"/>
              <a:t> Nilai tertentu dapat diambil melalui perintah “get” untuk menentukan performansi dan keadaan dari perangkat. Biasanya banyak nilai dan parameter dapat ditentukan melalui SNMP tanpa melakukan keterhubungan dengan logging ke dalam perangkat atau menentukan hubungan TCP dengan perangkat.   </a:t>
            </a:r>
            <a:endParaRPr lang="en-SG" dirty="0" smtClean="0"/>
          </a:p>
          <a:p>
            <a:pPr lvl="0"/>
            <a:r>
              <a:rPr lang="id-ID" b="1" dirty="0" smtClean="0"/>
              <a:t>Get Next Request.</a:t>
            </a:r>
            <a:r>
              <a:rPr lang="id-ID" dirty="0" smtClean="0"/>
              <a:t> Standard manager jaringan untuk melewati semua nilai SNMP dari perangkat (menggunakan perintah “get-next”) untuk menentukan semua nama dan nilai yang didukung oleh pengoperasian perangkat. Hal ini bisa dilaksanakan, dimulai dengan objek SNMP pertama yang akan dilihat, melihat nama berikutnya dengan “get-next” dan operasi ini diulang sampai pesan kesalahan muncul (mengindikasikan bahwa semua nama objek MIB telah dilewati.)   </a:t>
            </a:r>
            <a:endParaRPr lang="en-SG" dirty="0" smtClean="0"/>
          </a:p>
          <a:p>
            <a:pPr lvl="0"/>
            <a:r>
              <a:rPr lang="id-ID" b="1" dirty="0" smtClean="0"/>
              <a:t>Set Request.</a:t>
            </a:r>
            <a:r>
              <a:rPr lang="id-ID" dirty="0" smtClean="0"/>
              <a:t> Standard SNMP menyediakan metode yang mengakibatkan aksi yang berhubungan dengan perangkat (menggunakan “set” request) untuk menyelesaikan aktifitas seperti mematikan antarmuka, memutuskan hubungan user, mengosongkan register, dan sebagainya. Juga menyediakan cara menkonfigurasikan dan mengendalikan perangkat jaringan melalui SNMP.   </a:t>
            </a:r>
            <a:endParaRPr lang="en-SG" dirty="0" smtClean="0"/>
          </a:p>
          <a:p>
            <a:pPr lvl="0"/>
            <a:r>
              <a:rPr lang="id-ID" b="1" dirty="0" smtClean="0"/>
              <a:t>Trap Message</a:t>
            </a:r>
            <a:r>
              <a:rPr lang="id-ID" dirty="0" smtClean="0"/>
              <a:t>. Standard SNMP menyediakan mekanisme dimana perangkat dapat “menghubungi” manager jaringan dengan keinginannya sendiri (melalui message “trap”) untuk memberitahukan manager tentang permasalahan pada perangkat. Biasanya tiap perangkat pada jaringan dikonfigurasikan dengan kemampuan trap SNMP kepada satu atau lebih perangkat jaringan lainnya yang menunggu kiriman trap tersebut. </a:t>
            </a:r>
            <a:endParaRPr lang="en-SG" dirty="0" smtClean="0"/>
          </a:p>
          <a:p>
            <a:endParaRPr lang="en-S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r>
              <a:rPr lang="id-ID" dirty="0" smtClean="0"/>
              <a:t>Semua jenis message diatas dikodekan dalam bentuk message yang disebut “</a:t>
            </a:r>
            <a:r>
              <a:rPr lang="id-ID" i="1" dirty="0" smtClean="0"/>
              <a:t>Protocol Data Units</a:t>
            </a:r>
            <a:r>
              <a:rPr lang="id-ID" dirty="0" smtClean="0"/>
              <a:t>” (PDU) yang dipertukarkan antar perangkat SNMP. Format sebenarnya dari message tersebut tidak selalu sederhana atau mudah, untungnya kerumitan tersebut tertutupi oleh perangkat lunak manajemen jaringan.</a:t>
            </a:r>
            <a:endParaRPr lang="en-SG" dirty="0" smtClean="0"/>
          </a:p>
          <a:p>
            <a:endParaRPr lang="en-S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Standard Managed </a:t>
            </a:r>
            <a:r>
              <a:rPr lang="id-ID" b="1" dirty="0" smtClean="0"/>
              <a:t>Obje</a:t>
            </a:r>
            <a:r>
              <a:rPr lang="en-US" b="1" dirty="0" smtClean="0"/>
              <a:t>ct</a:t>
            </a:r>
            <a:endParaRPr lang="en-SG" dirty="0"/>
          </a:p>
        </p:txBody>
      </p:sp>
      <p:sp>
        <p:nvSpPr>
          <p:cNvPr id="3" name="Content Placeholder 2"/>
          <p:cNvSpPr>
            <a:spLocks noGrp="1"/>
          </p:cNvSpPr>
          <p:nvPr>
            <p:ph idx="1"/>
          </p:nvPr>
        </p:nvSpPr>
        <p:spPr/>
        <p:txBody>
          <a:bodyPr>
            <a:normAutofit fontScale="70000" lnSpcReduction="20000"/>
          </a:bodyPr>
          <a:lstStyle/>
          <a:p>
            <a:pPr algn="just"/>
            <a:r>
              <a:rPr lang="id-ID" dirty="0" smtClean="0"/>
              <a:t>Daftar dari nilai yang di-support objek, disebut “</a:t>
            </a:r>
            <a:r>
              <a:rPr lang="id-ID" i="1" dirty="0" smtClean="0"/>
              <a:t>Manajemen Information Base</a:t>
            </a:r>
            <a:r>
              <a:rPr lang="id-ID" dirty="0" smtClean="0"/>
              <a:t>” (MIB). Bentuk ini sering digunakan sebagai cara yang baik untuk menggambarkan semua objek SNMP atau bagian dari hirarki SNMP, singkatnya MIB adalah database yang diterapkan pada semua data atau bagiannya yang berhubungan dengan jaringan.</a:t>
            </a:r>
            <a:endParaRPr lang="en-SG" dirty="0" smtClean="0"/>
          </a:p>
          <a:p>
            <a:pPr algn="just"/>
            <a:r>
              <a:rPr lang="id-ID" dirty="0" smtClean="0"/>
              <a:t>Jenis nilai SNMP dijelaskan pada dokumen RFC-1213 (spesifikasi utama untuk SNMP). MIB standard yang termasuk didalamnya adalah jenis objek untuk mengukur dan memonitor aktifitas IP, aktifitas TCP, aktifitas UDP, router IP, koneksi TCP, antarmuka, dan deskripsi sistem yang umum. Tiap nilai ini dinyatakan dengan nama resmi (seperti “sysUpTime”, yang maksudnya waktu jalannya sistem sejak diaktifkan) dan juga mempunyai nilai numerik yang dinyatakan dalam notasi titik (seperti “1.3.6.1.2.1.1.3.0”, yang merupakan “</a:t>
            </a:r>
            <a:r>
              <a:rPr lang="id-ID" i="1" dirty="0" smtClean="0"/>
              <a:t>object identifier</a:t>
            </a:r>
            <a:r>
              <a:rPr lang="id-ID" dirty="0" smtClean="0"/>
              <a:t>” bagi “sysUpTime”).</a:t>
            </a:r>
            <a:endParaRPr lang="en-SG" dirty="0" smtClean="0"/>
          </a:p>
          <a:p>
            <a:endParaRPr lang="en-S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(Service Level Agreement)</a:t>
            </a:r>
            <a:endParaRPr lang="en-SG"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a:lnSpc>
                <a:spcPct val="170000"/>
              </a:lnSpc>
            </a:pPr>
            <a:r>
              <a:rPr lang="en-SG" dirty="0" err="1" smtClean="0"/>
              <a:t>Sebagai</a:t>
            </a:r>
            <a:r>
              <a:rPr lang="en-SG" dirty="0" smtClean="0"/>
              <a:t> </a:t>
            </a:r>
            <a:r>
              <a:rPr lang="en-SG" dirty="0" err="1" smtClean="0"/>
              <a:t>standar</a:t>
            </a:r>
            <a:r>
              <a:rPr lang="en-SG" dirty="0" smtClean="0"/>
              <a:t> </a:t>
            </a:r>
            <a:r>
              <a:rPr lang="en-SG" dirty="0" err="1" smtClean="0"/>
              <a:t>layanan</a:t>
            </a:r>
            <a:r>
              <a:rPr lang="en-SG" dirty="0" smtClean="0"/>
              <a:t> yang </a:t>
            </a:r>
            <a:r>
              <a:rPr lang="en-SG" dirty="0" err="1" smtClean="0"/>
              <a:t>diberikan</a:t>
            </a:r>
            <a:r>
              <a:rPr lang="en-SG" dirty="0" smtClean="0"/>
              <a:t> </a:t>
            </a:r>
            <a:r>
              <a:rPr lang="en-SG" dirty="0" err="1" smtClean="0"/>
              <a:t>oleh</a:t>
            </a:r>
            <a:r>
              <a:rPr lang="en-SG" dirty="0" smtClean="0"/>
              <a:t> </a:t>
            </a:r>
            <a:r>
              <a:rPr lang="en-SG" dirty="0" err="1" smtClean="0"/>
              <a:t>penyelenggara</a:t>
            </a:r>
            <a:r>
              <a:rPr lang="en-SG" dirty="0" smtClean="0"/>
              <a:t> </a:t>
            </a:r>
            <a:r>
              <a:rPr lang="en-SG" dirty="0" err="1" smtClean="0"/>
              <a:t>jasa</a:t>
            </a:r>
            <a:r>
              <a:rPr lang="en-SG" dirty="0" smtClean="0"/>
              <a:t> </a:t>
            </a:r>
            <a:r>
              <a:rPr lang="en-SG" dirty="0" err="1" smtClean="0"/>
              <a:t>kepada</a:t>
            </a:r>
            <a:r>
              <a:rPr lang="en-SG" dirty="0" smtClean="0"/>
              <a:t> </a:t>
            </a:r>
            <a:r>
              <a:rPr lang="en-SG" i="1" dirty="0" smtClean="0"/>
              <a:t>end user </a:t>
            </a:r>
            <a:r>
              <a:rPr lang="en-SG" i="1" dirty="0" err="1" smtClean="0"/>
              <a:t>biasanya</a:t>
            </a:r>
            <a:r>
              <a:rPr lang="en-SG" i="1" dirty="0" smtClean="0"/>
              <a:t> </a:t>
            </a:r>
            <a:r>
              <a:rPr lang="en-SG" i="1" dirty="0" err="1" smtClean="0"/>
              <a:t>akan</a:t>
            </a:r>
            <a:r>
              <a:rPr lang="en-SG" i="1" dirty="0" smtClean="0"/>
              <a:t> </a:t>
            </a:r>
            <a:r>
              <a:rPr lang="en-SG" dirty="0" err="1" smtClean="0"/>
              <a:t>diatur</a:t>
            </a:r>
            <a:r>
              <a:rPr lang="en-SG" dirty="0" smtClean="0"/>
              <a:t> </a:t>
            </a:r>
            <a:r>
              <a:rPr lang="en-SG" dirty="0" err="1" smtClean="0"/>
              <a:t>dalam</a:t>
            </a:r>
            <a:r>
              <a:rPr lang="en-SG" dirty="0" smtClean="0"/>
              <a:t> </a:t>
            </a:r>
            <a:r>
              <a:rPr lang="en-SG" dirty="0" err="1" smtClean="0"/>
              <a:t>sebuah</a:t>
            </a:r>
            <a:r>
              <a:rPr lang="en-SG" dirty="0" smtClean="0"/>
              <a:t> </a:t>
            </a:r>
            <a:r>
              <a:rPr lang="en-SG" i="1" dirty="0" smtClean="0"/>
              <a:t>Service Level Agreement (</a:t>
            </a:r>
            <a:r>
              <a:rPr lang="en-SG" i="1" dirty="0" smtClean="0"/>
              <a:t>SLA)</a:t>
            </a:r>
          </a:p>
          <a:p>
            <a:pPr>
              <a:lnSpc>
                <a:spcPct val="170000"/>
              </a:lnSpc>
            </a:pPr>
            <a:r>
              <a:rPr lang="en-SG" dirty="0" err="1" smtClean="0"/>
              <a:t>N</a:t>
            </a:r>
            <a:r>
              <a:rPr lang="en-SG" dirty="0" err="1" smtClean="0"/>
              <a:t>amun</a:t>
            </a:r>
            <a:r>
              <a:rPr lang="en-SG" dirty="0" smtClean="0"/>
              <a:t> </a:t>
            </a:r>
            <a:r>
              <a:rPr lang="en-SG" dirty="0" err="1" smtClean="0"/>
              <a:t>bagaimana</a:t>
            </a:r>
            <a:r>
              <a:rPr lang="en-SG" dirty="0" smtClean="0"/>
              <a:t> </a:t>
            </a:r>
            <a:r>
              <a:rPr lang="en-SG" dirty="0" err="1" smtClean="0"/>
              <a:t>mengetahui</a:t>
            </a:r>
            <a:r>
              <a:rPr lang="en-SG" dirty="0" smtClean="0"/>
              <a:t> </a:t>
            </a:r>
            <a:r>
              <a:rPr lang="en-SG" dirty="0" err="1" smtClean="0"/>
              <a:t>suatu</a:t>
            </a:r>
            <a:r>
              <a:rPr lang="en-SG" dirty="0" smtClean="0"/>
              <a:t> </a:t>
            </a:r>
            <a:r>
              <a:rPr lang="en-SG" dirty="0" err="1" smtClean="0"/>
              <a:t>jaringan</a:t>
            </a:r>
            <a:r>
              <a:rPr lang="en-SG" i="1" dirty="0" smtClean="0"/>
              <a:t> </a:t>
            </a:r>
            <a:r>
              <a:rPr lang="en-SG" dirty="0" err="1" smtClean="0"/>
              <a:t>handal</a:t>
            </a:r>
            <a:r>
              <a:rPr lang="en-SG" dirty="0" smtClean="0"/>
              <a:t> </a:t>
            </a:r>
            <a:r>
              <a:rPr lang="en-SG" dirty="0" err="1" smtClean="0"/>
              <a:t>atau</a:t>
            </a:r>
            <a:r>
              <a:rPr lang="en-SG" dirty="0" smtClean="0"/>
              <a:t> </a:t>
            </a:r>
            <a:r>
              <a:rPr lang="en-SG" dirty="0" err="1" smtClean="0"/>
              <a:t>tidak</a:t>
            </a:r>
            <a:r>
              <a:rPr lang="en-SG" dirty="0" smtClean="0"/>
              <a:t> </a:t>
            </a:r>
            <a:r>
              <a:rPr lang="en-SG" dirty="0" err="1" smtClean="0"/>
              <a:t>telah</a:t>
            </a:r>
            <a:r>
              <a:rPr lang="en-SG" dirty="0" smtClean="0"/>
              <a:t> </a:t>
            </a:r>
            <a:r>
              <a:rPr lang="en-SG" dirty="0" err="1" smtClean="0"/>
              <a:t>menjadi</a:t>
            </a:r>
            <a:r>
              <a:rPr lang="en-SG" dirty="0" smtClean="0"/>
              <a:t> </a:t>
            </a:r>
            <a:r>
              <a:rPr lang="en-SG" dirty="0" err="1" smtClean="0"/>
              <a:t>perdebatan</a:t>
            </a:r>
            <a:r>
              <a:rPr lang="en-SG" dirty="0" smtClean="0"/>
              <a:t> yang </a:t>
            </a:r>
            <a:r>
              <a:rPr lang="en-SG" dirty="0" err="1" smtClean="0"/>
              <a:t>panjang</a:t>
            </a:r>
            <a:r>
              <a:rPr lang="en-SG" dirty="0" smtClean="0"/>
              <a:t> </a:t>
            </a:r>
            <a:r>
              <a:rPr lang="en-SG" dirty="0" err="1" smtClean="0"/>
              <a:t>dikarenakan</a:t>
            </a:r>
            <a:r>
              <a:rPr lang="en-SG" dirty="0" smtClean="0"/>
              <a:t> </a:t>
            </a:r>
            <a:r>
              <a:rPr lang="en-SG" dirty="0" err="1" smtClean="0"/>
              <a:t>banyak</a:t>
            </a:r>
            <a:r>
              <a:rPr lang="en-SG" dirty="0" smtClean="0"/>
              <a:t> </a:t>
            </a:r>
            <a:r>
              <a:rPr lang="en-SG" dirty="0" err="1" smtClean="0"/>
              <a:t>sekali</a:t>
            </a:r>
            <a:r>
              <a:rPr lang="en-SG" dirty="0" smtClean="0"/>
              <a:t> </a:t>
            </a:r>
            <a:r>
              <a:rPr lang="en-SG" dirty="0" err="1" smtClean="0"/>
              <a:t>melibatkan</a:t>
            </a:r>
            <a:r>
              <a:rPr lang="en-SG" dirty="0" smtClean="0"/>
              <a:t> </a:t>
            </a:r>
            <a:r>
              <a:rPr lang="en-SG" dirty="0" err="1" smtClean="0"/>
              <a:t>atribut</a:t>
            </a:r>
            <a:r>
              <a:rPr lang="en-SG" dirty="0" smtClean="0"/>
              <a:t> </a:t>
            </a:r>
            <a:r>
              <a:rPr lang="en-SG" dirty="0" err="1" smtClean="0"/>
              <a:t>dan</a:t>
            </a:r>
            <a:r>
              <a:rPr lang="en-SG" dirty="0" smtClean="0"/>
              <a:t> </a:t>
            </a:r>
            <a:r>
              <a:rPr lang="en-SG" dirty="0" err="1" smtClean="0"/>
              <a:t>faktor</a:t>
            </a:r>
            <a:r>
              <a:rPr lang="en-SG" dirty="0" smtClean="0"/>
              <a:t> yang </a:t>
            </a:r>
            <a:r>
              <a:rPr lang="en-SG" dirty="0" err="1" smtClean="0"/>
              <a:t>saling</a:t>
            </a:r>
            <a:r>
              <a:rPr lang="en-SG" dirty="0" smtClean="0"/>
              <a:t> </a:t>
            </a:r>
            <a:r>
              <a:rPr lang="en-SG" dirty="0" err="1" smtClean="0"/>
              <a:t>terkait</a:t>
            </a:r>
            <a:r>
              <a:rPr lang="en-SG" dirty="0" smtClean="0"/>
              <a:t>.</a:t>
            </a:r>
          </a:p>
          <a:p>
            <a:pPr>
              <a:lnSpc>
                <a:spcPct val="170000"/>
              </a:lnSpc>
            </a:pPr>
            <a:endParaRPr lang="en-S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SG" dirty="0"/>
          </a:p>
        </p:txBody>
      </p:sp>
      <p:sp>
        <p:nvSpPr>
          <p:cNvPr id="3" name="Content Placeholder 2"/>
          <p:cNvSpPr>
            <a:spLocks noGrp="1"/>
          </p:cNvSpPr>
          <p:nvPr>
            <p:ph idx="1"/>
          </p:nvPr>
        </p:nvSpPr>
        <p:spPr/>
        <p:txBody>
          <a:bodyPr>
            <a:normAutofit fontScale="92500"/>
          </a:bodyPr>
          <a:lstStyle/>
          <a:p>
            <a:pPr>
              <a:lnSpc>
                <a:spcPct val="150000"/>
              </a:lnSpc>
            </a:pPr>
            <a:r>
              <a:rPr lang="en-SG" dirty="0" err="1" smtClean="0"/>
              <a:t>Kehandalan</a:t>
            </a:r>
            <a:r>
              <a:rPr lang="en-SG" dirty="0" smtClean="0"/>
              <a:t> </a:t>
            </a:r>
            <a:r>
              <a:rPr lang="en-SG" dirty="0" err="1" smtClean="0"/>
              <a:t>atau</a:t>
            </a:r>
            <a:r>
              <a:rPr lang="en-SG" dirty="0" smtClean="0"/>
              <a:t> Reliability </a:t>
            </a:r>
            <a:r>
              <a:rPr lang="en-SG" dirty="0" err="1" smtClean="0"/>
              <a:t>dapat</a:t>
            </a:r>
            <a:r>
              <a:rPr lang="en-SG" dirty="0" smtClean="0"/>
              <a:t> </a:t>
            </a:r>
            <a:r>
              <a:rPr lang="en-SG" dirty="0" err="1" smtClean="0"/>
              <a:t>diartikan</a:t>
            </a:r>
            <a:r>
              <a:rPr lang="en-SG" dirty="0" smtClean="0"/>
              <a:t> </a:t>
            </a:r>
            <a:r>
              <a:rPr lang="en-SG" dirty="0" err="1" smtClean="0"/>
              <a:t>sebagai</a:t>
            </a:r>
            <a:r>
              <a:rPr lang="en-SG" dirty="0" smtClean="0"/>
              <a:t> </a:t>
            </a:r>
            <a:r>
              <a:rPr lang="en-SG" dirty="0" err="1" smtClean="0"/>
              <a:t>suatu</a:t>
            </a:r>
            <a:r>
              <a:rPr lang="en-SG" dirty="0" smtClean="0"/>
              <a:t> </a:t>
            </a:r>
            <a:r>
              <a:rPr lang="en-SG" dirty="0" err="1" smtClean="0"/>
              <a:t>kemampuan</a:t>
            </a:r>
            <a:r>
              <a:rPr lang="en-SG" dirty="0" smtClean="0"/>
              <a:t> </a:t>
            </a:r>
            <a:r>
              <a:rPr lang="en-SG" dirty="0" err="1" smtClean="0"/>
              <a:t>dari</a:t>
            </a:r>
            <a:r>
              <a:rPr lang="en-SG" dirty="0" smtClean="0"/>
              <a:t> </a:t>
            </a:r>
            <a:r>
              <a:rPr lang="en-SG" dirty="0" err="1" smtClean="0"/>
              <a:t>sistem</a:t>
            </a:r>
            <a:r>
              <a:rPr lang="en-SG" dirty="0" smtClean="0"/>
              <a:t> </a:t>
            </a:r>
            <a:r>
              <a:rPr lang="en-SG" dirty="0" err="1" smtClean="0"/>
              <a:t>dan</a:t>
            </a:r>
            <a:r>
              <a:rPr lang="en-SG" dirty="0" smtClean="0"/>
              <a:t> </a:t>
            </a:r>
            <a:r>
              <a:rPr lang="en-SG" dirty="0" err="1" smtClean="0"/>
              <a:t>komponen</a:t>
            </a:r>
            <a:r>
              <a:rPr lang="en-SG" dirty="0" smtClean="0"/>
              <a:t> yang </a:t>
            </a:r>
            <a:r>
              <a:rPr lang="en-SG" dirty="0" err="1" smtClean="0"/>
              <a:t>terkait</a:t>
            </a:r>
            <a:r>
              <a:rPr lang="en-SG" dirty="0" smtClean="0"/>
              <a:t> </a:t>
            </a:r>
            <a:r>
              <a:rPr lang="en-SG" dirty="0" err="1" smtClean="0"/>
              <a:t>untuk</a:t>
            </a:r>
            <a:r>
              <a:rPr lang="en-SG" dirty="0" smtClean="0"/>
              <a:t> </a:t>
            </a:r>
            <a:r>
              <a:rPr lang="en-SG" dirty="0" err="1" smtClean="0"/>
              <a:t>meningkatkan</a:t>
            </a:r>
            <a:r>
              <a:rPr lang="en-SG" dirty="0" smtClean="0"/>
              <a:t> performance </a:t>
            </a:r>
            <a:r>
              <a:rPr lang="en-SG" dirty="0" err="1" smtClean="0"/>
              <a:t>pada</a:t>
            </a:r>
            <a:r>
              <a:rPr lang="en-SG" dirty="0" smtClean="0"/>
              <a:t> </a:t>
            </a:r>
            <a:r>
              <a:rPr lang="en-SG" dirty="0" err="1" smtClean="0"/>
              <a:t>suatu</a:t>
            </a:r>
            <a:r>
              <a:rPr lang="en-SG" dirty="0" smtClean="0"/>
              <a:t> </a:t>
            </a:r>
            <a:r>
              <a:rPr lang="en-SG" dirty="0" err="1" smtClean="0"/>
              <a:t>kondisi</a:t>
            </a:r>
            <a:r>
              <a:rPr lang="en-SG" dirty="0" smtClean="0"/>
              <a:t> yang </a:t>
            </a:r>
            <a:r>
              <a:rPr lang="en-SG" dirty="0" err="1" smtClean="0"/>
              <a:t>spesifik</a:t>
            </a:r>
            <a:r>
              <a:rPr lang="en-SG" dirty="0" smtClean="0"/>
              <a:t> </a:t>
            </a:r>
            <a:r>
              <a:rPr lang="en-SG" dirty="0" err="1" smtClean="0"/>
              <a:t>dalam</a:t>
            </a:r>
            <a:r>
              <a:rPr lang="en-SG" dirty="0" smtClean="0"/>
              <a:t> </a:t>
            </a:r>
            <a:r>
              <a:rPr lang="en-SG" dirty="0" err="1" smtClean="0"/>
              <a:t>suatu</a:t>
            </a:r>
            <a:r>
              <a:rPr lang="en-SG" dirty="0" smtClean="0"/>
              <a:t> </a:t>
            </a:r>
            <a:r>
              <a:rPr lang="en-SG" dirty="0" err="1" smtClean="0"/>
              <a:t>periode</a:t>
            </a:r>
            <a:r>
              <a:rPr lang="en-SG" dirty="0" smtClean="0"/>
              <a:t> </a:t>
            </a:r>
            <a:r>
              <a:rPr lang="en-SG" dirty="0" err="1" smtClean="0"/>
              <a:t>waktu</a:t>
            </a:r>
            <a:r>
              <a:rPr lang="en-SG" dirty="0" smtClean="0"/>
              <a:t> </a:t>
            </a:r>
            <a:r>
              <a:rPr lang="en-SG" dirty="0" err="1" smtClean="0"/>
              <a:t>tertentu</a:t>
            </a:r>
            <a:r>
              <a:rPr lang="en-SG" dirty="0" smtClean="0"/>
              <a:t>, reliability </a:t>
            </a:r>
            <a:r>
              <a:rPr lang="en-SG" dirty="0" err="1" smtClean="0"/>
              <a:t>juga</a:t>
            </a:r>
            <a:r>
              <a:rPr lang="en-SG" dirty="0" smtClean="0"/>
              <a:t> </a:t>
            </a:r>
            <a:r>
              <a:rPr lang="en-SG" dirty="0" err="1" smtClean="0"/>
              <a:t>sangat</a:t>
            </a:r>
            <a:r>
              <a:rPr lang="en-SG" dirty="0" smtClean="0"/>
              <a:t> </a:t>
            </a:r>
            <a:r>
              <a:rPr lang="en-SG" dirty="0" err="1" smtClean="0"/>
              <a:t>dipengaruhi</a:t>
            </a:r>
            <a:r>
              <a:rPr lang="en-SG" dirty="0" smtClean="0"/>
              <a:t> </a:t>
            </a:r>
            <a:r>
              <a:rPr lang="en-SG" dirty="0" err="1" smtClean="0"/>
              <a:t>oleh</a:t>
            </a:r>
            <a:r>
              <a:rPr lang="en-SG" dirty="0" smtClean="0"/>
              <a:t> </a:t>
            </a:r>
            <a:r>
              <a:rPr lang="en-SG" dirty="0" err="1" smtClean="0"/>
              <a:t>faktor</a:t>
            </a:r>
            <a:r>
              <a:rPr lang="en-SG" dirty="0" smtClean="0"/>
              <a:t> availability.</a:t>
            </a:r>
          </a:p>
          <a:p>
            <a:pPr>
              <a:lnSpc>
                <a:spcPct val="150000"/>
              </a:lnSpc>
            </a:pPr>
            <a:endParaRPr lang="en-S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Kebutuhan</a:t>
            </a:r>
            <a:r>
              <a:rPr lang="en-US" sz="3600" dirty="0" smtClean="0"/>
              <a:t> </a:t>
            </a:r>
            <a:r>
              <a:rPr lang="en-US" sz="3600" dirty="0" err="1" smtClean="0"/>
              <a:t>Manajemen</a:t>
            </a:r>
            <a:r>
              <a:rPr lang="en-US" sz="3600" dirty="0" smtClean="0"/>
              <a:t> Internetworking</a:t>
            </a:r>
            <a:endParaRPr lang="en-SG" sz="3600" dirty="0"/>
          </a:p>
        </p:txBody>
      </p:sp>
      <p:sp>
        <p:nvSpPr>
          <p:cNvPr id="3" name="Content Placeholder 2"/>
          <p:cNvSpPr>
            <a:spLocks noGrp="1"/>
          </p:cNvSpPr>
          <p:nvPr>
            <p:ph idx="1"/>
          </p:nvPr>
        </p:nvSpPr>
        <p:spPr>
          <a:xfrm>
            <a:off x="457200" y="1357298"/>
            <a:ext cx="8229600" cy="5500702"/>
          </a:xfrm>
        </p:spPr>
        <p:txBody>
          <a:bodyPr>
            <a:noAutofit/>
          </a:bodyPr>
          <a:lstStyle/>
          <a:p>
            <a:pPr>
              <a:lnSpc>
                <a:spcPct val="150000"/>
              </a:lnSpc>
            </a:pPr>
            <a:r>
              <a:rPr lang="en-SG" sz="2000" dirty="0" err="1" smtClean="0"/>
              <a:t>Dibutuhkan</a:t>
            </a:r>
            <a:r>
              <a:rPr lang="en-SG" sz="2000" dirty="0" smtClean="0"/>
              <a:t> </a:t>
            </a:r>
            <a:r>
              <a:rPr lang="en-SG" sz="2000" dirty="0" err="1" smtClean="0"/>
              <a:t>suatu</a:t>
            </a:r>
            <a:r>
              <a:rPr lang="en-SG" sz="2000" dirty="0" smtClean="0"/>
              <a:t> </a:t>
            </a:r>
            <a:r>
              <a:rPr lang="en-SG" sz="2000" dirty="0" err="1" smtClean="0"/>
              <a:t>mekanisme</a:t>
            </a:r>
            <a:r>
              <a:rPr lang="en-SG" sz="2000" dirty="0" smtClean="0"/>
              <a:t> monitoring </a:t>
            </a:r>
            <a:r>
              <a:rPr lang="en-SG" sz="2000" dirty="0" err="1" smtClean="0"/>
              <a:t>dan</a:t>
            </a:r>
            <a:r>
              <a:rPr lang="en-SG" sz="2000" dirty="0" smtClean="0"/>
              <a:t> </a:t>
            </a:r>
            <a:r>
              <a:rPr lang="en-SG" sz="2000" dirty="0" err="1" smtClean="0"/>
              <a:t>manajemen</a:t>
            </a:r>
            <a:r>
              <a:rPr lang="en-SG" sz="2000" dirty="0" smtClean="0"/>
              <a:t> internetworking agar </a:t>
            </a:r>
            <a:r>
              <a:rPr lang="en-SG" sz="2000" dirty="0" err="1" smtClean="0"/>
              <a:t>kehandalan</a:t>
            </a:r>
            <a:r>
              <a:rPr lang="en-SG" sz="2000" dirty="0" smtClean="0"/>
              <a:t> </a:t>
            </a:r>
            <a:r>
              <a:rPr lang="en-SG" sz="2000" dirty="0" err="1" smtClean="0"/>
              <a:t>sistem</a:t>
            </a:r>
            <a:r>
              <a:rPr lang="en-SG" sz="2000" dirty="0" smtClean="0"/>
              <a:t> </a:t>
            </a:r>
            <a:r>
              <a:rPr lang="en-SG" sz="2000" dirty="0" err="1" smtClean="0"/>
              <a:t>tetap</a:t>
            </a:r>
            <a:r>
              <a:rPr lang="en-SG" sz="2000" dirty="0" smtClean="0"/>
              <a:t> </a:t>
            </a:r>
            <a:r>
              <a:rPr lang="en-SG" sz="2000" dirty="0" err="1" smtClean="0"/>
              <a:t>terjaga</a:t>
            </a:r>
            <a:r>
              <a:rPr lang="en-SG" sz="2000" dirty="0" smtClean="0"/>
              <a:t>, </a:t>
            </a:r>
            <a:r>
              <a:rPr lang="en-SG" sz="2000" dirty="0" err="1" smtClean="0"/>
              <a:t>pengawasan</a:t>
            </a:r>
            <a:r>
              <a:rPr lang="en-SG" sz="2000" dirty="0" smtClean="0"/>
              <a:t> 24 jam </a:t>
            </a:r>
            <a:r>
              <a:rPr lang="en-SG" sz="2000" dirty="0" err="1" smtClean="0"/>
              <a:t>terus</a:t>
            </a:r>
            <a:r>
              <a:rPr lang="en-SG" sz="2000" dirty="0" smtClean="0"/>
              <a:t> </a:t>
            </a:r>
            <a:r>
              <a:rPr lang="en-SG" sz="2000" dirty="0" err="1" smtClean="0"/>
              <a:t>menerus</a:t>
            </a:r>
            <a:r>
              <a:rPr lang="en-SG" sz="2000" dirty="0" smtClean="0"/>
              <a:t> </a:t>
            </a:r>
            <a:r>
              <a:rPr lang="en-SG" sz="2000" dirty="0" err="1" smtClean="0"/>
              <a:t>tanpa</a:t>
            </a:r>
            <a:r>
              <a:rPr lang="en-SG" sz="2000" dirty="0" smtClean="0"/>
              <a:t> </a:t>
            </a:r>
            <a:r>
              <a:rPr lang="en-SG" sz="2000" dirty="0" err="1" smtClean="0"/>
              <a:t>henti</a:t>
            </a:r>
            <a:r>
              <a:rPr lang="en-SG" sz="2000" dirty="0" smtClean="0"/>
              <a:t> </a:t>
            </a:r>
            <a:r>
              <a:rPr lang="en-SG" sz="2000" dirty="0" err="1" smtClean="0"/>
              <a:t>untuk</a:t>
            </a:r>
            <a:r>
              <a:rPr lang="en-SG" sz="2000" dirty="0" smtClean="0"/>
              <a:t> </a:t>
            </a:r>
            <a:r>
              <a:rPr lang="en-SG" sz="2000" dirty="0" err="1" smtClean="0"/>
              <a:t>menjamin</a:t>
            </a:r>
            <a:r>
              <a:rPr lang="en-SG" sz="2000" dirty="0" smtClean="0"/>
              <a:t> </a:t>
            </a:r>
            <a:r>
              <a:rPr lang="en-SG" sz="2000" dirty="0" smtClean="0"/>
              <a:t>availability </a:t>
            </a:r>
            <a:r>
              <a:rPr lang="en-SG" sz="2000" dirty="0" err="1" smtClean="0"/>
              <a:t>layanan</a:t>
            </a:r>
            <a:r>
              <a:rPr lang="en-SG" sz="2000" dirty="0" smtClean="0"/>
              <a:t>, </a:t>
            </a:r>
            <a:r>
              <a:rPr lang="en-SG" sz="2000" dirty="0" err="1" smtClean="0"/>
              <a:t>maka</a:t>
            </a:r>
            <a:r>
              <a:rPr lang="en-SG" sz="2000" dirty="0" smtClean="0"/>
              <a:t> </a:t>
            </a:r>
            <a:r>
              <a:rPr lang="en-SG" sz="2000" dirty="0" err="1" smtClean="0"/>
              <a:t>diperlukan</a:t>
            </a:r>
            <a:r>
              <a:rPr lang="en-SG" sz="2000" dirty="0" smtClean="0"/>
              <a:t> </a:t>
            </a:r>
            <a:r>
              <a:rPr lang="en-SG" sz="2000" dirty="0" err="1" smtClean="0"/>
              <a:t>suatu</a:t>
            </a:r>
            <a:r>
              <a:rPr lang="en-SG" sz="2000" dirty="0" smtClean="0"/>
              <a:t> </a:t>
            </a:r>
            <a:r>
              <a:rPr lang="en-SG" sz="2000" dirty="0" err="1" smtClean="0"/>
              <a:t>bagian</a:t>
            </a:r>
            <a:r>
              <a:rPr lang="en-SG" sz="2000" dirty="0" smtClean="0"/>
              <a:t> </a:t>
            </a:r>
            <a:r>
              <a:rPr lang="en-SG" sz="2000" dirty="0" err="1" smtClean="0"/>
              <a:t>pada</a:t>
            </a:r>
            <a:r>
              <a:rPr lang="en-SG" sz="2000" dirty="0" smtClean="0"/>
              <a:t> unit </a:t>
            </a:r>
            <a:r>
              <a:rPr lang="en-SG" sz="2000" dirty="0" err="1" smtClean="0"/>
              <a:t>departemen</a:t>
            </a:r>
            <a:r>
              <a:rPr lang="en-SG" sz="2000" dirty="0" smtClean="0"/>
              <a:t> ICT yang </a:t>
            </a:r>
            <a:r>
              <a:rPr lang="en-SG" sz="2000" dirty="0" err="1" smtClean="0"/>
              <a:t>disebut</a:t>
            </a:r>
            <a:r>
              <a:rPr lang="en-SG" sz="2000" dirty="0" smtClean="0"/>
              <a:t> </a:t>
            </a:r>
            <a:r>
              <a:rPr lang="en-SG" sz="2000" i="1" dirty="0" smtClean="0"/>
              <a:t>Network </a:t>
            </a:r>
            <a:r>
              <a:rPr lang="en-SG" sz="2000" i="1" dirty="0" smtClean="0"/>
              <a:t>Operations </a:t>
            </a:r>
            <a:r>
              <a:rPr lang="en-SG" sz="2000" i="1" dirty="0" err="1" smtClean="0"/>
              <a:t>Center</a:t>
            </a:r>
            <a:r>
              <a:rPr lang="en-SG" sz="2000" i="1" dirty="0" smtClean="0"/>
              <a:t> </a:t>
            </a:r>
            <a:r>
              <a:rPr lang="en-SG" sz="2000" i="1" dirty="0" smtClean="0"/>
              <a:t>(NOC), </a:t>
            </a:r>
            <a:r>
              <a:rPr lang="en-SG" sz="2000" i="1" dirty="0" err="1" smtClean="0"/>
              <a:t>bagian</a:t>
            </a:r>
            <a:r>
              <a:rPr lang="en-SG" sz="2000" i="1" dirty="0" smtClean="0"/>
              <a:t> </a:t>
            </a:r>
            <a:r>
              <a:rPr lang="en-SG" sz="2000" i="1" dirty="0" err="1" smtClean="0"/>
              <a:t>ini</a:t>
            </a:r>
            <a:r>
              <a:rPr lang="en-SG" sz="2000" i="1" dirty="0" smtClean="0"/>
              <a:t> </a:t>
            </a:r>
            <a:r>
              <a:rPr lang="en-SG" sz="2000" i="1" dirty="0" err="1" smtClean="0"/>
              <a:t>bertugas</a:t>
            </a:r>
            <a:r>
              <a:rPr lang="en-SG" sz="2000" i="1" dirty="0" smtClean="0"/>
              <a:t> </a:t>
            </a:r>
            <a:r>
              <a:rPr lang="en-SG" sz="2000" i="1" dirty="0" err="1" smtClean="0"/>
              <a:t>untuk</a:t>
            </a:r>
            <a:r>
              <a:rPr lang="en-SG" sz="2000" i="1" dirty="0" smtClean="0"/>
              <a:t> </a:t>
            </a:r>
            <a:r>
              <a:rPr lang="en-SG" sz="2000" i="1" dirty="0" err="1" smtClean="0"/>
              <a:t>memantau</a:t>
            </a:r>
            <a:r>
              <a:rPr lang="en-SG" sz="2000" i="1" dirty="0" smtClean="0"/>
              <a:t> </a:t>
            </a:r>
            <a:r>
              <a:rPr lang="en-SG" sz="2000" i="1" dirty="0" err="1" smtClean="0"/>
              <a:t>dan</a:t>
            </a:r>
            <a:r>
              <a:rPr lang="en-SG" sz="2000" i="1" dirty="0" smtClean="0"/>
              <a:t> </a:t>
            </a:r>
            <a:r>
              <a:rPr lang="en-SG" sz="2000" i="1" dirty="0" err="1" smtClean="0"/>
              <a:t>memonitor</a:t>
            </a:r>
            <a:r>
              <a:rPr lang="en-SG" sz="2000" i="1" dirty="0" smtClean="0"/>
              <a:t> system </a:t>
            </a:r>
            <a:r>
              <a:rPr lang="en-SG" sz="2000" i="1" dirty="0" err="1" smtClean="0"/>
              <a:t>secara</a:t>
            </a:r>
            <a:r>
              <a:rPr lang="en-SG" sz="2000" i="1" dirty="0" smtClean="0"/>
              <a:t> </a:t>
            </a:r>
            <a:r>
              <a:rPr lang="en-SG" sz="2000" i="1" dirty="0" err="1" smtClean="0"/>
              <a:t>keseluruhan</a:t>
            </a:r>
            <a:r>
              <a:rPr lang="en-SG" sz="2000" i="1" dirty="0" smtClean="0"/>
              <a:t>, </a:t>
            </a:r>
            <a:r>
              <a:rPr lang="en-SG" sz="2000" dirty="0" err="1" smtClean="0"/>
              <a:t>seperti</a:t>
            </a:r>
            <a:r>
              <a:rPr lang="en-SG" sz="2000" dirty="0" smtClean="0"/>
              <a:t> </a:t>
            </a:r>
            <a:r>
              <a:rPr lang="en-SG" sz="2000" dirty="0" err="1" smtClean="0"/>
              <a:t>menangani</a:t>
            </a:r>
            <a:r>
              <a:rPr lang="en-SG" sz="2000" dirty="0" smtClean="0"/>
              <a:t> </a:t>
            </a:r>
            <a:r>
              <a:rPr lang="en-SG" sz="2000" dirty="0" err="1" smtClean="0"/>
              <a:t>kesalahan</a:t>
            </a:r>
            <a:r>
              <a:rPr lang="en-SG" sz="2000" dirty="0" smtClean="0"/>
              <a:t> </a:t>
            </a:r>
            <a:r>
              <a:rPr lang="en-SG" sz="2000" dirty="0" err="1" smtClean="0"/>
              <a:t>atau</a:t>
            </a:r>
            <a:r>
              <a:rPr lang="en-SG" sz="2000" dirty="0" smtClean="0"/>
              <a:t> </a:t>
            </a:r>
            <a:r>
              <a:rPr lang="en-SG" sz="2000" dirty="0" err="1" smtClean="0"/>
              <a:t>penanganan</a:t>
            </a:r>
            <a:r>
              <a:rPr lang="en-SG" sz="2000" dirty="0" smtClean="0"/>
              <a:t> </a:t>
            </a:r>
            <a:r>
              <a:rPr lang="en-SG" sz="2000" dirty="0" err="1" smtClean="0"/>
              <a:t>pengembalian</a:t>
            </a:r>
            <a:r>
              <a:rPr lang="en-SG" sz="2000" dirty="0" smtClean="0"/>
              <a:t> </a:t>
            </a:r>
            <a:r>
              <a:rPr lang="en-SG" sz="2000" dirty="0" err="1" smtClean="0"/>
              <a:t>layananan</a:t>
            </a:r>
            <a:r>
              <a:rPr lang="en-SG" sz="2000" dirty="0" smtClean="0"/>
              <a:t>, </a:t>
            </a:r>
            <a:r>
              <a:rPr lang="en-SG" sz="2000" dirty="0" err="1" smtClean="0"/>
              <a:t>Pengaturan</a:t>
            </a:r>
            <a:r>
              <a:rPr lang="en-SG" sz="2000" dirty="0" smtClean="0"/>
              <a:t> </a:t>
            </a:r>
            <a:r>
              <a:rPr lang="en-SG" sz="2000" dirty="0" err="1" smtClean="0"/>
              <a:t>konfigurasi</a:t>
            </a:r>
            <a:r>
              <a:rPr lang="en-SG" sz="2000" dirty="0" smtClean="0"/>
              <a:t> </a:t>
            </a:r>
            <a:r>
              <a:rPr lang="en-SG" sz="2000" dirty="0" err="1" smtClean="0"/>
              <a:t>layanan</a:t>
            </a:r>
            <a:r>
              <a:rPr lang="en-SG" sz="2000" dirty="0" smtClean="0"/>
              <a:t>, </a:t>
            </a:r>
            <a:r>
              <a:rPr lang="en-SG" sz="2000" dirty="0" err="1" smtClean="0"/>
              <a:t>Pengaturan</a:t>
            </a:r>
            <a:r>
              <a:rPr lang="en-SG" sz="2000" dirty="0" smtClean="0"/>
              <a:t> </a:t>
            </a:r>
            <a:r>
              <a:rPr lang="en-SG" sz="2000" dirty="0" err="1" smtClean="0"/>
              <a:t>performa</a:t>
            </a:r>
            <a:r>
              <a:rPr lang="en-SG" sz="2000" dirty="0" smtClean="0"/>
              <a:t> </a:t>
            </a:r>
            <a:r>
              <a:rPr lang="en-SG" sz="2000" dirty="0" err="1" smtClean="0"/>
              <a:t>dan</a:t>
            </a:r>
            <a:r>
              <a:rPr lang="en-SG" sz="2000" dirty="0" smtClean="0"/>
              <a:t> traffic management, </a:t>
            </a:r>
            <a:r>
              <a:rPr lang="en-SG" sz="2000" dirty="0" err="1" smtClean="0"/>
              <a:t>Pengaturan</a:t>
            </a:r>
            <a:r>
              <a:rPr lang="en-SG" sz="2000" dirty="0" smtClean="0"/>
              <a:t> </a:t>
            </a:r>
            <a:r>
              <a:rPr lang="en-SG" sz="2000" dirty="0" err="1" smtClean="0"/>
              <a:t>permasalahan</a:t>
            </a:r>
            <a:r>
              <a:rPr lang="en-SG" sz="2000" dirty="0" smtClean="0"/>
              <a:t> </a:t>
            </a:r>
            <a:r>
              <a:rPr lang="en-SG" sz="2000" dirty="0" err="1" smtClean="0"/>
              <a:t>keamanan</a:t>
            </a:r>
            <a:r>
              <a:rPr lang="en-SG" sz="2000" dirty="0" smtClean="0"/>
              <a:t>, </a:t>
            </a:r>
            <a:r>
              <a:rPr lang="en-SG" sz="2000" dirty="0" err="1" smtClean="0"/>
              <a:t>Pengaturan</a:t>
            </a:r>
            <a:r>
              <a:rPr lang="en-SG" sz="2000" dirty="0" smtClean="0"/>
              <a:t> </a:t>
            </a:r>
            <a:r>
              <a:rPr lang="en-SG" sz="2000" dirty="0" err="1" smtClean="0"/>
              <a:t>pencatatan</a:t>
            </a:r>
            <a:r>
              <a:rPr lang="en-SG" sz="2000" dirty="0" smtClean="0"/>
              <a:t>, </a:t>
            </a:r>
            <a:r>
              <a:rPr lang="en-SG" sz="2000" dirty="0" err="1" smtClean="0"/>
              <a:t>Pengaturan</a:t>
            </a:r>
            <a:r>
              <a:rPr lang="en-SG" sz="2000" dirty="0" smtClean="0"/>
              <a:t> </a:t>
            </a:r>
            <a:r>
              <a:rPr lang="en-SG" sz="2000" dirty="0" err="1" smtClean="0"/>
              <a:t>Laporan</a:t>
            </a:r>
            <a:r>
              <a:rPr lang="en-SG" sz="2000" dirty="0" smtClean="0"/>
              <a:t>, </a:t>
            </a:r>
            <a:r>
              <a:rPr lang="en-SG" sz="2000" dirty="0" err="1" smtClean="0"/>
              <a:t>Pengaturan</a:t>
            </a:r>
            <a:r>
              <a:rPr lang="en-SG" sz="2000" dirty="0" smtClean="0"/>
              <a:t> </a:t>
            </a:r>
            <a:r>
              <a:rPr lang="en-SG" sz="2000" dirty="0" err="1" smtClean="0"/>
              <a:t>Inventori</a:t>
            </a:r>
            <a:r>
              <a:rPr lang="en-SG" sz="2000" dirty="0" smtClean="0"/>
              <a:t> </a:t>
            </a:r>
            <a:r>
              <a:rPr lang="en-SG" sz="2000" dirty="0" err="1" smtClean="0"/>
              <a:t>peralatan</a:t>
            </a:r>
            <a:r>
              <a:rPr lang="en-SG" sz="2000" dirty="0" smtClean="0"/>
              <a:t>, Data Gathering </a:t>
            </a:r>
            <a:r>
              <a:rPr lang="en-SG" sz="2000" dirty="0" err="1" smtClean="0"/>
              <a:t>dan</a:t>
            </a:r>
            <a:r>
              <a:rPr lang="en-SG" sz="2000" dirty="0" smtClean="0"/>
              <a:t> </a:t>
            </a:r>
            <a:r>
              <a:rPr lang="en-SG" sz="2000" dirty="0" err="1" smtClean="0"/>
              <a:t>analisa</a:t>
            </a:r>
            <a:r>
              <a:rPr lang="en-SG" sz="2000" dirty="0" smtClean="0"/>
              <a:t> </a:t>
            </a:r>
            <a:r>
              <a:rPr lang="en-SG" sz="2000" dirty="0" err="1" smtClean="0"/>
              <a:t>awal</a:t>
            </a:r>
            <a:r>
              <a:rPr lang="en-SG" sz="2000" dirty="0" smtClean="0"/>
              <a:t>.</a:t>
            </a:r>
            <a:endParaRPr lang="en-SG"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715404" cy="1857364"/>
          </a:xfrm>
        </p:spPr>
        <p:txBody>
          <a:bodyPr>
            <a:normAutofit fontScale="85000" lnSpcReduction="20000"/>
          </a:bodyPr>
          <a:lstStyle/>
          <a:p>
            <a:pPr>
              <a:lnSpc>
                <a:spcPct val="160000"/>
              </a:lnSpc>
            </a:pPr>
            <a:r>
              <a:rPr lang="en-SG" dirty="0" err="1"/>
              <a:t>Salah</a:t>
            </a:r>
            <a:r>
              <a:rPr lang="en-SG" dirty="0"/>
              <a:t> </a:t>
            </a:r>
            <a:r>
              <a:rPr lang="en-SG" dirty="0" err="1"/>
              <a:t>satu</a:t>
            </a:r>
            <a:r>
              <a:rPr lang="en-SG" dirty="0"/>
              <a:t> </a:t>
            </a:r>
            <a:r>
              <a:rPr lang="en-SG" dirty="0" err="1"/>
              <a:t>pekerjaan</a:t>
            </a:r>
            <a:r>
              <a:rPr lang="en-SG" dirty="0"/>
              <a:t> yang </a:t>
            </a:r>
            <a:r>
              <a:rPr lang="en-SG" dirty="0" err="1"/>
              <a:t>mungkin</a:t>
            </a:r>
            <a:r>
              <a:rPr lang="en-SG" dirty="0"/>
              <a:t> paling </a:t>
            </a:r>
            <a:r>
              <a:rPr lang="en-SG" dirty="0" err="1"/>
              <a:t>sulit</a:t>
            </a:r>
            <a:r>
              <a:rPr lang="en-SG" dirty="0"/>
              <a:t> </a:t>
            </a:r>
            <a:r>
              <a:rPr lang="en-SG" dirty="0" err="1"/>
              <a:t>untuk</a:t>
            </a:r>
            <a:r>
              <a:rPr lang="en-SG" dirty="0"/>
              <a:t> </a:t>
            </a:r>
            <a:r>
              <a:rPr lang="en-SG" dirty="0" err="1"/>
              <a:t>dilakukan</a:t>
            </a:r>
            <a:r>
              <a:rPr lang="en-SG" dirty="0"/>
              <a:t> </a:t>
            </a:r>
            <a:r>
              <a:rPr lang="en-SG" dirty="0" err="1"/>
              <a:t>adalah</a:t>
            </a:r>
            <a:r>
              <a:rPr lang="en-SG" dirty="0"/>
              <a:t> </a:t>
            </a:r>
            <a:r>
              <a:rPr lang="en-SG" dirty="0" err="1"/>
              <a:t>mengatur</a:t>
            </a:r>
            <a:r>
              <a:rPr lang="en-SG" dirty="0"/>
              <a:t> / </a:t>
            </a:r>
            <a:r>
              <a:rPr lang="en-SG" dirty="0" err="1"/>
              <a:t>memanaged</a:t>
            </a:r>
            <a:r>
              <a:rPr lang="en-SG" dirty="0"/>
              <a:t> </a:t>
            </a:r>
            <a:r>
              <a:rPr lang="en-SG" dirty="0" err="1"/>
              <a:t>banyak</a:t>
            </a:r>
            <a:r>
              <a:rPr lang="en-SG" dirty="0"/>
              <a:t> </a:t>
            </a:r>
            <a:r>
              <a:rPr lang="en-SG" dirty="0" err="1"/>
              <a:t>peralatan</a:t>
            </a:r>
            <a:r>
              <a:rPr lang="en-SG" dirty="0"/>
              <a:t> </a:t>
            </a:r>
            <a:r>
              <a:rPr lang="en-SG" dirty="0" err="1"/>
              <a:t>jaringan</a:t>
            </a:r>
            <a:r>
              <a:rPr lang="en-SG" dirty="0"/>
              <a:t>, </a:t>
            </a:r>
            <a:r>
              <a:rPr lang="en-SG" dirty="0" err="1"/>
              <a:t>seperti</a:t>
            </a:r>
            <a:r>
              <a:rPr lang="en-SG" dirty="0"/>
              <a:t>, router, gateway, server </a:t>
            </a:r>
            <a:r>
              <a:rPr lang="en-SG" dirty="0" err="1" smtClean="0"/>
              <a:t>dsb</a:t>
            </a:r>
            <a:r>
              <a:rPr lang="en-SG" dirty="0"/>
              <a:t>.</a:t>
            </a:r>
            <a:r>
              <a:rPr lang="en-SG" dirty="0" smtClean="0"/>
              <a:t> </a:t>
            </a:r>
          </a:p>
        </p:txBody>
      </p:sp>
      <p:pic>
        <p:nvPicPr>
          <p:cNvPr id="11265" name="Picture 1"/>
          <p:cNvPicPr>
            <a:picLocks noChangeAspect="1" noChangeArrowheads="1"/>
          </p:cNvPicPr>
          <p:nvPr/>
        </p:nvPicPr>
        <p:blipFill>
          <a:blip r:embed="rId2"/>
          <a:srcRect/>
          <a:stretch>
            <a:fillRect/>
          </a:stretch>
        </p:blipFill>
        <p:spPr bwMode="auto">
          <a:xfrm>
            <a:off x="714348" y="2357430"/>
            <a:ext cx="5063708" cy="4067170"/>
          </a:xfrm>
          <a:prstGeom prst="rect">
            <a:avLst/>
          </a:prstGeom>
          <a:noFill/>
          <a:ln w="9525">
            <a:noFill/>
            <a:miter lim="800000"/>
            <a:headEnd/>
            <a:tailEnd/>
          </a:ln>
          <a:effectLst/>
        </p:spPr>
      </p:pic>
      <p:sp>
        <p:nvSpPr>
          <p:cNvPr id="5" name="Rectangle 4"/>
          <p:cNvSpPr/>
          <p:nvPr/>
        </p:nvSpPr>
        <p:spPr>
          <a:xfrm>
            <a:off x="5857884" y="2643182"/>
            <a:ext cx="3286116" cy="3194721"/>
          </a:xfrm>
          <a:prstGeom prst="rect">
            <a:avLst/>
          </a:prstGeom>
        </p:spPr>
        <p:txBody>
          <a:bodyPr wrap="square">
            <a:spAutoFit/>
          </a:bodyPr>
          <a:lstStyle/>
          <a:p>
            <a:pPr>
              <a:lnSpc>
                <a:spcPct val="160000"/>
              </a:lnSpc>
            </a:pPr>
            <a:r>
              <a:rPr lang="en-SG" dirty="0" err="1" smtClean="0">
                <a:latin typeface="Franklin Gothic Book" pitchFamily="34" charset="0"/>
              </a:rPr>
              <a:t>Proses</a:t>
            </a:r>
            <a:r>
              <a:rPr lang="en-SG" dirty="0" smtClean="0">
                <a:latin typeface="Franklin Gothic Book" pitchFamily="34" charset="0"/>
              </a:rPr>
              <a:t> </a:t>
            </a:r>
            <a:r>
              <a:rPr lang="en-SG" dirty="0" err="1" smtClean="0">
                <a:latin typeface="Franklin Gothic Book" pitchFamily="34" charset="0"/>
              </a:rPr>
              <a:t>manajemen</a:t>
            </a:r>
            <a:r>
              <a:rPr lang="en-SG" dirty="0" smtClean="0">
                <a:latin typeface="Franklin Gothic Book" pitchFamily="34" charset="0"/>
              </a:rPr>
              <a:t> </a:t>
            </a:r>
            <a:r>
              <a:rPr lang="en-SG" dirty="0" err="1" smtClean="0">
                <a:latin typeface="Franklin Gothic Book" pitchFamily="34" charset="0"/>
              </a:rPr>
              <a:t>peralatan</a:t>
            </a:r>
            <a:r>
              <a:rPr lang="en-SG" dirty="0" smtClean="0">
                <a:latin typeface="Franklin Gothic Book" pitchFamily="34" charset="0"/>
              </a:rPr>
              <a:t> </a:t>
            </a:r>
            <a:r>
              <a:rPr lang="en-SG" dirty="0" err="1" smtClean="0">
                <a:latin typeface="Franklin Gothic Book" pitchFamily="34" charset="0"/>
              </a:rPr>
              <a:t>jaringan</a:t>
            </a:r>
            <a:r>
              <a:rPr lang="en-SG" dirty="0" smtClean="0">
                <a:latin typeface="Franklin Gothic Book" pitchFamily="34" charset="0"/>
              </a:rPr>
              <a:t> </a:t>
            </a:r>
            <a:r>
              <a:rPr lang="en-SG" dirty="0" err="1" smtClean="0">
                <a:latin typeface="Franklin Gothic Book" pitchFamily="34" charset="0"/>
              </a:rPr>
              <a:t>dapat</a:t>
            </a:r>
            <a:r>
              <a:rPr lang="en-SG" dirty="0" smtClean="0">
                <a:latin typeface="Franklin Gothic Book" pitchFamily="34" charset="0"/>
              </a:rPr>
              <a:t> </a:t>
            </a:r>
            <a:r>
              <a:rPr lang="en-SG" dirty="0" err="1" smtClean="0">
                <a:latin typeface="Franklin Gothic Book" pitchFamily="34" charset="0"/>
              </a:rPr>
              <a:t>dilakukan</a:t>
            </a:r>
            <a:r>
              <a:rPr lang="en-SG" dirty="0" smtClean="0">
                <a:latin typeface="Franklin Gothic Book" pitchFamily="34" charset="0"/>
              </a:rPr>
              <a:t> </a:t>
            </a:r>
            <a:r>
              <a:rPr lang="en-SG" dirty="0" err="1" smtClean="0">
                <a:latin typeface="Franklin Gothic Book" pitchFamily="34" charset="0"/>
              </a:rPr>
              <a:t>dengan</a:t>
            </a:r>
            <a:r>
              <a:rPr lang="en-SG" dirty="0" smtClean="0">
                <a:latin typeface="Franklin Gothic Book" pitchFamily="34" charset="0"/>
              </a:rPr>
              <a:t> </a:t>
            </a:r>
            <a:r>
              <a:rPr lang="en-SG" dirty="0" err="1" smtClean="0">
                <a:latin typeface="Franklin Gothic Book" pitchFamily="34" charset="0"/>
              </a:rPr>
              <a:t>mudah</a:t>
            </a:r>
            <a:r>
              <a:rPr lang="en-SG" dirty="0" smtClean="0">
                <a:latin typeface="Franklin Gothic Book" pitchFamily="34" charset="0"/>
              </a:rPr>
              <a:t> </a:t>
            </a:r>
            <a:r>
              <a:rPr lang="en-SG" dirty="0" err="1" smtClean="0">
                <a:latin typeface="Franklin Gothic Book" pitchFamily="34" charset="0"/>
              </a:rPr>
              <a:t>dari</a:t>
            </a:r>
            <a:r>
              <a:rPr lang="en-SG" dirty="0" smtClean="0">
                <a:latin typeface="Franklin Gothic Book" pitchFamily="34" charset="0"/>
              </a:rPr>
              <a:t> </a:t>
            </a:r>
            <a:r>
              <a:rPr lang="en-SG" dirty="0" err="1" smtClean="0">
                <a:latin typeface="Franklin Gothic Book" pitchFamily="34" charset="0"/>
              </a:rPr>
              <a:t>satu</a:t>
            </a:r>
            <a:r>
              <a:rPr lang="en-SG" dirty="0" smtClean="0">
                <a:latin typeface="Franklin Gothic Book" pitchFamily="34" charset="0"/>
              </a:rPr>
              <a:t> </a:t>
            </a:r>
            <a:r>
              <a:rPr lang="en-SG" dirty="0" err="1" smtClean="0">
                <a:latin typeface="Franklin Gothic Book" pitchFamily="34" charset="0"/>
              </a:rPr>
              <a:t>komputer</a:t>
            </a:r>
            <a:r>
              <a:rPr lang="en-SG" dirty="0" smtClean="0">
                <a:latin typeface="Franklin Gothic Book" pitchFamily="34" charset="0"/>
              </a:rPr>
              <a:t> </a:t>
            </a:r>
            <a:r>
              <a:rPr lang="en-SG" dirty="0" err="1" smtClean="0">
                <a:latin typeface="Franklin Gothic Book" pitchFamily="34" charset="0"/>
              </a:rPr>
              <a:t>tanpa</a:t>
            </a:r>
            <a:r>
              <a:rPr lang="en-SG" dirty="0" smtClean="0">
                <a:latin typeface="Franklin Gothic Book" pitchFamily="34" charset="0"/>
              </a:rPr>
              <a:t> </a:t>
            </a:r>
            <a:r>
              <a:rPr lang="en-SG" dirty="0" err="1" smtClean="0">
                <a:latin typeface="Franklin Gothic Book" pitchFamily="34" charset="0"/>
              </a:rPr>
              <a:t>perlu</a:t>
            </a:r>
            <a:r>
              <a:rPr lang="en-SG" dirty="0" smtClean="0">
                <a:latin typeface="Franklin Gothic Book" pitchFamily="34" charset="0"/>
              </a:rPr>
              <a:t> </a:t>
            </a:r>
            <a:r>
              <a:rPr lang="en-SG" dirty="0" err="1" smtClean="0">
                <a:latin typeface="Franklin Gothic Book" pitchFamily="34" charset="0"/>
              </a:rPr>
              <a:t>secara</a:t>
            </a:r>
            <a:r>
              <a:rPr lang="en-SG" dirty="0" smtClean="0">
                <a:latin typeface="Franklin Gothic Book" pitchFamily="34" charset="0"/>
              </a:rPr>
              <a:t> </a:t>
            </a:r>
            <a:r>
              <a:rPr lang="en-SG" dirty="0" err="1" smtClean="0">
                <a:latin typeface="Franklin Gothic Book" pitchFamily="34" charset="0"/>
              </a:rPr>
              <a:t>fisik</a:t>
            </a:r>
            <a:r>
              <a:rPr lang="en-SG" dirty="0" smtClean="0">
                <a:latin typeface="Franklin Gothic Book" pitchFamily="34" charset="0"/>
              </a:rPr>
              <a:t> </a:t>
            </a:r>
            <a:r>
              <a:rPr lang="en-SG" dirty="0" err="1" smtClean="0">
                <a:latin typeface="Franklin Gothic Book" pitchFamily="34" charset="0"/>
              </a:rPr>
              <a:t>mengkonfigurasi</a:t>
            </a:r>
            <a:r>
              <a:rPr lang="en-SG" dirty="0" smtClean="0">
                <a:latin typeface="Franklin Gothic Book" pitchFamily="34" charset="0"/>
              </a:rPr>
              <a:t> </a:t>
            </a:r>
            <a:r>
              <a:rPr lang="en-SG" dirty="0" err="1" smtClean="0">
                <a:latin typeface="Franklin Gothic Book" pitchFamily="34" charset="0"/>
              </a:rPr>
              <a:t>di</a:t>
            </a:r>
            <a:r>
              <a:rPr lang="en-SG" dirty="0" smtClean="0">
                <a:latin typeface="Franklin Gothic Book" pitchFamily="34" charset="0"/>
              </a:rPr>
              <a:t> </a:t>
            </a:r>
            <a:r>
              <a:rPr lang="en-SG" dirty="0" err="1" smtClean="0">
                <a:latin typeface="Franklin Gothic Book" pitchFamily="34" charset="0"/>
              </a:rPr>
              <a:t>muka</a:t>
            </a:r>
            <a:r>
              <a:rPr lang="en-SG" dirty="0" smtClean="0">
                <a:latin typeface="Franklin Gothic Book" pitchFamily="34" charset="0"/>
              </a:rPr>
              <a:t> </a:t>
            </a:r>
            <a:r>
              <a:rPr lang="en-SG" dirty="0" err="1" smtClean="0">
                <a:latin typeface="Franklin Gothic Book" pitchFamily="34" charset="0"/>
              </a:rPr>
              <a:t>masing-masing</a:t>
            </a:r>
            <a:r>
              <a:rPr lang="en-SG" dirty="0" smtClean="0">
                <a:latin typeface="Franklin Gothic Book" pitchFamily="34" charset="0"/>
              </a:rPr>
              <a:t> </a:t>
            </a:r>
            <a:r>
              <a:rPr lang="en-SG" dirty="0" err="1" smtClean="0">
                <a:latin typeface="Franklin Gothic Book" pitchFamily="34" charset="0"/>
              </a:rPr>
              <a:t>alat</a:t>
            </a:r>
            <a:r>
              <a:rPr lang="en-SG" dirty="0" smtClean="0">
                <a:latin typeface="Franklin Gothic Book" pitchFamily="34" charset="0"/>
              </a:rPr>
              <a:t> </a:t>
            </a:r>
            <a:r>
              <a:rPr lang="en-SG" dirty="0" err="1" smtClean="0">
                <a:latin typeface="Franklin Gothic Book" pitchFamily="34" charset="0"/>
              </a:rPr>
              <a:t>satu</a:t>
            </a:r>
            <a:r>
              <a:rPr lang="en-SG" dirty="0" smtClean="0">
                <a:latin typeface="Franklin Gothic Book" pitchFamily="34" charset="0"/>
              </a:rPr>
              <a:t> per </a:t>
            </a:r>
            <a:r>
              <a:rPr lang="en-SG" dirty="0" err="1" smtClean="0">
                <a:latin typeface="Franklin Gothic Book" pitchFamily="34" charset="0"/>
              </a:rPr>
              <a:t>satu</a:t>
            </a:r>
            <a:r>
              <a:rPr lang="en-SG" dirty="0" smtClean="0">
                <a:latin typeface="Franklin Gothic Book" pitchFamily="34" charset="0"/>
              </a:rPr>
              <a:t>.</a:t>
            </a:r>
            <a:endParaRPr lang="en-SG" dirty="0">
              <a:latin typeface="Franklin Gothic Boo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0" y="1571612"/>
            <a:ext cx="9144000" cy="4813093"/>
          </a:xfrm>
          <a:prstGeom prst="rect">
            <a:avLst/>
          </a:prstGeom>
          <a:noFill/>
          <a:ln w="9525">
            <a:noFill/>
            <a:miter lim="800000"/>
            <a:headEnd/>
            <a:tailEnd/>
          </a:ln>
          <a:effectLst/>
        </p:spPr>
      </p:pic>
      <p:sp>
        <p:nvSpPr>
          <p:cNvPr id="7" name="Title 6"/>
          <p:cNvSpPr>
            <a:spLocks noGrp="1"/>
          </p:cNvSpPr>
          <p:nvPr>
            <p:ph type="title"/>
          </p:nvPr>
        </p:nvSpPr>
        <p:spPr/>
        <p:txBody>
          <a:bodyPr>
            <a:normAutofit/>
          </a:bodyPr>
          <a:lstStyle/>
          <a:p>
            <a:r>
              <a:rPr lang="en-US" sz="3600" dirty="0" err="1" smtClean="0"/>
              <a:t>Infrastruktur</a:t>
            </a:r>
            <a:r>
              <a:rPr lang="en-US" sz="3600" dirty="0" smtClean="0"/>
              <a:t> </a:t>
            </a:r>
            <a:r>
              <a:rPr lang="en-US" sz="3600" dirty="0" err="1" smtClean="0"/>
              <a:t>Jaringan</a:t>
            </a:r>
            <a:r>
              <a:rPr lang="en-US" sz="3600" dirty="0" smtClean="0"/>
              <a:t> </a:t>
            </a:r>
            <a:r>
              <a:rPr lang="en-US" sz="3600" dirty="0" err="1" smtClean="0"/>
              <a:t>sebuah</a:t>
            </a:r>
            <a:r>
              <a:rPr lang="en-US" sz="3600" dirty="0" smtClean="0"/>
              <a:t> Provider</a:t>
            </a:r>
            <a:endParaRPr lang="en-SG"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a:t>
            </a:r>
            <a:endParaRPr lang="en-SG" dirty="0"/>
          </a:p>
        </p:txBody>
      </p:sp>
      <p:sp>
        <p:nvSpPr>
          <p:cNvPr id="3" name="Content Placeholder 2"/>
          <p:cNvSpPr>
            <a:spLocks noGrp="1"/>
          </p:cNvSpPr>
          <p:nvPr>
            <p:ph idx="1"/>
          </p:nvPr>
        </p:nvSpPr>
        <p:spPr>
          <a:xfrm>
            <a:off x="457200" y="1600200"/>
            <a:ext cx="8229600" cy="4972072"/>
          </a:xfrm>
        </p:spPr>
        <p:txBody>
          <a:bodyPr>
            <a:normAutofit fontScale="77500" lnSpcReduction="20000"/>
          </a:bodyPr>
          <a:lstStyle/>
          <a:p>
            <a:pPr>
              <a:lnSpc>
                <a:spcPct val="170000"/>
              </a:lnSpc>
            </a:pPr>
            <a:r>
              <a:rPr lang="en-SG" sz="2800" i="1" dirty="0" smtClean="0"/>
              <a:t>Simple Network Management </a:t>
            </a:r>
            <a:r>
              <a:rPr lang="en-SG" sz="2800" i="1" dirty="0" err="1" smtClean="0"/>
              <a:t>Protokol</a:t>
            </a:r>
            <a:r>
              <a:rPr lang="en-SG" sz="2800" i="1" dirty="0" smtClean="0"/>
              <a:t> </a:t>
            </a:r>
            <a:r>
              <a:rPr lang="en-SG" sz="2800" dirty="0" smtClean="0"/>
              <a:t>(SNMP) </a:t>
            </a:r>
            <a:r>
              <a:rPr lang="en-SG" sz="2800" dirty="0" err="1" smtClean="0"/>
              <a:t>adalah</a:t>
            </a:r>
            <a:r>
              <a:rPr lang="en-SG" sz="2800" dirty="0" smtClean="0"/>
              <a:t> </a:t>
            </a:r>
            <a:r>
              <a:rPr lang="en-US" sz="2800" dirty="0" err="1" smtClean="0"/>
              <a:t>sebuah</a:t>
            </a:r>
            <a:r>
              <a:rPr lang="en-US" sz="2800" dirty="0" smtClean="0"/>
              <a:t> </a:t>
            </a:r>
            <a:r>
              <a:rPr lang="en-SG" sz="2800" dirty="0" smtClean="0"/>
              <a:t>protocol yang </a:t>
            </a:r>
            <a:r>
              <a:rPr lang="en-SG" sz="2800" dirty="0" err="1" smtClean="0"/>
              <a:t>digunakan</a:t>
            </a:r>
            <a:r>
              <a:rPr lang="en-SG" sz="2800" dirty="0" smtClean="0"/>
              <a:t> </a:t>
            </a:r>
            <a:r>
              <a:rPr lang="en-SG" sz="2800" dirty="0" err="1" smtClean="0"/>
              <a:t>sebagai</a:t>
            </a:r>
            <a:r>
              <a:rPr lang="en-SG" sz="2800" dirty="0" smtClean="0"/>
              <a:t> </a:t>
            </a:r>
            <a:r>
              <a:rPr lang="en-SG" sz="2800" dirty="0" err="1" smtClean="0"/>
              <a:t>standar</a:t>
            </a:r>
            <a:r>
              <a:rPr lang="en-SG" sz="2800" dirty="0" smtClean="0"/>
              <a:t> </a:t>
            </a:r>
            <a:r>
              <a:rPr lang="en-SG" sz="2800" dirty="0" err="1" smtClean="0"/>
              <a:t>untuk</a:t>
            </a:r>
            <a:r>
              <a:rPr lang="en-SG" sz="2800" dirty="0" smtClean="0"/>
              <a:t> </a:t>
            </a:r>
            <a:r>
              <a:rPr lang="en-SG" sz="2800" dirty="0" err="1" smtClean="0"/>
              <a:t>melakukan</a:t>
            </a:r>
            <a:r>
              <a:rPr lang="en-SG" sz="2800" dirty="0" smtClean="0"/>
              <a:t> </a:t>
            </a:r>
            <a:r>
              <a:rPr lang="en-SG" sz="2800" dirty="0" err="1" smtClean="0"/>
              <a:t>pengaturan</a:t>
            </a:r>
            <a:r>
              <a:rPr lang="en-SG" sz="2800" dirty="0" smtClean="0"/>
              <a:t> </a:t>
            </a:r>
            <a:r>
              <a:rPr lang="en-SG" sz="2800" dirty="0" err="1" smtClean="0"/>
              <a:t>perangkat-perangkat</a:t>
            </a:r>
            <a:r>
              <a:rPr lang="en-SG" sz="2800" dirty="0" smtClean="0"/>
              <a:t> </a:t>
            </a:r>
            <a:r>
              <a:rPr lang="en-SG" sz="2800" dirty="0" err="1" smtClean="0"/>
              <a:t>jaringan</a:t>
            </a:r>
            <a:r>
              <a:rPr lang="en-SG" sz="2800" dirty="0" smtClean="0"/>
              <a:t>. </a:t>
            </a:r>
            <a:endParaRPr lang="en-SG" sz="2800" dirty="0" smtClean="0"/>
          </a:p>
          <a:p>
            <a:pPr>
              <a:lnSpc>
                <a:spcPct val="170000"/>
              </a:lnSpc>
            </a:pPr>
            <a:r>
              <a:rPr lang="en-SG" sz="2800" dirty="0" err="1" smtClean="0"/>
              <a:t>Dengan</a:t>
            </a:r>
            <a:r>
              <a:rPr lang="en-SG" sz="2800" dirty="0" smtClean="0"/>
              <a:t> </a:t>
            </a:r>
            <a:r>
              <a:rPr lang="en-SG" sz="2800" dirty="0" err="1" smtClean="0"/>
              <a:t>bantuan</a:t>
            </a:r>
            <a:r>
              <a:rPr lang="en-SG" sz="2800" dirty="0" smtClean="0"/>
              <a:t> tools / </a:t>
            </a:r>
            <a:r>
              <a:rPr lang="en-SG" sz="2800" dirty="0" smtClean="0"/>
              <a:t>daemon lain </a:t>
            </a:r>
            <a:r>
              <a:rPr lang="en-SG" sz="2800" dirty="0" err="1" smtClean="0"/>
              <a:t>dapat</a:t>
            </a:r>
            <a:r>
              <a:rPr lang="en-SG" sz="2800" dirty="0" smtClean="0"/>
              <a:t> </a:t>
            </a:r>
            <a:r>
              <a:rPr lang="en-SG" sz="2800" dirty="0" err="1" smtClean="0"/>
              <a:t>Mengumpulkan</a:t>
            </a:r>
            <a:r>
              <a:rPr lang="en-SG" sz="2800" dirty="0" smtClean="0"/>
              <a:t> </a:t>
            </a:r>
            <a:r>
              <a:rPr lang="en-SG" sz="2800" dirty="0" err="1" smtClean="0"/>
              <a:t>dan</a:t>
            </a:r>
            <a:r>
              <a:rPr lang="en-SG" sz="2800" dirty="0" smtClean="0"/>
              <a:t> </a:t>
            </a:r>
            <a:r>
              <a:rPr lang="en-SG" sz="2800" dirty="0" err="1" smtClean="0"/>
              <a:t>memanipulasi</a:t>
            </a:r>
            <a:r>
              <a:rPr lang="en-SG" sz="2800" dirty="0" smtClean="0"/>
              <a:t> </a:t>
            </a:r>
            <a:r>
              <a:rPr lang="en-SG" sz="2800" dirty="0" err="1" smtClean="0"/>
              <a:t>informasi</a:t>
            </a:r>
            <a:r>
              <a:rPr lang="en-SG" sz="2800" dirty="0" smtClean="0"/>
              <a:t> network </a:t>
            </a:r>
            <a:r>
              <a:rPr lang="en-SG" sz="2800" dirty="0" err="1" smtClean="0"/>
              <a:t>dengan</a:t>
            </a:r>
            <a:r>
              <a:rPr lang="en-SG" sz="2800" dirty="0" smtClean="0"/>
              <a:t> </a:t>
            </a:r>
            <a:r>
              <a:rPr lang="en-SG" sz="2800" dirty="0" err="1" smtClean="0"/>
              <a:t>mengumpulkan</a:t>
            </a:r>
            <a:r>
              <a:rPr lang="en-SG" sz="2800" dirty="0" smtClean="0"/>
              <a:t> </a:t>
            </a:r>
            <a:r>
              <a:rPr lang="en-SG" sz="2800" dirty="0" err="1" smtClean="0"/>
              <a:t>informasi</a:t>
            </a:r>
            <a:r>
              <a:rPr lang="en-SG" sz="2800" dirty="0" smtClean="0"/>
              <a:t> </a:t>
            </a:r>
            <a:r>
              <a:rPr lang="en-SG" sz="2800" i="1" dirty="0" smtClean="0"/>
              <a:t>baseline </a:t>
            </a:r>
            <a:r>
              <a:rPr lang="en-SG" sz="2800" i="1" dirty="0" err="1" smtClean="0"/>
              <a:t>dengan</a:t>
            </a:r>
            <a:r>
              <a:rPr lang="en-SG" sz="2800" i="1" dirty="0" smtClean="0"/>
              <a:t> interval </a:t>
            </a:r>
            <a:r>
              <a:rPr lang="en-SG" sz="2800" i="1" dirty="0" err="1" smtClean="0"/>
              <a:t>waktu</a:t>
            </a:r>
            <a:r>
              <a:rPr lang="en-SG" sz="2800" i="1" dirty="0" smtClean="0"/>
              <a:t> </a:t>
            </a:r>
            <a:r>
              <a:rPr lang="en-SG" sz="2800" i="1" dirty="0" err="1" smtClean="0"/>
              <a:t>tertentu</a:t>
            </a:r>
            <a:r>
              <a:rPr lang="en-SG" sz="2800" i="1" dirty="0" smtClean="0"/>
              <a:t>. SNMP </a:t>
            </a:r>
            <a:r>
              <a:rPr lang="en-SG" sz="2800" i="1" dirty="0" err="1" smtClean="0"/>
              <a:t>dapat</a:t>
            </a:r>
            <a:r>
              <a:rPr lang="en-SG" sz="2800" i="1" dirty="0" smtClean="0"/>
              <a:t> </a:t>
            </a:r>
            <a:r>
              <a:rPr lang="en-SG" sz="2800" i="1" dirty="0" err="1" smtClean="0"/>
              <a:t>digunakan</a:t>
            </a:r>
            <a:r>
              <a:rPr lang="en-SG" sz="2800" i="1" dirty="0" smtClean="0"/>
              <a:t> </a:t>
            </a:r>
            <a:r>
              <a:rPr lang="en-SG" sz="2800" i="1" dirty="0" err="1" smtClean="0"/>
              <a:t>untuk</a:t>
            </a:r>
            <a:r>
              <a:rPr lang="en-SG" sz="2800" i="1" dirty="0" smtClean="0"/>
              <a:t> </a:t>
            </a:r>
            <a:r>
              <a:rPr lang="en-SG" sz="2800" i="1" dirty="0" err="1" smtClean="0"/>
              <a:t>mengonfigurasi</a:t>
            </a:r>
            <a:r>
              <a:rPr lang="en-SG" sz="2800" i="1" dirty="0" smtClean="0"/>
              <a:t> device </a:t>
            </a:r>
            <a:r>
              <a:rPr lang="en-SG" sz="2800" i="1" dirty="0" smtClean="0"/>
              <a:t>yang </a:t>
            </a:r>
            <a:r>
              <a:rPr lang="en-SG" sz="2800" dirty="0" err="1" smtClean="0"/>
              <a:t>jauh</a:t>
            </a:r>
            <a:r>
              <a:rPr lang="en-SG" sz="2800" dirty="0" smtClean="0"/>
              <a:t>, </a:t>
            </a:r>
            <a:r>
              <a:rPr lang="en-SG" sz="2800" dirty="0" err="1" smtClean="0"/>
              <a:t>memantau</a:t>
            </a:r>
            <a:r>
              <a:rPr lang="en-SG" sz="2800" dirty="0" smtClean="0"/>
              <a:t> </a:t>
            </a:r>
            <a:r>
              <a:rPr lang="en-SG" sz="2800" dirty="0" err="1" smtClean="0"/>
              <a:t>unjuk</a:t>
            </a:r>
            <a:r>
              <a:rPr lang="en-SG" sz="2800" dirty="0" smtClean="0"/>
              <a:t> </a:t>
            </a:r>
            <a:r>
              <a:rPr lang="en-SG" sz="2800" dirty="0" err="1" smtClean="0"/>
              <a:t>kerja</a:t>
            </a:r>
            <a:r>
              <a:rPr lang="en-SG" sz="2800" dirty="0" smtClean="0"/>
              <a:t> </a:t>
            </a:r>
            <a:r>
              <a:rPr lang="en-SG" sz="2800" dirty="0" err="1" smtClean="0"/>
              <a:t>jaringan</a:t>
            </a:r>
            <a:r>
              <a:rPr lang="en-SG" sz="2800" dirty="0" smtClean="0"/>
              <a:t>, </a:t>
            </a:r>
            <a:r>
              <a:rPr lang="en-SG" sz="2800" dirty="0" err="1" smtClean="0"/>
              <a:t>mendeteksi</a:t>
            </a:r>
            <a:r>
              <a:rPr lang="en-SG" sz="2800" dirty="0" smtClean="0"/>
              <a:t> </a:t>
            </a:r>
            <a:r>
              <a:rPr lang="en-SG" sz="2800" dirty="0" err="1" smtClean="0"/>
              <a:t>kesalahan</a:t>
            </a:r>
            <a:r>
              <a:rPr lang="en-SG" sz="2800" dirty="0" smtClean="0"/>
              <a:t> </a:t>
            </a:r>
            <a:r>
              <a:rPr lang="en-SG" sz="2800" dirty="0" err="1" smtClean="0"/>
              <a:t>jaringan</a:t>
            </a:r>
            <a:r>
              <a:rPr lang="en-SG" sz="2800" dirty="0" smtClean="0"/>
              <a:t> </a:t>
            </a:r>
            <a:r>
              <a:rPr lang="en-SG" sz="2800" dirty="0" err="1" smtClean="0"/>
              <a:t>atau</a:t>
            </a:r>
            <a:r>
              <a:rPr lang="en-SG" sz="2800" dirty="0" smtClean="0"/>
              <a:t> </a:t>
            </a:r>
            <a:r>
              <a:rPr lang="en-SG" sz="2800" dirty="0" err="1" smtClean="0"/>
              <a:t>akses</a:t>
            </a:r>
            <a:r>
              <a:rPr lang="en-SG" sz="2800" dirty="0" smtClean="0"/>
              <a:t> yang </a:t>
            </a:r>
            <a:r>
              <a:rPr lang="en-SG" sz="2800" dirty="0" err="1" smtClean="0"/>
              <a:t>tidak</a:t>
            </a:r>
            <a:r>
              <a:rPr lang="en-SG" sz="2800" dirty="0" smtClean="0"/>
              <a:t> </a:t>
            </a:r>
            <a:r>
              <a:rPr lang="en-SG" sz="2800" dirty="0" err="1" smtClean="0"/>
              <a:t>cocok</a:t>
            </a:r>
            <a:r>
              <a:rPr lang="en-SG" sz="2800" dirty="0" smtClean="0"/>
              <a:t>, </a:t>
            </a:r>
            <a:r>
              <a:rPr lang="en-SG" sz="2800" dirty="0" err="1" smtClean="0"/>
              <a:t>dan</a:t>
            </a:r>
            <a:r>
              <a:rPr lang="en-SG" sz="2800" dirty="0" smtClean="0"/>
              <a:t> </a:t>
            </a:r>
            <a:r>
              <a:rPr lang="en-SG" sz="2800" dirty="0" err="1" smtClean="0"/>
              <a:t>mengaudit</a:t>
            </a:r>
            <a:r>
              <a:rPr lang="en-SG" sz="2800" dirty="0" smtClean="0"/>
              <a:t> </a:t>
            </a:r>
            <a:r>
              <a:rPr lang="en-SG" sz="2800" dirty="0" err="1" smtClean="0"/>
              <a:t>pemakaian</a:t>
            </a:r>
            <a:r>
              <a:rPr lang="en-SG" sz="2800" dirty="0" smtClean="0"/>
              <a:t> </a:t>
            </a:r>
            <a:r>
              <a:rPr lang="en-SG" sz="2800" dirty="0" err="1" smtClean="0"/>
              <a:t>jaringan</a:t>
            </a:r>
            <a:r>
              <a:rPr lang="en-SG" sz="2800" dirty="0" smtClean="0"/>
              <a:t>.</a:t>
            </a:r>
          </a:p>
          <a:p>
            <a:pPr>
              <a:lnSpc>
                <a:spcPct val="170000"/>
              </a:lnSpc>
            </a:pPr>
            <a:endParaRPr lang="en-SG"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28662" y="1214422"/>
            <a:ext cx="7248552" cy="5335017"/>
          </a:xfrm>
          <a:prstGeom prst="rect">
            <a:avLst/>
          </a:prstGeom>
          <a:noFill/>
          <a:ln w="9525">
            <a:noFill/>
            <a:miter lim="800000"/>
            <a:headEnd/>
            <a:tailEnd/>
          </a:ln>
          <a:effectLst/>
        </p:spPr>
      </p:pic>
      <p:sp>
        <p:nvSpPr>
          <p:cNvPr id="5" name="Title 4"/>
          <p:cNvSpPr>
            <a:spLocks noGrp="1"/>
          </p:cNvSpPr>
          <p:nvPr>
            <p:ph type="title"/>
          </p:nvPr>
        </p:nvSpPr>
        <p:spPr/>
        <p:txBody>
          <a:bodyPr>
            <a:normAutofit/>
          </a:bodyPr>
          <a:lstStyle/>
          <a:p>
            <a:r>
              <a:rPr lang="en-US" sz="3600" dirty="0" smtClean="0"/>
              <a:t>SNMP </a:t>
            </a:r>
            <a:r>
              <a:rPr lang="en-US" sz="3600" dirty="0" err="1" smtClean="0"/>
              <a:t>pada</a:t>
            </a:r>
            <a:r>
              <a:rPr lang="en-US" sz="3600" dirty="0" smtClean="0"/>
              <a:t> </a:t>
            </a:r>
            <a:r>
              <a:rPr lang="en-US" sz="3600" dirty="0" err="1" smtClean="0"/>
              <a:t>Protokol</a:t>
            </a:r>
            <a:r>
              <a:rPr lang="en-US" sz="3600" dirty="0" smtClean="0"/>
              <a:t> TCP/IP</a:t>
            </a:r>
            <a:endParaRPr lang="en-SG"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TotalTime>
  <Words>1207</Words>
  <Application>Microsoft Office PowerPoint</Application>
  <PresentationFormat>On-screen Show (4:3)</PresentationFormat>
  <Paragraphs>78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Managing the Network</vt:lpstr>
      <vt:lpstr>Network Management: Optimalisasi untuk mencapai High Reliability</vt:lpstr>
      <vt:lpstr>SLA (Service Level Agreement)</vt:lpstr>
      <vt:lpstr>Reliability</vt:lpstr>
      <vt:lpstr>Kebutuhan Manajemen Internetworking</vt:lpstr>
      <vt:lpstr>Slide 6</vt:lpstr>
      <vt:lpstr>Infrastruktur Jaringan sebuah Provider</vt:lpstr>
      <vt:lpstr>SNMP</vt:lpstr>
      <vt:lpstr>SNMP pada Protokol TCP/IP</vt:lpstr>
      <vt:lpstr>SNMP</vt:lpstr>
      <vt:lpstr>Slide 11</vt:lpstr>
      <vt:lpstr>Slide 12</vt:lpstr>
      <vt:lpstr>Slide 13</vt:lpstr>
      <vt:lpstr>Slide 14</vt:lpstr>
      <vt:lpstr>Cara SNMP Melakukan Pengaturan Jaringan</vt:lpstr>
      <vt:lpstr>Anomally and Failure</vt:lpstr>
      <vt:lpstr>Slide 17</vt:lpstr>
      <vt:lpstr>Slide 18</vt:lpstr>
      <vt:lpstr>Slide 19</vt:lpstr>
      <vt:lpstr>Kelebihan dan kekurangan SNMP</vt:lpstr>
      <vt:lpstr>Kekurangan</vt:lpstr>
      <vt:lpstr>SNMP Message Standard </vt:lpstr>
      <vt:lpstr>Slide 23</vt:lpstr>
      <vt:lpstr>Slide 24</vt:lpstr>
      <vt:lpstr>Standard Managed Object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Network</dc:title>
  <dc:creator>HP Mini</dc:creator>
  <cp:lastModifiedBy>HP Mini</cp:lastModifiedBy>
  <cp:revision>5</cp:revision>
  <dcterms:created xsi:type="dcterms:W3CDTF">2011-11-29T14:45:52Z</dcterms:created>
  <dcterms:modified xsi:type="dcterms:W3CDTF">2011-12-07T07:59:53Z</dcterms:modified>
</cp:coreProperties>
</file>