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657600"/>
            <a:ext cx="77724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4958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19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019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019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84D74B9-0B04-4573-A1BE-E4FD3083D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4CA1C-A438-4548-8685-0044CAAB3A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04800"/>
            <a:ext cx="20764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769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6DD74-CA8C-4D0E-8016-3372DB994A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2F28F-A1A4-4950-BA80-D5641016A3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DCB63-2053-432F-B094-B3B157BB9E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76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447800"/>
            <a:ext cx="4076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027AF-D4F6-4FAE-9882-83AFDE1568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BBEFD-51CC-4B0B-8023-D338B1F9F9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1C872-E578-4CFA-8ECE-E77591CFFE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11C6B-B5AF-49CF-BE3B-0655726D00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461DF-D4E7-4130-8DA1-72C676DF2B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B7F17-BB18-48F9-ABEF-4509C6C61C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305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5C8B5DD-6064-44CB-84D0-6AF1F941242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Contoh%20kombinasi%20fungsi%20string%20dan%20fungsi%20IF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644" y="3657600"/>
            <a:ext cx="7772400" cy="838200"/>
          </a:xfrm>
        </p:spPr>
        <p:txBody>
          <a:bodyPr/>
          <a:lstStyle/>
          <a:p>
            <a:r>
              <a:rPr lang="en-US" sz="4400" b="1" u="sng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13_Roshi" pitchFamily="2" charset="0"/>
              </a:rPr>
              <a:t>FUNGSI STRING</a:t>
            </a:r>
            <a:endParaRPr lang="en-US" sz="4400" b="1" u="sng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13_Rosh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7068" y="4422060"/>
            <a:ext cx="6400800" cy="533400"/>
          </a:xfrm>
        </p:spPr>
        <p:txBody>
          <a:bodyPr/>
          <a:lstStyle/>
          <a:p>
            <a:r>
              <a:rPr lang="en-US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13_Misa" pitchFamily="2" charset="0"/>
              </a:rPr>
              <a:t>Adi</a:t>
            </a:r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13_Misa" pitchFamily="2" charset="0"/>
              </a:rPr>
              <a:t> </a:t>
            </a:r>
            <a:r>
              <a:rPr lang="en-US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13_Misa" pitchFamily="2" charset="0"/>
              </a:rPr>
              <a:t>Rachmanto</a:t>
            </a:r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13_Misa" pitchFamily="2" charset="0"/>
              </a:rPr>
              <a:t> – UNIKOM - </a:t>
            </a:r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13_Misa" pitchFamily="2" charset="0"/>
              </a:rPr>
              <a:t>2011</a:t>
            </a:r>
            <a:endParaRPr lang="en-US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13_Mis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13_Roshi" pitchFamily="2" charset="0"/>
              </a:rPr>
              <a:t>FUNGSI  MID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MID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digunakan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mengambil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sebagian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data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berjenis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teks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mulai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kedudukan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nn-NO" sz="2400" dirty="0" smtClean="0">
                <a:solidFill>
                  <a:schemeClr val="tx1"/>
                </a:solidFill>
                <a:latin typeface="Arial Rounded MT Bold" pitchFamily="34" charset="0"/>
              </a:rPr>
              <a:t>tertentu </a:t>
            </a:r>
            <a:r>
              <a:rPr lang="nn-NO" sz="2400" dirty="0">
                <a:solidFill>
                  <a:schemeClr val="tx1"/>
                </a:solidFill>
                <a:latin typeface="Arial Rounded MT Bold" pitchFamily="34" charset="0"/>
              </a:rPr>
              <a:t>sebanyak karakter yang diinginkan</a:t>
            </a:r>
            <a:r>
              <a:rPr lang="nn-NO" sz="2400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pPr algn="just"/>
            <a:endParaRPr lang="nn-NO" sz="2400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400" u="sng" dirty="0" err="1">
                <a:solidFill>
                  <a:schemeClr val="tx1"/>
                </a:solidFill>
                <a:latin typeface="Arial Rounded MT Bold" pitchFamily="34" charset="0"/>
              </a:rPr>
              <a:t>Bentuk</a:t>
            </a:r>
            <a:r>
              <a:rPr lang="en-US" sz="2400" u="sng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Arial Rounded MT Bold" pitchFamily="34" charset="0"/>
              </a:rPr>
              <a:t>umum</a:t>
            </a:r>
            <a:r>
              <a:rPr lang="en-US" sz="2400" u="sng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Arial Rounded MT Bold" pitchFamily="34" charset="0"/>
              </a:rPr>
              <a:t>penulisan</a:t>
            </a:r>
            <a:r>
              <a:rPr lang="en-US" sz="2400" u="sng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400" u="sng" dirty="0">
                <a:solidFill>
                  <a:schemeClr val="tx1"/>
                </a:solidFill>
                <a:latin typeface="Arial Rounded MT Bold" pitchFamily="34" charset="0"/>
              </a:rPr>
              <a:t> MID :</a:t>
            </a:r>
          </a:p>
          <a:p>
            <a:pPr algn="ctr">
              <a:buNone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=MID(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Teks,Kedudukan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mulai,Jumlah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karakter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)</a:t>
            </a:r>
          </a:p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ü"/>
            </a:pPr>
            <a:r>
              <a:rPr lang="en-US" sz="2400" i="1" u="sng" dirty="0" err="1">
                <a:solidFill>
                  <a:schemeClr val="tx1"/>
                </a:solidFill>
                <a:latin typeface="Arial Rounded MT Bold" pitchFamily="34" charset="0"/>
              </a:rPr>
              <a:t>Contoh</a:t>
            </a:r>
            <a:r>
              <a:rPr lang="en-US" sz="2400" i="1" u="sng" dirty="0">
                <a:solidFill>
                  <a:schemeClr val="tx1"/>
                </a:solidFill>
                <a:latin typeface="Arial Rounded MT Bold" pitchFamily="34" charset="0"/>
              </a:rPr>
              <a:t> :</a:t>
            </a:r>
          </a:p>
          <a:p>
            <a:pPr indent="11113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A10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=MID(A8,4,3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) </a:t>
            </a: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pPr indent="11113">
              <a:buNone/>
            </a:pPr>
            <a:r>
              <a:rPr lang="en-US" sz="24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Akan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tampak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hasilnya</a:t>
            </a:r>
            <a:r>
              <a:rPr lang="en-US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</a:t>
            </a:r>
            <a:r>
              <a:rPr lang="en-US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layar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4071942"/>
            <a:ext cx="3357586" cy="22145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13_Roshi" pitchFamily="2" charset="0"/>
              </a:rPr>
              <a:t>Latihan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13_Roshi" pitchFamily="2" charset="0"/>
              </a:rPr>
              <a:t> 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Rounded MT Bold" pitchFamily="34" charset="0"/>
              </a:rPr>
              <a:t>1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b="1" dirty="0" err="1" smtClean="0"/>
              <a:t>Ketikkan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sel</a:t>
            </a:r>
            <a:r>
              <a:rPr lang="en-US" sz="2400" b="1" dirty="0" smtClean="0"/>
              <a:t> A11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BELAJAR</a:t>
            </a:r>
          </a:p>
          <a:p>
            <a:pPr algn="just"/>
            <a:r>
              <a:rPr lang="en-US" sz="2400" b="1" dirty="0" err="1" smtClean="0">
                <a:sym typeface="Wingdings" pitchFamily="2" charset="2"/>
              </a:rPr>
              <a:t>Kemudian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menggunakan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fungsi</a:t>
            </a:r>
            <a:r>
              <a:rPr lang="en-US" sz="2400" b="1" dirty="0" smtClean="0">
                <a:sym typeface="Wingdings" pitchFamily="2" charset="2"/>
              </a:rPr>
              <a:t> LEFT (C11), RIGHT (C12) &amp; MID (C13), </a:t>
            </a:r>
            <a:r>
              <a:rPr lang="en-US" sz="2400" b="1" dirty="0" err="1" smtClean="0">
                <a:sym typeface="Wingdings" pitchFamily="2" charset="2"/>
              </a:rPr>
              <a:t>tampilkan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tulisan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seperti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gambar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dibawah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ini</a:t>
            </a:r>
            <a:endParaRPr lang="en-US" sz="2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214686"/>
            <a:ext cx="742955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214686"/>
            <a:ext cx="742955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13_Roshi" pitchFamily="2" charset="0"/>
              </a:rPr>
              <a:t>KOMBINASI FUNGSI STRING DAN FUNGSI IF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lowchart: Alternate Process 5">
            <a:hlinkClick r:id="rId2" action="ppaction://hlinkfile"/>
          </p:cNvPr>
          <p:cNvSpPr/>
          <p:nvPr/>
        </p:nvSpPr>
        <p:spPr>
          <a:xfrm>
            <a:off x="7026610" y="5189232"/>
            <a:ext cx="1714512" cy="714380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13_Roshi" pitchFamily="2" charset="0"/>
              </a:rPr>
              <a:t>K L I K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13_Rosh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13_Roshi" pitchFamily="2" charset="0"/>
              </a:rPr>
              <a:t>PENGANTAR</a:t>
            </a:r>
            <a:endParaRPr lang="en-US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13_Rosh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56" y="1447800"/>
            <a:ext cx="8305800" cy="4981596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string (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teks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) yang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sering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disebut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karakter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memuat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Rounded MT Bold" pitchFamily="34" charset="0"/>
              </a:rPr>
              <a:t>fungsi-fungsi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dapat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digunakan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mengoperasikan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data yang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berjenis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karakter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Teks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dapat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Rounded MT Bold" pitchFamily="34" charset="0"/>
              </a:rPr>
              <a:t>berupa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Rounded MT Bold" pitchFamily="34" charset="0"/>
              </a:rPr>
              <a:t>huruf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(alphabetic),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angka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(numeric),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gabungan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antara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huruf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angka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(alphanumeric), </a:t>
            </a:r>
            <a:r>
              <a:rPr lang="en-US" sz="2000" dirty="0" err="1" smtClean="0">
                <a:solidFill>
                  <a:schemeClr val="tx1"/>
                </a:solidFill>
                <a:latin typeface="Arial Rounded MT Bold" pitchFamily="34" charset="0"/>
              </a:rPr>
              <a:t>serta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Rounded MT Bold" pitchFamily="34" charset="0"/>
              </a:rPr>
              <a:t>karakter-karakter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khusus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Di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penulisan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formula,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data yang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berupa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teks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harus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diapit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Rounded MT Bold" pitchFamily="34" charset="0"/>
              </a:rPr>
              <a:t>tanda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Rounded MT Bold" pitchFamily="34" charset="0"/>
              </a:rPr>
              <a:t>petik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(“).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umunya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string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atau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teks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digunakan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melengkapi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fungsi-fungsi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lain </a:t>
            </a:r>
            <a:r>
              <a:rPr lang="en-US" sz="2000" dirty="0" err="1" smtClean="0">
                <a:solidFill>
                  <a:schemeClr val="tx1"/>
                </a:solidFill>
                <a:latin typeface="Arial Rounded MT Bold" pitchFamily="34" charset="0"/>
              </a:rPr>
              <a:t>seperti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logika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lookup.</a:t>
            </a:r>
            <a:endParaRPr lang="en-US" sz="20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13_Roshi" pitchFamily="2" charset="0"/>
              </a:rPr>
              <a:t>FUNGSI CONCATENATE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13_Rosh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56" y="1447800"/>
            <a:ext cx="8305800" cy="4981596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nn-NO" sz="2000" dirty="0">
                <a:solidFill>
                  <a:schemeClr val="tx1"/>
                </a:solidFill>
                <a:latin typeface="Arial Rounded MT Bold" pitchFamily="34" charset="0"/>
              </a:rPr>
              <a:t>Fungsi ini digunakan untuk menyambung beberapa data teks </a:t>
            </a:r>
            <a:r>
              <a:rPr lang="nn-NO" sz="2000" dirty="0" smtClean="0">
                <a:solidFill>
                  <a:schemeClr val="tx1"/>
                </a:solidFill>
                <a:latin typeface="Arial Rounded MT Bold" pitchFamily="34" charset="0"/>
              </a:rPr>
              <a:t>menjadi </a:t>
            </a:r>
            <a:r>
              <a:rPr lang="nn-NO" sz="2000" dirty="0">
                <a:solidFill>
                  <a:schemeClr val="tx1"/>
                </a:solidFill>
                <a:latin typeface="Arial Rounded MT Bold" pitchFamily="34" charset="0"/>
              </a:rPr>
              <a:t>satu teks. </a:t>
            </a:r>
            <a:endParaRPr lang="nn-NO" sz="2000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nn-NO" sz="2000" dirty="0" smtClean="0">
                <a:solidFill>
                  <a:schemeClr val="tx1"/>
                </a:solidFill>
                <a:latin typeface="Arial Rounded MT Bold" pitchFamily="34" charset="0"/>
              </a:rPr>
              <a:t>Selain </a:t>
            </a:r>
            <a:r>
              <a:rPr lang="en-US" sz="2000" dirty="0" err="1" smtClean="0">
                <a:solidFill>
                  <a:schemeClr val="tx1"/>
                </a:solidFill>
                <a:latin typeface="Arial Rounded MT Bold" pitchFamily="34" charset="0"/>
              </a:rPr>
              <a:t>menggunakan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concatenate,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menyambungkan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teks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dapat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juga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menggunakan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operator “&amp;”.</a:t>
            </a:r>
          </a:p>
          <a:p>
            <a:pPr algn="just">
              <a:buNone/>
            </a:pPr>
            <a:endParaRPr lang="en-US" sz="2000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Bentuk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penulisan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concatenate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adalah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Rounded MT Bold" pitchFamily="34" charset="0"/>
              </a:rPr>
              <a:t>berikut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:</a:t>
            </a:r>
          </a:p>
          <a:p>
            <a:pPr algn="ctr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Arial Rounded MT Bold" pitchFamily="34" charset="0"/>
              </a:rPr>
              <a:t>	</a:t>
            </a:r>
            <a:r>
              <a:rPr lang="en-US" sz="3200" b="1" dirty="0" smtClean="0">
                <a:solidFill>
                  <a:srgbClr val="FF0000"/>
                </a:solidFill>
                <a:latin typeface="Corbel" pitchFamily="34" charset="0"/>
              </a:rPr>
              <a:t>=</a:t>
            </a:r>
            <a:r>
              <a:rPr lang="en-US" sz="3200" b="1" dirty="0">
                <a:solidFill>
                  <a:srgbClr val="FF0000"/>
                </a:solidFill>
                <a:latin typeface="Corbel" pitchFamily="34" charset="0"/>
              </a:rPr>
              <a:t>CONCATENATE(teks1,teks2,teks3</a:t>
            </a:r>
            <a:r>
              <a:rPr lang="en-US" sz="3200" b="1" dirty="0" smtClean="0">
                <a:solidFill>
                  <a:srgbClr val="FF0000"/>
                </a:solidFill>
                <a:latin typeface="Corbel" pitchFamily="34" charset="0"/>
              </a:rPr>
              <a:t>)</a:t>
            </a:r>
            <a:endParaRPr lang="en-US" sz="2000" b="1" dirty="0" smtClean="0">
              <a:solidFill>
                <a:srgbClr val="FF0000"/>
              </a:solidFill>
              <a:latin typeface="Corbel" pitchFamily="34" charset="0"/>
            </a:endParaRPr>
          </a:p>
          <a:p>
            <a:pPr algn="just"/>
            <a:endParaRPr lang="en-US" sz="2000" b="1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just">
              <a:buNone/>
            </a:pPr>
            <a:r>
              <a:rPr lang="en-US" sz="2000" b="1" u="sng" dirty="0" err="1">
                <a:solidFill>
                  <a:schemeClr val="tx1"/>
                </a:solidFill>
                <a:latin typeface="Arial Rounded MT Bold" pitchFamily="34" charset="0"/>
              </a:rPr>
              <a:t>Contoh</a:t>
            </a:r>
            <a:r>
              <a:rPr lang="en-US" sz="2000" b="1" u="sng" dirty="0">
                <a:solidFill>
                  <a:schemeClr val="tx1"/>
                </a:solidFill>
                <a:latin typeface="Arial Rounded MT Bold" pitchFamily="34" charset="0"/>
              </a:rPr>
              <a:t> :</a:t>
            </a:r>
          </a:p>
          <a:p>
            <a:pPr algn="just">
              <a:buNone/>
            </a:pP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=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CONCATENATE(“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harga”,”satuan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”)</a:t>
            </a:r>
            <a:endParaRPr lang="en-US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menghasilkan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teks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“</a:t>
            </a:r>
            <a:r>
              <a:rPr lang="en-US" sz="20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hargasatuan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”.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Atau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dapat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ditulis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fi-FI" sz="2000" dirty="0" smtClean="0">
                <a:solidFill>
                  <a:schemeClr val="tx1"/>
                </a:solidFill>
                <a:latin typeface="+mj-lt"/>
              </a:rPr>
              <a:t>dengan perintah    lain </a:t>
            </a:r>
            <a:r>
              <a:rPr lang="fi-FI" sz="2000" dirty="0">
                <a:solidFill>
                  <a:schemeClr val="tx1"/>
                </a:solidFill>
                <a:latin typeface="+mj-lt"/>
              </a:rPr>
              <a:t>: </a:t>
            </a:r>
            <a:r>
              <a:rPr lang="fi-FI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“harga”&amp;”satuan</a:t>
            </a:r>
            <a:r>
              <a:rPr lang="fi-FI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”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13_Roshi" pitchFamily="2" charset="0"/>
              </a:rPr>
              <a:t>FUNGSI  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305800" cy="4429156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digunakan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menghitung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jumlah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karakter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terdapat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data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teks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Jumlah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dihitung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termasuk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spasi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kosong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  <a:endParaRPr lang="en-US" sz="2000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algn="just">
              <a:buNone/>
            </a:pPr>
            <a:endParaRPr lang="en-US" sz="2000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just"/>
            <a:r>
              <a:rPr lang="en-US" sz="2000" u="sng" dirty="0" err="1">
                <a:solidFill>
                  <a:schemeClr val="tx1"/>
                </a:solidFill>
                <a:latin typeface="Arial Rounded MT Bold" pitchFamily="34" charset="0"/>
              </a:rPr>
              <a:t>Bentuk</a:t>
            </a:r>
            <a:r>
              <a:rPr lang="en-US" sz="2000" u="sng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u="sng" dirty="0" err="1">
                <a:solidFill>
                  <a:schemeClr val="tx1"/>
                </a:solidFill>
                <a:latin typeface="Arial Rounded MT Bold" pitchFamily="34" charset="0"/>
              </a:rPr>
              <a:t>penulisan</a:t>
            </a:r>
            <a:r>
              <a:rPr lang="en-US" sz="2000" u="sng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u="sng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000" u="sng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u="sng" dirty="0" err="1">
                <a:solidFill>
                  <a:schemeClr val="tx1"/>
                </a:solidFill>
                <a:latin typeface="Arial Rounded MT Bold" pitchFamily="34" charset="0"/>
              </a:rPr>
              <a:t>len</a:t>
            </a:r>
            <a:r>
              <a:rPr lang="en-US" sz="2000" u="sng" dirty="0">
                <a:solidFill>
                  <a:schemeClr val="tx1"/>
                </a:solidFill>
                <a:latin typeface="Arial Rounded MT Bold" pitchFamily="34" charset="0"/>
              </a:rPr>
              <a:t>:</a:t>
            </a:r>
          </a:p>
          <a:p>
            <a:pPr algn="ctr">
              <a:buNone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=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LEN(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eks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)</a:t>
            </a:r>
          </a:p>
          <a:p>
            <a:pPr algn="just"/>
            <a:r>
              <a:rPr lang="en-US" sz="2000" u="sng" dirty="0" err="1" smtClean="0">
                <a:solidFill>
                  <a:schemeClr val="tx1"/>
                </a:solidFill>
                <a:latin typeface="Arial Rounded MT Bold" pitchFamily="34" charset="0"/>
              </a:rPr>
              <a:t>Contoh</a:t>
            </a:r>
            <a:r>
              <a:rPr lang="en-US" sz="2000" u="sng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u="sng" dirty="0">
                <a:solidFill>
                  <a:schemeClr val="tx1"/>
                </a:solidFill>
                <a:latin typeface="Arial Rounded MT Bold" pitchFamily="34" charset="0"/>
              </a:rPr>
              <a:t>:</a:t>
            </a:r>
          </a:p>
          <a:p>
            <a:pPr algn="just">
              <a:buNone/>
            </a:pPr>
            <a:r>
              <a:rPr lang="fi-FI" sz="2000" dirty="0" smtClean="0">
                <a:solidFill>
                  <a:schemeClr val="tx1"/>
                </a:solidFill>
                <a:latin typeface="Arial Rounded MT Bold" pitchFamily="34" charset="0"/>
              </a:rPr>
              <a:t>      </a:t>
            </a:r>
            <a:r>
              <a:rPr lang="fi-FI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=</a:t>
            </a:r>
            <a:r>
              <a:rPr lang="fi-FI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LEN</a:t>
            </a:r>
            <a:r>
              <a:rPr lang="fi-FI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(“Adi Rachmanto”)</a:t>
            </a:r>
            <a:r>
              <a:rPr lang="fi-FI" sz="20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fi-FI" sz="2000" dirty="0" smtClean="0">
                <a:solidFill>
                  <a:schemeClr val="tx1"/>
                </a:solidFill>
                <a:latin typeface="Arial Rounded MT Bold" pitchFamily="34" charset="0"/>
                <a:sym typeface="Wingdings" pitchFamily="2" charset="2"/>
              </a:rPr>
              <a:t> </a:t>
            </a:r>
            <a:r>
              <a:rPr lang="fi-FI" sz="2000" dirty="0" smtClean="0">
                <a:solidFill>
                  <a:schemeClr val="tx1"/>
                </a:solidFill>
                <a:latin typeface="Arial Rounded MT Bold" pitchFamily="34" charset="0"/>
              </a:rPr>
              <a:t>akan </a:t>
            </a:r>
            <a:r>
              <a:rPr lang="fi-FI" sz="2000" dirty="0">
                <a:solidFill>
                  <a:schemeClr val="tx1"/>
                </a:solidFill>
                <a:latin typeface="Arial Rounded MT Bold" pitchFamily="34" charset="0"/>
              </a:rPr>
              <a:t>menghasilkan </a:t>
            </a:r>
            <a:r>
              <a:rPr lang="fi-FI" sz="2000" dirty="0" smtClean="0">
                <a:solidFill>
                  <a:schemeClr val="tx1"/>
                </a:solidFill>
                <a:latin typeface="Arial Rounded MT Bold" pitchFamily="34" charset="0"/>
              </a:rPr>
              <a:t>13</a:t>
            </a:r>
          </a:p>
          <a:p>
            <a:pPr algn="just">
              <a:buNone/>
            </a:pPr>
            <a:endParaRPr lang="en-US" sz="20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13_Roshi" pitchFamily="2" charset="0"/>
              </a:rPr>
              <a:t>FUNGSI  REPT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digunakan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mengulang-ulang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teks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pada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sel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sebanyak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kita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inginkan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Bentuk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penulisan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REPT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berikut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:</a:t>
            </a:r>
          </a:p>
          <a:p>
            <a:pPr>
              <a:buNone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=REPT(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teks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jumlah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pengulangan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)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Corbel" pitchFamily="34" charset="0"/>
              </a:rPr>
              <a:t>		        </a:t>
            </a:r>
            <a:r>
              <a:rPr lang="en-US" sz="3200" b="1" dirty="0" err="1" smtClean="0">
                <a:solidFill>
                  <a:srgbClr val="FF0000"/>
                </a:solidFill>
                <a:latin typeface="Corbel" pitchFamily="34" charset="0"/>
              </a:rPr>
              <a:t>Contoh</a:t>
            </a:r>
            <a:endParaRPr lang="en-US" sz="3200" dirty="0">
              <a:solidFill>
                <a:srgbClr val="FF0000"/>
              </a:solidFill>
              <a:latin typeface="Corbe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857628"/>
            <a:ext cx="507209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13_Roshi" pitchFamily="2" charset="0"/>
              </a:rPr>
              <a:t>FUNGSI  LOWER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484" y="1447800"/>
            <a:ext cx="8305800" cy="4495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digunakan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mengubah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konversi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)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seluruh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teks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kedalam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huruf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kecil</a:t>
            </a:r>
            <a:endParaRPr lang="en-US" sz="2400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Bentuk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penulisan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lower :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=LOWER(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teks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)</a:t>
            </a:r>
          </a:p>
          <a:p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b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Contoh</a:t>
            </a:r>
            <a:r>
              <a:rPr lang="en-US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000" b="1" dirty="0" err="1" smtClean="0"/>
              <a:t>Ketikkan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sel</a:t>
            </a:r>
            <a:r>
              <a:rPr lang="en-US" sz="2000" b="1" dirty="0" smtClean="0"/>
              <a:t> A6 =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MICROSOFT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Arial Rounded MT Bold" pitchFamily="34" charset="0"/>
              </a:rPr>
              <a:t>Kemudian</a:t>
            </a:r>
            <a:r>
              <a:rPr lang="en-US" sz="2000" dirty="0" smtClean="0">
                <a:latin typeface="Arial Rounded MT Bold" pitchFamily="34" charset="0"/>
              </a:rPr>
              <a:t> </a:t>
            </a:r>
            <a:r>
              <a:rPr lang="en-US" sz="2000" dirty="0" err="1" smtClean="0">
                <a:latin typeface="Arial Rounded MT Bold" pitchFamily="34" charset="0"/>
              </a:rPr>
              <a:t>di</a:t>
            </a:r>
            <a:r>
              <a:rPr lang="en-US" sz="2000" dirty="0" smtClean="0">
                <a:latin typeface="Arial Rounded MT Bold" pitchFamily="34" charset="0"/>
              </a:rPr>
              <a:t> </a:t>
            </a:r>
            <a:r>
              <a:rPr lang="en-US" sz="2000" dirty="0" err="1" smtClean="0">
                <a:latin typeface="Arial Rounded MT Bold" pitchFamily="34" charset="0"/>
              </a:rPr>
              <a:t>sel</a:t>
            </a:r>
            <a:r>
              <a:rPr lang="en-US" sz="2000" dirty="0" smtClean="0">
                <a:latin typeface="Arial Rounded MT Bold" pitchFamily="34" charset="0"/>
              </a:rPr>
              <a:t> C6 </a:t>
            </a:r>
            <a:r>
              <a:rPr lang="en-US" sz="2000" dirty="0" err="1" smtClean="0">
                <a:latin typeface="Arial Rounded MT Bold" pitchFamily="34" charset="0"/>
              </a:rPr>
              <a:t>ketikkan</a:t>
            </a:r>
            <a:r>
              <a:rPr lang="en-US" sz="2000" dirty="0" smtClean="0">
                <a:latin typeface="Arial Rounded MT Bold" pitchFamily="34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=Lower(A6)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847484"/>
            <a:ext cx="2962275" cy="25003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13_Roshi" pitchFamily="2" charset="0"/>
              </a:rPr>
              <a:t>FUNGSI  UPPER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053034"/>
          </a:xfrm>
        </p:spPr>
        <p:txBody>
          <a:bodyPr/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hampir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sama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lower,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mengubah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konversi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)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seluruh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teks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 Rounded MT Bold" pitchFamily="34" charset="0"/>
              </a:rPr>
              <a:t>ke </a:t>
            </a:r>
            <a:r>
              <a:rPr lang="pt-BR" sz="2400" dirty="0">
                <a:solidFill>
                  <a:schemeClr val="tx1"/>
                </a:solidFill>
                <a:latin typeface="Arial Rounded MT Bold" pitchFamily="34" charset="0"/>
              </a:rPr>
              <a:t>dalam huruf besar (capital</a:t>
            </a:r>
            <a:r>
              <a:rPr lang="pt-BR" sz="2400" dirty="0" smtClean="0">
                <a:solidFill>
                  <a:schemeClr val="tx1"/>
                </a:solidFill>
                <a:latin typeface="Arial Rounded MT Bold" pitchFamily="34" charset="0"/>
              </a:rPr>
              <a:t>).</a:t>
            </a:r>
            <a:endParaRPr lang="pt-BR" sz="2400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Bentuk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penulisan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upper :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 =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UPPER(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teks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)</a:t>
            </a:r>
          </a:p>
          <a:p>
            <a:pPr>
              <a:buNone/>
            </a:pPr>
            <a:r>
              <a:rPr lang="en-US" sz="2000" b="1" u="sng" dirty="0" err="1" smtClean="0">
                <a:latin typeface="Arial Rounded MT Bold" pitchFamily="34" charset="0"/>
              </a:rPr>
              <a:t>Contoh</a:t>
            </a:r>
            <a:endParaRPr lang="en-US" sz="2000" b="1" u="sng" dirty="0" smtClean="0">
              <a:latin typeface="Arial Rounded MT Bold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Ketikkan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di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sel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A7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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Fungsi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String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Kemudian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ketikkan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di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sel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C7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=UPPER(A7)</a:t>
            </a:r>
          </a:p>
          <a:p>
            <a:pPr>
              <a:buNone/>
            </a:pP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  <a:p>
            <a:pPr>
              <a:buNone/>
            </a:pP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  <a:p>
            <a:pPr>
              <a:buNone/>
            </a:pPr>
            <a:endParaRPr lang="en-US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344" y="270980"/>
            <a:ext cx="8305800" cy="1066800"/>
          </a:xfrm>
        </p:spPr>
        <p:txBody>
          <a:bodyPr/>
          <a:lstStyle/>
          <a:p>
            <a:pPr algn="ctr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13_Roshi" pitchFamily="2" charset="0"/>
              </a:rPr>
              <a:t>FUNGSI  LEFT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053034"/>
          </a:xfrm>
        </p:spPr>
        <p:txBody>
          <a:bodyPr/>
          <a:lstStyle/>
          <a:p>
            <a:pPr algn="ctr">
              <a:buNone/>
            </a:pP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left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digunakan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mengambil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sebagian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data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berjenis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teks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dari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sebelah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kiri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sebanyak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karakter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yang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diinginkan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pPr algn="just">
              <a:buNone/>
            </a:pPr>
            <a:endParaRPr lang="en-US" sz="2400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just"/>
            <a:r>
              <a:rPr lang="sv-SE" sz="2400" u="sng" dirty="0">
                <a:solidFill>
                  <a:schemeClr val="tx1"/>
                </a:solidFill>
                <a:latin typeface="Arial Rounded MT Bold" pitchFamily="34" charset="0"/>
              </a:rPr>
              <a:t>Bentuk umum penulisan fungsi LEFT </a:t>
            </a:r>
            <a:r>
              <a:rPr lang="sv-SE" sz="2400" u="sng" dirty="0" smtClean="0">
                <a:solidFill>
                  <a:schemeClr val="tx1"/>
                </a:solidFill>
                <a:latin typeface="Arial Rounded MT Bold" pitchFamily="34" charset="0"/>
              </a:rPr>
              <a:t>: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=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LEFT(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teks,jumlah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karakter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)</a:t>
            </a:r>
          </a:p>
          <a:p>
            <a:pPr algn="just"/>
            <a:r>
              <a:rPr lang="en-US" sz="2400" i="1" u="sng" dirty="0" err="1" smtClean="0">
                <a:solidFill>
                  <a:schemeClr val="tx1"/>
                </a:solidFill>
                <a:latin typeface="Arial Rounded MT Bold" pitchFamily="34" charset="0"/>
              </a:rPr>
              <a:t>Contoh</a:t>
            </a:r>
            <a:r>
              <a:rPr lang="en-US" sz="2400" i="1" u="sng" dirty="0">
                <a:solidFill>
                  <a:schemeClr val="tx1"/>
                </a:solidFill>
                <a:latin typeface="Arial Rounded MT Bold" pitchFamily="34" charset="0"/>
              </a:rPr>
              <a:t>:</a:t>
            </a:r>
          </a:p>
          <a:p>
            <a:pPr algn="ctr">
              <a:buNone/>
            </a:pPr>
            <a:r>
              <a:rPr lang="en-US" sz="3200" b="1" dirty="0" err="1" smtClean="0">
                <a:latin typeface="Corbel" pitchFamily="34" charset="0"/>
              </a:rPr>
              <a:t>Ketikkan</a:t>
            </a:r>
            <a:r>
              <a:rPr lang="en-US" sz="3200" b="1" dirty="0" smtClean="0">
                <a:latin typeface="Corbel" pitchFamily="34" charset="0"/>
              </a:rPr>
              <a:t> Di </a:t>
            </a:r>
            <a:r>
              <a:rPr lang="en-US" sz="3200" b="1" dirty="0" err="1" smtClean="0">
                <a:latin typeface="Corbel" pitchFamily="34" charset="0"/>
              </a:rPr>
              <a:t>Sel</a:t>
            </a:r>
            <a:r>
              <a:rPr lang="en-US" sz="3200" b="1" dirty="0" smtClean="0">
                <a:latin typeface="Corbel" pitchFamily="34" charset="0"/>
              </a:rPr>
              <a:t> A8 </a:t>
            </a:r>
            <a:r>
              <a:rPr lang="en-US" sz="3200" b="1" dirty="0" smtClean="0">
                <a:latin typeface="Corbel" pitchFamily="34" charset="0"/>
                <a:sym typeface="Wingdings" pitchFamily="2" charset="2"/>
              </a:rPr>
              <a:t> </a:t>
            </a:r>
            <a:r>
              <a:rPr lang="en-US" sz="3200" b="1" dirty="0" smtClean="0">
                <a:solidFill>
                  <a:srgbClr val="FF0000"/>
                </a:solidFill>
                <a:latin typeface="Corbel" pitchFamily="34" charset="0"/>
              </a:rPr>
              <a:t>INDONESIA</a:t>
            </a:r>
          </a:p>
          <a:p>
            <a:pPr algn="ctr">
              <a:buNone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Kemudian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di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sel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 C8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ketikkan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=LEFT(A8,3)</a:t>
            </a:r>
          </a:p>
          <a:p>
            <a:pPr algn="ctr">
              <a:buNone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Maka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akan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tampil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di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sel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 C8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sym typeface="Wingdings" pitchFamily="2" charset="2"/>
              </a:rPr>
              <a:t>IND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13_Roshi" pitchFamily="2" charset="0"/>
              </a:rPr>
              <a:t>FUNGSI  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980" y="1447800"/>
            <a:ext cx="8305800" cy="4838720"/>
          </a:xfrm>
        </p:spPr>
        <p:txBody>
          <a:bodyPr/>
          <a:lstStyle/>
          <a:p>
            <a:pPr algn="just"/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Right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digunakan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mengambil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sebagian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data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berjenis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teks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dari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sebelah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kanan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sebanyak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karakter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diinginkan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  <a:endParaRPr lang="en-US" sz="2400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just"/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Bentuk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umum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</a:rPr>
              <a:t>penulisan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Rounded MT Bold" pitchFamily="34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Rounded MT Bold" pitchFamily="34" charset="0"/>
              </a:rPr>
              <a:t>RIGHT </a:t>
            </a:r>
            <a:r>
              <a:rPr lang="en-US" sz="2400" b="1" dirty="0" smtClean="0">
                <a:solidFill>
                  <a:schemeClr val="tx1"/>
                </a:solidFill>
                <a:latin typeface="Arial Rounded MT Bold" pitchFamily="34" charset="0"/>
              </a:rPr>
              <a:t>: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=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RIGHT(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teks,jumlah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karakter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)</a:t>
            </a:r>
          </a:p>
          <a:p>
            <a:pPr algn="just"/>
            <a:endParaRPr lang="en-US" sz="2400" b="1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just"/>
            <a:r>
              <a:rPr lang="en-US" sz="2400" i="1" dirty="0" err="1">
                <a:solidFill>
                  <a:schemeClr val="tx1"/>
                </a:solidFill>
                <a:latin typeface="Arial Rounded MT Bold" pitchFamily="34" charset="0"/>
              </a:rPr>
              <a:t>Contoh</a:t>
            </a:r>
            <a:r>
              <a:rPr lang="en-US" sz="2400" i="1" dirty="0">
                <a:solidFill>
                  <a:schemeClr val="tx1"/>
                </a:solidFill>
                <a:latin typeface="Arial Rounded MT Bold" pitchFamily="34" charset="0"/>
              </a:rPr>
              <a:t> :</a:t>
            </a:r>
          </a:p>
          <a:p>
            <a:pPr indent="11113">
              <a:lnSpc>
                <a:spcPct val="150000"/>
              </a:lnSpc>
              <a:buNone/>
            </a:pPr>
            <a:r>
              <a:rPr lang="it-IT" sz="2400" b="1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it-IT" sz="2400" b="1" dirty="0" smtClean="0">
                <a:latin typeface="Arial Rounded MT Bold" pitchFamily="34" charset="0"/>
              </a:rPr>
              <a:t>C9</a:t>
            </a:r>
            <a:r>
              <a:rPr lang="it-IT" sz="2000" b="1" dirty="0" smtClean="0">
                <a:solidFill>
                  <a:schemeClr val="tx1"/>
                </a:solidFill>
                <a:latin typeface="Arial Rounded MT Bold" pitchFamily="34" charset="0"/>
              </a:rPr>
              <a:t>   </a:t>
            </a:r>
            <a:r>
              <a:rPr lang="it-IT" sz="2800" b="1" dirty="0" smtClean="0">
                <a:solidFill>
                  <a:srgbClr val="FF0000"/>
                </a:solidFill>
                <a:latin typeface="Arial Rounded MT Bold" pitchFamily="34" charset="0"/>
              </a:rPr>
              <a:t>= </a:t>
            </a:r>
            <a:r>
              <a:rPr lang="it-IT" sz="2800" b="1" dirty="0">
                <a:solidFill>
                  <a:srgbClr val="FF0000"/>
                </a:solidFill>
                <a:latin typeface="Arial Rounded MT Bold" pitchFamily="34" charset="0"/>
              </a:rPr>
              <a:t>RIGHT </a:t>
            </a:r>
            <a:r>
              <a:rPr lang="it-IT" sz="2800" b="1" dirty="0" smtClean="0">
                <a:solidFill>
                  <a:srgbClr val="FF0000"/>
                </a:solidFill>
                <a:latin typeface="Arial Rounded MT Bold" pitchFamily="34" charset="0"/>
              </a:rPr>
              <a:t>(A8,3) </a:t>
            </a:r>
            <a:endParaRPr lang="it-IT" sz="2000" b="1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pPr indent="11113">
              <a:lnSpc>
                <a:spcPct val="150000"/>
              </a:lnSpc>
              <a:buNone/>
            </a:pPr>
            <a:r>
              <a:rPr lang="it-IT" sz="2000" b="1" dirty="0" smtClean="0">
                <a:latin typeface="Arial Rounded MT Bold" pitchFamily="34" charset="0"/>
              </a:rPr>
              <a:t>Akan </a:t>
            </a:r>
            <a:r>
              <a:rPr lang="it-IT" sz="2000" b="1" dirty="0" smtClean="0">
                <a:solidFill>
                  <a:schemeClr val="tx1"/>
                </a:solidFill>
                <a:latin typeface="Arial Rounded MT Bold" pitchFamily="34" charset="0"/>
              </a:rPr>
              <a:t>tampak </a:t>
            </a:r>
            <a:r>
              <a:rPr lang="it-IT" sz="2000" b="1" dirty="0">
                <a:solidFill>
                  <a:schemeClr val="tx1"/>
                </a:solidFill>
                <a:latin typeface="Arial Rounded MT Bold" pitchFamily="34" charset="0"/>
              </a:rPr>
              <a:t>hasilnya di layar </a:t>
            </a:r>
            <a:r>
              <a:rPr lang="it-IT" sz="2400" b="1" dirty="0" smtClean="0">
                <a:solidFill>
                  <a:srgbClr val="FF0000"/>
                </a:solidFill>
                <a:latin typeface="Arial Rounded MT Bold" pitchFamily="34" charset="0"/>
              </a:rPr>
              <a:t>SIA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69330" y="3731802"/>
            <a:ext cx="3660388" cy="27146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P_SFUSI_TXT_AlienHead">
  <a:themeElements>
    <a:clrScheme name="">
      <a:dk1>
        <a:srgbClr val="000000"/>
      </a:dk1>
      <a:lt1>
        <a:srgbClr val="B2B2B2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5D5D5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PPP_SFUSI_TXT_AlienHead</Template>
  <TotalTime>351</TotalTime>
  <Words>423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PPP_SFUSI_TXT_AlienHead</vt:lpstr>
      <vt:lpstr>FUNGSI STRING</vt:lpstr>
      <vt:lpstr>PENGANTAR</vt:lpstr>
      <vt:lpstr>FUNGSI CONCATENATE</vt:lpstr>
      <vt:lpstr>FUNGSI  LEN</vt:lpstr>
      <vt:lpstr>FUNGSI  REPT</vt:lpstr>
      <vt:lpstr>FUNGSI  LOWER</vt:lpstr>
      <vt:lpstr>FUNGSI  UPPER</vt:lpstr>
      <vt:lpstr>FUNGSI  LEFT</vt:lpstr>
      <vt:lpstr>FUNGSI  RIGHT</vt:lpstr>
      <vt:lpstr>FUNGSI  MID</vt:lpstr>
      <vt:lpstr>Latihan 1</vt:lpstr>
      <vt:lpstr>KOMBINASI FUNGSI STRING DAN FUNGSI IF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AdiXP</dc:creator>
  <cp:lastModifiedBy>User</cp:lastModifiedBy>
  <cp:revision>31</cp:revision>
  <dcterms:created xsi:type="dcterms:W3CDTF">2010-11-27T22:08:45Z</dcterms:created>
  <dcterms:modified xsi:type="dcterms:W3CDTF">2011-12-04T22:45:48Z</dcterms:modified>
</cp:coreProperties>
</file>