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66" d="100"/>
          <a:sy n="66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048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68B67E04-FD9C-417A-ABFC-68E26885F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E6ECC-FF49-4B3D-8F30-BC78F93F4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FEBC4-E0A0-4489-9F49-D531266DD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2D091-9FD7-4689-8E85-3DB748237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67157-6B21-42F7-9457-C2A44F0F7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DAF7E-7221-44F4-BB34-D513AE419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41DC3-D8AE-45FD-9F50-3AF51E9A5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DE8B0-E148-4B8D-AE71-175792908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3AAE8-BBD1-42B2-8E67-F6BFD2726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2641-F83E-48BE-BB9B-1972F9B99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FB91D-437C-4FEA-963E-1DCBA567A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EE7CEC7D-20AD-45D7-B732-BABC20BAE7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hiselD" pitchFamily="82" charset="0"/>
              </a:rPr>
              <a:t>FUNGSI LOOKUP</a:t>
            </a:r>
            <a:endParaRPr lang="en-US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hisel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862" y="3113088"/>
            <a:ext cx="6414906" cy="500066"/>
          </a:xfrm>
        </p:spPr>
        <p:txBody>
          <a:bodyPr/>
          <a:lstStyle/>
          <a:p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ptain Podd" pitchFamily="34" charset="0"/>
              </a:rPr>
              <a:t>Adi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ptain Podd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ptain Podd" pitchFamily="34" charset="0"/>
              </a:rPr>
              <a:t>Rachmanto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ptain Podd" pitchFamily="34" charset="0"/>
              </a:rPr>
              <a:t> – UNIKOM –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ptain Podd" pitchFamily="34" charset="0"/>
              </a:rPr>
              <a:t>2011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ptain Pod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HLOOKUP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Angostura" pitchFamily="2" charset="0"/>
              </a:rPr>
              <a:t>Fungsi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HLOOKUP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digunakan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untuk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pembacaan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suatu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tabel</a:t>
            </a:r>
            <a:r>
              <a:rPr lang="en-US" sz="2800" dirty="0" smtClean="0">
                <a:latin typeface="Angostura" pitchFamily="2" charset="0"/>
              </a:rPr>
              <a:t>, </a:t>
            </a:r>
            <a:r>
              <a:rPr lang="en-US" sz="2800" dirty="0" err="1" smtClean="0">
                <a:latin typeface="Angostura" pitchFamily="2" charset="0"/>
              </a:rPr>
              <a:t>di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mana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tabel</a:t>
            </a:r>
            <a:r>
              <a:rPr lang="en-US" sz="2800" dirty="0" smtClean="0">
                <a:latin typeface="Angostura" pitchFamily="2" charset="0"/>
              </a:rPr>
              <a:t> lookup </a:t>
            </a:r>
            <a:r>
              <a:rPr lang="en-US" sz="2800" dirty="0" err="1" smtClean="0">
                <a:latin typeface="Angostura" pitchFamily="2" charset="0"/>
              </a:rPr>
              <a:t>disusun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secara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b="1" dirty="0" smtClean="0">
                <a:latin typeface="Angostura" pitchFamily="2" charset="0"/>
              </a:rPr>
              <a:t>horizontal.</a:t>
            </a: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Angostura" pitchFamily="2" charset="0"/>
              </a:rPr>
              <a:t>Bentuk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umum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penulisan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dirty="0" err="1" smtClean="0">
                <a:latin typeface="Angostura" pitchFamily="2" charset="0"/>
              </a:rPr>
              <a:t>fungsi</a:t>
            </a:r>
            <a:r>
              <a:rPr lang="en-US" sz="2800" dirty="0" smtClean="0">
                <a:latin typeface="Angostura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HLOOKUP</a:t>
            </a:r>
            <a:r>
              <a:rPr lang="en-US" sz="2800" b="1" dirty="0" smtClean="0">
                <a:latin typeface="Angostura" pitchFamily="2" charset="0"/>
              </a:rPr>
              <a:t> :</a:t>
            </a:r>
            <a:endParaRPr lang="en-US" sz="2800" dirty="0" smtClean="0">
              <a:latin typeface="Angostura" pitchFamily="2" charset="0"/>
            </a:endParaRPr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9874" y="4357694"/>
            <a:ext cx="814393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=HLOOKUP(</a:t>
            </a:r>
            <a:r>
              <a:rPr lang="en-US" sz="2000" b="1" dirty="0" err="1" smtClean="0">
                <a:solidFill>
                  <a:srgbClr val="FF0000"/>
                </a:solidFill>
              </a:rPr>
              <a:t>Nilai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Kunci</a:t>
            </a:r>
            <a:r>
              <a:rPr lang="en-US" sz="2000" b="1" dirty="0" smtClean="0">
                <a:solidFill>
                  <a:srgbClr val="FF0000"/>
                </a:solidFill>
              </a:rPr>
              <a:t>, Range </a:t>
            </a:r>
            <a:r>
              <a:rPr lang="en-US" sz="2000" b="1" dirty="0" err="1" smtClean="0">
                <a:solidFill>
                  <a:srgbClr val="FF0000"/>
                </a:solidFill>
              </a:rPr>
              <a:t>Tabel</a:t>
            </a:r>
            <a:r>
              <a:rPr lang="en-US" sz="2000" b="1" dirty="0" smtClean="0">
                <a:solidFill>
                  <a:srgbClr val="FF0000"/>
                </a:solidFill>
              </a:rPr>
              <a:t>, Offset </a:t>
            </a:r>
            <a:r>
              <a:rPr lang="en-US" sz="2000" b="1" dirty="0" err="1" smtClean="0">
                <a:solidFill>
                  <a:srgbClr val="FF0000"/>
                </a:solidFill>
              </a:rPr>
              <a:t>Baris,Range</a:t>
            </a:r>
            <a:r>
              <a:rPr lang="en-US" sz="2000" b="1" dirty="0" smtClean="0">
                <a:solidFill>
                  <a:srgbClr val="FF0000"/>
                </a:solidFill>
              </a:rPr>
              <a:t> Lookup)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HLOOKUP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36"/>
            <a:ext cx="7924800" cy="4591064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b="1" dirty="0" smtClean="0"/>
              <a:t>HLOOKUP</a:t>
            </a:r>
            <a:r>
              <a:rPr lang="en-US" dirty="0" smtClean="0"/>
              <a:t> :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7286676" cy="359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HLOOKUP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36"/>
            <a:ext cx="7924800" cy="4591064"/>
          </a:xfrm>
        </p:spPr>
        <p:txBody>
          <a:bodyPr/>
          <a:lstStyle/>
          <a:p>
            <a:pPr lvl="0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range </a:t>
            </a:r>
            <a:r>
              <a:rPr lang="en-US" b="1" dirty="0" smtClean="0"/>
              <a:t>D2:G4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b="1" dirty="0" smtClean="0"/>
              <a:t>TABEL_2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71744"/>
            <a:ext cx="6643734" cy="348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HLOOKUP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28802"/>
            <a:ext cx="7924800" cy="4090998"/>
          </a:xfrm>
        </p:spPr>
        <p:txBody>
          <a:bodyPr/>
          <a:lstStyle/>
          <a:p>
            <a:pPr lvl="0"/>
            <a:r>
              <a:rPr lang="en-US" sz="2400" dirty="0" err="1" smtClean="0"/>
              <a:t>Mengisi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b="1" dirty="0" smtClean="0"/>
              <a:t>GAJI POKOK :</a:t>
            </a:r>
            <a:endParaRPr lang="en-US" sz="2400" dirty="0" smtClean="0"/>
          </a:p>
          <a:p>
            <a:pPr lvl="1"/>
            <a:r>
              <a:rPr lang="en-US" sz="2000" dirty="0" err="1" smtClean="0"/>
              <a:t>Letakkan</a:t>
            </a:r>
            <a:r>
              <a:rPr lang="en-US" sz="2000" dirty="0" smtClean="0"/>
              <a:t> </a:t>
            </a:r>
            <a:r>
              <a:rPr lang="en-US" sz="2000" dirty="0" err="1" smtClean="0"/>
              <a:t>penunjuk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b="1" dirty="0" smtClean="0"/>
              <a:t>E8</a:t>
            </a:r>
            <a:endParaRPr lang="en-US" sz="2000" dirty="0" smtClean="0"/>
          </a:p>
          <a:p>
            <a:pPr lvl="1"/>
            <a:r>
              <a:rPr lang="en-US" sz="2000" dirty="0" err="1" smtClean="0"/>
              <a:t>Ketik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: </a:t>
            </a:r>
            <a:r>
              <a:rPr lang="en-US" sz="2000" b="1" dirty="0" smtClean="0"/>
              <a:t>= HLOOKUP(D8,TABEL_2,2) </a:t>
            </a:r>
            <a:endParaRPr lang="en-US" sz="2000" dirty="0" smtClean="0"/>
          </a:p>
          <a:p>
            <a:pPr lvl="1"/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salin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457764"/>
            <a:ext cx="814393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=HLOOKUP(</a:t>
            </a:r>
            <a:r>
              <a:rPr lang="en-US" sz="2000" b="1" dirty="0" err="1" smtClean="0">
                <a:solidFill>
                  <a:srgbClr val="FF0000"/>
                </a:solidFill>
              </a:rPr>
              <a:t>Nilai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Kunci</a:t>
            </a:r>
            <a:r>
              <a:rPr lang="en-US" sz="2000" b="1" dirty="0" smtClean="0">
                <a:solidFill>
                  <a:srgbClr val="FF0000"/>
                </a:solidFill>
              </a:rPr>
              <a:t>, Range </a:t>
            </a:r>
            <a:r>
              <a:rPr lang="en-US" sz="2000" b="1" dirty="0" err="1" smtClean="0">
                <a:solidFill>
                  <a:srgbClr val="FF0000"/>
                </a:solidFill>
              </a:rPr>
              <a:t>Tabel</a:t>
            </a:r>
            <a:r>
              <a:rPr lang="en-US" sz="2000" b="1" dirty="0" smtClean="0">
                <a:solidFill>
                  <a:srgbClr val="FF0000"/>
                </a:solidFill>
              </a:rPr>
              <a:t>, Offset </a:t>
            </a:r>
            <a:r>
              <a:rPr lang="en-US" sz="2000" b="1" dirty="0" err="1" smtClean="0">
                <a:solidFill>
                  <a:srgbClr val="FF0000"/>
                </a:solidFill>
              </a:rPr>
              <a:t>Baris,Range</a:t>
            </a:r>
            <a:r>
              <a:rPr lang="en-US" sz="2000" b="1" dirty="0" smtClean="0">
                <a:solidFill>
                  <a:srgbClr val="FF0000"/>
                </a:solidFill>
              </a:rPr>
              <a:t> Lookup)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00438"/>
            <a:ext cx="527209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Elbow Connector 8"/>
          <p:cNvCxnSpPr/>
          <p:nvPr/>
        </p:nvCxnSpPr>
        <p:spPr bwMode="auto">
          <a:xfrm rot="10800000" flipV="1">
            <a:off x="1928794" y="4429132"/>
            <a:ext cx="2500330" cy="12858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Elbow Connector 9"/>
          <p:cNvCxnSpPr/>
          <p:nvPr/>
        </p:nvCxnSpPr>
        <p:spPr bwMode="auto">
          <a:xfrm rot="10800000" flipV="1">
            <a:off x="1928794" y="4214818"/>
            <a:ext cx="2500330" cy="1071570"/>
          </a:xfrm>
          <a:prstGeom prst="bentConnector3">
            <a:avLst>
              <a:gd name="adj1" fmla="val 6683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Elbow Connector 12"/>
          <p:cNvCxnSpPr/>
          <p:nvPr/>
        </p:nvCxnSpPr>
        <p:spPr bwMode="auto">
          <a:xfrm rot="10800000" flipV="1">
            <a:off x="1928794" y="4000504"/>
            <a:ext cx="2500330" cy="857256"/>
          </a:xfrm>
          <a:prstGeom prst="bentConnector3">
            <a:avLst>
              <a:gd name="adj1" fmla="val 807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28596" y="4700370"/>
            <a:ext cx="150016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Offset 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 1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35856" y="5114022"/>
            <a:ext cx="150016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Offset 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 2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5856" y="5549442"/>
            <a:ext cx="150016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Offset 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 3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1442" y="3499306"/>
            <a:ext cx="5286412" cy="304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HLOOKUP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28802"/>
            <a:ext cx="7924800" cy="4090998"/>
          </a:xfrm>
        </p:spPr>
        <p:txBody>
          <a:bodyPr/>
          <a:lstStyle/>
          <a:p>
            <a:pPr lvl="0"/>
            <a:r>
              <a:rPr lang="en-US" sz="2400" dirty="0" err="1" smtClean="0"/>
              <a:t>Mengisi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b="1" dirty="0" smtClean="0"/>
              <a:t>TUNJANGAN:</a:t>
            </a:r>
            <a:endParaRPr lang="en-US" sz="2400" dirty="0" smtClean="0"/>
          </a:p>
          <a:p>
            <a:pPr lvl="1"/>
            <a:r>
              <a:rPr lang="en-US" sz="2000" dirty="0" err="1" smtClean="0"/>
              <a:t>Letakkan</a:t>
            </a:r>
            <a:r>
              <a:rPr lang="en-US" sz="2000" dirty="0" smtClean="0"/>
              <a:t> </a:t>
            </a:r>
            <a:r>
              <a:rPr lang="en-US" sz="2000" dirty="0" err="1" smtClean="0"/>
              <a:t>penunjuk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b="1" dirty="0" smtClean="0"/>
              <a:t>E8</a:t>
            </a:r>
            <a:endParaRPr lang="en-US" sz="2000" dirty="0" smtClean="0"/>
          </a:p>
          <a:p>
            <a:pPr lvl="1"/>
            <a:r>
              <a:rPr lang="en-US" sz="2000" dirty="0" err="1" smtClean="0"/>
              <a:t>Ketik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: </a:t>
            </a:r>
            <a:r>
              <a:rPr lang="en-US" sz="2000" b="1" dirty="0" smtClean="0"/>
              <a:t>= HLOOKUP(D8,TABEL_2,3)* E8 </a:t>
            </a:r>
            <a:endParaRPr lang="en-US" sz="2000" dirty="0" smtClean="0"/>
          </a:p>
          <a:p>
            <a:pPr lvl="1"/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salin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457764"/>
            <a:ext cx="814393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=HLOOKUP(</a:t>
            </a:r>
            <a:r>
              <a:rPr lang="en-US" sz="2000" b="1" dirty="0" err="1" smtClean="0">
                <a:solidFill>
                  <a:srgbClr val="FF0000"/>
                </a:solidFill>
              </a:rPr>
              <a:t>Nilai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Kunci</a:t>
            </a:r>
            <a:r>
              <a:rPr lang="en-US" sz="2000" b="1" dirty="0" smtClean="0">
                <a:solidFill>
                  <a:srgbClr val="FF0000"/>
                </a:solidFill>
              </a:rPr>
              <a:t>, Range </a:t>
            </a:r>
            <a:r>
              <a:rPr lang="en-US" sz="2000" b="1" dirty="0" err="1" smtClean="0">
                <a:solidFill>
                  <a:srgbClr val="FF0000"/>
                </a:solidFill>
              </a:rPr>
              <a:t>Tabel</a:t>
            </a:r>
            <a:r>
              <a:rPr lang="en-US" sz="2000" b="1" dirty="0" smtClean="0">
                <a:solidFill>
                  <a:srgbClr val="FF0000"/>
                </a:solidFill>
              </a:rPr>
              <a:t>, Offset </a:t>
            </a:r>
            <a:r>
              <a:rPr lang="en-US" sz="2000" b="1" dirty="0" err="1" smtClean="0">
                <a:solidFill>
                  <a:srgbClr val="FF0000"/>
                </a:solidFill>
              </a:rPr>
              <a:t>Baris,Range</a:t>
            </a:r>
            <a:r>
              <a:rPr lang="en-US" sz="2000" b="1" dirty="0" smtClean="0">
                <a:solidFill>
                  <a:srgbClr val="FF0000"/>
                </a:solidFill>
              </a:rPr>
              <a:t> Lookup)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 bwMode="auto">
          <a:xfrm rot="10800000" flipV="1">
            <a:off x="1928794" y="4429132"/>
            <a:ext cx="2500330" cy="12858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Elbow Connector 9"/>
          <p:cNvCxnSpPr/>
          <p:nvPr/>
        </p:nvCxnSpPr>
        <p:spPr bwMode="auto">
          <a:xfrm rot="10800000" flipV="1">
            <a:off x="1928794" y="4214818"/>
            <a:ext cx="2500330" cy="1071570"/>
          </a:xfrm>
          <a:prstGeom prst="bentConnector3">
            <a:avLst>
              <a:gd name="adj1" fmla="val 6683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Elbow Connector 12"/>
          <p:cNvCxnSpPr/>
          <p:nvPr/>
        </p:nvCxnSpPr>
        <p:spPr bwMode="auto">
          <a:xfrm rot="10800000" flipV="1">
            <a:off x="1928794" y="4000504"/>
            <a:ext cx="2500330" cy="857256"/>
          </a:xfrm>
          <a:prstGeom prst="bentConnector3">
            <a:avLst>
              <a:gd name="adj1" fmla="val 807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28596" y="4700370"/>
            <a:ext cx="150016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Offset 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 1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35856" y="5114022"/>
            <a:ext cx="150016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Offset 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 2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5856" y="5549442"/>
            <a:ext cx="150016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Offset 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 3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HLOOKUP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7924800" cy="4090998"/>
          </a:xfrm>
        </p:spPr>
        <p:txBody>
          <a:bodyPr/>
          <a:lstStyle/>
          <a:p>
            <a:pPr lvl="0"/>
            <a:r>
              <a:rPr lang="en-US" sz="2400" dirty="0" err="1" smtClean="0"/>
              <a:t>Mengisi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b="1" dirty="0" smtClean="0"/>
              <a:t>GAJI BERSIH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err="1" smtClean="0"/>
              <a:t>letakkan</a:t>
            </a:r>
            <a:r>
              <a:rPr lang="en-US" sz="2000" dirty="0" smtClean="0"/>
              <a:t> </a:t>
            </a:r>
            <a:r>
              <a:rPr lang="en-US" sz="2000" dirty="0" err="1" smtClean="0"/>
              <a:t>penunjuk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b="1" dirty="0" smtClean="0"/>
              <a:t>G8</a:t>
            </a:r>
            <a:endParaRPr lang="en-US" sz="2000" dirty="0" smtClean="0"/>
          </a:p>
          <a:p>
            <a:pPr lvl="1"/>
            <a:r>
              <a:rPr lang="en-US" sz="2000" dirty="0" err="1" smtClean="0"/>
              <a:t>Ketik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: </a:t>
            </a:r>
            <a:r>
              <a:rPr lang="en-US" sz="2000" b="1" dirty="0" smtClean="0"/>
              <a:t>=E8+F8</a:t>
            </a:r>
            <a:endParaRPr lang="en-US" sz="2000" dirty="0" smtClean="0"/>
          </a:p>
          <a:p>
            <a:pPr lvl="1"/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salin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endParaRPr lang="en-US" sz="2000" dirty="0" smtClean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143248"/>
            <a:ext cx="4643470" cy="2837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Kombinasi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2" y="1397004"/>
            <a:ext cx="7924800" cy="4419600"/>
          </a:xfrm>
        </p:spPr>
        <p:txBody>
          <a:bodyPr/>
          <a:lstStyle/>
          <a:p>
            <a:pPr algn="just"/>
            <a:r>
              <a:rPr lang="en-US" sz="2000" dirty="0" err="1" smtClean="0">
                <a:latin typeface="Angostura" pitchFamily="2" charset="0"/>
              </a:rPr>
              <a:t>Fungsi</a:t>
            </a:r>
            <a:r>
              <a:rPr lang="en-US" sz="2000" dirty="0" smtClean="0">
                <a:latin typeface="Angostura" pitchFamily="2" charset="0"/>
              </a:rPr>
              <a:t> IF </a:t>
            </a:r>
            <a:r>
              <a:rPr lang="en-US" sz="2000" dirty="0" err="1" smtClean="0">
                <a:latin typeface="Angostura" pitchFamily="2" charset="0"/>
              </a:rPr>
              <a:t>dapat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digabungkan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atau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di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kombinasikan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dengan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fungsi</a:t>
            </a:r>
            <a:r>
              <a:rPr lang="en-US" sz="2000" dirty="0" smtClean="0">
                <a:latin typeface="Angostura" pitchFamily="2" charset="0"/>
              </a:rPr>
              <a:t> Lookup </a:t>
            </a:r>
            <a:r>
              <a:rPr lang="en-US" sz="2000" dirty="0" err="1" smtClean="0">
                <a:latin typeface="Angostura" pitchFamily="2" charset="0"/>
              </a:rPr>
              <a:t>apabila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ketentuan</a:t>
            </a:r>
            <a:r>
              <a:rPr lang="en-US" sz="2000" dirty="0" smtClean="0">
                <a:latin typeface="Angostura" pitchFamily="2" charset="0"/>
              </a:rPr>
              <a:t> yang </a:t>
            </a:r>
            <a:r>
              <a:rPr lang="en-US" sz="2000" dirty="0" err="1" smtClean="0">
                <a:latin typeface="Angostura" pitchFamily="2" charset="0"/>
              </a:rPr>
              <a:t>diinginkan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berdasarkan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tabel</a:t>
            </a:r>
            <a:r>
              <a:rPr lang="en-US" sz="2000" dirty="0" smtClean="0">
                <a:latin typeface="Angostura" pitchFamily="2" charset="0"/>
              </a:rPr>
              <a:t> yang </a:t>
            </a:r>
            <a:r>
              <a:rPr lang="en-US" sz="2000" dirty="0" err="1" smtClean="0">
                <a:latin typeface="Angostura" pitchFamily="2" charset="0"/>
              </a:rPr>
              <a:t>ada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pada</a:t>
            </a:r>
            <a:r>
              <a:rPr lang="en-US" sz="2000" dirty="0" smtClean="0">
                <a:latin typeface="Angostura" pitchFamily="2" charset="0"/>
              </a:rPr>
              <a:t> Lookup </a:t>
            </a:r>
            <a:r>
              <a:rPr lang="en-US" sz="2000" dirty="0" err="1" smtClean="0">
                <a:latin typeface="Angostura" pitchFamily="2" charset="0"/>
              </a:rPr>
              <a:t>dengan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beberapa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pernyataan</a:t>
            </a:r>
            <a:r>
              <a:rPr lang="en-US" sz="2000" dirty="0" smtClean="0">
                <a:latin typeface="Angostura" pitchFamily="2" charset="0"/>
              </a:rPr>
              <a:t> (</a:t>
            </a:r>
            <a:r>
              <a:rPr lang="en-US" sz="2000" dirty="0" err="1" smtClean="0">
                <a:latin typeface="Angostura" pitchFamily="2" charset="0"/>
              </a:rPr>
              <a:t>Ekspresi</a:t>
            </a:r>
            <a:r>
              <a:rPr lang="en-US" sz="2000" dirty="0" smtClean="0">
                <a:latin typeface="Angostura" pitchFamily="2" charset="0"/>
              </a:rPr>
              <a:t>)</a:t>
            </a:r>
          </a:p>
          <a:p>
            <a:pPr algn="just"/>
            <a:r>
              <a:rPr lang="en-US" sz="2000" dirty="0" err="1" smtClean="0">
                <a:latin typeface="Angostura" pitchFamily="2" charset="0"/>
              </a:rPr>
              <a:t>Contoh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dibawah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ini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adalah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kombinasi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fungsi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IF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dengan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LOOKUP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r="14679" b="2083"/>
          <a:stretch>
            <a:fillRect/>
          </a:stretch>
        </p:blipFill>
        <p:spPr bwMode="auto">
          <a:xfrm>
            <a:off x="357158" y="2786058"/>
            <a:ext cx="835824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2"/>
          <a:srcRect r="14679" b="2083"/>
          <a:stretch>
            <a:fillRect/>
          </a:stretch>
        </p:blipFill>
        <p:spPr bwMode="auto">
          <a:xfrm>
            <a:off x="285720" y="1428736"/>
            <a:ext cx="842968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IF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48" y="1484088"/>
            <a:ext cx="8060244" cy="4419600"/>
          </a:xfrm>
        </p:spPr>
        <p:txBody>
          <a:bodyPr/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</a:t>
            </a:r>
            <a:r>
              <a:rPr lang="en-US" sz="2000" dirty="0" smtClean="0"/>
              <a:t> :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2000" dirty="0" err="1" smtClean="0"/>
              <a:t>Isilah</a:t>
            </a: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 BUNGA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 SATUAN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VLOOKUP</a:t>
            </a:r>
          </a:p>
          <a:p>
            <a:pPr marL="457200" indent="-457200">
              <a:lnSpc>
                <a:spcPct val="200000"/>
              </a:lnSpc>
            </a:pPr>
            <a:r>
              <a:rPr lang="en-US" sz="20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Jawaban</a:t>
            </a:r>
            <a:r>
              <a:rPr lang="en-US" sz="2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</a:t>
            </a:r>
          </a:p>
          <a:p>
            <a:pPr marL="457200" indent="-457200">
              <a:lnSpc>
                <a:spcPct val="200000"/>
              </a:lnSpc>
              <a:buBlip>
                <a:blip r:embed="rId2"/>
              </a:buBlip>
            </a:pP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NAMA BUNGA (D15)    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=VLOOKUP(C15,TABEL_BUNGA,2)</a:t>
            </a:r>
          </a:p>
          <a:p>
            <a:pPr marL="457200" indent="-457200">
              <a:lnSpc>
                <a:spcPct val="200000"/>
              </a:lnSpc>
              <a:buBlip>
                <a:blip r:embed="rId2"/>
              </a:buBlip>
            </a:pP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HARGA SATUAN (F15)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=VLOOKUP(C15,TABEL_BUNGA,4)</a:t>
            </a:r>
          </a:p>
          <a:p>
            <a:pPr marL="457200" lvl="0" indent="-457200">
              <a:lnSpc>
                <a:spcPct val="200000"/>
              </a:lnSpc>
              <a:buNone/>
            </a:pPr>
            <a:endParaRPr lang="en-US" sz="2000" dirty="0" smtClean="0"/>
          </a:p>
          <a:p>
            <a:pPr marL="457200" lvl="0" indent="-457200">
              <a:lnSpc>
                <a:spcPct val="20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IF (3)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200000"/>
              </a:lnSpc>
              <a:buFont typeface="+mj-lt"/>
              <a:buAutoNum type="alphaUcPeriod" startAt="2"/>
            </a:pPr>
            <a:r>
              <a:rPr lang="en-US" sz="2000" dirty="0" err="1" smtClean="0"/>
              <a:t>Isilah</a:t>
            </a: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 KHUSUS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:</a:t>
            </a:r>
          </a:p>
          <a:p>
            <a:pPr marL="987425" lvl="1" indent="-174625">
              <a:lnSpc>
                <a:spcPct val="150000"/>
              </a:lnSpc>
            </a:pPr>
            <a:r>
              <a:rPr lang="en-US" sz="1700" dirty="0" err="1" smtClean="0"/>
              <a:t>Jika</a:t>
            </a:r>
            <a:r>
              <a:rPr lang="en-US" sz="1700" dirty="0" smtClean="0"/>
              <a:t> 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 BUNGA </a:t>
            </a:r>
            <a:r>
              <a:rPr lang="en-US" sz="1700" dirty="0" smtClean="0"/>
              <a:t>(</a:t>
            </a:r>
            <a:r>
              <a:rPr lang="en-US" sz="1700" dirty="0" err="1" smtClean="0"/>
              <a:t>dari</a:t>
            </a:r>
            <a:r>
              <a:rPr lang="en-US" sz="1700" dirty="0" smtClean="0"/>
              <a:t> </a:t>
            </a:r>
            <a:r>
              <a:rPr lang="en-US" sz="1700" dirty="0" err="1" smtClean="0"/>
              <a:t>tabel</a:t>
            </a:r>
            <a:r>
              <a:rPr lang="en-US" sz="1700" dirty="0" smtClean="0"/>
              <a:t>) = “Indonesia”, </a:t>
            </a:r>
            <a:r>
              <a:rPr lang="en-US" sz="1700" dirty="0" err="1" smtClean="0"/>
              <a:t>maka</a:t>
            </a:r>
            <a:r>
              <a:rPr lang="en-US" sz="1700" dirty="0" smtClean="0"/>
              <a:t> 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 KHUSUS </a:t>
            </a:r>
            <a:r>
              <a:rPr lang="en-US" sz="1700" dirty="0" smtClean="0"/>
              <a:t>= 1000 </a:t>
            </a:r>
            <a:r>
              <a:rPr lang="en-US" sz="1700" dirty="0" err="1" smtClean="0"/>
              <a:t>dikalikan</a:t>
            </a:r>
            <a:r>
              <a:rPr lang="en-US" sz="1700" dirty="0" smtClean="0"/>
              <a:t> 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1700" dirty="0" smtClean="0"/>
              <a:t> . </a:t>
            </a:r>
            <a:r>
              <a:rPr lang="en-US" sz="1700" dirty="0" err="1" smtClean="0"/>
              <a:t>Selain</a:t>
            </a:r>
            <a:r>
              <a:rPr lang="en-US" sz="1700" dirty="0" smtClean="0"/>
              <a:t> </a:t>
            </a:r>
            <a:r>
              <a:rPr lang="en-US" sz="1700" dirty="0" err="1" smtClean="0"/>
              <a:t>itu</a:t>
            </a:r>
            <a:r>
              <a:rPr lang="en-US" sz="1700" dirty="0" smtClean="0"/>
              <a:t>, 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 KHUSUS </a:t>
            </a:r>
            <a:r>
              <a:rPr lang="en-US" sz="1700" dirty="0" smtClean="0"/>
              <a:t>= 500 </a:t>
            </a:r>
            <a:r>
              <a:rPr lang="en-US" sz="1700" dirty="0" err="1" smtClean="0"/>
              <a:t>dikalikan</a:t>
            </a:r>
            <a:r>
              <a:rPr lang="en-US" sz="1700" dirty="0" smtClean="0"/>
              <a:t> 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</a:p>
          <a:p>
            <a:pPr marL="987425" lvl="1" indent="-174625">
              <a:lnSpc>
                <a:spcPct val="150000"/>
              </a:lnSpc>
            </a:pPr>
            <a:r>
              <a:rPr lang="en-US" sz="1700" dirty="0" smtClean="0"/>
              <a:t>(</a:t>
            </a:r>
            <a:r>
              <a:rPr lang="en-US" sz="1700" dirty="0" err="1" smtClean="0"/>
              <a:t>Gunakan</a:t>
            </a:r>
            <a:r>
              <a:rPr lang="en-US" sz="1700" dirty="0" smtClean="0"/>
              <a:t> </a:t>
            </a:r>
            <a:r>
              <a:rPr lang="en-US" sz="1700" dirty="0" err="1" smtClean="0"/>
              <a:t>kombinasi</a:t>
            </a:r>
            <a:r>
              <a:rPr lang="en-US" sz="1700" dirty="0" smtClean="0"/>
              <a:t> </a:t>
            </a:r>
            <a:r>
              <a:rPr lang="en-US" sz="1700" dirty="0" err="1" smtClean="0"/>
              <a:t>fungsi</a:t>
            </a:r>
            <a:r>
              <a:rPr lang="en-US" sz="1700" dirty="0" smtClean="0"/>
              <a:t> IF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VLOOKUP),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rumus</a:t>
            </a:r>
            <a:r>
              <a:rPr lang="en-US" sz="1700" dirty="0" smtClean="0"/>
              <a:t> </a:t>
            </a:r>
            <a:r>
              <a:rPr lang="en-US" sz="1700" dirty="0" err="1" smtClean="0"/>
              <a:t>sebagai</a:t>
            </a:r>
            <a:r>
              <a:rPr lang="en-US" sz="1700" dirty="0" smtClean="0"/>
              <a:t> </a:t>
            </a:r>
            <a:r>
              <a:rPr lang="en-US" sz="1700" dirty="0" err="1" smtClean="0"/>
              <a:t>berikut</a:t>
            </a:r>
            <a:r>
              <a:rPr lang="en-US" sz="1700" dirty="0" smtClean="0"/>
              <a:t>:</a:t>
            </a:r>
          </a:p>
          <a:p>
            <a:pPr marL="6350" indent="0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=IF(VLOOKUP(C15,TABEL_BUNGA,3)="Indonesia",1000*E15,500*E15)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IF (4)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13090"/>
            <a:ext cx="7924800" cy="4419600"/>
          </a:xfrm>
        </p:spPr>
        <p:txBody>
          <a:bodyPr/>
          <a:lstStyle/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r="7339"/>
          <a:stretch>
            <a:fillRect/>
          </a:stretch>
        </p:blipFill>
        <p:spPr bwMode="auto">
          <a:xfrm>
            <a:off x="642910" y="2000240"/>
            <a:ext cx="77153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Pengertian</a:t>
            </a:r>
            <a:r>
              <a:rPr lang="en-US" dirty="0" smtClean="0">
                <a:latin typeface="Babylon5" pitchFamily="2" charset="0"/>
              </a:rPr>
              <a:t> (1)</a:t>
            </a:r>
            <a:endParaRPr lang="en-US" dirty="0">
              <a:latin typeface="Babylon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87724"/>
            <a:ext cx="7924800" cy="4419600"/>
          </a:xfrm>
        </p:spPr>
        <p:txBody>
          <a:bodyPr/>
          <a:lstStyle/>
          <a:p>
            <a:pPr algn="just"/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pertemuan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sebelumnya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dijabarkan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memilih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salah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alternatif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jawaban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ditawarkan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memanfaatkan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logika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IF.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Apabila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alternatif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jawaban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cukup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permasalahan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terasa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sulit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bila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logika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IF. </a:t>
            </a:r>
            <a:endParaRPr lang="en-US" sz="24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Microsoft Excel 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2010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menyediakan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fasilitas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berupa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Lookup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mengatasi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pencarian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maupun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referensi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" pitchFamily="18" charset="0"/>
              </a:rPr>
              <a:t>tabel</a:t>
            </a: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  <a:p>
            <a:pPr algn="just"/>
            <a:endParaRPr lang="en-US" sz="2400" dirty="0">
              <a:latin typeface="ChiselD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STRING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LOOKUP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en-US" sz="2800" dirty="0" smtClean="0"/>
              <a:t>,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table Lookup.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VLookup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VLookup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string.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STRING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 r="7080" b="2778"/>
          <a:stretch>
            <a:fillRect/>
          </a:stretch>
        </p:blipFill>
        <p:spPr bwMode="auto">
          <a:xfrm>
            <a:off x="456492" y="1428736"/>
            <a:ext cx="814393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STRING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36"/>
            <a:ext cx="7924800" cy="4591064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elia" pitchFamily="2" charset="0"/>
              </a:rPr>
              <a:t>KETENTUAN : </a:t>
            </a:r>
          </a:p>
          <a:p>
            <a:pPr lvl="0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</a:t>
            </a:r>
            <a:r>
              <a:rPr lang="en-US" sz="1800" dirty="0" smtClean="0"/>
              <a:t>,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karakter</a:t>
            </a:r>
            <a:r>
              <a:rPr lang="en-US" sz="1800" dirty="0" smtClean="0"/>
              <a:t>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 SALES </a:t>
            </a:r>
            <a:r>
              <a:rPr lang="en-US" sz="1800" dirty="0" err="1" smtClean="0"/>
              <a:t>diambil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Tabel_Status</a:t>
            </a:r>
            <a:endParaRPr lang="en-US" sz="1800" dirty="0" smtClean="0"/>
          </a:p>
          <a:p>
            <a:pPr lvl="0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1800" dirty="0" smtClean="0"/>
              <a:t>, </a:t>
            </a:r>
            <a:r>
              <a:rPr lang="en-US" sz="1800" dirty="0" err="1" smtClean="0"/>
              <a:t>diisikan</a:t>
            </a:r>
            <a:r>
              <a:rPr lang="en-US" sz="1800" dirty="0" smtClean="0"/>
              <a:t>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karakter</a:t>
            </a:r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 SALES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:</a:t>
            </a:r>
          </a:p>
          <a:p>
            <a:pPr lvl="1"/>
            <a:r>
              <a:rPr lang="en-US" sz="1800" i="1" dirty="0" smtClean="0"/>
              <a:t>1 </a:t>
            </a:r>
            <a:r>
              <a:rPr lang="en-US" sz="1800" i="1" dirty="0" err="1" smtClean="0"/>
              <a:t>maka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jabatan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adalah</a:t>
            </a:r>
            <a:r>
              <a:rPr lang="en-US" sz="1800" i="1" dirty="0" smtClean="0"/>
              <a:t> Gold</a:t>
            </a:r>
          </a:p>
          <a:p>
            <a:pPr lvl="1"/>
            <a:r>
              <a:rPr lang="en-US" sz="1800" i="1" dirty="0" smtClean="0"/>
              <a:t>2 </a:t>
            </a:r>
            <a:r>
              <a:rPr lang="en-US" sz="1800" i="1" dirty="0" err="1" smtClean="0"/>
              <a:t>maka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jabatan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adalah</a:t>
            </a:r>
            <a:r>
              <a:rPr lang="en-US" sz="1800" i="1" dirty="0" smtClean="0"/>
              <a:t> Senior 1</a:t>
            </a:r>
          </a:p>
          <a:p>
            <a:pPr lvl="1"/>
            <a:r>
              <a:rPr lang="en-US" sz="1800" i="1" dirty="0" smtClean="0"/>
              <a:t>3 </a:t>
            </a:r>
            <a:r>
              <a:rPr lang="en-US" sz="1800" i="1" dirty="0" err="1" smtClean="0"/>
              <a:t>maka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jabatan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adalah</a:t>
            </a:r>
            <a:r>
              <a:rPr lang="en-US" sz="1800" i="1" dirty="0" smtClean="0"/>
              <a:t> Senior 2</a:t>
            </a:r>
          </a:p>
          <a:p>
            <a:pPr lvl="1"/>
            <a:r>
              <a:rPr lang="en-US" sz="1800" i="1" dirty="0" smtClean="0"/>
              <a:t>4 </a:t>
            </a:r>
            <a:r>
              <a:rPr lang="en-US" sz="1800" i="1" dirty="0" err="1" smtClean="0"/>
              <a:t>maka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jabatan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adalah</a:t>
            </a:r>
            <a:r>
              <a:rPr lang="en-US" sz="1800" i="1" dirty="0" smtClean="0"/>
              <a:t> Distributor</a:t>
            </a:r>
          </a:p>
          <a:p>
            <a:pPr lvl="0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 BARANG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BONUS POINT</a:t>
            </a:r>
            <a:r>
              <a:rPr lang="en-US" sz="1800" dirty="0" smtClean="0"/>
              <a:t>, </a:t>
            </a:r>
            <a:r>
              <a:rPr lang="en-US" sz="1800" dirty="0" err="1" smtClean="0"/>
              <a:t>diambil</a:t>
            </a:r>
            <a:r>
              <a:rPr lang="en-US" sz="1800" dirty="0" smtClean="0"/>
              <a:t> 4 </a:t>
            </a:r>
            <a:r>
              <a:rPr lang="en-US" sz="1800" dirty="0" err="1" smtClean="0"/>
              <a:t>karakter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kanan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kolom</a:t>
            </a:r>
            <a:r>
              <a:rPr lang="en-US" sz="1800" dirty="0" smtClean="0"/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 BARANG</a:t>
            </a:r>
            <a:r>
              <a:rPr lang="en-US" sz="1800" dirty="0" smtClean="0"/>
              <a:t>.</a:t>
            </a:r>
          </a:p>
          <a:p>
            <a:pPr lvl="0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PENJUALAN </a:t>
            </a:r>
            <a:r>
              <a:rPr lang="en-US" sz="1800" dirty="0" err="1" smtClean="0"/>
              <a:t>yaitu</a:t>
            </a:r>
            <a:r>
              <a:rPr lang="en-US" sz="1800" dirty="0" smtClean="0"/>
              <a:t> Volume </a:t>
            </a:r>
            <a:r>
              <a:rPr lang="en-US" sz="1800" dirty="0" err="1" smtClean="0"/>
              <a:t>dikalikan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Satuan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Tabel_Harga</a:t>
            </a:r>
            <a:endParaRPr lang="en-US" sz="1800" dirty="0" smtClean="0"/>
          </a:p>
          <a:p>
            <a:pPr lvl="0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BONUS POINT </a:t>
            </a:r>
            <a:r>
              <a:rPr lang="en-US" sz="1800" dirty="0" err="1" smtClean="0"/>
              <a:t>yaitu</a:t>
            </a:r>
            <a:r>
              <a:rPr lang="en-US" sz="1800" dirty="0" smtClean="0"/>
              <a:t> Bonus Point </a:t>
            </a:r>
            <a:r>
              <a:rPr lang="en-US" sz="1800" dirty="0" err="1" smtClean="0"/>
              <a:t>dikalikan</a:t>
            </a:r>
            <a:r>
              <a:rPr lang="en-US" sz="1800" dirty="0" smtClean="0"/>
              <a:t> Volume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STRING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36"/>
            <a:ext cx="7924800" cy="4591064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elia" pitchFamily="2" charset="0"/>
              </a:rPr>
              <a:t>PENYELESAIANNYA :</a:t>
            </a:r>
          </a:p>
          <a:p>
            <a:pPr lvl="0">
              <a:buNone/>
            </a:pP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:</a:t>
            </a:r>
            <a:r>
              <a:rPr lang="en-US" sz="2200" b="1" dirty="0" smtClean="0"/>
              <a:t>	</a:t>
            </a:r>
            <a:endParaRPr lang="en-US" sz="2200" dirty="0" smtClean="0"/>
          </a:p>
          <a:p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=VLOOKUP(LEFT(B16,1),TABEL_STATUS,2)</a:t>
            </a:r>
          </a:p>
          <a:p>
            <a:endParaRPr lang="en-US" sz="2200" dirty="0" smtClean="0"/>
          </a:p>
          <a:p>
            <a:pPr lvl="0">
              <a:buNone/>
            </a:pP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 :</a:t>
            </a:r>
            <a:endParaRPr lang="en-US" sz="2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=IF(MID(B16,2,1)="1","Gold",IF(MID(B16,2,1)="2","Senior 1",IF(MID(B16,2,1)="3","Senior 2","Distribotur")))</a:t>
            </a:r>
          </a:p>
          <a:p>
            <a:pPr>
              <a:buNone/>
            </a:pPr>
            <a:endParaRPr lang="en-US" sz="2200" dirty="0" smtClean="0"/>
          </a:p>
          <a:p>
            <a:pPr lvl="0">
              <a:buNone/>
            </a:pP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 BARANG :</a:t>
            </a:r>
            <a:endParaRPr lang="en-US" sz="2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=VLOOKUP(VALUE(RIGHT(F16,4)),TABEL_HARGA,2)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STRING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5474"/>
            <a:ext cx="7924800" cy="3896666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elia" pitchFamily="2" charset="0"/>
              </a:rPr>
              <a:t>PENYELESAIANNYA :</a:t>
            </a:r>
          </a:p>
          <a:p>
            <a:pPr lvl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BONUS POINT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=VLOOKUP(VALUE(RIGHT(F16,4)),TABEL_HARGA,4)</a:t>
            </a:r>
          </a:p>
          <a:p>
            <a:endParaRPr lang="en-US" sz="2400" dirty="0" smtClean="0"/>
          </a:p>
          <a:p>
            <a:pPr lvl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PENJUALAN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=VLOOKUP(VALUE(RIGHT(F16,4)),TABEL_HARGA,3)*I16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 lvl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BONUS POINT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=H16*I16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atin typeface="Babylon5" pitchFamily="2" charset="0"/>
              </a:rPr>
              <a:t>Kombinasi</a:t>
            </a:r>
            <a:r>
              <a:rPr lang="en-US" sz="3600" dirty="0" smtClean="0">
                <a:latin typeface="Babylon5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LOOKUP &amp; STRING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36"/>
            <a:ext cx="7924800" cy="4591064"/>
          </a:xfrm>
        </p:spPr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r="5310"/>
          <a:stretch>
            <a:fillRect/>
          </a:stretch>
        </p:blipFill>
        <p:spPr bwMode="auto">
          <a:xfrm>
            <a:off x="714348" y="1944448"/>
            <a:ext cx="7643866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Pengertian</a:t>
            </a:r>
            <a:r>
              <a:rPr lang="en-US" dirty="0" smtClean="0">
                <a:latin typeface="Babylon5" pitchFamily="2" charset="0"/>
              </a:rPr>
              <a:t> (2)</a:t>
            </a:r>
            <a:endParaRPr lang="en-US" dirty="0">
              <a:latin typeface="Babylon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7924800" cy="4500594"/>
          </a:xfrm>
        </p:spPr>
        <p:txBody>
          <a:bodyPr/>
          <a:lstStyle/>
          <a:p>
            <a:pPr algn="just"/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Lookup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membutuhkan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sebuah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tabel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Rockwell" pitchFamily="18" charset="0"/>
              </a:rPr>
              <a:t>Lookup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digunakan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menampung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alternatif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jawaban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ditawarkan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menggunakan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Rockwell" pitchFamily="18" charset="0"/>
              </a:rPr>
              <a:t>VLOOKUP</a:t>
            </a:r>
            <a:r>
              <a:rPr lang="en-US" sz="2200" b="1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200" b="1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Rockwell" pitchFamily="18" charset="0"/>
              </a:rPr>
              <a:t>HLOOKUP</a:t>
            </a:r>
            <a:r>
              <a:rPr lang="en-US" sz="2200" b="1" dirty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kita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dapat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melacak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alternatif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jawaban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sesuai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ketentuan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diberikan</a:t>
            </a:r>
            <a:r>
              <a:rPr lang="en-US" sz="22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  <a:p>
            <a:pPr algn="just"/>
            <a:endParaRPr lang="en-US" sz="22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algn="just"/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Jika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ketentuan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IF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merupakan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rumus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logika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maka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ketentuan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Rockwell" pitchFamily="18" charset="0"/>
              </a:rPr>
              <a:t>VLOOKUP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Rockwell" pitchFamily="18" charset="0"/>
              </a:rPr>
              <a:t>HLOOKUP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merupakan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sebuah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nilai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Nilai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ini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berupa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data 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numeric (</a:t>
            </a:r>
            <a:r>
              <a:rPr lang="en-US" sz="2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value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)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teks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(data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karakter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).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Sebelum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membahas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tentang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VLOOKUP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2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Rockwell" pitchFamily="18" charset="0"/>
              </a:rPr>
              <a:t>HLOOKUP.</a:t>
            </a:r>
            <a:endParaRPr lang="en-US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en-US" sz="2400" dirty="0">
              <a:latin typeface="ChiselD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VLOOKUP (1)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97004"/>
            <a:ext cx="8105804" cy="5032392"/>
          </a:xfrm>
        </p:spPr>
        <p:txBody>
          <a:bodyPr/>
          <a:lstStyle/>
          <a:p>
            <a:pPr marL="363538" indent="-363538" algn="just"/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Fungsi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VLOOKUP</a:t>
            </a:r>
            <a:r>
              <a:rPr lang="en-US" sz="2800" b="1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digunakan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pembacaan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table, </a:t>
            </a:r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mana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table lookup </a:t>
            </a:r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disusun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ngostura" pitchFamily="2" charset="0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Angostura" pitchFamily="2" charset="0"/>
              </a:rPr>
              <a:t> vertical.</a:t>
            </a:r>
          </a:p>
          <a:p>
            <a:r>
              <a:rPr lang="en-US" dirty="0" err="1">
                <a:solidFill>
                  <a:schemeClr val="tx1"/>
                </a:solidFill>
                <a:latin typeface="Angostura" pitchFamily="2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ngostura" pitchFamily="2" charset="0"/>
              </a:rPr>
              <a:t>umum</a:t>
            </a:r>
            <a:r>
              <a:rPr lang="en-US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ngostura" pitchFamily="2" charset="0"/>
              </a:rPr>
              <a:t>penulisan</a:t>
            </a:r>
            <a:r>
              <a:rPr lang="en-US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ngostura" pitchFamily="2" charset="0"/>
              </a:rPr>
              <a:t>fungsi</a:t>
            </a:r>
            <a:r>
              <a:rPr lang="en-US" dirty="0">
                <a:solidFill>
                  <a:schemeClr val="tx1"/>
                </a:solidFill>
                <a:latin typeface="Angostura" pitchFamily="2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VLOOKUP</a:t>
            </a:r>
            <a:r>
              <a:rPr lang="en-US" b="1" dirty="0">
                <a:solidFill>
                  <a:schemeClr val="tx1"/>
                </a:solidFill>
                <a:latin typeface="Angostura" pitchFamily="2" charset="0"/>
              </a:rPr>
              <a:t> :</a:t>
            </a:r>
            <a:endParaRPr lang="en-US" dirty="0">
              <a:solidFill>
                <a:schemeClr val="tx1"/>
              </a:solidFill>
              <a:latin typeface="Angostura" pitchFamily="2" charset="0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lvl="0" algn="just"/>
            <a:r>
              <a:rPr lang="en-US" sz="1200" b="1" dirty="0" err="1" smtClean="0"/>
              <a:t>Nilai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Kunci</a:t>
            </a:r>
            <a:r>
              <a:rPr lang="en-US" sz="1200" b="1" dirty="0" smtClean="0"/>
              <a:t> </a:t>
            </a:r>
            <a:r>
              <a:rPr lang="en-US" sz="1200" dirty="0" smtClean="0"/>
              <a:t>: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data </a:t>
            </a:r>
            <a:r>
              <a:rPr lang="en-US" sz="1200" dirty="0" err="1" smtClean="0"/>
              <a:t>kunci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diletaknya</a:t>
            </a:r>
            <a:r>
              <a:rPr lang="en-US" sz="1200" dirty="0" smtClean="0"/>
              <a:t>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table </a:t>
            </a:r>
            <a:r>
              <a:rPr lang="en-US" sz="1200" dirty="0" err="1" smtClean="0"/>
              <a:t>kerja</a:t>
            </a:r>
            <a:r>
              <a:rPr lang="en-US" sz="1200" dirty="0" smtClean="0"/>
              <a:t> </a:t>
            </a:r>
            <a:r>
              <a:rPr lang="en-US" sz="1200" dirty="0" err="1" smtClean="0"/>
              <a:t>kita</a:t>
            </a:r>
            <a:r>
              <a:rPr lang="en-US" sz="1200" dirty="0" smtClean="0"/>
              <a:t>. 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kunci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berupa</a:t>
            </a:r>
            <a:r>
              <a:rPr lang="en-US" sz="1200" dirty="0" smtClean="0"/>
              <a:t> data </a:t>
            </a:r>
            <a:r>
              <a:rPr lang="en-US" sz="1200" dirty="0" err="1" smtClean="0"/>
              <a:t>Numerik</a:t>
            </a:r>
            <a:r>
              <a:rPr lang="en-US" sz="1200" dirty="0" smtClean="0"/>
              <a:t>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data </a:t>
            </a:r>
            <a:r>
              <a:rPr lang="en-US" sz="1200" dirty="0" err="1" smtClean="0"/>
              <a:t>karakter</a:t>
            </a:r>
            <a:r>
              <a:rPr lang="en-US" sz="1200" dirty="0" smtClean="0"/>
              <a:t>, </a:t>
            </a:r>
            <a:r>
              <a:rPr lang="en-US" sz="1200" dirty="0" err="1" smtClean="0"/>
              <a:t>misal</a:t>
            </a:r>
            <a:r>
              <a:rPr lang="en-US" sz="1200" dirty="0" smtClean="0"/>
              <a:t> data </a:t>
            </a:r>
            <a:r>
              <a:rPr lang="en-US" sz="1200" dirty="0" err="1" smtClean="0"/>
              <a:t>kuncinya</a:t>
            </a:r>
            <a:r>
              <a:rPr lang="en-US" sz="1200" dirty="0" smtClean="0"/>
              <a:t> </a:t>
            </a:r>
            <a:r>
              <a:rPr lang="en-US" sz="1200" dirty="0" err="1" smtClean="0"/>
              <a:t>yaitu</a:t>
            </a:r>
            <a:r>
              <a:rPr lang="en-US" sz="1200" dirty="0" smtClean="0"/>
              <a:t> </a:t>
            </a:r>
            <a:r>
              <a:rPr lang="en-US" sz="1200" dirty="0" err="1" smtClean="0"/>
              <a:t>sel</a:t>
            </a:r>
            <a:r>
              <a:rPr lang="en-US" sz="1200" dirty="0" smtClean="0"/>
              <a:t> </a:t>
            </a:r>
            <a:r>
              <a:rPr lang="en-US" sz="1200" b="1" dirty="0" smtClean="0"/>
              <a:t>D11</a:t>
            </a:r>
          </a:p>
          <a:p>
            <a:pPr lvl="0" algn="just">
              <a:buNone/>
            </a:pPr>
            <a:endParaRPr lang="en-US" sz="1200" dirty="0" smtClean="0"/>
          </a:p>
          <a:p>
            <a:pPr lvl="0" algn="just"/>
            <a:r>
              <a:rPr lang="en-US" sz="1200" b="1" dirty="0" smtClean="0"/>
              <a:t>Range </a:t>
            </a:r>
            <a:r>
              <a:rPr lang="en-US" sz="1200" b="1" dirty="0" err="1" smtClean="0"/>
              <a:t>Tabel</a:t>
            </a:r>
            <a:r>
              <a:rPr lang="en-US" sz="1200" b="1" dirty="0" smtClean="0"/>
              <a:t> :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range </a:t>
            </a:r>
            <a:r>
              <a:rPr lang="en-US" sz="1200" dirty="0" err="1" smtClean="0"/>
              <a:t>pada</a:t>
            </a:r>
            <a:r>
              <a:rPr lang="en-US" sz="1200" dirty="0" smtClean="0"/>
              <a:t> table lookup, missal range </a:t>
            </a:r>
            <a:r>
              <a:rPr lang="en-US" sz="1200" b="1" dirty="0" smtClean="0"/>
              <a:t>B4:D7,  </a:t>
            </a:r>
            <a:r>
              <a:rPr lang="en-US" sz="1200" dirty="0" err="1" smtClean="0"/>
              <a:t>sebaiknya</a:t>
            </a:r>
            <a:r>
              <a:rPr lang="en-US" sz="1200" dirty="0" smtClean="0"/>
              <a:t> </a:t>
            </a:r>
            <a:r>
              <a:rPr lang="en-US" sz="1200" dirty="0" err="1" smtClean="0"/>
              <a:t>sebelum</a:t>
            </a:r>
            <a:r>
              <a:rPr lang="en-US" sz="1200" dirty="0" smtClean="0"/>
              <a:t> </a:t>
            </a:r>
            <a:r>
              <a:rPr lang="en-US" sz="1200" dirty="0" err="1" smtClean="0"/>
              <a:t>kita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fungsi</a:t>
            </a:r>
            <a:r>
              <a:rPr lang="en-US" sz="1200" dirty="0" smtClean="0"/>
              <a:t> VLOOKUP, table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didefinisikan</a:t>
            </a:r>
            <a:r>
              <a:rPr lang="en-US" sz="1200" dirty="0" smtClean="0"/>
              <a:t> </a:t>
            </a:r>
            <a:r>
              <a:rPr lang="en-US" sz="1200" dirty="0" err="1" smtClean="0"/>
              <a:t>terlebih</a:t>
            </a:r>
            <a:r>
              <a:rPr lang="en-US" sz="1200" dirty="0" smtClean="0"/>
              <a:t> </a:t>
            </a:r>
            <a:r>
              <a:rPr lang="en-US" sz="1200" dirty="0" err="1" smtClean="0"/>
              <a:t>dahulu</a:t>
            </a:r>
            <a:r>
              <a:rPr lang="en-US" sz="1200" dirty="0" smtClean="0"/>
              <a:t> </a:t>
            </a:r>
            <a:r>
              <a:rPr lang="en-US" sz="1200" dirty="0" err="1" smtClean="0"/>
              <a:t>nama</a:t>
            </a:r>
            <a:r>
              <a:rPr lang="en-US" sz="1200" dirty="0" smtClean="0"/>
              <a:t> </a:t>
            </a:r>
            <a:r>
              <a:rPr lang="en-US" sz="1200" dirty="0" err="1" smtClean="0"/>
              <a:t>rangenya</a:t>
            </a:r>
            <a:r>
              <a:rPr lang="en-US" sz="1200" dirty="0" smtClean="0"/>
              <a:t>.</a:t>
            </a:r>
          </a:p>
          <a:p>
            <a:pPr lvl="0" algn="just">
              <a:buNone/>
            </a:pPr>
            <a:endParaRPr lang="en-US" sz="1200" dirty="0" smtClean="0"/>
          </a:p>
          <a:p>
            <a:pPr lvl="0" algn="just"/>
            <a:r>
              <a:rPr lang="en-US" sz="1200" b="1" dirty="0" smtClean="0"/>
              <a:t>Offset </a:t>
            </a:r>
            <a:r>
              <a:rPr lang="en-US" sz="1200" b="1" dirty="0" err="1" smtClean="0"/>
              <a:t>Nomor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Kolom</a:t>
            </a:r>
            <a:r>
              <a:rPr lang="en-US" sz="1200" b="1" dirty="0" smtClean="0"/>
              <a:t> :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nomor</a:t>
            </a:r>
            <a:r>
              <a:rPr lang="en-US" sz="1200" dirty="0" smtClean="0"/>
              <a:t> </a:t>
            </a:r>
            <a:r>
              <a:rPr lang="en-US" sz="1200" dirty="0" err="1" smtClean="0"/>
              <a:t>kolom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memuat</a:t>
            </a:r>
            <a:r>
              <a:rPr lang="en-US" sz="1200" dirty="0" smtClean="0"/>
              <a:t> </a:t>
            </a:r>
            <a:r>
              <a:rPr lang="en-US" sz="1200" dirty="0" err="1" smtClean="0"/>
              <a:t>keterangan</a:t>
            </a:r>
            <a:r>
              <a:rPr lang="en-US" sz="1200" dirty="0" smtClean="0"/>
              <a:t> </a:t>
            </a:r>
            <a:r>
              <a:rPr lang="en-US" sz="1200" dirty="0" err="1" smtClean="0"/>
              <a:t>tentang</a:t>
            </a:r>
            <a:r>
              <a:rPr lang="en-US" sz="1200" dirty="0" smtClean="0"/>
              <a:t> </a:t>
            </a:r>
            <a:r>
              <a:rPr lang="en-US" sz="1200" dirty="0" err="1" smtClean="0"/>
              <a:t>misal</a:t>
            </a:r>
            <a:r>
              <a:rPr lang="en-US" sz="1200" dirty="0" smtClean="0"/>
              <a:t> ; </a:t>
            </a:r>
            <a:r>
              <a:rPr lang="en-US" sz="1200" b="1" dirty="0" smtClean="0"/>
              <a:t>GOL</a:t>
            </a:r>
            <a:r>
              <a:rPr lang="en-US" sz="1200" dirty="0" smtClean="0"/>
              <a:t>,GAJI </a:t>
            </a:r>
            <a:r>
              <a:rPr lang="en-US" sz="1200" b="1" dirty="0" smtClean="0"/>
              <a:t>POKOK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b="1" dirty="0" smtClean="0"/>
              <a:t>TUNJANGAN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 table lookup vertical</a:t>
            </a:r>
          </a:p>
          <a:p>
            <a:pPr lvl="0" algn="just">
              <a:buNone/>
            </a:pPr>
            <a:endParaRPr lang="en-US" sz="1200" dirty="0" smtClean="0"/>
          </a:p>
          <a:p>
            <a:pPr lvl="0" algn="just"/>
            <a:r>
              <a:rPr lang="en-US" sz="1200" b="1" dirty="0" smtClean="0"/>
              <a:t>Range Lookup, </a:t>
            </a:r>
            <a:r>
              <a:rPr lang="en-US" sz="1200" dirty="0" smtClean="0"/>
              <a:t>argument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menentukan</a:t>
            </a:r>
            <a:r>
              <a:rPr lang="en-US" sz="1200" dirty="0" smtClean="0"/>
              <a:t> </a:t>
            </a:r>
            <a:r>
              <a:rPr lang="en-US" sz="1200" dirty="0" err="1" smtClean="0"/>
              <a:t>tingkat</a:t>
            </a:r>
            <a:r>
              <a:rPr lang="en-US" sz="1200" dirty="0" smtClean="0"/>
              <a:t> </a:t>
            </a:r>
            <a:r>
              <a:rPr lang="en-US" sz="1200" dirty="0" err="1" smtClean="0"/>
              <a:t>ketepatan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menemukan</a:t>
            </a:r>
            <a:r>
              <a:rPr lang="en-US" sz="1200" dirty="0" smtClean="0"/>
              <a:t> data. </a:t>
            </a:r>
            <a:r>
              <a:rPr lang="en-US" sz="1200" dirty="0" err="1" smtClean="0"/>
              <a:t>Isikan</a:t>
            </a:r>
            <a:r>
              <a:rPr lang="en-US" sz="1200" dirty="0" smtClean="0"/>
              <a:t> </a:t>
            </a:r>
            <a:r>
              <a:rPr lang="en-US" sz="1200" b="1" dirty="0" smtClean="0"/>
              <a:t>FALSE</a:t>
            </a:r>
            <a:r>
              <a:rPr lang="en-US" sz="1200" dirty="0" smtClean="0"/>
              <a:t> </a:t>
            </a:r>
            <a:r>
              <a:rPr lang="en-US" sz="1200" dirty="0" err="1" smtClean="0"/>
              <a:t>bila</a:t>
            </a:r>
            <a:r>
              <a:rPr lang="en-US" sz="1200" dirty="0" smtClean="0"/>
              <a:t> </a:t>
            </a:r>
            <a:r>
              <a:rPr lang="en-US" sz="1200" dirty="0" err="1" smtClean="0"/>
              <a:t>kita</a:t>
            </a:r>
            <a:r>
              <a:rPr lang="en-US" sz="1200" dirty="0" smtClean="0"/>
              <a:t> </a:t>
            </a:r>
            <a:r>
              <a:rPr lang="en-US" sz="1200" dirty="0" err="1" smtClean="0"/>
              <a:t>menginginkan</a:t>
            </a:r>
            <a:r>
              <a:rPr lang="en-US" sz="1200" dirty="0" smtClean="0"/>
              <a:t> </a:t>
            </a:r>
            <a:r>
              <a:rPr lang="en-US" sz="1200" dirty="0" err="1" smtClean="0"/>
              <a:t>pencarian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tepat</a:t>
            </a:r>
            <a:r>
              <a:rPr lang="en-US" sz="1200" dirty="0" smtClean="0"/>
              <a:t>, </a:t>
            </a:r>
            <a:r>
              <a:rPr lang="en-US" sz="1200" dirty="0" err="1" smtClean="0"/>
              <a:t>isikan</a:t>
            </a:r>
            <a:r>
              <a:rPr lang="en-US" sz="1200" dirty="0" smtClean="0"/>
              <a:t> </a:t>
            </a:r>
            <a:r>
              <a:rPr lang="en-US" sz="1200" b="1" dirty="0" smtClean="0"/>
              <a:t>TRUE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abaikan</a:t>
            </a:r>
            <a:r>
              <a:rPr lang="en-US" sz="1200" dirty="0" smtClean="0"/>
              <a:t> argument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bila</a:t>
            </a:r>
            <a:r>
              <a:rPr lang="en-US" sz="1200" dirty="0" smtClean="0"/>
              <a:t> </a:t>
            </a:r>
            <a:r>
              <a:rPr lang="en-US" sz="1200" dirty="0" err="1" smtClean="0"/>
              <a:t>kita</a:t>
            </a:r>
            <a:r>
              <a:rPr lang="en-US" sz="1200" dirty="0" smtClean="0"/>
              <a:t> </a:t>
            </a:r>
            <a:r>
              <a:rPr lang="en-US" sz="1200" dirty="0" err="1" smtClean="0"/>
              <a:t>menginginkan</a:t>
            </a:r>
            <a:r>
              <a:rPr lang="en-US" sz="1200" dirty="0" smtClean="0"/>
              <a:t> </a:t>
            </a:r>
            <a:r>
              <a:rPr lang="en-US" sz="1200" dirty="0" err="1" smtClean="0"/>
              <a:t>jawaban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terdekat</a:t>
            </a:r>
            <a:r>
              <a:rPr lang="en-US" sz="1200" dirty="0" smtClean="0"/>
              <a:t> </a:t>
            </a:r>
            <a:r>
              <a:rPr lang="en-US" sz="1200" dirty="0" err="1" smtClean="0"/>
              <a:t>bila</a:t>
            </a:r>
            <a:r>
              <a:rPr lang="en-US" sz="1200" dirty="0" smtClean="0"/>
              <a:t> </a:t>
            </a:r>
            <a:r>
              <a:rPr lang="en-US" sz="1200" dirty="0" err="1" smtClean="0"/>
              <a:t>angka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tepat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ada</a:t>
            </a:r>
            <a:r>
              <a:rPr lang="en-US" sz="12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652" y="2983594"/>
            <a:ext cx="8072494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 VLOOKUP(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Nilai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Kunci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Range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Tabel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Offset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Kolom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Range Lookup)</a:t>
            </a:r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VLOOKUP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9574"/>
            <a:ext cx="7924800" cy="4419600"/>
          </a:xfrm>
        </p:spPr>
        <p:txBody>
          <a:bodyPr/>
          <a:lstStyle/>
          <a:p>
            <a:r>
              <a:rPr lang="en-US" dirty="0" err="1" smtClean="0">
                <a:latin typeface="Angostura" pitchFamily="2" charset="0"/>
              </a:rPr>
              <a:t>Contoh</a:t>
            </a:r>
            <a:r>
              <a:rPr lang="en-US" dirty="0" smtClean="0">
                <a:latin typeface="Angostura" pitchFamily="2" charset="0"/>
              </a:rPr>
              <a:t> </a:t>
            </a:r>
            <a:r>
              <a:rPr lang="en-US" dirty="0" err="1" smtClean="0">
                <a:latin typeface="Angostura" pitchFamily="2" charset="0"/>
              </a:rPr>
              <a:t>Penggunaan</a:t>
            </a:r>
            <a:r>
              <a:rPr lang="en-US" dirty="0" smtClean="0">
                <a:latin typeface="Angostura" pitchFamily="2" charset="0"/>
              </a:rPr>
              <a:t> </a:t>
            </a:r>
            <a:r>
              <a:rPr lang="en-US" dirty="0" err="1" smtClean="0">
                <a:latin typeface="Angostura" pitchFamily="2" charset="0"/>
              </a:rPr>
              <a:t>fungsi</a:t>
            </a:r>
            <a:r>
              <a:rPr lang="en-US" dirty="0" smtClean="0">
                <a:latin typeface="Angostura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VLookup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26" y="2041518"/>
            <a:ext cx="7500990" cy="410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VLOOKUP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9574"/>
            <a:ext cx="8034366" cy="4674070"/>
          </a:xfrm>
        </p:spPr>
        <p:txBody>
          <a:bodyPr/>
          <a:lstStyle/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endParaRPr lang="en-US" sz="2000" dirty="0" smtClean="0"/>
          </a:p>
          <a:p>
            <a:r>
              <a:rPr lang="en-US" sz="2000" b="1" u="sng" dirty="0" err="1" smtClean="0">
                <a:solidFill>
                  <a:srgbClr val="FF0000"/>
                </a:solidFill>
              </a:rPr>
              <a:t>Keterangan</a:t>
            </a:r>
            <a:r>
              <a:rPr lang="en-US" sz="2000" b="1" u="sng" dirty="0" smtClean="0">
                <a:solidFill>
                  <a:srgbClr val="FF0000"/>
                </a:solidFill>
              </a:rPr>
              <a:t> :</a:t>
            </a: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Isilah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GAJI POKOK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GAJI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TUNJANGAN</a:t>
            </a: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Isilah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TUNJANGAN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GAJI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TUNJANGAN,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dikalikan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GAJI POKOK.</a:t>
            </a: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578647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VLOOKUP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8" y="1411518"/>
            <a:ext cx="8034366" cy="467407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Mendefinisikan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Range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memudahkan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pembacaan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, </a:t>
            </a:r>
            <a:r>
              <a:rPr lang="en-US" sz="2000" dirty="0" err="1" smtClean="0"/>
              <a:t>sebaiknya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Lookup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range agar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penulisannya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range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Lookup, </a:t>
            </a:r>
            <a:r>
              <a:rPr lang="en-US" sz="2000" dirty="0" err="1" smtClean="0"/>
              <a:t>ikuti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lvl="0"/>
            <a:r>
              <a:rPr lang="en-US" sz="2000" dirty="0" err="1" smtClean="0"/>
              <a:t>Seleksi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range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 </a:t>
            </a:r>
            <a:r>
              <a:rPr lang="en-US" sz="2000" b="1" dirty="0" smtClean="0"/>
              <a:t>B3:D6</a:t>
            </a:r>
            <a:endParaRPr lang="en-US" sz="2000" dirty="0" smtClean="0"/>
          </a:p>
          <a:p>
            <a:pPr lvl="0"/>
            <a:r>
              <a:rPr lang="en-US" sz="2000" dirty="0" err="1" smtClean="0"/>
              <a:t>Klik</a:t>
            </a:r>
            <a:r>
              <a:rPr lang="en-US" sz="2000" dirty="0" smtClean="0"/>
              <a:t> tab </a:t>
            </a:r>
            <a:r>
              <a:rPr lang="en-US" sz="2000" b="1" dirty="0" smtClean="0"/>
              <a:t>Formulas</a:t>
            </a:r>
            <a:endParaRPr lang="en-US" sz="2000" dirty="0" smtClean="0"/>
          </a:p>
          <a:p>
            <a:pPr lvl="0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b="1" dirty="0" smtClean="0"/>
              <a:t>Defined Names, </a:t>
            </a:r>
            <a:r>
              <a:rPr lang="en-US" sz="2000" dirty="0" err="1" smtClean="0"/>
              <a:t>klik</a:t>
            </a:r>
            <a:r>
              <a:rPr lang="en-US" sz="2000" dirty="0" smtClean="0"/>
              <a:t> tool </a:t>
            </a:r>
            <a:r>
              <a:rPr lang="en-US" sz="2000" b="1" dirty="0" smtClean="0"/>
              <a:t>Define Name</a:t>
            </a:r>
            <a:endParaRPr lang="en-US" sz="2000" dirty="0" smtClean="0"/>
          </a:p>
          <a:p>
            <a:pPr lvl="0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isian</a:t>
            </a:r>
            <a:r>
              <a:rPr lang="en-US" sz="2000" dirty="0" smtClean="0"/>
              <a:t> Name, </a:t>
            </a:r>
            <a:r>
              <a:rPr lang="en-US" sz="2000" dirty="0" err="1" smtClean="0"/>
              <a:t>ketik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range-</a:t>
            </a:r>
            <a:r>
              <a:rPr lang="en-US" sz="2000" dirty="0" err="1" smtClean="0"/>
              <a:t>nya</a:t>
            </a:r>
            <a:r>
              <a:rPr lang="en-US" sz="2000" dirty="0" smtClean="0"/>
              <a:t>, </a:t>
            </a:r>
            <a:r>
              <a:rPr lang="en-US" sz="2000" dirty="0" err="1" smtClean="0"/>
              <a:t>misal</a:t>
            </a:r>
            <a:r>
              <a:rPr lang="en-US" sz="2000" dirty="0" smtClean="0"/>
              <a:t> </a:t>
            </a:r>
            <a:r>
              <a:rPr lang="en-US" sz="2000" b="1" dirty="0" smtClean="0"/>
              <a:t>TABEL_1</a:t>
            </a:r>
            <a:endParaRPr lang="en-US" sz="2000" dirty="0" smtClean="0"/>
          </a:p>
          <a:p>
            <a:pPr lvl="0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</a:t>
            </a:r>
            <a:r>
              <a:rPr lang="en-US" sz="2000" i="1" dirty="0" smtClean="0"/>
              <a:t>Scope</a:t>
            </a:r>
            <a:r>
              <a:rPr lang="en-US" sz="2000" dirty="0" smtClean="0"/>
              <a:t>, </a:t>
            </a:r>
            <a:r>
              <a:rPr lang="en-US" sz="2000" dirty="0" err="1" smtClean="0"/>
              <a:t>pilih</a:t>
            </a:r>
            <a:r>
              <a:rPr lang="en-US" sz="2000" dirty="0" smtClean="0"/>
              <a:t> Workbook </a:t>
            </a:r>
            <a:r>
              <a:rPr lang="en-US" sz="2000" dirty="0" err="1" smtClean="0"/>
              <a:t>atau</a:t>
            </a:r>
            <a:r>
              <a:rPr lang="en-US" sz="2000" dirty="0" smtClean="0"/>
              <a:t> sheet</a:t>
            </a:r>
          </a:p>
          <a:p>
            <a:pPr lvl="0"/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</a:t>
            </a:r>
            <a:r>
              <a:rPr lang="en-US" sz="2000" b="1" dirty="0" smtClean="0"/>
              <a:t>OK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pPr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pPr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pPr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pPr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  <a:p>
            <a:endParaRPr lang="en-US" sz="1400" dirty="0" smtClean="0"/>
          </a:p>
          <a:p>
            <a:pPr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ostur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1442" y="4070810"/>
            <a:ext cx="503872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VLOOKUP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930" y="1818350"/>
            <a:ext cx="7924800" cy="44196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GAJI POKOK :</a:t>
            </a:r>
          </a:p>
          <a:p>
            <a:pPr marL="457200" indent="-45720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        </a:t>
            </a:r>
            <a:r>
              <a:rPr lang="en-US" sz="2000" dirty="0" err="1" smtClean="0">
                <a:latin typeface="Angostura" pitchFamily="2" charset="0"/>
              </a:rPr>
              <a:t>Letakkan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penunjuk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sel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pada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sel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E9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Ketik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rumus</a:t>
            </a:r>
            <a:r>
              <a:rPr lang="en-US" sz="2000" dirty="0" smtClean="0">
                <a:latin typeface="Angostura" pitchFamily="2" charset="0"/>
              </a:rPr>
              <a:t> :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=VLOOKUP(D9,TABEL_1,2)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Angostura" pitchFamily="2" charset="0"/>
              </a:rPr>
              <a:t>         </a:t>
            </a:r>
            <a:r>
              <a:rPr lang="en-US" sz="2000" dirty="0" err="1" smtClean="0">
                <a:latin typeface="Angostura" pitchFamily="2" charset="0"/>
              </a:rPr>
              <a:t>Lalu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salin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rumus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tersebut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sampai</a:t>
            </a:r>
            <a:r>
              <a:rPr lang="en-US" sz="2000" dirty="0" smtClean="0">
                <a:latin typeface="Angostura" pitchFamily="2" charset="0"/>
              </a:rPr>
              <a:t> E14</a:t>
            </a:r>
          </a:p>
          <a:p>
            <a:pPr lvl="0">
              <a:buNone/>
            </a:pPr>
            <a:endParaRPr lang="en-US" sz="2400" dirty="0" smtClean="0">
              <a:latin typeface="Angostura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138" y="1444382"/>
            <a:ext cx="8072494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 VLOOKUP(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Nilai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Kunci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Range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Tabel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Offset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Kolom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Range Lookup)</a:t>
            </a:r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Down Arrow Callout 7"/>
          <p:cNvSpPr/>
          <p:nvPr/>
        </p:nvSpPr>
        <p:spPr bwMode="auto">
          <a:xfrm>
            <a:off x="3500430" y="3343048"/>
            <a:ext cx="928694" cy="928694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Offset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Kolom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1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Down Arrow Callout 8"/>
          <p:cNvSpPr/>
          <p:nvPr/>
        </p:nvSpPr>
        <p:spPr bwMode="auto">
          <a:xfrm>
            <a:off x="4500562" y="3343048"/>
            <a:ext cx="1000132" cy="928694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Offset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Kolom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2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Down Arrow Callout 9"/>
          <p:cNvSpPr/>
          <p:nvPr/>
        </p:nvSpPr>
        <p:spPr bwMode="auto">
          <a:xfrm>
            <a:off x="5580986" y="3357562"/>
            <a:ext cx="1143008" cy="928694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Offset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Kolom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3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3080" y="3987122"/>
            <a:ext cx="54292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bylon5" pitchFamily="2" charset="0"/>
              </a:rPr>
              <a:t>Fungsi</a:t>
            </a:r>
            <a:r>
              <a:rPr lang="en-US" dirty="0" smtClean="0">
                <a:latin typeface="Babylon5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VLOOKUP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930" y="1818350"/>
            <a:ext cx="7924800" cy="44196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TUNJANGAN:</a:t>
            </a:r>
          </a:p>
          <a:p>
            <a:pPr marL="457200" indent="-45720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        </a:t>
            </a:r>
            <a:r>
              <a:rPr lang="en-US" sz="2000" dirty="0" err="1" smtClean="0">
                <a:latin typeface="Angostura" pitchFamily="2" charset="0"/>
              </a:rPr>
              <a:t>Letakkan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penunjuk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sel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pada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sel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ostura" pitchFamily="2" charset="0"/>
              </a:rPr>
              <a:t>f9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Ketik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rumus</a:t>
            </a:r>
            <a:r>
              <a:rPr lang="en-US" sz="2000" dirty="0" smtClean="0">
                <a:latin typeface="Angostura" pitchFamily="2" charset="0"/>
              </a:rPr>
              <a:t> :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=VLOOKUP(D9,TABEL_1,3) * E9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Angostura" pitchFamily="2" charset="0"/>
              </a:rPr>
              <a:t>         </a:t>
            </a:r>
            <a:r>
              <a:rPr lang="en-US" sz="2000" dirty="0" err="1" smtClean="0">
                <a:latin typeface="Angostura" pitchFamily="2" charset="0"/>
              </a:rPr>
              <a:t>Lalu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salin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rumus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tersebut</a:t>
            </a:r>
            <a:r>
              <a:rPr lang="en-US" sz="2000" dirty="0" smtClean="0">
                <a:latin typeface="Angostura" pitchFamily="2" charset="0"/>
              </a:rPr>
              <a:t> </a:t>
            </a:r>
            <a:r>
              <a:rPr lang="en-US" sz="2000" dirty="0" err="1" smtClean="0">
                <a:latin typeface="Angostura" pitchFamily="2" charset="0"/>
              </a:rPr>
              <a:t>sampai</a:t>
            </a:r>
            <a:r>
              <a:rPr lang="en-US" sz="2000" dirty="0" smtClean="0">
                <a:latin typeface="Angostura" pitchFamily="2" charset="0"/>
              </a:rPr>
              <a:t> F14</a:t>
            </a:r>
          </a:p>
          <a:p>
            <a:pPr lvl="0">
              <a:buNone/>
            </a:pPr>
            <a:endParaRPr lang="en-US" sz="2400" dirty="0" smtClean="0">
              <a:latin typeface="Angostura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138" y="1444382"/>
            <a:ext cx="8072494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 VLOOKUP(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Nilai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Kunci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Range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Tabel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Offset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Kolom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Down Arrow Callout 7"/>
          <p:cNvSpPr/>
          <p:nvPr/>
        </p:nvSpPr>
        <p:spPr bwMode="auto">
          <a:xfrm>
            <a:off x="3500430" y="3343048"/>
            <a:ext cx="928694" cy="928694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Offset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Kolom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1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Down Arrow Callout 8"/>
          <p:cNvSpPr/>
          <p:nvPr/>
        </p:nvSpPr>
        <p:spPr bwMode="auto">
          <a:xfrm>
            <a:off x="4500562" y="3343048"/>
            <a:ext cx="1000132" cy="928694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Offset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Kolom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2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Down Arrow Callout 9"/>
          <p:cNvSpPr/>
          <p:nvPr/>
        </p:nvSpPr>
        <p:spPr bwMode="auto">
          <a:xfrm>
            <a:off x="5580986" y="3357562"/>
            <a:ext cx="1143008" cy="928694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Offset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Kolom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3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Radial">
  <a:themeElements>
    <a:clrScheme name="Office Theme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738</TotalTime>
  <Words>1073</Words>
  <Application>Microsoft Office PowerPoint</Application>
  <PresentationFormat>On-screen Show (4:3)</PresentationFormat>
  <Paragraphs>152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Radial</vt:lpstr>
      <vt:lpstr>FUNGSI LOOKUP</vt:lpstr>
      <vt:lpstr>Pengertian (1)</vt:lpstr>
      <vt:lpstr>Pengertian (2)</vt:lpstr>
      <vt:lpstr>Fungsi VLOOKUP (1)</vt:lpstr>
      <vt:lpstr>Fungsi VLOOKUP (2)</vt:lpstr>
      <vt:lpstr>Fungsi VLOOKUP (2)</vt:lpstr>
      <vt:lpstr>Fungsi VLOOKUP (3)</vt:lpstr>
      <vt:lpstr>Fungsi VLOOKUP (4)</vt:lpstr>
      <vt:lpstr>Fungsi VLOOKUP (5)</vt:lpstr>
      <vt:lpstr>Fungsi HLOOKUP</vt:lpstr>
      <vt:lpstr>Fungsi HLOOKUP (2)</vt:lpstr>
      <vt:lpstr>Fungsi HLOOKUP (3)</vt:lpstr>
      <vt:lpstr>Fungsi HLOOKUP (4)</vt:lpstr>
      <vt:lpstr>Fungsi HLOOKUP (5)</vt:lpstr>
      <vt:lpstr>Fungsi HLOOKUP (6)</vt:lpstr>
      <vt:lpstr>Kombinasi LOOKUP &amp; IF</vt:lpstr>
      <vt:lpstr>Kombinasi LOOKUP &amp; IF (2)</vt:lpstr>
      <vt:lpstr>Kombinasi LOOKUP &amp; IF (3)</vt:lpstr>
      <vt:lpstr>Kombinasi LOOKUP &amp; IF (4)</vt:lpstr>
      <vt:lpstr>Kombinasi LOOKUP &amp; STRING</vt:lpstr>
      <vt:lpstr>Kombinasi LOOKUP &amp; STRING</vt:lpstr>
      <vt:lpstr>Kombinasi LOOKUP &amp; STRING</vt:lpstr>
      <vt:lpstr>Kombinasi LOOKUP &amp; STRING</vt:lpstr>
      <vt:lpstr>Kombinasi LOOKUP &amp; STRING</vt:lpstr>
      <vt:lpstr>Kombinasi LOOKUP &amp; STRING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User</cp:lastModifiedBy>
  <cp:revision>48</cp:revision>
  <cp:lastPrinted>1601-01-01T00:00:00Z</cp:lastPrinted>
  <dcterms:created xsi:type="dcterms:W3CDTF">2010-12-05T10:07:05Z</dcterms:created>
  <dcterms:modified xsi:type="dcterms:W3CDTF">2011-12-12T04:30:31Z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