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0" r:id="rId2"/>
  </p:sldMasterIdLst>
  <p:sldIdLst>
    <p:sldId id="256" r:id="rId3"/>
    <p:sldId id="258" r:id="rId4"/>
    <p:sldId id="259" r:id="rId5"/>
    <p:sldId id="260" r:id="rId6"/>
    <p:sldId id="274" r:id="rId7"/>
    <p:sldId id="275" r:id="rId8"/>
    <p:sldId id="272" r:id="rId9"/>
    <p:sldId id="276" r:id="rId10"/>
    <p:sldId id="262" r:id="rId11"/>
    <p:sldId id="278" r:id="rId12"/>
    <p:sldId id="277" r:id="rId13"/>
    <p:sldId id="280" r:id="rId14"/>
    <p:sldId id="279" r:id="rId15"/>
    <p:sldId id="281" r:id="rId16"/>
    <p:sldId id="264" r:id="rId17"/>
    <p:sldId id="283" r:id="rId18"/>
    <p:sldId id="282" r:id="rId19"/>
  </p:sldIdLst>
  <p:sldSz cx="10150475" cy="7589838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33"/>
    <a:srgbClr val="FFCC99"/>
    <a:srgbClr val="0066FF"/>
    <a:srgbClr val="66FFCC"/>
    <a:srgbClr val="FFCC00"/>
    <a:srgbClr val="FF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6" autoAdjust="0"/>
    <p:restoredTop sz="94660" autoAdjust="0"/>
  </p:normalViewPr>
  <p:slideViewPr>
    <p:cSldViewPr>
      <p:cViewPr varScale="1">
        <p:scale>
          <a:sx n="63" d="100"/>
          <a:sy n="63" d="100"/>
        </p:scale>
        <p:origin x="-1284" y="-108"/>
      </p:cViewPr>
      <p:guideLst>
        <p:guide orient="horz" pos="2391"/>
        <p:guide pos="31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C:\Program%20Files\Microsoft%20Office\Templates\PPPFin2_NASDAQ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PPFin2_NASDAQ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758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2819400"/>
            <a:ext cx="6570663" cy="12652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114800"/>
            <a:ext cx="6572250" cy="19399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915150"/>
            <a:ext cx="2114550" cy="5064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915150"/>
            <a:ext cx="3213100" cy="5064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3925" y="6915150"/>
            <a:ext cx="2114550" cy="5064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75B073-4760-4949-8514-062CC5376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12440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0CCA8-32FE-437D-B04B-F2784332EF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47959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66050" y="182563"/>
            <a:ext cx="2155825" cy="627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82563"/>
            <a:ext cx="6318250" cy="627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D1DE4-F941-47AE-BE9A-AE74D1E97D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118596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82563"/>
            <a:ext cx="8626475" cy="1265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9988" y="1905000"/>
            <a:ext cx="3465512" cy="4554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1905000"/>
            <a:ext cx="3465513" cy="4554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7A4B6-2E2B-4433-A607-AF1582F173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3428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82563"/>
            <a:ext cx="8626475" cy="1265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9988" y="1905000"/>
            <a:ext cx="3465512" cy="4554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57900" y="1905000"/>
            <a:ext cx="3465513" cy="2200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57900" y="4257675"/>
            <a:ext cx="3465513" cy="2201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9BD6-F802-4751-AD57-C65B3B2C7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882767"/>
      </p:ext>
    </p:extLst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76275" y="1349375"/>
            <a:ext cx="8797925" cy="1011238"/>
          </a:xfrm>
          <a:custGeom>
            <a:avLst/>
            <a:gdLst>
              <a:gd name="T0" fmla="*/ 0 w 1000"/>
              <a:gd name="T1" fmla="*/ 1011238 h 1000"/>
              <a:gd name="T2" fmla="*/ 0 w 1000"/>
              <a:gd name="T3" fmla="*/ 0 h 1000"/>
              <a:gd name="T4" fmla="*/ 8797925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98688" y="4384675"/>
            <a:ext cx="722947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4413" y="1685925"/>
            <a:ext cx="8462962" cy="1939925"/>
          </a:xfrm>
        </p:spPr>
        <p:txBody>
          <a:bodyPr/>
          <a:lstStyle>
            <a:lvl1pPr>
              <a:defRPr sz="55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8688" y="4384675"/>
            <a:ext cx="7275512" cy="19399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1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910388"/>
            <a:ext cx="3213100" cy="5048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65D7B7-8A4C-4260-BEE5-C21DD0079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425201"/>
      </p:ext>
    </p:extLst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0C769-BA41-40E8-80FB-E42C10C92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665390"/>
      </p:ext>
    </p:extLst>
  </p:cSld>
  <p:clrMapOvr>
    <a:masterClrMapping/>
  </p:clrMapOvr>
  <p:transition spd="med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D648A-F14A-4609-80D5-3EE464756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256927"/>
      </p:ext>
    </p:extLst>
  </p:cSld>
  <p:clrMapOvr>
    <a:masterClrMapping/>
  </p:clrMapOvr>
  <p:transition spd="med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1650"/>
            <a:ext cx="4491038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438" y="1771650"/>
            <a:ext cx="4491037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C9C75-4622-4C0F-AA78-312B4114A1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135043"/>
      </p:ext>
    </p:extLst>
  </p:cSld>
  <p:clrMapOvr>
    <a:masterClrMapping/>
  </p:clrMapOvr>
  <p:transition spd="med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6BE20-76D0-438C-8466-B13E8A3DE1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922859"/>
      </p:ext>
    </p:extLst>
  </p:cSld>
  <p:clrMapOvr>
    <a:masterClrMapping/>
  </p:clrMapOvr>
  <p:transition spd="med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ECE3E-5740-4757-A672-AB70FF713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187210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4459E-B4C8-48DF-BF29-7239B18B1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72364"/>
      </p:ext>
    </p:extLst>
  </p:cSld>
  <p:clrMapOvr>
    <a:masterClrMapping/>
  </p:clrMapOvr>
  <p:transition spd="med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5F9DB-50F2-467B-BE15-4797378EC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738556"/>
      </p:ext>
    </p:extLst>
  </p:cSld>
  <p:clrMapOvr>
    <a:masterClrMapping/>
  </p:clrMapOvr>
  <p:transition spd="med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9E8B8-8AFE-44F9-BAAE-7905FE59CC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752831"/>
      </p:ext>
    </p:extLst>
  </p:cSld>
  <p:clrMapOvr>
    <a:masterClrMapping/>
  </p:clrMapOvr>
  <p:transition spd="med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904E8-224E-4270-953C-FCEFCF72BF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867388"/>
      </p:ext>
    </p:extLst>
  </p:cSld>
  <p:clrMapOvr>
    <a:masterClrMapping/>
  </p:clrMapOvr>
  <p:transition spd="med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5DCF4-1BF6-47C5-A898-7CE8137392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790481"/>
      </p:ext>
    </p:extLst>
  </p:cSld>
  <p:clrMapOvr>
    <a:masterClrMapping/>
  </p:clrMapOvr>
  <p:transition spd="med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9650" y="307975"/>
            <a:ext cx="2282825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7975"/>
            <a:ext cx="66992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46F7D-3BE7-422A-A407-BD489F28D3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384720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92D2E-8AD3-46C6-BABC-7110DA1ECA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821627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9988" y="1905000"/>
            <a:ext cx="3465512" cy="4554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1905000"/>
            <a:ext cx="3465513" cy="4554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4FE3A-4BBE-4119-854A-B945BFB09D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970188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3A849-067E-4318-AD50-E46A7E767D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267579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F4EE-7E05-4288-BB6D-FA463667D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793381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375DC-07F7-4C31-807A-91BD0B8659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107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30989-26C3-44C9-8327-3B22196CA2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08910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D282C-E619-406B-8BC2-71D97C8AB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673388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ideo" Target="file:///C:\Program%20Files\Microsoft%20Office\Templates\PPPFin2_NASDAQ.avi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82563"/>
            <a:ext cx="8626475" cy="126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58" tIns="50679" rIns="101358" bIns="506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9988" y="1905000"/>
            <a:ext cx="7083425" cy="45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101358" tIns="50679" rIns="101358" bIns="50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858000"/>
            <a:ext cx="21145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58" tIns="50679" rIns="101358" bIns="50679" numCol="1" anchor="t" anchorCtr="0" compatLnSpc="1">
            <a:prstTxWarp prst="textNoShape">
              <a:avLst/>
            </a:prstTxWarp>
          </a:bodyPr>
          <a:lstStyle>
            <a:lvl1pPr algn="l" defTabSz="1014413">
              <a:defRPr sz="16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19600" y="6858000"/>
            <a:ext cx="32131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58" tIns="50679" rIns="101358" bIns="50679" numCol="1" anchor="t" anchorCtr="0" compatLnSpc="1">
            <a:prstTxWarp prst="textNoShape">
              <a:avLst/>
            </a:prstTxWarp>
          </a:bodyPr>
          <a:lstStyle>
            <a:lvl1pPr defTabSz="1014413">
              <a:defRPr sz="16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3988" y="6858000"/>
            <a:ext cx="21113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58" tIns="50679" rIns="101358" bIns="50679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 b="0" smtClean="0"/>
            </a:lvl1pPr>
          </a:lstStyle>
          <a:p>
            <a:pPr>
              <a:defRPr/>
            </a:pPr>
            <a:fld id="{B8D75F5C-646F-467E-AC5D-277754792F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5" name="PPPFin2_NASDAQ.avi">
            <a:hlinkClick r:id="" action="ppaction://media"/>
          </p:cNvPr>
          <p:cNvPicPr>
            <a:picLocks noRot="1" noChangeAspect="1" noChangeArrowheads="1"/>
          </p:cNvPicPr>
          <p:nvPr>
            <a:videoFile r:link="rId1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758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3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</p:childTnLst>
        </p:cTn>
      </p:par>
    </p:tnLst>
  </p:timing>
  <p:txStyles>
    <p:titleStyle>
      <a:lvl1pPr algn="r" defTabSz="1014413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r" defTabSz="1014413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r" defTabSz="1014413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r" defTabSz="1014413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r" defTabSz="1014413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r" defTabSz="1014413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r" defTabSz="1014413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r" defTabSz="1014413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r" defTabSz="1014413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rgbClr val="001600"/>
          </a:solidFill>
          <a:latin typeface="+mn-lt"/>
          <a:ea typeface="+mn-ea"/>
          <a:cs typeface="+mn-cs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rgbClr val="001600"/>
          </a:solidFill>
          <a:latin typeface="+mn-lt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rgbClr val="001600"/>
          </a:solidFill>
          <a:latin typeface="+mn-lt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1600"/>
          </a:solidFill>
          <a:latin typeface="+mn-lt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1600"/>
          </a:solidFill>
          <a:latin typeface="+mn-lt"/>
        </a:defRPr>
      </a:lvl5pPr>
      <a:lvl6pPr marL="27384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1600"/>
          </a:solidFill>
          <a:latin typeface="+mn-lt"/>
        </a:defRPr>
      </a:lvl6pPr>
      <a:lvl7pPr marL="31956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1600"/>
          </a:solidFill>
          <a:latin typeface="+mn-lt"/>
        </a:defRPr>
      </a:lvl7pPr>
      <a:lvl8pPr marL="36528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1600"/>
          </a:solidFill>
          <a:latin typeface="+mn-lt"/>
        </a:defRPr>
      </a:lvl8pPr>
      <a:lvl9pPr marL="41100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1600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7975"/>
            <a:ext cx="91344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1650"/>
            <a:ext cx="9134475" cy="501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10388"/>
            <a:ext cx="23685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b" anchorCtr="0" compatLnSpc="1">
            <a:prstTxWarp prst="textNoShape">
              <a:avLst/>
            </a:prstTxWarp>
          </a:bodyPr>
          <a:lstStyle>
            <a:lvl1pPr algn="l" defTabSz="1014413" eaLnBrk="1" hangingPunct="1">
              <a:defRPr sz="1300" b="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b" anchorCtr="0" compatLnSpc="1">
            <a:prstTxWarp prst="textNoShape">
              <a:avLst/>
            </a:prstTxWarp>
          </a:bodyPr>
          <a:lstStyle>
            <a:lvl1pPr defTabSz="1014413" eaLnBrk="1" hangingPunct="1">
              <a:defRPr sz="1300" b="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0388"/>
            <a:ext cx="23685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b" anchorCtr="0" compatLnSpc="1">
            <a:prstTxWarp prst="textNoShape">
              <a:avLst/>
            </a:prstTxWarp>
          </a:bodyPr>
          <a:lstStyle>
            <a:lvl1pPr algn="r" defTabSz="1014413" eaLnBrk="1" hangingPunct="1">
              <a:defRPr sz="1300" b="0" smtClean="0">
                <a:latin typeface="+mj-lt"/>
              </a:defRPr>
            </a:lvl1pPr>
          </a:lstStyle>
          <a:p>
            <a:pPr>
              <a:defRPr/>
            </a:pPr>
            <a:fld id="{09D35F91-9B5E-4093-BFA9-9FDC517B2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422275" y="252413"/>
            <a:ext cx="9136063" cy="674687"/>
          </a:xfrm>
          <a:custGeom>
            <a:avLst/>
            <a:gdLst>
              <a:gd name="T0" fmla="*/ 0 w 1000"/>
              <a:gd name="T1" fmla="*/ 674687 h 1000"/>
              <a:gd name="T2" fmla="*/ 0 w 1000"/>
              <a:gd name="T3" fmla="*/ 0 h 1000"/>
              <a:gd name="T4" fmla="*/ 9136063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508000" y="6831013"/>
            <a:ext cx="913447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Garamond" pitchFamily="18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Garamond" pitchFamily="18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Garamond" pitchFamily="18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Garamond" pitchFamily="18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Garamond" pitchFamily="18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Garamond" pitchFamily="18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Garamond" pitchFamily="18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Garamond" pitchFamily="18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360363" algn="l" defTabSz="10144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900">
          <a:solidFill>
            <a:schemeClr val="tx1"/>
          </a:solidFill>
          <a:latin typeface="+mn-lt"/>
        </a:defRPr>
      </a:lvl2pPr>
      <a:lvl3pPr marL="1133475" indent="-388938" algn="l" defTabSz="101441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485900" indent="-350838" algn="l" defTabSz="10144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4pPr>
      <a:lvl5pPr marL="1863725" indent="-376238" algn="l" defTabSz="101441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320925" indent="-376238" algn="l" defTabSz="1014413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2778125" indent="-376238" algn="l" defTabSz="1014413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235325" indent="-376238" algn="l" defTabSz="1014413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692525" indent="-376238" algn="l" defTabSz="1014413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7038" y="3033713"/>
            <a:ext cx="9512300" cy="1263650"/>
          </a:xfrm>
        </p:spPr>
        <p:txBody>
          <a:bodyPr/>
          <a:lstStyle/>
          <a:p>
            <a:r>
              <a:rPr lang="id-ID" b="1" smtClean="0">
                <a:solidFill>
                  <a:schemeClr val="bg1"/>
                </a:solidFill>
              </a:rPr>
              <a:t>DEPTH, BREADTH, DAN BEST FIRST SEARCH PADA </a:t>
            </a:r>
            <a:r>
              <a:rPr lang="en-US" b="1" smtClean="0">
                <a:solidFill>
                  <a:schemeClr val="bg1"/>
                </a:solidFill>
              </a:rPr>
              <a:t>SIMULASI KOTAK - 8</a:t>
            </a:r>
          </a:p>
        </p:txBody>
      </p:sp>
      <p:graphicFrame>
        <p:nvGraphicFramePr>
          <p:cNvPr id="5123" name="Object 19"/>
          <p:cNvGraphicFramePr>
            <a:graphicFrameLocks noChangeAspect="1"/>
          </p:cNvGraphicFramePr>
          <p:nvPr/>
        </p:nvGraphicFramePr>
        <p:xfrm>
          <a:off x="8199438" y="5472113"/>
          <a:ext cx="14478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Bitmap Image" r:id="rId3" imgW="1448002" imgH="1448002" progId="Paint.Picture">
                  <p:embed/>
                </p:oleObj>
              </mc:Choice>
              <mc:Fallback>
                <p:oleObj name="Bitmap Image" r:id="rId3" imgW="1448002" imgH="1448002" progId="Paint.Picture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9438" y="5472113"/>
                        <a:ext cx="14478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</a:rPr>
              <a:t>DEPTH FIRST SEARCH</a:t>
            </a:r>
          </a:p>
        </p:txBody>
      </p:sp>
      <p:pic>
        <p:nvPicPr>
          <p:cNvPr id="14339" name="Picture 18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113" y="6197600"/>
            <a:ext cx="731837" cy="73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9444" name="Group 116"/>
          <p:cNvGrpSpPr>
            <a:grpSpLocks/>
          </p:cNvGrpSpPr>
          <p:nvPr/>
        </p:nvGrpSpPr>
        <p:grpSpPr bwMode="auto">
          <a:xfrm>
            <a:off x="6294438" y="2195513"/>
            <a:ext cx="1295400" cy="771525"/>
            <a:chOff x="4301" y="1329"/>
            <a:chExt cx="816" cy="486"/>
          </a:xfrm>
        </p:grpSpPr>
        <p:sp>
          <p:nvSpPr>
            <p:cNvPr id="14428" name="Rectangle 117"/>
            <p:cNvSpPr>
              <a:spLocks noChangeArrowheads="1"/>
            </p:cNvSpPr>
            <p:nvPr/>
          </p:nvSpPr>
          <p:spPr bwMode="auto">
            <a:xfrm>
              <a:off x="4301" y="1527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429" name="Text Box 118"/>
            <p:cNvSpPr txBox="1">
              <a:spLocks noChangeArrowheads="1"/>
            </p:cNvSpPr>
            <p:nvPr/>
          </p:nvSpPr>
          <p:spPr bwMode="auto">
            <a:xfrm>
              <a:off x="4421" y="1671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123450786</a:t>
              </a:r>
              <a:endParaRPr lang="en-US" b="0"/>
            </a:p>
          </p:txBody>
        </p:sp>
        <p:sp>
          <p:nvSpPr>
            <p:cNvPr id="14430" name="Text Box 119"/>
            <p:cNvSpPr txBox="1">
              <a:spLocks noChangeArrowheads="1"/>
            </p:cNvSpPr>
            <p:nvPr/>
          </p:nvSpPr>
          <p:spPr bwMode="auto">
            <a:xfrm>
              <a:off x="4301" y="152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4431" name="Text Box 120"/>
            <p:cNvSpPr txBox="1">
              <a:spLocks noChangeArrowheads="1"/>
            </p:cNvSpPr>
            <p:nvPr/>
          </p:nvSpPr>
          <p:spPr bwMode="auto">
            <a:xfrm>
              <a:off x="4997" y="152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4432" name="Oval 121"/>
            <p:cNvSpPr>
              <a:spLocks noChangeArrowheads="1"/>
            </p:cNvSpPr>
            <p:nvPr/>
          </p:nvSpPr>
          <p:spPr bwMode="auto">
            <a:xfrm>
              <a:off x="4659" y="1557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433" name="Text Box 122"/>
            <p:cNvSpPr txBox="1">
              <a:spLocks noChangeArrowheads="1"/>
            </p:cNvSpPr>
            <p:nvPr/>
          </p:nvSpPr>
          <p:spPr bwMode="auto">
            <a:xfrm>
              <a:off x="4532" y="1329"/>
              <a:ext cx="3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400">
                  <a:latin typeface="Arial" charset="0"/>
                </a:rPr>
                <a:t>akar</a:t>
              </a:r>
            </a:p>
          </p:txBody>
        </p:sp>
        <p:sp>
          <p:nvSpPr>
            <p:cNvPr id="14434" name="Oval 123"/>
            <p:cNvSpPr>
              <a:spLocks noChangeArrowheads="1"/>
            </p:cNvSpPr>
            <p:nvPr/>
          </p:nvSpPr>
          <p:spPr bwMode="auto">
            <a:xfrm>
              <a:off x="5021" y="1701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99494" name="Group 166"/>
          <p:cNvGrpSpPr>
            <a:grpSpLocks/>
          </p:cNvGrpSpPr>
          <p:nvPr/>
        </p:nvGrpSpPr>
        <p:grpSpPr bwMode="auto">
          <a:xfrm>
            <a:off x="4421188" y="2881313"/>
            <a:ext cx="4921250" cy="1676400"/>
            <a:chOff x="2785" y="1815"/>
            <a:chExt cx="3100" cy="1056"/>
          </a:xfrm>
        </p:grpSpPr>
        <p:grpSp>
          <p:nvGrpSpPr>
            <p:cNvPr id="14406" name="Group 78"/>
            <p:cNvGrpSpPr>
              <a:grpSpLocks/>
            </p:cNvGrpSpPr>
            <p:nvPr/>
          </p:nvGrpSpPr>
          <p:grpSpPr bwMode="auto">
            <a:xfrm>
              <a:off x="3937" y="2583"/>
              <a:ext cx="816" cy="288"/>
              <a:chOff x="3533" y="2487"/>
              <a:chExt cx="816" cy="288"/>
            </a:xfrm>
          </p:grpSpPr>
          <p:sp>
            <p:nvSpPr>
              <p:cNvPr id="14424" name="Rectangle 79"/>
              <p:cNvSpPr>
                <a:spLocks noChangeArrowheads="1"/>
              </p:cNvSpPr>
              <p:nvPr/>
            </p:nvSpPr>
            <p:spPr bwMode="auto">
              <a:xfrm>
                <a:off x="3533" y="2487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25" name="Text Box 80"/>
              <p:cNvSpPr txBox="1">
                <a:spLocks noChangeArrowheads="1"/>
              </p:cNvSpPr>
              <p:nvPr/>
            </p:nvSpPr>
            <p:spPr bwMode="auto">
              <a:xfrm>
                <a:off x="3653" y="2631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123405786</a:t>
                </a:r>
                <a:endParaRPr lang="en-US" b="0"/>
              </a:p>
            </p:txBody>
          </p:sp>
          <p:sp>
            <p:nvSpPr>
              <p:cNvPr id="14426" name="Text Box 81"/>
              <p:cNvSpPr txBox="1">
                <a:spLocks noChangeArrowheads="1"/>
              </p:cNvSpPr>
              <p:nvPr/>
            </p:nvSpPr>
            <p:spPr bwMode="auto">
              <a:xfrm>
                <a:off x="3533" y="2487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14427" name="Text Box 82"/>
              <p:cNvSpPr txBox="1">
                <a:spLocks noChangeArrowheads="1"/>
              </p:cNvSpPr>
              <p:nvPr/>
            </p:nvSpPr>
            <p:spPr bwMode="auto">
              <a:xfrm>
                <a:off x="4229" y="2487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</a:t>
                </a:r>
                <a:endParaRPr lang="en-US" b="0"/>
              </a:p>
            </p:txBody>
          </p:sp>
        </p:grpSp>
        <p:sp>
          <p:nvSpPr>
            <p:cNvPr id="14407" name="Line 83"/>
            <p:cNvSpPr>
              <a:spLocks noChangeShapeType="1"/>
            </p:cNvSpPr>
            <p:nvPr/>
          </p:nvSpPr>
          <p:spPr bwMode="auto">
            <a:xfrm flipH="1" flipV="1">
              <a:off x="4397" y="1863"/>
              <a:ext cx="1056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14408" name="Group 108"/>
            <p:cNvGrpSpPr>
              <a:grpSpLocks/>
            </p:cNvGrpSpPr>
            <p:nvPr/>
          </p:nvGrpSpPr>
          <p:grpSpPr bwMode="auto">
            <a:xfrm>
              <a:off x="5069" y="2583"/>
              <a:ext cx="816" cy="288"/>
              <a:chOff x="4733" y="2487"/>
              <a:chExt cx="816" cy="288"/>
            </a:xfrm>
          </p:grpSpPr>
          <p:sp>
            <p:nvSpPr>
              <p:cNvPr id="14418" name="Rectangle 109"/>
              <p:cNvSpPr>
                <a:spLocks noChangeArrowheads="1"/>
              </p:cNvSpPr>
              <p:nvPr/>
            </p:nvSpPr>
            <p:spPr bwMode="auto">
              <a:xfrm>
                <a:off x="4733" y="2487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19" name="Text Box 110"/>
              <p:cNvSpPr txBox="1">
                <a:spLocks noChangeArrowheads="1"/>
              </p:cNvSpPr>
              <p:nvPr/>
            </p:nvSpPr>
            <p:spPr bwMode="auto">
              <a:xfrm>
                <a:off x="4853" y="2631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120453786</a:t>
                </a:r>
                <a:endParaRPr lang="en-US" b="0"/>
              </a:p>
            </p:txBody>
          </p:sp>
          <p:sp>
            <p:nvSpPr>
              <p:cNvPr id="14420" name="Text Box 111"/>
              <p:cNvSpPr txBox="1">
                <a:spLocks noChangeArrowheads="1"/>
              </p:cNvSpPr>
              <p:nvPr/>
            </p:nvSpPr>
            <p:spPr bwMode="auto">
              <a:xfrm>
                <a:off x="4733" y="2487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14421" name="Text Box 112"/>
              <p:cNvSpPr txBox="1">
                <a:spLocks noChangeArrowheads="1"/>
              </p:cNvSpPr>
              <p:nvPr/>
            </p:nvSpPr>
            <p:spPr bwMode="auto">
              <a:xfrm>
                <a:off x="5429" y="2487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</a:t>
                </a:r>
                <a:endParaRPr lang="en-US" b="0"/>
              </a:p>
            </p:txBody>
          </p:sp>
          <p:sp>
            <p:nvSpPr>
              <p:cNvPr id="14422" name="Oval 113"/>
              <p:cNvSpPr>
                <a:spLocks noChangeArrowheads="1"/>
              </p:cNvSpPr>
              <p:nvPr/>
            </p:nvSpPr>
            <p:spPr bwMode="auto">
              <a:xfrm>
                <a:off x="5445" y="2661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4423" name="Oval 114"/>
              <p:cNvSpPr>
                <a:spLocks noChangeArrowheads="1"/>
              </p:cNvSpPr>
              <p:nvPr/>
            </p:nvSpPr>
            <p:spPr bwMode="auto">
              <a:xfrm>
                <a:off x="4753" y="2659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14409" name="Line 124"/>
            <p:cNvSpPr>
              <a:spLocks noChangeShapeType="1"/>
            </p:cNvSpPr>
            <p:nvPr/>
          </p:nvSpPr>
          <p:spPr bwMode="auto">
            <a:xfrm>
              <a:off x="4685" y="2803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0" name="Rectangle 126"/>
            <p:cNvSpPr>
              <a:spLocks noChangeArrowheads="1"/>
            </p:cNvSpPr>
            <p:nvPr/>
          </p:nvSpPr>
          <p:spPr bwMode="auto">
            <a:xfrm>
              <a:off x="2785" y="2581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411" name="Text Box 127"/>
            <p:cNvSpPr txBox="1">
              <a:spLocks noChangeArrowheads="1"/>
            </p:cNvSpPr>
            <p:nvPr/>
          </p:nvSpPr>
          <p:spPr bwMode="auto">
            <a:xfrm>
              <a:off x="2905" y="2725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123456780</a:t>
              </a:r>
              <a:endParaRPr lang="en-US" b="0"/>
            </a:p>
          </p:txBody>
        </p:sp>
        <p:sp>
          <p:nvSpPr>
            <p:cNvPr id="14412" name="Text Box 128"/>
            <p:cNvSpPr txBox="1">
              <a:spLocks noChangeArrowheads="1"/>
            </p:cNvSpPr>
            <p:nvPr/>
          </p:nvSpPr>
          <p:spPr bwMode="auto">
            <a:xfrm>
              <a:off x="2785" y="2581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4413" name="Text Box 129"/>
            <p:cNvSpPr txBox="1">
              <a:spLocks noChangeArrowheads="1"/>
            </p:cNvSpPr>
            <p:nvPr/>
          </p:nvSpPr>
          <p:spPr bwMode="auto">
            <a:xfrm>
              <a:off x="3481" y="2581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</a:t>
              </a:r>
              <a:endParaRPr lang="en-US" b="0"/>
            </a:p>
          </p:txBody>
        </p:sp>
        <p:sp>
          <p:nvSpPr>
            <p:cNvPr id="14414" name="Line 131"/>
            <p:cNvSpPr>
              <a:spLocks noChangeShapeType="1"/>
            </p:cNvSpPr>
            <p:nvPr/>
          </p:nvSpPr>
          <p:spPr bwMode="auto">
            <a:xfrm>
              <a:off x="3533" y="2793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5" name="Line 132"/>
            <p:cNvSpPr>
              <a:spLocks noChangeShapeType="1"/>
            </p:cNvSpPr>
            <p:nvPr/>
          </p:nvSpPr>
          <p:spPr bwMode="auto">
            <a:xfrm flipH="1" flipV="1">
              <a:off x="4349" y="1863"/>
              <a:ext cx="0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6" name="Line 133"/>
            <p:cNvSpPr>
              <a:spLocks noChangeShapeType="1"/>
            </p:cNvSpPr>
            <p:nvPr/>
          </p:nvSpPr>
          <p:spPr bwMode="auto">
            <a:xfrm flipV="1">
              <a:off x="3197" y="1863"/>
              <a:ext cx="1066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7" name="Line 137"/>
            <p:cNvSpPr>
              <a:spLocks noChangeShapeType="1"/>
            </p:cNvSpPr>
            <p:nvPr/>
          </p:nvSpPr>
          <p:spPr bwMode="auto">
            <a:xfrm flipH="1">
              <a:off x="3005" y="1815"/>
              <a:ext cx="1008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99471" name="Group 143"/>
          <p:cNvGrpSpPr>
            <a:grpSpLocks/>
          </p:cNvGrpSpPr>
          <p:nvPr/>
        </p:nvGrpSpPr>
        <p:grpSpPr bwMode="auto">
          <a:xfrm>
            <a:off x="6370638" y="1662113"/>
            <a:ext cx="365125" cy="779462"/>
            <a:chOff x="4253" y="952"/>
            <a:chExt cx="230" cy="491"/>
          </a:xfrm>
        </p:grpSpPr>
        <p:sp>
          <p:nvSpPr>
            <p:cNvPr id="14404" name="Oval 139"/>
            <p:cNvSpPr>
              <a:spLocks noChangeArrowheads="1"/>
            </p:cNvSpPr>
            <p:nvPr/>
          </p:nvSpPr>
          <p:spPr bwMode="auto">
            <a:xfrm>
              <a:off x="4253" y="952"/>
              <a:ext cx="230" cy="30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P</a:t>
              </a:r>
            </a:p>
          </p:txBody>
        </p:sp>
        <p:sp>
          <p:nvSpPr>
            <p:cNvPr id="14405" name="Line 142"/>
            <p:cNvSpPr>
              <a:spLocks noChangeShapeType="1"/>
            </p:cNvSpPr>
            <p:nvPr/>
          </p:nvSpPr>
          <p:spPr bwMode="auto">
            <a:xfrm>
              <a:off x="4369" y="1251"/>
              <a:ext cx="0" cy="19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99496" name="Group 168"/>
          <p:cNvGrpSpPr>
            <a:grpSpLocks/>
          </p:cNvGrpSpPr>
          <p:nvPr/>
        </p:nvGrpSpPr>
        <p:grpSpPr bwMode="auto">
          <a:xfrm>
            <a:off x="2586038" y="4433888"/>
            <a:ext cx="2428875" cy="1724025"/>
            <a:chOff x="1629" y="2793"/>
            <a:chExt cx="1530" cy="1086"/>
          </a:xfrm>
        </p:grpSpPr>
        <p:grpSp>
          <p:nvGrpSpPr>
            <p:cNvPr id="14394" name="Group 155"/>
            <p:cNvGrpSpPr>
              <a:grpSpLocks/>
            </p:cNvGrpSpPr>
            <p:nvPr/>
          </p:nvGrpSpPr>
          <p:grpSpPr bwMode="auto">
            <a:xfrm>
              <a:off x="1629" y="3591"/>
              <a:ext cx="816" cy="288"/>
              <a:chOff x="1709" y="3591"/>
              <a:chExt cx="816" cy="288"/>
            </a:xfrm>
          </p:grpSpPr>
          <p:grpSp>
            <p:nvGrpSpPr>
              <p:cNvPr id="14397" name="Group 145"/>
              <p:cNvGrpSpPr>
                <a:grpSpLocks/>
              </p:cNvGrpSpPr>
              <p:nvPr/>
            </p:nvGrpSpPr>
            <p:grpSpPr bwMode="auto">
              <a:xfrm>
                <a:off x="1709" y="3591"/>
                <a:ext cx="816" cy="288"/>
                <a:chOff x="2957" y="1575"/>
                <a:chExt cx="816" cy="288"/>
              </a:xfrm>
            </p:grpSpPr>
            <p:sp>
              <p:nvSpPr>
                <p:cNvPr id="14400" name="Rectangle 146"/>
                <p:cNvSpPr>
                  <a:spLocks noChangeArrowheads="1"/>
                </p:cNvSpPr>
                <p:nvPr/>
              </p:nvSpPr>
              <p:spPr bwMode="auto">
                <a:xfrm>
                  <a:off x="2957" y="1575"/>
                  <a:ext cx="816" cy="288"/>
                </a:xfrm>
                <a:prstGeom prst="rect">
                  <a:avLst/>
                </a:prstGeom>
                <a:solidFill>
                  <a:schemeClr val="tx1">
                    <a:alpha val="50195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4401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077" y="1719"/>
                  <a:ext cx="576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123456708</a:t>
                  </a:r>
                  <a:endParaRPr lang="en-US" b="0"/>
                </a:p>
              </p:txBody>
            </p:sp>
            <p:sp>
              <p:nvSpPr>
                <p:cNvPr id="14402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2957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0</a:t>
                  </a:r>
                  <a:endParaRPr lang="en-US" b="0"/>
                </a:p>
              </p:txBody>
            </p:sp>
            <p:sp>
              <p:nvSpPr>
                <p:cNvPr id="14403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3653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2</a:t>
                  </a:r>
                  <a:endParaRPr lang="en-US" b="0"/>
                </a:p>
              </p:txBody>
            </p:sp>
          </p:grpSp>
          <p:sp>
            <p:nvSpPr>
              <p:cNvPr id="14398" name="Oval 150"/>
              <p:cNvSpPr>
                <a:spLocks noChangeArrowheads="1"/>
              </p:cNvSpPr>
              <p:nvPr/>
            </p:nvSpPr>
            <p:spPr bwMode="auto">
              <a:xfrm>
                <a:off x="1729" y="3763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4399" name="Oval 152"/>
              <p:cNvSpPr>
                <a:spLocks noChangeArrowheads="1"/>
              </p:cNvSpPr>
              <p:nvPr/>
            </p:nvSpPr>
            <p:spPr bwMode="auto">
              <a:xfrm>
                <a:off x="2427" y="3765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14395" name="Line 153"/>
            <p:cNvSpPr>
              <a:spLocks noChangeShapeType="1"/>
            </p:cNvSpPr>
            <p:nvPr/>
          </p:nvSpPr>
          <p:spPr bwMode="auto">
            <a:xfrm flipV="1">
              <a:off x="2093" y="2879"/>
              <a:ext cx="1066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96" name="Line 154"/>
            <p:cNvSpPr>
              <a:spLocks noChangeShapeType="1"/>
            </p:cNvSpPr>
            <p:nvPr/>
          </p:nvSpPr>
          <p:spPr bwMode="auto">
            <a:xfrm flipH="1">
              <a:off x="1853" y="2793"/>
              <a:ext cx="1008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4344" name="Text Box 158"/>
          <p:cNvSpPr txBox="1">
            <a:spLocks noChangeArrowheads="1"/>
          </p:cNvSpPr>
          <p:nvPr/>
        </p:nvSpPr>
        <p:spPr bwMode="auto">
          <a:xfrm>
            <a:off x="285750" y="5675313"/>
            <a:ext cx="22653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>
                <a:solidFill>
                  <a:srgbClr val="FFFFFF"/>
                </a:solidFill>
                <a:latin typeface="Arial" charset="0"/>
              </a:rPr>
              <a:t>batas kedalaman = 2</a:t>
            </a:r>
          </a:p>
          <a:p>
            <a:pPr algn="l"/>
            <a:r>
              <a:rPr lang="en-US" sz="1400">
                <a:solidFill>
                  <a:srgbClr val="FFFFFF"/>
                </a:solidFill>
                <a:latin typeface="Arial" charset="0"/>
              </a:rPr>
              <a:t>Initial_State = 123450786</a:t>
            </a:r>
          </a:p>
        </p:txBody>
      </p:sp>
      <p:sp>
        <p:nvSpPr>
          <p:cNvPr id="99487" name="Text Box 159"/>
          <p:cNvSpPr txBox="1">
            <a:spLocks noChangeArrowheads="1"/>
          </p:cNvSpPr>
          <p:nvPr/>
        </p:nvSpPr>
        <p:spPr bwMode="auto">
          <a:xfrm>
            <a:off x="427038" y="1281113"/>
            <a:ext cx="5105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600">
                <a:solidFill>
                  <a:srgbClr val="FFFFFF"/>
                </a:solidFill>
                <a:latin typeface="Arial" charset="0"/>
              </a:rPr>
              <a:t>Algoritma :</a:t>
            </a:r>
          </a:p>
          <a:p>
            <a:pPr algn="l"/>
            <a:endParaRPr lang="en-US" sz="1600">
              <a:solidFill>
                <a:srgbClr val="FFFFFF"/>
              </a:solidFill>
              <a:latin typeface="Arial" charset="0"/>
            </a:endParaRPr>
          </a:p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</a:rPr>
              <a:t>1. P = akar</a:t>
            </a:r>
          </a:p>
        </p:txBody>
      </p:sp>
      <p:sp>
        <p:nvSpPr>
          <p:cNvPr id="99488" name="Text Box 160"/>
          <p:cNvSpPr txBox="1">
            <a:spLocks noChangeArrowheads="1"/>
          </p:cNvSpPr>
          <p:nvPr/>
        </p:nvSpPr>
        <p:spPr bwMode="auto">
          <a:xfrm>
            <a:off x="427038" y="2119313"/>
            <a:ext cx="52578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</a:rPr>
              <a:t>2. Periksa simpul dan telusuri semua simpul anak</a:t>
            </a:r>
          </a:p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</a:rPr>
              <a:t>    pertama sampai kedalaman – 1. Selama</a:t>
            </a:r>
          </a:p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</a:rPr>
              <a:t>    penelusuran periksa, apakah P^.State = Goal_State?</a:t>
            </a:r>
          </a:p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</a:rPr>
              <a:t>    </a:t>
            </a:r>
            <a:r>
              <a:rPr lang="en-US" sz="1600" b="0">
                <a:solidFill>
                  <a:srgbClr val="FF3300"/>
                </a:solidFill>
                <a:latin typeface="Arial" charset="0"/>
              </a:rPr>
              <a:t>ya     	: Goal_State ditemukan dan keluar</a:t>
            </a:r>
          </a:p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</a:rPr>
              <a:t>    </a:t>
            </a:r>
            <a:r>
              <a:rPr lang="en-US" sz="1600" b="0">
                <a:solidFill>
                  <a:srgbClr val="FF9933"/>
                </a:solidFill>
                <a:latin typeface="Arial" charset="0"/>
              </a:rPr>
              <a:t>tidak 	: Bentuk semua simpul anak</a:t>
            </a:r>
            <a:endParaRPr lang="en-US" sz="1600" b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  <p:sp>
        <p:nvSpPr>
          <p:cNvPr id="99489" name="Text Box 161"/>
          <p:cNvSpPr txBox="1">
            <a:spLocks noChangeArrowheads="1"/>
          </p:cNvSpPr>
          <p:nvPr/>
        </p:nvSpPr>
        <p:spPr bwMode="auto">
          <a:xfrm>
            <a:off x="427038" y="3459163"/>
            <a:ext cx="510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</a:rPr>
              <a:t>3. Periksa seluruh simpul pada </a:t>
            </a:r>
          </a:p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</a:rPr>
              <a:t>    batas kedalaman dalam satu induk</a:t>
            </a:r>
            <a:endParaRPr lang="en-US" sz="1600" b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  <p:sp>
        <p:nvSpPr>
          <p:cNvPr id="99490" name="Text Box 162"/>
          <p:cNvSpPr txBox="1">
            <a:spLocks noChangeArrowheads="1"/>
          </p:cNvSpPr>
          <p:nvPr/>
        </p:nvSpPr>
        <p:spPr bwMode="auto">
          <a:xfrm>
            <a:off x="427038" y="4049713"/>
            <a:ext cx="510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  <a:cs typeface="Arial" charset="0"/>
              </a:rPr>
              <a:t>4. Jika belum ditemukan, cari simpul</a:t>
            </a:r>
          </a:p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  <a:cs typeface="Arial" charset="0"/>
              </a:rPr>
              <a:t>    di atas terdekat dg induk</a:t>
            </a:r>
          </a:p>
        </p:txBody>
      </p:sp>
      <p:sp>
        <p:nvSpPr>
          <p:cNvPr id="99491" name="Text Box 163"/>
          <p:cNvSpPr txBox="1">
            <a:spLocks noChangeArrowheads="1"/>
          </p:cNvSpPr>
          <p:nvPr/>
        </p:nvSpPr>
        <p:spPr bwMode="auto">
          <a:xfrm>
            <a:off x="446088" y="4656138"/>
            <a:ext cx="5105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  <a:cs typeface="Arial" charset="0"/>
              </a:rPr>
              <a:t>5. Kembali ke langkah 2</a:t>
            </a:r>
          </a:p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  <a:cs typeface="Arial" charset="0"/>
              </a:rPr>
              <a:t>    sampai ditemukan atau</a:t>
            </a:r>
          </a:p>
          <a:p>
            <a:pPr algn="l"/>
            <a:r>
              <a:rPr lang="en-US" sz="1600" b="0">
                <a:solidFill>
                  <a:srgbClr val="FFFFFF"/>
                </a:solidFill>
                <a:latin typeface="Arial" charset="0"/>
                <a:cs typeface="Arial" charset="0"/>
              </a:rPr>
              <a:t>    P = akar</a:t>
            </a:r>
          </a:p>
        </p:txBody>
      </p:sp>
      <p:sp>
        <p:nvSpPr>
          <p:cNvPr id="99492" name="Text Box 164"/>
          <p:cNvSpPr txBox="1">
            <a:spLocks noChangeArrowheads="1"/>
          </p:cNvSpPr>
          <p:nvPr/>
        </p:nvSpPr>
        <p:spPr bwMode="auto">
          <a:xfrm>
            <a:off x="6665913" y="1716088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99495" name="Text Box 167"/>
          <p:cNvSpPr txBox="1">
            <a:spLocks noChangeArrowheads="1"/>
          </p:cNvSpPr>
          <p:nvPr/>
        </p:nvSpPr>
        <p:spPr bwMode="auto">
          <a:xfrm>
            <a:off x="4922838" y="34909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14352" name="Line 169"/>
          <p:cNvSpPr>
            <a:spLocks noChangeShapeType="1"/>
          </p:cNvSpPr>
          <p:nvPr/>
        </p:nvSpPr>
        <p:spPr bwMode="auto">
          <a:xfrm>
            <a:off x="0" y="5700713"/>
            <a:ext cx="2560638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9499" name="Text Box 171"/>
          <p:cNvSpPr txBox="1">
            <a:spLocks noChangeArrowheads="1"/>
          </p:cNvSpPr>
          <p:nvPr/>
        </p:nvSpPr>
        <p:spPr bwMode="auto">
          <a:xfrm>
            <a:off x="3094038" y="50149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99500" name="Text Box 172"/>
          <p:cNvSpPr txBox="1">
            <a:spLocks noChangeArrowheads="1"/>
          </p:cNvSpPr>
          <p:nvPr/>
        </p:nvSpPr>
        <p:spPr bwMode="auto">
          <a:xfrm>
            <a:off x="6599238" y="34909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grpSp>
        <p:nvGrpSpPr>
          <p:cNvPr id="99502" name="Group 174"/>
          <p:cNvGrpSpPr>
            <a:grpSpLocks/>
          </p:cNvGrpSpPr>
          <p:nvPr/>
        </p:nvGrpSpPr>
        <p:grpSpPr bwMode="auto">
          <a:xfrm>
            <a:off x="4418013" y="4452938"/>
            <a:ext cx="4924425" cy="1692275"/>
            <a:chOff x="2783" y="2805"/>
            <a:chExt cx="3102" cy="1066"/>
          </a:xfrm>
        </p:grpSpPr>
        <p:grpSp>
          <p:nvGrpSpPr>
            <p:cNvPr id="14366" name="Group 84"/>
            <p:cNvGrpSpPr>
              <a:grpSpLocks/>
            </p:cNvGrpSpPr>
            <p:nvPr/>
          </p:nvGrpSpPr>
          <p:grpSpPr bwMode="auto">
            <a:xfrm>
              <a:off x="2783" y="3583"/>
              <a:ext cx="816" cy="288"/>
              <a:chOff x="2621" y="3495"/>
              <a:chExt cx="816" cy="288"/>
            </a:xfrm>
          </p:grpSpPr>
          <p:grpSp>
            <p:nvGrpSpPr>
              <p:cNvPr id="14388" name="Group 85"/>
              <p:cNvGrpSpPr>
                <a:grpSpLocks/>
              </p:cNvGrpSpPr>
              <p:nvPr/>
            </p:nvGrpSpPr>
            <p:grpSpPr bwMode="auto">
              <a:xfrm>
                <a:off x="2621" y="3495"/>
                <a:ext cx="816" cy="288"/>
                <a:chOff x="2957" y="1575"/>
                <a:chExt cx="816" cy="288"/>
              </a:xfrm>
            </p:grpSpPr>
            <p:sp>
              <p:nvSpPr>
                <p:cNvPr id="14390" name="Rectangle 86"/>
                <p:cNvSpPr>
                  <a:spLocks noChangeArrowheads="1"/>
                </p:cNvSpPr>
                <p:nvPr/>
              </p:nvSpPr>
              <p:spPr bwMode="auto">
                <a:xfrm>
                  <a:off x="2957" y="1575"/>
                  <a:ext cx="816" cy="288"/>
                </a:xfrm>
                <a:prstGeom prst="rect">
                  <a:avLst/>
                </a:prstGeom>
                <a:solidFill>
                  <a:schemeClr val="tx1">
                    <a:alpha val="50195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4391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077" y="1719"/>
                  <a:ext cx="576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123485706</a:t>
                  </a:r>
                  <a:endParaRPr lang="en-US" b="0"/>
                </a:p>
              </p:txBody>
            </p:sp>
            <p:sp>
              <p:nvSpPr>
                <p:cNvPr id="14392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957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0</a:t>
                  </a:r>
                  <a:endParaRPr lang="en-US" b="0"/>
                </a:p>
              </p:txBody>
            </p:sp>
            <p:sp>
              <p:nvSpPr>
                <p:cNvPr id="14393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3653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2</a:t>
                  </a:r>
                  <a:endParaRPr lang="en-US" b="0"/>
                </a:p>
              </p:txBody>
            </p:sp>
          </p:grpSp>
          <p:sp>
            <p:nvSpPr>
              <p:cNvPr id="14389" name="Oval 90"/>
              <p:cNvSpPr>
                <a:spLocks noChangeArrowheads="1"/>
              </p:cNvSpPr>
              <p:nvPr/>
            </p:nvSpPr>
            <p:spPr bwMode="auto">
              <a:xfrm>
                <a:off x="2641" y="3667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14367" name="Line 91"/>
            <p:cNvSpPr>
              <a:spLocks noChangeShapeType="1"/>
            </p:cNvSpPr>
            <p:nvPr/>
          </p:nvSpPr>
          <p:spPr bwMode="auto">
            <a:xfrm>
              <a:off x="3551" y="3793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14368" name="Group 92"/>
            <p:cNvGrpSpPr>
              <a:grpSpLocks/>
            </p:cNvGrpSpPr>
            <p:nvPr/>
          </p:nvGrpSpPr>
          <p:grpSpPr bwMode="auto">
            <a:xfrm>
              <a:off x="5069" y="3583"/>
              <a:ext cx="816" cy="288"/>
              <a:chOff x="4907" y="3495"/>
              <a:chExt cx="816" cy="288"/>
            </a:xfrm>
          </p:grpSpPr>
          <p:grpSp>
            <p:nvGrpSpPr>
              <p:cNvPr id="14381" name="Group 93"/>
              <p:cNvGrpSpPr>
                <a:grpSpLocks/>
              </p:cNvGrpSpPr>
              <p:nvPr/>
            </p:nvGrpSpPr>
            <p:grpSpPr bwMode="auto">
              <a:xfrm>
                <a:off x="4907" y="3495"/>
                <a:ext cx="816" cy="288"/>
                <a:chOff x="2957" y="1575"/>
                <a:chExt cx="816" cy="288"/>
              </a:xfrm>
            </p:grpSpPr>
            <p:sp>
              <p:nvSpPr>
                <p:cNvPr id="14384" name="Rectangle 94"/>
                <p:cNvSpPr>
                  <a:spLocks noChangeArrowheads="1"/>
                </p:cNvSpPr>
                <p:nvPr/>
              </p:nvSpPr>
              <p:spPr bwMode="auto">
                <a:xfrm>
                  <a:off x="2957" y="1575"/>
                  <a:ext cx="816" cy="288"/>
                </a:xfrm>
                <a:prstGeom prst="rect">
                  <a:avLst/>
                </a:prstGeom>
                <a:solidFill>
                  <a:schemeClr val="tx1">
                    <a:alpha val="50195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4385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3077" y="1719"/>
                  <a:ext cx="576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103425786</a:t>
                  </a:r>
                  <a:endParaRPr lang="en-US" b="0"/>
                </a:p>
              </p:txBody>
            </p:sp>
            <p:sp>
              <p:nvSpPr>
                <p:cNvPr id="14386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957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0</a:t>
                  </a:r>
                  <a:endParaRPr lang="en-US" b="0"/>
                </a:p>
              </p:txBody>
            </p:sp>
            <p:sp>
              <p:nvSpPr>
                <p:cNvPr id="14387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653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2</a:t>
                  </a:r>
                  <a:endParaRPr lang="en-US" b="0"/>
                </a:p>
              </p:txBody>
            </p:sp>
          </p:grpSp>
          <p:sp>
            <p:nvSpPr>
              <p:cNvPr id="14382" name="Oval 98"/>
              <p:cNvSpPr>
                <a:spLocks noChangeArrowheads="1"/>
              </p:cNvSpPr>
              <p:nvPr/>
            </p:nvSpPr>
            <p:spPr bwMode="auto">
              <a:xfrm>
                <a:off x="4931" y="3667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4383" name="Oval 99"/>
              <p:cNvSpPr>
                <a:spLocks noChangeArrowheads="1"/>
              </p:cNvSpPr>
              <p:nvPr/>
            </p:nvSpPr>
            <p:spPr bwMode="auto">
              <a:xfrm>
                <a:off x="5627" y="3669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4369" name="Group 100"/>
            <p:cNvGrpSpPr>
              <a:grpSpLocks/>
            </p:cNvGrpSpPr>
            <p:nvPr/>
          </p:nvGrpSpPr>
          <p:grpSpPr bwMode="auto">
            <a:xfrm>
              <a:off x="3927" y="3583"/>
              <a:ext cx="816" cy="288"/>
              <a:chOff x="3765" y="3495"/>
              <a:chExt cx="816" cy="288"/>
            </a:xfrm>
          </p:grpSpPr>
          <p:grpSp>
            <p:nvGrpSpPr>
              <p:cNvPr id="14375" name="Group 101"/>
              <p:cNvGrpSpPr>
                <a:grpSpLocks/>
              </p:cNvGrpSpPr>
              <p:nvPr/>
            </p:nvGrpSpPr>
            <p:grpSpPr bwMode="auto">
              <a:xfrm>
                <a:off x="3765" y="3495"/>
                <a:ext cx="816" cy="288"/>
                <a:chOff x="2957" y="1575"/>
                <a:chExt cx="816" cy="288"/>
              </a:xfrm>
            </p:grpSpPr>
            <p:sp>
              <p:nvSpPr>
                <p:cNvPr id="14377" name="Rectangle 102"/>
                <p:cNvSpPr>
                  <a:spLocks noChangeArrowheads="1"/>
                </p:cNvSpPr>
                <p:nvPr/>
              </p:nvSpPr>
              <p:spPr bwMode="auto">
                <a:xfrm>
                  <a:off x="2957" y="1575"/>
                  <a:ext cx="816" cy="288"/>
                </a:xfrm>
                <a:prstGeom prst="rect">
                  <a:avLst/>
                </a:prstGeom>
                <a:solidFill>
                  <a:schemeClr val="tx1">
                    <a:alpha val="50195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4378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3077" y="1719"/>
                  <a:ext cx="576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123045786</a:t>
                  </a:r>
                  <a:endParaRPr lang="en-US" b="0"/>
                </a:p>
              </p:txBody>
            </p:sp>
            <p:sp>
              <p:nvSpPr>
                <p:cNvPr id="14379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2957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0</a:t>
                  </a:r>
                  <a:endParaRPr lang="en-US" b="0"/>
                </a:p>
              </p:txBody>
            </p:sp>
            <p:sp>
              <p:nvSpPr>
                <p:cNvPr id="14380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3653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2</a:t>
                  </a:r>
                  <a:endParaRPr lang="en-US" b="0"/>
                </a:p>
              </p:txBody>
            </p:sp>
          </p:grpSp>
          <p:sp>
            <p:nvSpPr>
              <p:cNvPr id="14376" name="Oval 106"/>
              <p:cNvSpPr>
                <a:spLocks noChangeArrowheads="1"/>
              </p:cNvSpPr>
              <p:nvPr/>
            </p:nvSpPr>
            <p:spPr bwMode="auto">
              <a:xfrm>
                <a:off x="3783" y="3667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14370" name="Line 107"/>
            <p:cNvSpPr>
              <a:spLocks noChangeShapeType="1"/>
            </p:cNvSpPr>
            <p:nvPr/>
          </p:nvSpPr>
          <p:spPr bwMode="auto">
            <a:xfrm flipH="1" flipV="1">
              <a:off x="4343" y="2871"/>
              <a:ext cx="6" cy="7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1" name="Line 115"/>
            <p:cNvSpPr>
              <a:spLocks noChangeShapeType="1"/>
            </p:cNvSpPr>
            <p:nvPr/>
          </p:nvSpPr>
          <p:spPr bwMode="auto">
            <a:xfrm>
              <a:off x="4685" y="3795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2" name="Line 134"/>
            <p:cNvSpPr>
              <a:spLocks noChangeShapeType="1"/>
            </p:cNvSpPr>
            <p:nvPr/>
          </p:nvSpPr>
          <p:spPr bwMode="auto">
            <a:xfrm flipH="1" flipV="1">
              <a:off x="4445" y="2871"/>
              <a:ext cx="1056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3" name="Line 135"/>
            <p:cNvSpPr>
              <a:spLocks noChangeShapeType="1"/>
            </p:cNvSpPr>
            <p:nvPr/>
          </p:nvSpPr>
          <p:spPr bwMode="auto">
            <a:xfrm flipV="1">
              <a:off x="3197" y="2871"/>
              <a:ext cx="1066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4" name="Line 136"/>
            <p:cNvSpPr>
              <a:spLocks noChangeShapeType="1"/>
            </p:cNvSpPr>
            <p:nvPr/>
          </p:nvSpPr>
          <p:spPr bwMode="auto">
            <a:xfrm flipH="1">
              <a:off x="2977" y="2805"/>
              <a:ext cx="1008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99503" name="Text Box 175"/>
          <p:cNvSpPr txBox="1">
            <a:spLocks noChangeArrowheads="1"/>
          </p:cNvSpPr>
          <p:nvPr/>
        </p:nvSpPr>
        <p:spPr bwMode="auto">
          <a:xfrm>
            <a:off x="4922838" y="50149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99504" name="Text Box 176"/>
          <p:cNvSpPr txBox="1">
            <a:spLocks noChangeArrowheads="1"/>
          </p:cNvSpPr>
          <p:nvPr/>
        </p:nvSpPr>
        <p:spPr bwMode="auto">
          <a:xfrm>
            <a:off x="8326438" y="50911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grpSp>
        <p:nvGrpSpPr>
          <p:cNvPr id="99507" name="Group 179"/>
          <p:cNvGrpSpPr>
            <a:grpSpLocks/>
          </p:cNvGrpSpPr>
          <p:nvPr/>
        </p:nvGrpSpPr>
        <p:grpSpPr bwMode="auto">
          <a:xfrm>
            <a:off x="8345488" y="6145213"/>
            <a:ext cx="825500" cy="622300"/>
            <a:chOff x="5257" y="3871"/>
            <a:chExt cx="520" cy="392"/>
          </a:xfrm>
        </p:grpSpPr>
        <p:sp>
          <p:nvSpPr>
            <p:cNvPr id="14364" name="Text Box 177"/>
            <p:cNvSpPr txBox="1">
              <a:spLocks noChangeArrowheads="1"/>
            </p:cNvSpPr>
            <p:nvPr/>
          </p:nvSpPr>
          <p:spPr bwMode="auto">
            <a:xfrm>
              <a:off x="5257" y="4071"/>
              <a:ext cx="5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MATCH</a:t>
              </a:r>
            </a:p>
          </p:txBody>
        </p:sp>
        <p:sp>
          <p:nvSpPr>
            <p:cNvPr id="14365" name="Line 178"/>
            <p:cNvSpPr>
              <a:spLocks noChangeShapeType="1"/>
            </p:cNvSpPr>
            <p:nvPr/>
          </p:nvSpPr>
          <p:spPr bwMode="auto">
            <a:xfrm flipV="1">
              <a:off x="5501" y="3871"/>
              <a:ext cx="0" cy="192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99508" name="Text Box 180"/>
          <p:cNvSpPr txBox="1">
            <a:spLocks noChangeArrowheads="1"/>
          </p:cNvSpPr>
          <p:nvPr/>
        </p:nvSpPr>
        <p:spPr bwMode="auto">
          <a:xfrm>
            <a:off x="6596063" y="50911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99509" name="Text Box 181"/>
          <p:cNvSpPr txBox="1">
            <a:spLocks noChangeArrowheads="1"/>
          </p:cNvSpPr>
          <p:nvPr/>
        </p:nvSpPr>
        <p:spPr bwMode="auto">
          <a:xfrm>
            <a:off x="8348663" y="5078413"/>
            <a:ext cx="1047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rgbClr val="FF3300"/>
                </a:solidFill>
                <a:latin typeface="Arial" charset="0"/>
              </a:rPr>
              <a:t>= RESULT</a:t>
            </a:r>
          </a:p>
        </p:txBody>
      </p:sp>
      <p:pic>
        <p:nvPicPr>
          <p:cNvPr id="14361" name="Picture 186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6238" y="6205538"/>
            <a:ext cx="731837" cy="722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62" name="Text Box 188"/>
          <p:cNvSpPr txBox="1">
            <a:spLocks noChangeArrowheads="1"/>
          </p:cNvSpPr>
          <p:nvPr/>
        </p:nvSpPr>
        <p:spPr bwMode="auto">
          <a:xfrm>
            <a:off x="1547813" y="6891338"/>
            <a:ext cx="2197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>
                <a:solidFill>
                  <a:srgbClr val="FF3300"/>
                </a:solidFill>
                <a:latin typeface="Arial" charset="0"/>
              </a:rPr>
              <a:t>Goal_State = 103425786</a:t>
            </a:r>
          </a:p>
        </p:txBody>
      </p:sp>
      <p:sp>
        <p:nvSpPr>
          <p:cNvPr id="14363" name="Line 189"/>
          <p:cNvSpPr>
            <a:spLocks noChangeShapeType="1"/>
          </p:cNvSpPr>
          <p:nvPr/>
        </p:nvSpPr>
        <p:spPr bwMode="auto">
          <a:xfrm>
            <a:off x="1189038" y="6538913"/>
            <a:ext cx="381000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9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9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1000"/>
                                        <p:tgtEl>
                                          <p:spTgt spid="9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9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99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7711E-6 -2.63345E-6 L -0.18308 0.2200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2" y="10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1000"/>
                                        <p:tgtEl>
                                          <p:spTgt spid="9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9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99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9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08 0.22001 L -0.35569 0.42098 " pathEditMode="relative" ptsTypes="AA">
                                      <p:cBhvr>
                                        <p:cTn id="59" dur="2000" fill="hold"/>
                                        <p:tgtEl>
                                          <p:spTgt spid="9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1000"/>
                                        <p:tgtEl>
                                          <p:spTgt spid="9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9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99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568 0.42098 L -0.00296 0.20997 " pathEditMode="relative" ptsTypes="AA">
                                      <p:cBhvr>
                                        <p:cTn id="75" dur="2000" fill="hold"/>
                                        <p:tgtEl>
                                          <p:spTgt spid="9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9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9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9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9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7 0.20997 L -0.18308 0.4209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9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6" y="10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1000"/>
                                        <p:tgtEl>
                                          <p:spTgt spid="9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08 0.42098 L -0.00296 0.42098 " pathEditMode="relative" ptsTypes="AA">
                                      <p:cBhvr>
                                        <p:cTn id="102" dur="2000" fill="hold"/>
                                        <p:tgtEl>
                                          <p:spTgt spid="9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9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1000"/>
                                        <p:tgtEl>
                                          <p:spTgt spid="9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7 0.42098 L 0.17715 0.42098 " pathEditMode="relative" ptsTypes="AA">
                                      <p:cBhvr>
                                        <p:cTn id="112" dur="2000" fill="hold"/>
                                        <p:tgtEl>
                                          <p:spTgt spid="9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99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1000"/>
                                        <p:tgtEl>
                                          <p:spTgt spid="9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0"/>
                                        <p:tgtEl>
                                          <p:spTgt spid="9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99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0" dur="1000"/>
                                        <p:tgtEl>
                                          <p:spTgt spid="9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87" grpId="0"/>
      <p:bldP spid="99488" grpId="0"/>
      <p:bldP spid="99489" grpId="0"/>
      <p:bldP spid="99490" grpId="0"/>
      <p:bldP spid="99491" grpId="0"/>
      <p:bldP spid="99492" grpId="0"/>
      <p:bldP spid="99492" grpId="1"/>
      <p:bldP spid="99495" grpId="0"/>
      <p:bldP spid="99495" grpId="1"/>
      <p:bldP spid="99499" grpId="0"/>
      <p:bldP spid="99499" grpId="1"/>
      <p:bldP spid="99500" grpId="0"/>
      <p:bldP spid="99500" grpId="1"/>
      <p:bldP spid="99503" grpId="0"/>
      <p:bldP spid="99503" grpId="1"/>
      <p:bldP spid="99504" grpId="0"/>
      <p:bldP spid="99504" grpId="1"/>
      <p:bldP spid="99508" grpId="0"/>
      <p:bldP spid="99508" grpId="1"/>
      <p:bldP spid="995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66713"/>
            <a:ext cx="9444037" cy="914400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chemeClr val="tx1"/>
                </a:solidFill>
              </a:rPr>
              <a:t>procedure DEPTH_FIRST_SEARCH ( var akar : TREE; var ditemukan : boolean;</a:t>
            </a:r>
            <a:br>
              <a:rPr lang="en-US" sz="1800" b="1" smtClean="0">
                <a:solidFill>
                  <a:schemeClr val="tx1"/>
                </a:solidFill>
              </a:rPr>
            </a:br>
            <a:r>
              <a:rPr lang="en-US" sz="1800" b="1" smtClean="0">
                <a:solidFill>
                  <a:schemeClr val="tx1"/>
                </a:solidFill>
              </a:rPr>
              <a:t>				var res   : TREE );</a:t>
            </a:r>
            <a:br>
              <a:rPr lang="en-US" sz="1800" b="1" smtClean="0">
                <a:solidFill>
                  <a:schemeClr val="tx1"/>
                </a:solidFill>
              </a:rPr>
            </a:br>
            <a:endParaRPr lang="en-US" sz="1800" b="1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976313"/>
            <a:ext cx="3322637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/>
              <a:t>	</a:t>
            </a:r>
            <a:r>
              <a:rPr lang="en-US" sz="1200" smtClean="0"/>
              <a:t>var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	       P		: TREE;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	       pos,i 	: integer;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level_terdalam	: boolean;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/>
              <a:t>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</a:t>
            </a:r>
            <a:r>
              <a:rPr lang="en-US" sz="1100" smtClean="0">
                <a:solidFill>
                  <a:srgbClr val="FF3300"/>
                </a:solidFill>
              </a:rPr>
              <a:t>if node_berbeda(initial_state,goal_state)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</a:t>
            </a:r>
            <a:r>
              <a:rPr lang="en-US" sz="1100" smtClean="0">
                <a:solidFill>
                  <a:srgbClr val="FF3300"/>
                </a:solidFill>
              </a:rPr>
              <a:t>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P:=Akar;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pos:=0;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</a:t>
            </a:r>
            <a:r>
              <a:rPr lang="en-US" sz="1100" smtClean="0">
                <a:solidFill>
                  <a:srgbClr val="FFCC00"/>
                </a:solidFill>
              </a:rPr>
              <a:t>repeat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>
                <a:solidFill>
                  <a:srgbClr val="FFFFFF"/>
                </a:solidFill>
              </a:rPr>
              <a:t>          { pemeriksaan dan pembentukan simpul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>
                <a:solidFill>
                  <a:srgbClr val="FFFFFF"/>
                </a:solidFill>
              </a:rPr>
              <a:t>            anak sampai kedalaman – 1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</a:t>
            </a:r>
            <a:r>
              <a:rPr lang="en-US" sz="1100" smtClean="0">
                <a:solidFill>
                  <a:schemeClr val="accent2"/>
                </a:solidFill>
              </a:rPr>
              <a:t> for i:=pos to kedalaman-1 do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>
                <a:solidFill>
                  <a:schemeClr val="accent2"/>
                </a:solidFill>
              </a:rPr>
              <a:t>          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if node_berbeda(P^.state,goal_state)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   generate_anak(P, false,i+1)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   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       res:=P;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       ditemukan:=true;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       inc(jNode);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       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   end;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if level_terdalam=false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   inc(level);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P:=P^.anak_pertama;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    inc(jNode);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smtClean="0"/>
              <a:t>         </a:t>
            </a:r>
            <a:r>
              <a:rPr lang="en-US" sz="1100" smtClean="0">
                <a:solidFill>
                  <a:schemeClr val="accent2"/>
                </a:solidFill>
              </a:rPr>
              <a:t>end;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10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170238" y="1995488"/>
            <a:ext cx="3429000" cy="501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370" tIns="50685" rIns="101370" bIns="50685"/>
          <a:lstStyle/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solidFill>
                  <a:srgbClr val="FFFFFF"/>
                </a:solidFill>
                <a:latin typeface="Arial" charset="0"/>
              </a:rPr>
              <a:t>{ pemeriksaan pada simpul pada batas kedalaman }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solidFill>
                  <a:srgbClr val="FFCC99"/>
                </a:solidFill>
                <a:latin typeface="Arial" charset="0"/>
              </a:rPr>
              <a:t>while (not ditemukan) do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solidFill>
                  <a:srgbClr val="FFCC99"/>
                </a:solidFill>
                <a:latin typeface="Arial" charset="0"/>
              </a:rPr>
              <a:t>    begin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inc(jNode);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if not node_berbeda(P^.state,goal_state) then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begin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    res:=P;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    ditemukan:=true;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    break;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end;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if P^.saudara &lt;&gt; nil then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P:=P^.saudara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else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break;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</a:t>
            </a:r>
            <a:r>
              <a:rPr lang="en-US" sz="1100" b="0">
                <a:solidFill>
                  <a:srgbClr val="FFCC99"/>
                </a:solidFill>
                <a:latin typeface="Arial" charset="0"/>
              </a:rPr>
              <a:t>end;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1000" b="0">
              <a:solidFill>
                <a:srgbClr val="FF9933"/>
              </a:solidFill>
              <a:latin typeface="Arial" charset="0"/>
            </a:endParaRP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1100" b="0">
              <a:latin typeface="Arial" charset="0"/>
            </a:endParaRP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1100" b="0">
              <a:latin typeface="Arial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497638" y="1970088"/>
            <a:ext cx="3652837" cy="501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370" tIns="50685" rIns="101370" bIns="50685"/>
          <a:lstStyle/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solidFill>
                  <a:srgbClr val="FFFFFF"/>
                </a:solidFill>
                <a:latin typeface="Arial" charset="0"/>
              </a:rPr>
              <a:t>   { jika belum ditemukan, pelacakan menuju simpul 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solidFill>
                  <a:srgbClr val="FFFFFF"/>
                </a:solidFill>
                <a:latin typeface="Arial" charset="0"/>
              </a:rPr>
              <a:t>     di atas yang terdekat }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solidFill>
                  <a:srgbClr val="66FFCC"/>
                </a:solidFill>
                <a:latin typeface="Arial" charset="0"/>
              </a:rPr>
              <a:t>    if not ditemukan then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solidFill>
                  <a:srgbClr val="66FFCC"/>
                </a:solidFill>
                <a:latin typeface="Arial" charset="0"/>
              </a:rPr>
              <a:t>       begin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level_terdalam:=true;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P:=P^.induk;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pos:=kedalaman-1;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	  while (P&lt;&gt;akar) and (P^.saudara=nil) do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    begin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        P:=P^.induk;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        dec(pos);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    end;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if P^.saudara&lt;&gt;nil then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        P:=P^.saudara;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</a:t>
            </a:r>
            <a:r>
              <a:rPr lang="en-US" sz="1100" b="0">
                <a:solidFill>
                  <a:srgbClr val="66FFCC"/>
                </a:solidFill>
                <a:latin typeface="Arial" charset="0"/>
              </a:rPr>
              <a:t>end;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 </a:t>
            </a:r>
            <a:r>
              <a:rPr lang="en-US" sz="1100" b="0">
                <a:solidFill>
                  <a:srgbClr val="FFCC00"/>
                </a:solidFill>
                <a:latin typeface="Arial" charset="0"/>
              </a:rPr>
              <a:t>until (P=akar) or (ditemukan);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</a:t>
            </a:r>
            <a:r>
              <a:rPr lang="en-US" sz="1100" b="0">
                <a:solidFill>
                  <a:srgbClr val="FF3300"/>
                </a:solidFill>
                <a:latin typeface="Arial" charset="0"/>
              </a:rPr>
              <a:t>end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solidFill>
                  <a:srgbClr val="FF3300"/>
                </a:solidFill>
                <a:latin typeface="Arial" charset="0"/>
              </a:rPr>
              <a:t>  else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begin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ditemukan:=true;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  jNode:=1;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    end;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100" b="0">
                <a:latin typeface="Arial" charset="0"/>
              </a:rPr>
              <a:t>END;</a:t>
            </a:r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274638" y="2805113"/>
            <a:ext cx="1143000" cy="304800"/>
          </a:xfrm>
          <a:prstGeom prst="ellipse">
            <a:avLst/>
          </a:prstGeom>
          <a:noFill/>
          <a:ln w="28575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>
            <a:off x="1189038" y="3109913"/>
            <a:ext cx="5638800" cy="2057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7288" name="Oval 8"/>
          <p:cNvSpPr>
            <a:spLocks noChangeArrowheads="1"/>
          </p:cNvSpPr>
          <p:nvPr/>
        </p:nvSpPr>
        <p:spPr bwMode="auto">
          <a:xfrm>
            <a:off x="6796088" y="4926013"/>
            <a:ext cx="2057400" cy="457200"/>
          </a:xfrm>
          <a:prstGeom prst="ellipse">
            <a:avLst/>
          </a:prstGeom>
          <a:noFill/>
          <a:ln w="28575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 animBg="1"/>
      <p:bldP spid="97287" grpId="0" animBg="1"/>
      <p:bldP spid="972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</a:rPr>
              <a:t>BREADT FIRST SEARCH</a:t>
            </a:r>
          </a:p>
        </p:txBody>
      </p:sp>
      <p:grpSp>
        <p:nvGrpSpPr>
          <p:cNvPr id="103595" name="Group 171"/>
          <p:cNvGrpSpPr>
            <a:grpSpLocks/>
          </p:cNvGrpSpPr>
          <p:nvPr/>
        </p:nvGrpSpPr>
        <p:grpSpPr bwMode="auto">
          <a:xfrm>
            <a:off x="5570538" y="2265363"/>
            <a:ext cx="1295400" cy="771525"/>
            <a:chOff x="3509" y="1377"/>
            <a:chExt cx="816" cy="486"/>
          </a:xfrm>
        </p:grpSpPr>
        <p:sp>
          <p:nvSpPr>
            <p:cNvPr id="16497" name="Rectangle 5"/>
            <p:cNvSpPr>
              <a:spLocks noChangeArrowheads="1"/>
            </p:cNvSpPr>
            <p:nvPr/>
          </p:nvSpPr>
          <p:spPr bwMode="auto">
            <a:xfrm>
              <a:off x="3509" y="1575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98" name="Text Box 6"/>
            <p:cNvSpPr txBox="1">
              <a:spLocks noChangeArrowheads="1"/>
            </p:cNvSpPr>
            <p:nvPr/>
          </p:nvSpPr>
          <p:spPr bwMode="auto">
            <a:xfrm>
              <a:off x="3629" y="1719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123450786</a:t>
              </a:r>
              <a:endParaRPr lang="en-US" b="0"/>
            </a:p>
          </p:txBody>
        </p:sp>
        <p:sp>
          <p:nvSpPr>
            <p:cNvPr id="16499" name="Text Box 7"/>
            <p:cNvSpPr txBox="1">
              <a:spLocks noChangeArrowheads="1"/>
            </p:cNvSpPr>
            <p:nvPr/>
          </p:nvSpPr>
          <p:spPr bwMode="auto">
            <a:xfrm>
              <a:off x="3509" y="1575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6500" name="Text Box 8"/>
            <p:cNvSpPr txBox="1">
              <a:spLocks noChangeArrowheads="1"/>
            </p:cNvSpPr>
            <p:nvPr/>
          </p:nvSpPr>
          <p:spPr bwMode="auto">
            <a:xfrm>
              <a:off x="4205" y="1575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6501" name="Oval 9"/>
            <p:cNvSpPr>
              <a:spLocks noChangeArrowheads="1"/>
            </p:cNvSpPr>
            <p:nvPr/>
          </p:nvSpPr>
          <p:spPr bwMode="auto">
            <a:xfrm>
              <a:off x="3867" y="1605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502" name="Text Box 10"/>
            <p:cNvSpPr txBox="1">
              <a:spLocks noChangeArrowheads="1"/>
            </p:cNvSpPr>
            <p:nvPr/>
          </p:nvSpPr>
          <p:spPr bwMode="auto">
            <a:xfrm>
              <a:off x="3740" y="1377"/>
              <a:ext cx="3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400">
                  <a:latin typeface="Arial" charset="0"/>
                </a:rPr>
                <a:t>akar</a:t>
              </a:r>
            </a:p>
          </p:txBody>
        </p:sp>
        <p:sp>
          <p:nvSpPr>
            <p:cNvPr id="16503" name="Oval 11"/>
            <p:cNvSpPr>
              <a:spLocks noChangeArrowheads="1"/>
            </p:cNvSpPr>
            <p:nvPr/>
          </p:nvSpPr>
          <p:spPr bwMode="auto">
            <a:xfrm>
              <a:off x="4229" y="1749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03596" name="Group 172"/>
          <p:cNvGrpSpPr>
            <a:grpSpLocks/>
          </p:cNvGrpSpPr>
          <p:nvPr/>
        </p:nvGrpSpPr>
        <p:grpSpPr bwMode="auto">
          <a:xfrm>
            <a:off x="5646738" y="1731963"/>
            <a:ext cx="365125" cy="779462"/>
            <a:chOff x="3557" y="1041"/>
            <a:chExt cx="230" cy="491"/>
          </a:xfrm>
        </p:grpSpPr>
        <p:sp>
          <p:nvSpPr>
            <p:cNvPr id="16495" name="Oval 36"/>
            <p:cNvSpPr>
              <a:spLocks noChangeArrowheads="1"/>
            </p:cNvSpPr>
            <p:nvPr/>
          </p:nvSpPr>
          <p:spPr bwMode="auto">
            <a:xfrm>
              <a:off x="3557" y="1041"/>
              <a:ext cx="230" cy="30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P</a:t>
              </a:r>
            </a:p>
          </p:txBody>
        </p:sp>
        <p:sp>
          <p:nvSpPr>
            <p:cNvPr id="16496" name="Line 37"/>
            <p:cNvSpPr>
              <a:spLocks noChangeShapeType="1"/>
            </p:cNvSpPr>
            <p:nvPr/>
          </p:nvSpPr>
          <p:spPr bwMode="auto">
            <a:xfrm>
              <a:off x="3673" y="1340"/>
              <a:ext cx="0" cy="19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3587" name="Group 163"/>
          <p:cNvGrpSpPr>
            <a:grpSpLocks/>
          </p:cNvGrpSpPr>
          <p:nvPr/>
        </p:nvGrpSpPr>
        <p:grpSpPr bwMode="auto">
          <a:xfrm>
            <a:off x="7132638" y="4179888"/>
            <a:ext cx="2771775" cy="1676400"/>
            <a:chOff x="4493" y="2583"/>
            <a:chExt cx="1746" cy="1056"/>
          </a:xfrm>
        </p:grpSpPr>
        <p:grpSp>
          <p:nvGrpSpPr>
            <p:cNvPr id="16478" name="Group 99"/>
            <p:cNvGrpSpPr>
              <a:grpSpLocks/>
            </p:cNvGrpSpPr>
            <p:nvPr/>
          </p:nvGrpSpPr>
          <p:grpSpPr bwMode="auto">
            <a:xfrm>
              <a:off x="5423" y="3351"/>
              <a:ext cx="816" cy="288"/>
              <a:chOff x="2957" y="1575"/>
              <a:chExt cx="816" cy="288"/>
            </a:xfrm>
          </p:grpSpPr>
          <p:sp>
            <p:nvSpPr>
              <p:cNvPr id="16491" name="Rectangle 100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492" name="Text Box 101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103425786</a:t>
                </a:r>
                <a:endParaRPr lang="en-US" b="0"/>
              </a:p>
            </p:txBody>
          </p:sp>
          <p:sp>
            <p:nvSpPr>
              <p:cNvPr id="16493" name="Text Box 102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16494" name="Text Box 103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16479" name="Oval 104"/>
            <p:cNvSpPr>
              <a:spLocks noChangeArrowheads="1"/>
            </p:cNvSpPr>
            <p:nvPr/>
          </p:nvSpPr>
          <p:spPr bwMode="auto">
            <a:xfrm>
              <a:off x="5447" y="3523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80" name="Oval 105"/>
            <p:cNvSpPr>
              <a:spLocks noChangeArrowheads="1"/>
            </p:cNvSpPr>
            <p:nvPr/>
          </p:nvSpPr>
          <p:spPr bwMode="auto">
            <a:xfrm>
              <a:off x="6143" y="3525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16481" name="Group 106"/>
            <p:cNvGrpSpPr>
              <a:grpSpLocks/>
            </p:cNvGrpSpPr>
            <p:nvPr/>
          </p:nvGrpSpPr>
          <p:grpSpPr bwMode="auto">
            <a:xfrm>
              <a:off x="4493" y="3351"/>
              <a:ext cx="816" cy="288"/>
              <a:chOff x="2957" y="1575"/>
              <a:chExt cx="816" cy="288"/>
            </a:xfrm>
          </p:grpSpPr>
          <p:sp>
            <p:nvSpPr>
              <p:cNvPr id="16487" name="Rectangle 107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488" name="Text Box 108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123045786</a:t>
                </a:r>
                <a:endParaRPr lang="en-US" b="0"/>
              </a:p>
            </p:txBody>
          </p:sp>
          <p:sp>
            <p:nvSpPr>
              <p:cNvPr id="16489" name="Text Box 109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16490" name="Text Box 110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16482" name="Oval 111"/>
            <p:cNvSpPr>
              <a:spLocks noChangeArrowheads="1"/>
            </p:cNvSpPr>
            <p:nvPr/>
          </p:nvSpPr>
          <p:spPr bwMode="auto">
            <a:xfrm>
              <a:off x="4511" y="3523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83" name="Line 132"/>
            <p:cNvSpPr>
              <a:spLocks noChangeShapeType="1"/>
            </p:cNvSpPr>
            <p:nvPr/>
          </p:nvSpPr>
          <p:spPr bwMode="auto">
            <a:xfrm flipH="1" flipV="1">
              <a:off x="5357" y="2679"/>
              <a:ext cx="432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84" name="Line 141"/>
            <p:cNvSpPr>
              <a:spLocks noChangeShapeType="1"/>
            </p:cNvSpPr>
            <p:nvPr/>
          </p:nvSpPr>
          <p:spPr bwMode="auto">
            <a:xfrm>
              <a:off x="5261" y="3561"/>
              <a:ext cx="17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85" name="Line 142"/>
            <p:cNvSpPr>
              <a:spLocks noChangeShapeType="1"/>
            </p:cNvSpPr>
            <p:nvPr/>
          </p:nvSpPr>
          <p:spPr bwMode="auto">
            <a:xfrm>
              <a:off x="4973" y="2583"/>
              <a:ext cx="0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86" name="Line 143"/>
            <p:cNvSpPr>
              <a:spLocks noChangeShapeType="1"/>
            </p:cNvSpPr>
            <p:nvPr/>
          </p:nvSpPr>
          <p:spPr bwMode="auto">
            <a:xfrm flipV="1">
              <a:off x="5069" y="2679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3584" name="Group 160"/>
          <p:cNvGrpSpPr>
            <a:grpSpLocks/>
          </p:cNvGrpSpPr>
          <p:nvPr/>
        </p:nvGrpSpPr>
        <p:grpSpPr bwMode="auto">
          <a:xfrm>
            <a:off x="3516313" y="2884488"/>
            <a:ext cx="5559425" cy="1447800"/>
            <a:chOff x="2215" y="1767"/>
            <a:chExt cx="3502" cy="912"/>
          </a:xfrm>
        </p:grpSpPr>
        <p:sp>
          <p:nvSpPr>
            <p:cNvPr id="16457" name="Rectangle 14"/>
            <p:cNvSpPr>
              <a:spLocks noChangeArrowheads="1"/>
            </p:cNvSpPr>
            <p:nvPr/>
          </p:nvSpPr>
          <p:spPr bwMode="auto">
            <a:xfrm>
              <a:off x="3517" y="2391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58" name="Text Box 15"/>
            <p:cNvSpPr txBox="1">
              <a:spLocks noChangeArrowheads="1"/>
            </p:cNvSpPr>
            <p:nvPr/>
          </p:nvSpPr>
          <p:spPr bwMode="auto">
            <a:xfrm>
              <a:off x="3637" y="2535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123405786</a:t>
              </a:r>
              <a:endParaRPr lang="en-US" b="0"/>
            </a:p>
          </p:txBody>
        </p:sp>
        <p:sp>
          <p:nvSpPr>
            <p:cNvPr id="16459" name="Text Box 16"/>
            <p:cNvSpPr txBox="1">
              <a:spLocks noChangeArrowheads="1"/>
            </p:cNvSpPr>
            <p:nvPr/>
          </p:nvSpPr>
          <p:spPr bwMode="auto">
            <a:xfrm>
              <a:off x="3517" y="2391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6460" name="Text Box 17"/>
            <p:cNvSpPr txBox="1">
              <a:spLocks noChangeArrowheads="1"/>
            </p:cNvSpPr>
            <p:nvPr/>
          </p:nvSpPr>
          <p:spPr bwMode="auto">
            <a:xfrm>
              <a:off x="4213" y="2391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</a:t>
              </a:r>
              <a:endParaRPr lang="en-US" b="0"/>
            </a:p>
          </p:txBody>
        </p:sp>
        <p:sp>
          <p:nvSpPr>
            <p:cNvPr id="16461" name="Rectangle 20"/>
            <p:cNvSpPr>
              <a:spLocks noChangeArrowheads="1"/>
            </p:cNvSpPr>
            <p:nvPr/>
          </p:nvSpPr>
          <p:spPr bwMode="auto">
            <a:xfrm>
              <a:off x="4901" y="2391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62" name="Text Box 21"/>
            <p:cNvSpPr txBox="1">
              <a:spLocks noChangeArrowheads="1"/>
            </p:cNvSpPr>
            <p:nvPr/>
          </p:nvSpPr>
          <p:spPr bwMode="auto">
            <a:xfrm>
              <a:off x="5021" y="2535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120453786</a:t>
              </a:r>
              <a:endParaRPr lang="en-US" b="0"/>
            </a:p>
          </p:txBody>
        </p:sp>
        <p:sp>
          <p:nvSpPr>
            <p:cNvPr id="16463" name="Text Box 22"/>
            <p:cNvSpPr txBox="1">
              <a:spLocks noChangeArrowheads="1"/>
            </p:cNvSpPr>
            <p:nvPr/>
          </p:nvSpPr>
          <p:spPr bwMode="auto">
            <a:xfrm>
              <a:off x="4901" y="2391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6464" name="Text Box 23"/>
            <p:cNvSpPr txBox="1">
              <a:spLocks noChangeArrowheads="1"/>
            </p:cNvSpPr>
            <p:nvPr/>
          </p:nvSpPr>
          <p:spPr bwMode="auto">
            <a:xfrm>
              <a:off x="5597" y="2391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</a:t>
              </a:r>
              <a:endParaRPr lang="en-US" b="0"/>
            </a:p>
          </p:txBody>
        </p:sp>
        <p:sp>
          <p:nvSpPr>
            <p:cNvPr id="16465" name="Oval 24"/>
            <p:cNvSpPr>
              <a:spLocks noChangeArrowheads="1"/>
            </p:cNvSpPr>
            <p:nvPr/>
          </p:nvSpPr>
          <p:spPr bwMode="auto">
            <a:xfrm>
              <a:off x="5613" y="2565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66" name="Rectangle 27"/>
            <p:cNvSpPr>
              <a:spLocks noChangeArrowheads="1"/>
            </p:cNvSpPr>
            <p:nvPr/>
          </p:nvSpPr>
          <p:spPr bwMode="auto">
            <a:xfrm>
              <a:off x="2215" y="2389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67" name="Text Box 28"/>
            <p:cNvSpPr txBox="1">
              <a:spLocks noChangeArrowheads="1"/>
            </p:cNvSpPr>
            <p:nvPr/>
          </p:nvSpPr>
          <p:spPr bwMode="auto">
            <a:xfrm>
              <a:off x="2335" y="2533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123456780</a:t>
              </a:r>
              <a:endParaRPr lang="en-US" b="0"/>
            </a:p>
          </p:txBody>
        </p:sp>
        <p:sp>
          <p:nvSpPr>
            <p:cNvPr id="16468" name="Text Box 29"/>
            <p:cNvSpPr txBox="1">
              <a:spLocks noChangeArrowheads="1"/>
            </p:cNvSpPr>
            <p:nvPr/>
          </p:nvSpPr>
          <p:spPr bwMode="auto">
            <a:xfrm>
              <a:off x="2215" y="2389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6469" name="Text Box 30"/>
            <p:cNvSpPr txBox="1">
              <a:spLocks noChangeArrowheads="1"/>
            </p:cNvSpPr>
            <p:nvPr/>
          </p:nvSpPr>
          <p:spPr bwMode="auto">
            <a:xfrm>
              <a:off x="2911" y="2389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</a:t>
              </a:r>
              <a:endParaRPr lang="en-US" b="0"/>
            </a:p>
          </p:txBody>
        </p:sp>
        <p:sp>
          <p:nvSpPr>
            <p:cNvPr id="16470" name="Line 134"/>
            <p:cNvSpPr>
              <a:spLocks noChangeShapeType="1"/>
            </p:cNvSpPr>
            <p:nvPr/>
          </p:nvSpPr>
          <p:spPr bwMode="auto">
            <a:xfrm flipH="1" flipV="1">
              <a:off x="4109" y="1911"/>
              <a:ext cx="120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71" name="Line 135"/>
            <p:cNvSpPr>
              <a:spLocks noChangeShapeType="1"/>
            </p:cNvSpPr>
            <p:nvPr/>
          </p:nvSpPr>
          <p:spPr bwMode="auto">
            <a:xfrm>
              <a:off x="2957" y="2583"/>
              <a:ext cx="55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72" name="Line 136"/>
            <p:cNvSpPr>
              <a:spLocks noChangeShapeType="1"/>
            </p:cNvSpPr>
            <p:nvPr/>
          </p:nvSpPr>
          <p:spPr bwMode="auto">
            <a:xfrm>
              <a:off x="4301" y="2583"/>
              <a:ext cx="5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73" name="Line 144"/>
            <p:cNvSpPr>
              <a:spLocks noChangeShapeType="1"/>
            </p:cNvSpPr>
            <p:nvPr/>
          </p:nvSpPr>
          <p:spPr bwMode="auto">
            <a:xfrm flipV="1">
              <a:off x="3917" y="1863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74" name="Line 153"/>
            <p:cNvSpPr>
              <a:spLocks noChangeShapeType="1"/>
            </p:cNvSpPr>
            <p:nvPr/>
          </p:nvSpPr>
          <p:spPr bwMode="auto">
            <a:xfrm flipH="1">
              <a:off x="2717" y="1767"/>
              <a:ext cx="86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75" name="Line 154"/>
            <p:cNvSpPr>
              <a:spLocks noChangeShapeType="1"/>
            </p:cNvSpPr>
            <p:nvPr/>
          </p:nvSpPr>
          <p:spPr bwMode="auto">
            <a:xfrm>
              <a:off x="2717" y="1767"/>
              <a:ext cx="0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76" name="Line 155"/>
            <p:cNvSpPr>
              <a:spLocks noChangeShapeType="1"/>
            </p:cNvSpPr>
            <p:nvPr/>
          </p:nvSpPr>
          <p:spPr bwMode="auto">
            <a:xfrm flipV="1">
              <a:off x="2813" y="1863"/>
              <a:ext cx="10" cy="5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77" name="Line 156"/>
            <p:cNvSpPr>
              <a:spLocks noChangeShapeType="1"/>
            </p:cNvSpPr>
            <p:nvPr/>
          </p:nvSpPr>
          <p:spPr bwMode="auto">
            <a:xfrm>
              <a:off x="2813" y="1863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3585" name="Group 161"/>
          <p:cNvGrpSpPr>
            <a:grpSpLocks/>
          </p:cNvGrpSpPr>
          <p:nvPr/>
        </p:nvGrpSpPr>
        <p:grpSpPr bwMode="auto">
          <a:xfrm>
            <a:off x="1217613" y="4179888"/>
            <a:ext cx="2409825" cy="1676400"/>
            <a:chOff x="767" y="2583"/>
            <a:chExt cx="1518" cy="1056"/>
          </a:xfrm>
        </p:grpSpPr>
        <p:grpSp>
          <p:nvGrpSpPr>
            <p:cNvPr id="16446" name="Group 40"/>
            <p:cNvGrpSpPr>
              <a:grpSpLocks/>
            </p:cNvGrpSpPr>
            <p:nvPr/>
          </p:nvGrpSpPr>
          <p:grpSpPr bwMode="auto">
            <a:xfrm>
              <a:off x="767" y="3351"/>
              <a:ext cx="816" cy="288"/>
              <a:chOff x="2957" y="1575"/>
              <a:chExt cx="816" cy="288"/>
            </a:xfrm>
          </p:grpSpPr>
          <p:sp>
            <p:nvSpPr>
              <p:cNvPr id="16453" name="Rectangle 41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454" name="Text Box 42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123456708</a:t>
                </a:r>
                <a:endParaRPr lang="en-US" b="0"/>
              </a:p>
            </p:txBody>
          </p:sp>
          <p:sp>
            <p:nvSpPr>
              <p:cNvPr id="16455" name="Text Box 43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16456" name="Text Box 44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16447" name="Oval 45"/>
            <p:cNvSpPr>
              <a:spLocks noChangeArrowheads="1"/>
            </p:cNvSpPr>
            <p:nvPr/>
          </p:nvSpPr>
          <p:spPr bwMode="auto">
            <a:xfrm>
              <a:off x="787" y="3523"/>
              <a:ext cx="75" cy="75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48" name="Line 120"/>
            <p:cNvSpPr>
              <a:spLocks noChangeShapeType="1"/>
            </p:cNvSpPr>
            <p:nvPr/>
          </p:nvSpPr>
          <p:spPr bwMode="auto">
            <a:xfrm flipH="1">
              <a:off x="1181" y="2583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49" name="Line 121"/>
            <p:cNvSpPr>
              <a:spLocks noChangeShapeType="1"/>
            </p:cNvSpPr>
            <p:nvPr/>
          </p:nvSpPr>
          <p:spPr bwMode="auto">
            <a:xfrm>
              <a:off x="1191" y="2583"/>
              <a:ext cx="0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50" name="Line 122"/>
            <p:cNvSpPr>
              <a:spLocks noChangeShapeType="1"/>
            </p:cNvSpPr>
            <p:nvPr/>
          </p:nvSpPr>
          <p:spPr bwMode="auto">
            <a:xfrm flipV="1">
              <a:off x="1277" y="2669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51" name="Line 124"/>
            <p:cNvSpPr>
              <a:spLocks noChangeShapeType="1"/>
            </p:cNvSpPr>
            <p:nvPr/>
          </p:nvSpPr>
          <p:spPr bwMode="auto">
            <a:xfrm>
              <a:off x="1277" y="2679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52" name="Oval 157"/>
            <p:cNvSpPr>
              <a:spLocks noChangeArrowheads="1"/>
            </p:cNvSpPr>
            <p:nvPr/>
          </p:nvSpPr>
          <p:spPr bwMode="auto">
            <a:xfrm>
              <a:off x="1479" y="3525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03586" name="Group 162"/>
          <p:cNvGrpSpPr>
            <a:grpSpLocks/>
          </p:cNvGrpSpPr>
          <p:nvPr/>
        </p:nvGrpSpPr>
        <p:grpSpPr bwMode="auto">
          <a:xfrm>
            <a:off x="2665413" y="4179888"/>
            <a:ext cx="4264025" cy="1676400"/>
            <a:chOff x="1679" y="2583"/>
            <a:chExt cx="2686" cy="1056"/>
          </a:xfrm>
        </p:grpSpPr>
        <p:grpSp>
          <p:nvGrpSpPr>
            <p:cNvPr id="16417" name="Group 62"/>
            <p:cNvGrpSpPr>
              <a:grpSpLocks/>
            </p:cNvGrpSpPr>
            <p:nvPr/>
          </p:nvGrpSpPr>
          <p:grpSpPr bwMode="auto">
            <a:xfrm>
              <a:off x="1679" y="3351"/>
              <a:ext cx="816" cy="288"/>
              <a:chOff x="2957" y="1575"/>
              <a:chExt cx="816" cy="288"/>
            </a:xfrm>
          </p:grpSpPr>
          <p:sp>
            <p:nvSpPr>
              <p:cNvPr id="16442" name="Rectangle 63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443" name="Text Box 64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123485706</a:t>
                </a:r>
                <a:endParaRPr lang="en-US" b="0"/>
              </a:p>
            </p:txBody>
          </p:sp>
          <p:sp>
            <p:nvSpPr>
              <p:cNvPr id="16444" name="Text Box 65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16445" name="Text Box 66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16418" name="Oval 67"/>
            <p:cNvSpPr>
              <a:spLocks noChangeArrowheads="1"/>
            </p:cNvSpPr>
            <p:nvPr/>
          </p:nvSpPr>
          <p:spPr bwMode="auto">
            <a:xfrm>
              <a:off x="1699" y="3523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16419" name="Group 70"/>
            <p:cNvGrpSpPr>
              <a:grpSpLocks/>
            </p:cNvGrpSpPr>
            <p:nvPr/>
          </p:nvGrpSpPr>
          <p:grpSpPr bwMode="auto">
            <a:xfrm>
              <a:off x="3549" y="3351"/>
              <a:ext cx="816" cy="288"/>
              <a:chOff x="2957" y="1575"/>
              <a:chExt cx="816" cy="288"/>
            </a:xfrm>
          </p:grpSpPr>
          <p:sp>
            <p:nvSpPr>
              <p:cNvPr id="16438" name="Rectangle 71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439" name="Text Box 72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103425786</a:t>
                </a:r>
                <a:endParaRPr lang="en-US" b="0"/>
              </a:p>
            </p:txBody>
          </p:sp>
          <p:sp>
            <p:nvSpPr>
              <p:cNvPr id="16440" name="Text Box 73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16441" name="Text Box 74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16420" name="Oval 75"/>
            <p:cNvSpPr>
              <a:spLocks noChangeArrowheads="1"/>
            </p:cNvSpPr>
            <p:nvPr/>
          </p:nvSpPr>
          <p:spPr bwMode="auto">
            <a:xfrm>
              <a:off x="3573" y="3523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16421" name="Group 78"/>
            <p:cNvGrpSpPr>
              <a:grpSpLocks/>
            </p:cNvGrpSpPr>
            <p:nvPr/>
          </p:nvGrpSpPr>
          <p:grpSpPr bwMode="auto">
            <a:xfrm>
              <a:off x="2619" y="3351"/>
              <a:ext cx="816" cy="288"/>
              <a:chOff x="2957" y="1575"/>
              <a:chExt cx="816" cy="288"/>
            </a:xfrm>
          </p:grpSpPr>
          <p:sp>
            <p:nvSpPr>
              <p:cNvPr id="16434" name="Rectangle 79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435" name="Text Box 80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123045786</a:t>
                </a:r>
                <a:endParaRPr lang="en-US" b="0"/>
              </a:p>
            </p:txBody>
          </p:sp>
          <p:sp>
            <p:nvSpPr>
              <p:cNvPr id="16436" name="Text Box 81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16437" name="Text Box 82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16422" name="Oval 83"/>
            <p:cNvSpPr>
              <a:spLocks noChangeArrowheads="1"/>
            </p:cNvSpPr>
            <p:nvPr/>
          </p:nvSpPr>
          <p:spPr bwMode="auto">
            <a:xfrm>
              <a:off x="2637" y="3523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23" name="Line 129"/>
            <p:cNvSpPr>
              <a:spLocks noChangeShapeType="1"/>
            </p:cNvSpPr>
            <p:nvPr/>
          </p:nvSpPr>
          <p:spPr bwMode="auto">
            <a:xfrm flipV="1">
              <a:off x="4013" y="2679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4" name="Line 138"/>
            <p:cNvSpPr>
              <a:spLocks noChangeShapeType="1"/>
            </p:cNvSpPr>
            <p:nvPr/>
          </p:nvSpPr>
          <p:spPr bwMode="auto">
            <a:xfrm>
              <a:off x="2429" y="3571"/>
              <a:ext cx="17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5" name="Line 139"/>
            <p:cNvSpPr>
              <a:spLocks noChangeShapeType="1"/>
            </p:cNvSpPr>
            <p:nvPr/>
          </p:nvSpPr>
          <p:spPr bwMode="auto">
            <a:xfrm>
              <a:off x="3379" y="3571"/>
              <a:ext cx="17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6" name="Line 145"/>
            <p:cNvSpPr>
              <a:spLocks noChangeShapeType="1"/>
            </p:cNvSpPr>
            <p:nvPr/>
          </p:nvSpPr>
          <p:spPr bwMode="auto">
            <a:xfrm flipH="1">
              <a:off x="3187" y="2583"/>
              <a:ext cx="384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7" name="Line 146"/>
            <p:cNvSpPr>
              <a:spLocks noChangeShapeType="1"/>
            </p:cNvSpPr>
            <p:nvPr/>
          </p:nvSpPr>
          <p:spPr bwMode="auto">
            <a:xfrm flipH="1">
              <a:off x="2093" y="2871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8" name="Line 147"/>
            <p:cNvSpPr>
              <a:spLocks noChangeShapeType="1"/>
            </p:cNvSpPr>
            <p:nvPr/>
          </p:nvSpPr>
          <p:spPr bwMode="auto">
            <a:xfrm>
              <a:off x="2103" y="2871"/>
              <a:ext cx="0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9" name="Line 149"/>
            <p:cNvSpPr>
              <a:spLocks noChangeShapeType="1"/>
            </p:cNvSpPr>
            <p:nvPr/>
          </p:nvSpPr>
          <p:spPr bwMode="auto">
            <a:xfrm flipV="1">
              <a:off x="2257" y="2967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0" name="Line 150"/>
            <p:cNvSpPr>
              <a:spLocks noChangeShapeType="1"/>
            </p:cNvSpPr>
            <p:nvPr/>
          </p:nvSpPr>
          <p:spPr bwMode="auto">
            <a:xfrm>
              <a:off x="2247" y="2967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1" name="Line 151"/>
            <p:cNvSpPr>
              <a:spLocks noChangeShapeType="1"/>
            </p:cNvSpPr>
            <p:nvPr/>
          </p:nvSpPr>
          <p:spPr bwMode="auto">
            <a:xfrm flipV="1">
              <a:off x="3293" y="2689"/>
              <a:ext cx="33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2" name="Line 152"/>
            <p:cNvSpPr>
              <a:spLocks noChangeShapeType="1"/>
            </p:cNvSpPr>
            <p:nvPr/>
          </p:nvSpPr>
          <p:spPr bwMode="auto">
            <a:xfrm flipV="1">
              <a:off x="3149" y="2679"/>
              <a:ext cx="768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3" name="Oval 158"/>
            <p:cNvSpPr>
              <a:spLocks noChangeArrowheads="1"/>
            </p:cNvSpPr>
            <p:nvPr/>
          </p:nvSpPr>
          <p:spPr bwMode="auto">
            <a:xfrm>
              <a:off x="4271" y="3525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6393" name="Line 164"/>
          <p:cNvSpPr>
            <a:spLocks noChangeShapeType="1"/>
          </p:cNvSpPr>
          <p:nvPr/>
        </p:nvSpPr>
        <p:spPr bwMode="auto">
          <a:xfrm>
            <a:off x="182563" y="5430838"/>
            <a:ext cx="990600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6394" name="Line 165"/>
          <p:cNvSpPr>
            <a:spLocks noChangeShapeType="1"/>
          </p:cNvSpPr>
          <p:nvPr/>
        </p:nvSpPr>
        <p:spPr bwMode="auto">
          <a:xfrm>
            <a:off x="198438" y="5399088"/>
            <a:ext cx="0" cy="8382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16395" name="Picture 166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6454775"/>
            <a:ext cx="731838" cy="73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6" name="Text Box 167"/>
          <p:cNvSpPr txBox="1">
            <a:spLocks noChangeArrowheads="1"/>
          </p:cNvSpPr>
          <p:nvPr/>
        </p:nvSpPr>
        <p:spPr bwMode="auto">
          <a:xfrm>
            <a:off x="274638" y="5932488"/>
            <a:ext cx="22653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>
                <a:solidFill>
                  <a:srgbClr val="FFFFFF"/>
                </a:solidFill>
                <a:latin typeface="Arial" charset="0"/>
              </a:rPr>
              <a:t>batas kedalaman = 2</a:t>
            </a:r>
          </a:p>
          <a:p>
            <a:pPr algn="l"/>
            <a:r>
              <a:rPr lang="en-US" sz="1400">
                <a:solidFill>
                  <a:srgbClr val="FFFFFF"/>
                </a:solidFill>
                <a:latin typeface="Arial" charset="0"/>
              </a:rPr>
              <a:t>Initial_State = 123450786</a:t>
            </a:r>
          </a:p>
        </p:txBody>
      </p:sp>
      <p:pic>
        <p:nvPicPr>
          <p:cNvPr id="16397" name="Picture 168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5125" y="6462713"/>
            <a:ext cx="731838" cy="722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8" name="Text Box 169"/>
          <p:cNvSpPr txBox="1">
            <a:spLocks noChangeArrowheads="1"/>
          </p:cNvSpPr>
          <p:nvPr/>
        </p:nvSpPr>
        <p:spPr bwMode="auto">
          <a:xfrm>
            <a:off x="1536700" y="7148513"/>
            <a:ext cx="2197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>
                <a:solidFill>
                  <a:srgbClr val="FF3300"/>
                </a:solidFill>
                <a:latin typeface="Arial" charset="0"/>
              </a:rPr>
              <a:t>Goal_State = 103425786</a:t>
            </a:r>
          </a:p>
        </p:txBody>
      </p:sp>
      <p:sp>
        <p:nvSpPr>
          <p:cNvPr id="16399" name="Line 170"/>
          <p:cNvSpPr>
            <a:spLocks noChangeShapeType="1"/>
          </p:cNvSpPr>
          <p:nvPr/>
        </p:nvSpPr>
        <p:spPr bwMode="auto">
          <a:xfrm>
            <a:off x="1177925" y="6796088"/>
            <a:ext cx="381000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3598" name="Text Box 174"/>
          <p:cNvSpPr txBox="1">
            <a:spLocks noChangeArrowheads="1"/>
          </p:cNvSpPr>
          <p:nvPr/>
        </p:nvSpPr>
        <p:spPr bwMode="auto">
          <a:xfrm>
            <a:off x="198438" y="1131888"/>
            <a:ext cx="525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>
                <a:solidFill>
                  <a:srgbClr val="FFFFFF"/>
                </a:solidFill>
                <a:latin typeface="Arial" charset="0"/>
              </a:rPr>
              <a:t>Algoritma :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latin typeface="Arial" charset="0"/>
              </a:rPr>
              <a:t>1. Periksa apakah Akar^.State = Goal_State?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latin typeface="Arial" charset="0"/>
              </a:rPr>
              <a:t>     </a:t>
            </a:r>
            <a:r>
              <a:rPr lang="en-US" sz="1400" b="0">
                <a:solidFill>
                  <a:srgbClr val="FF3300"/>
                </a:solidFill>
                <a:latin typeface="Arial" charset="0"/>
              </a:rPr>
              <a:t>ya     	: Goal_State ditemukan dan keluar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latin typeface="Arial" charset="0"/>
              </a:rPr>
              <a:t>     </a:t>
            </a:r>
            <a:r>
              <a:rPr lang="en-US" sz="1400" b="0">
                <a:solidFill>
                  <a:srgbClr val="FF9933"/>
                </a:solidFill>
                <a:latin typeface="Arial" charset="0"/>
              </a:rPr>
              <a:t>tidak 	: Bentuk semua simpul anak</a:t>
            </a:r>
            <a:endParaRPr lang="en-US" sz="1400" b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  <p:sp>
        <p:nvSpPr>
          <p:cNvPr id="103599" name="Text Box 175"/>
          <p:cNvSpPr txBox="1">
            <a:spLocks noChangeArrowheads="1"/>
          </p:cNvSpPr>
          <p:nvPr/>
        </p:nvSpPr>
        <p:spPr bwMode="auto">
          <a:xfrm>
            <a:off x="198438" y="1966913"/>
            <a:ext cx="525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 b="0">
                <a:solidFill>
                  <a:srgbClr val="FFFFFF"/>
                </a:solidFill>
                <a:latin typeface="Arial" charset="0"/>
              </a:rPr>
              <a:t>2. P = akar</a:t>
            </a:r>
          </a:p>
        </p:txBody>
      </p:sp>
      <p:sp>
        <p:nvSpPr>
          <p:cNvPr id="103600" name="Text Box 176"/>
          <p:cNvSpPr txBox="1">
            <a:spLocks noChangeArrowheads="1"/>
          </p:cNvSpPr>
          <p:nvPr/>
        </p:nvSpPr>
        <p:spPr bwMode="auto">
          <a:xfrm>
            <a:off x="198438" y="2195513"/>
            <a:ext cx="525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 b="0">
                <a:solidFill>
                  <a:srgbClr val="FFFFFF"/>
                </a:solidFill>
                <a:latin typeface="Arial" charset="0"/>
              </a:rPr>
              <a:t>3. Pindahkan P pada level yang belum diperiksa</a:t>
            </a:r>
          </a:p>
        </p:txBody>
      </p:sp>
      <p:sp>
        <p:nvSpPr>
          <p:cNvPr id="103601" name="Text Box 177"/>
          <p:cNvSpPr txBox="1">
            <a:spLocks noChangeArrowheads="1"/>
          </p:cNvSpPr>
          <p:nvPr/>
        </p:nvSpPr>
        <p:spPr bwMode="auto">
          <a:xfrm>
            <a:off x="198438" y="2424113"/>
            <a:ext cx="38862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 b="0">
                <a:solidFill>
                  <a:srgbClr val="FFFFFF"/>
                </a:solidFill>
                <a:latin typeface="Arial" charset="0"/>
              </a:rPr>
              <a:t>4. Telusuri setiap simpul dalam satu level,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latin typeface="Arial" charset="0"/>
              </a:rPr>
              <a:t>    periksa apakah P^.State = Goal_State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latin typeface="Arial" charset="0"/>
              </a:rPr>
              <a:t>    </a:t>
            </a:r>
            <a:r>
              <a:rPr lang="en-US" sz="1400" b="0">
                <a:solidFill>
                  <a:srgbClr val="FF3300"/>
                </a:solidFill>
                <a:latin typeface="Arial" charset="0"/>
              </a:rPr>
              <a:t>ya	: Goal_State ditemukan dan keluar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latin typeface="Arial" charset="0"/>
              </a:rPr>
              <a:t>    </a:t>
            </a:r>
            <a:r>
              <a:rPr lang="en-US" sz="1400" b="0">
                <a:solidFill>
                  <a:srgbClr val="FF9933"/>
                </a:solidFill>
                <a:latin typeface="Arial" charset="0"/>
              </a:rPr>
              <a:t>tidak	: Bentuk semua simpul anak</a:t>
            </a:r>
          </a:p>
          <a:p>
            <a:pPr algn="l"/>
            <a:r>
              <a:rPr lang="en-US" sz="1400" b="0">
                <a:solidFill>
                  <a:srgbClr val="FF9933"/>
                </a:solidFill>
                <a:latin typeface="Arial" charset="0"/>
              </a:rPr>
              <a:t>                     jika level </a:t>
            </a:r>
            <a:r>
              <a:rPr lang="en-US" sz="1400" b="0">
                <a:solidFill>
                  <a:srgbClr val="FF9933"/>
                </a:solidFill>
                <a:latin typeface="Arial" charset="0"/>
                <a:cs typeface="Arial" charset="0"/>
              </a:rPr>
              <a:t>≠ kedalaman</a:t>
            </a:r>
            <a:r>
              <a:rPr lang="en-US" sz="1400" b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algn="l"/>
            <a:endParaRPr lang="en-US" sz="1400" b="0">
              <a:solidFill>
                <a:srgbClr val="FFFFFF"/>
              </a:solidFill>
              <a:latin typeface="Arial" charset="0"/>
            </a:endParaRPr>
          </a:p>
          <a:p>
            <a:pPr algn="l"/>
            <a:endParaRPr lang="en-US" sz="1400" b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602" name="Text Box 178"/>
          <p:cNvSpPr txBox="1">
            <a:spLocks noChangeArrowheads="1"/>
          </p:cNvSpPr>
          <p:nvPr/>
        </p:nvSpPr>
        <p:spPr bwMode="auto">
          <a:xfrm>
            <a:off x="198438" y="3490913"/>
            <a:ext cx="525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 b="0">
                <a:solidFill>
                  <a:srgbClr val="FFFFFF"/>
                </a:solidFill>
                <a:latin typeface="Arial" charset="0"/>
              </a:rPr>
              <a:t>5. Ulangi langkah 2 – 4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latin typeface="Arial" charset="0"/>
              </a:rPr>
              <a:t>    sampai level = kedalaman</a:t>
            </a:r>
          </a:p>
        </p:txBody>
      </p:sp>
      <p:sp>
        <p:nvSpPr>
          <p:cNvPr id="103603" name="Text Box 179"/>
          <p:cNvSpPr txBox="1">
            <a:spLocks noChangeArrowheads="1"/>
          </p:cNvSpPr>
          <p:nvPr/>
        </p:nvSpPr>
        <p:spPr bwMode="auto">
          <a:xfrm>
            <a:off x="6357938" y="2255838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103604" name="Text Box 180"/>
          <p:cNvSpPr txBox="1">
            <a:spLocks noChangeArrowheads="1"/>
          </p:cNvSpPr>
          <p:nvPr/>
        </p:nvSpPr>
        <p:spPr bwMode="auto">
          <a:xfrm>
            <a:off x="4084638" y="33385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103605" name="Text Box 181"/>
          <p:cNvSpPr txBox="1">
            <a:spLocks noChangeArrowheads="1"/>
          </p:cNvSpPr>
          <p:nvPr/>
        </p:nvSpPr>
        <p:spPr bwMode="auto">
          <a:xfrm>
            <a:off x="5989638" y="33385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103606" name="Text Box 182"/>
          <p:cNvSpPr txBox="1">
            <a:spLocks noChangeArrowheads="1"/>
          </p:cNvSpPr>
          <p:nvPr/>
        </p:nvSpPr>
        <p:spPr bwMode="auto">
          <a:xfrm>
            <a:off x="8199438" y="33385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103607" name="Text Box 183"/>
          <p:cNvSpPr txBox="1">
            <a:spLocks noChangeArrowheads="1"/>
          </p:cNvSpPr>
          <p:nvPr/>
        </p:nvSpPr>
        <p:spPr bwMode="auto">
          <a:xfrm>
            <a:off x="1798638" y="47101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103608" name="Text Box 184"/>
          <p:cNvSpPr txBox="1">
            <a:spLocks noChangeArrowheads="1"/>
          </p:cNvSpPr>
          <p:nvPr/>
        </p:nvSpPr>
        <p:spPr bwMode="auto">
          <a:xfrm>
            <a:off x="3309938" y="47101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103609" name="Text Box 185"/>
          <p:cNvSpPr txBox="1">
            <a:spLocks noChangeArrowheads="1"/>
          </p:cNvSpPr>
          <p:nvPr/>
        </p:nvSpPr>
        <p:spPr bwMode="auto">
          <a:xfrm>
            <a:off x="4608513" y="47101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sp>
        <p:nvSpPr>
          <p:cNvPr id="103610" name="Text Box 186"/>
          <p:cNvSpPr txBox="1">
            <a:spLocks noChangeArrowheads="1"/>
          </p:cNvSpPr>
          <p:nvPr/>
        </p:nvSpPr>
        <p:spPr bwMode="auto">
          <a:xfrm>
            <a:off x="6164263" y="47101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chemeClr val="accent2"/>
                </a:solidFill>
                <a:latin typeface="Arial" charset="0"/>
              </a:rPr>
              <a:t>= Goal_State ?</a:t>
            </a:r>
          </a:p>
        </p:txBody>
      </p:sp>
      <p:grpSp>
        <p:nvGrpSpPr>
          <p:cNvPr id="103611" name="Group 187"/>
          <p:cNvGrpSpPr>
            <a:grpSpLocks/>
          </p:cNvGrpSpPr>
          <p:nvPr/>
        </p:nvGrpSpPr>
        <p:grpSpPr bwMode="auto">
          <a:xfrm>
            <a:off x="5761038" y="5853113"/>
            <a:ext cx="825500" cy="622300"/>
            <a:chOff x="5257" y="3871"/>
            <a:chExt cx="520" cy="392"/>
          </a:xfrm>
        </p:grpSpPr>
        <p:sp>
          <p:nvSpPr>
            <p:cNvPr id="16415" name="Text Box 188"/>
            <p:cNvSpPr txBox="1">
              <a:spLocks noChangeArrowheads="1"/>
            </p:cNvSpPr>
            <p:nvPr/>
          </p:nvSpPr>
          <p:spPr bwMode="auto">
            <a:xfrm>
              <a:off x="5257" y="4071"/>
              <a:ext cx="5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MATCH</a:t>
              </a:r>
            </a:p>
          </p:txBody>
        </p:sp>
        <p:sp>
          <p:nvSpPr>
            <p:cNvPr id="16416" name="Line 189"/>
            <p:cNvSpPr>
              <a:spLocks noChangeShapeType="1"/>
            </p:cNvSpPr>
            <p:nvPr/>
          </p:nvSpPr>
          <p:spPr bwMode="auto">
            <a:xfrm flipV="1">
              <a:off x="5501" y="3871"/>
              <a:ext cx="0" cy="192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3614" name="Text Box 190"/>
          <p:cNvSpPr txBox="1">
            <a:spLocks noChangeArrowheads="1"/>
          </p:cNvSpPr>
          <p:nvPr/>
        </p:nvSpPr>
        <p:spPr bwMode="auto">
          <a:xfrm>
            <a:off x="6161088" y="4710113"/>
            <a:ext cx="1047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rgbClr val="FF3300"/>
                </a:solidFill>
                <a:latin typeface="Arial" charset="0"/>
              </a:rPr>
              <a:t>= RESULT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0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0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0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1000"/>
                                        <p:tgtEl>
                                          <p:spTgt spid="103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0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10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0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2856E-7 2.09205E-6 L -0.18681 0.1805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3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48" y="9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0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1000"/>
                                        <p:tgtEl>
                                          <p:spTgt spid="10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0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1000"/>
                                        <p:tgtEl>
                                          <p:spTgt spid="103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681 0.18054 L 0.01579 0.1805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03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1000"/>
                                        <p:tgtEl>
                                          <p:spTgt spid="10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0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1000"/>
                                        <p:tgtEl>
                                          <p:spTgt spid="103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8 0.18054 L 0.24089 0.18054 " pathEditMode="relative" ptsTypes="AA">
                                      <p:cBhvr>
                                        <p:cTn id="75" dur="2000" fill="hold"/>
                                        <p:tgtEl>
                                          <p:spTgt spid="103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1000"/>
                                        <p:tgtEl>
                                          <p:spTgt spid="10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10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1000"/>
                                        <p:tgtEl>
                                          <p:spTgt spid="103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10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89 0.18054 L 0.00828 -0.00021 " pathEditMode="relative" ptsTypes="AA">
                                      <p:cBhvr>
                                        <p:cTn id="95" dur="2000" fill="hold"/>
                                        <p:tgtEl>
                                          <p:spTgt spid="103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051E-6 1.29707E-6 L -0.42019 0.361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03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10" y="18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1000"/>
                                        <p:tgtEl>
                                          <p:spTgt spid="10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02 0.3615 L -0.02173 0.25083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03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16" y="-5544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1000"/>
                                        <p:tgtEl>
                                          <p:spTgt spid="103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73 0.25083 L -0.26935 0.3813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03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81" y="65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1000"/>
                                        <p:tgtEl>
                                          <p:spTgt spid="10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935 0.38138 L -0.13429 0.38138 " pathEditMode="relative" ptsTypes="AA">
                                      <p:cBhvr>
                                        <p:cTn id="120" dur="2000" fill="hold"/>
                                        <p:tgtEl>
                                          <p:spTgt spid="103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1000"/>
                                        <p:tgtEl>
                                          <p:spTgt spid="103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1000"/>
                                        <p:tgtEl>
                                          <p:spTgt spid="10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1000"/>
                                        <p:tgtEl>
                                          <p:spTgt spid="103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28 0.38138 L 0.02329 0.38138 " pathEditMode="relative" ptsTypes="AA">
                                      <p:cBhvr>
                                        <p:cTn id="133" dur="2000" fill="hold"/>
                                        <p:tgtEl>
                                          <p:spTgt spid="103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7" dur="1000"/>
                                        <p:tgtEl>
                                          <p:spTgt spid="10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2000"/>
                                        <p:tgtEl>
                                          <p:spTgt spid="10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1000"/>
                                        <p:tgtEl>
                                          <p:spTgt spid="103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4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8" dur="1000"/>
                                        <p:tgtEl>
                                          <p:spTgt spid="10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98" grpId="0"/>
      <p:bldP spid="103599" grpId="0"/>
      <p:bldP spid="103600" grpId="0"/>
      <p:bldP spid="103601" grpId="0"/>
      <p:bldP spid="103602" grpId="0"/>
      <p:bldP spid="103603" grpId="0"/>
      <p:bldP spid="103603" grpId="1"/>
      <p:bldP spid="103604" grpId="0"/>
      <p:bldP spid="103604" grpId="1"/>
      <p:bldP spid="103605" grpId="0"/>
      <p:bldP spid="103605" grpId="1"/>
      <p:bldP spid="103606" grpId="0"/>
      <p:bldP spid="103606" grpId="1"/>
      <p:bldP spid="103607" grpId="0"/>
      <p:bldP spid="103607" grpId="1"/>
      <p:bldP spid="103608" grpId="0"/>
      <p:bldP spid="103608" grpId="1"/>
      <p:bldP spid="103609" grpId="0"/>
      <p:bldP spid="103609" grpId="1"/>
      <p:bldP spid="103610" grpId="0"/>
      <p:bldP spid="103610" grpId="1"/>
      <p:bldP spid="1036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307975"/>
            <a:ext cx="9215437" cy="1582738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chemeClr val="tx1"/>
                </a:solidFill>
              </a:rPr>
              <a:t>procedure BREADTH_FIRST_SEARCH ( var akar : TREE; var ditemukan : boolean; </a:t>
            </a:r>
            <a:br>
              <a:rPr lang="en-US" sz="1800" b="1" smtClean="0">
                <a:solidFill>
                  <a:schemeClr val="tx1"/>
                </a:solidFill>
              </a:rPr>
            </a:br>
            <a:r>
              <a:rPr lang="en-US" sz="1800" b="1" smtClean="0">
                <a:solidFill>
                  <a:schemeClr val="tx1"/>
                </a:solidFill>
              </a:rPr>
              <a:t>  			                     var res   : TREE );</a:t>
            </a:r>
            <a:br>
              <a:rPr lang="en-US" sz="1800" b="1" smtClean="0">
                <a:solidFill>
                  <a:schemeClr val="tx1"/>
                </a:solidFill>
              </a:rPr>
            </a:br>
            <a:r>
              <a:rPr lang="en-US" sz="1400" b="1" smtClean="0">
                <a:solidFill>
                  <a:schemeClr val="tx1"/>
                </a:solidFill>
              </a:rPr>
              <a:t>var     i, j 		: integer;</a:t>
            </a:r>
            <a:br>
              <a:rPr lang="en-US" sz="1400" b="1" smtClean="0">
                <a:solidFill>
                  <a:schemeClr val="tx1"/>
                </a:solidFill>
              </a:rPr>
            </a:br>
            <a:r>
              <a:rPr lang="en-US" sz="1400" b="1" smtClean="0">
                <a:solidFill>
                  <a:schemeClr val="tx1"/>
                </a:solidFill>
              </a:rPr>
              <a:t>          Q 		: TREE;</a:t>
            </a:r>
            <a:br>
              <a:rPr lang="en-US" sz="1400" b="1" smtClean="0">
                <a:solidFill>
                  <a:schemeClr val="tx1"/>
                </a:solidFill>
              </a:rPr>
            </a:br>
            <a:r>
              <a:rPr lang="en-US" sz="1400" b="1" smtClean="0">
                <a:solidFill>
                  <a:schemeClr val="tx1"/>
                </a:solidFill>
              </a:rPr>
              <a:t>          ada_saudara	:boolean;</a:t>
            </a:r>
            <a:br>
              <a:rPr lang="en-US" sz="1400" b="1" smtClean="0">
                <a:solidFill>
                  <a:schemeClr val="tx1"/>
                </a:solidFill>
              </a:rPr>
            </a:br>
            <a:r>
              <a:rPr lang="en-US" sz="1400" b="1" smtClean="0"/>
              <a:t>BEGIN</a:t>
            </a:r>
            <a:br>
              <a:rPr lang="en-US" sz="1400" b="1" smtClean="0"/>
            </a:br>
            <a:endParaRPr lang="en-US" sz="14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890713"/>
            <a:ext cx="3957637" cy="5013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FF9933"/>
                </a:solidFill>
              </a:rPr>
              <a:t>if node_berbeda(akar^.state,goal_state)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</a:t>
            </a:r>
            <a:r>
              <a:rPr lang="en-US" sz="1200" smtClean="0">
                <a:solidFill>
                  <a:srgbClr val="FF9933"/>
                </a:solidFill>
              </a:rPr>
              <a:t>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level:=0;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inc(jNode);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generate_anak(akar,false,1);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tx2"/>
                </a:solidFill>
              </a:rPr>
              <a:t>      { pelacakan pada semua simpul dalam satu level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chemeClr val="tx2"/>
                </a:solidFill>
              </a:rPr>
              <a:t>        mulai level ke-1 sampai kedalaman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</a:t>
            </a:r>
            <a:r>
              <a:rPr lang="en-US" sz="1200" smtClean="0">
                <a:solidFill>
                  <a:srgbClr val="0033CC"/>
                </a:solidFill>
              </a:rPr>
              <a:t>for i:=1 to kedalaman do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Q:=akar;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for j:=1 to i do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 Q:=Q^.anak_pertama;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inc(level);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ada_saudara:=true;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</a:t>
            </a:r>
            <a:r>
              <a:rPr lang="en-US" sz="1200" smtClean="0">
                <a:solidFill>
                  <a:srgbClr val="FF3300"/>
                </a:solidFill>
              </a:rPr>
              <a:t>repeat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inc(jNode);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if node_berbeda(Q^.state,goal_state)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   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      if i&lt;kedalaman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         generate_anak(Q, False, i+1);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      if Q^.saudara&lt;&gt;nil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         Q:=Q^.saudara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      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         ada_saudara:=ada_saudara_jauh(Q);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   end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18038" y="2195513"/>
            <a:ext cx="3957637" cy="501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370" tIns="50685" rIns="101370" bIns="50685"/>
          <a:lstStyle/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          else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              begin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                ditemukan := true;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                res:=Q;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              end;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       </a:t>
            </a:r>
            <a:r>
              <a:rPr lang="en-US" sz="1200" b="0">
                <a:solidFill>
                  <a:srgbClr val="FF3300"/>
                </a:solidFill>
                <a:latin typeface="Arial" charset="0"/>
              </a:rPr>
              <a:t> until (ditemukan) or  (not ada_saudara);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        if ditemukan then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           break;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      </a:t>
            </a:r>
            <a:r>
              <a:rPr lang="en-US" sz="1200" b="0">
                <a:solidFill>
                  <a:srgbClr val="0033CC"/>
                </a:solidFill>
                <a:latin typeface="Arial" charset="0"/>
              </a:rPr>
              <a:t>end;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</a:t>
            </a:r>
            <a:r>
              <a:rPr lang="en-US" sz="1200" b="0">
                <a:solidFill>
                  <a:srgbClr val="FF9933"/>
                </a:solidFill>
                <a:latin typeface="Arial" charset="0"/>
              </a:rPr>
              <a:t>end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</a:t>
            </a:r>
            <a:r>
              <a:rPr lang="en-US" sz="1200" b="0">
                <a:solidFill>
                  <a:srgbClr val="FF9933"/>
                </a:solidFill>
                <a:latin typeface="Arial" charset="0"/>
              </a:rPr>
              <a:t>else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begin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  ketemu:=true;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  jNode:=1;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200" b="0">
                <a:latin typeface="Arial" charset="0"/>
              </a:rPr>
              <a:t>     end;</a:t>
            </a:r>
          </a:p>
          <a:p>
            <a:pPr marL="379413" indent="-379413" algn="l" defTabSz="1014413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>
                <a:latin typeface="Arial" charset="0"/>
              </a:rPr>
              <a:t>END;</a:t>
            </a:r>
          </a:p>
        </p:txBody>
      </p:sp>
      <p:sp>
        <p:nvSpPr>
          <p:cNvPr id="102405" name="Oval 5"/>
          <p:cNvSpPr>
            <a:spLocks noChangeArrowheads="1"/>
          </p:cNvSpPr>
          <p:nvPr/>
        </p:nvSpPr>
        <p:spPr bwMode="auto">
          <a:xfrm>
            <a:off x="960438" y="4437063"/>
            <a:ext cx="914400" cy="228600"/>
          </a:xfrm>
          <a:prstGeom prst="ellipse">
            <a:avLst/>
          </a:prstGeom>
          <a:noFill/>
          <a:ln w="28575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>
            <a:off x="5075238" y="3033713"/>
            <a:ext cx="3124200" cy="381000"/>
          </a:xfrm>
          <a:prstGeom prst="ellipse">
            <a:avLst/>
          </a:prstGeom>
          <a:noFill/>
          <a:ln w="28575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 flipV="1">
            <a:off x="1874838" y="3262313"/>
            <a:ext cx="3200400" cy="1295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animBg="1"/>
      <p:bldP spid="102406" grpId="0" animBg="1"/>
      <p:bldP spid="1024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BEST FIRST SEARCH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51038" y="1585913"/>
            <a:ext cx="7620000" cy="3224212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smtClean="0">
                <a:solidFill>
                  <a:srgbClr val="FF3300"/>
                </a:solidFill>
              </a:rPr>
              <a:t>	</a:t>
            </a:r>
            <a:r>
              <a:rPr lang="en-US" sz="2200" smtClean="0">
                <a:solidFill>
                  <a:schemeClr val="accent2"/>
                </a:solidFill>
              </a:rPr>
              <a:t>Dalam pelacakannya selain menggunakan </a:t>
            </a:r>
            <a:r>
              <a:rPr lang="en-US" sz="2200" smtClean="0">
                <a:solidFill>
                  <a:srgbClr val="FF9933"/>
                </a:solidFill>
              </a:rPr>
              <a:t>struktur data pohon</a:t>
            </a:r>
            <a:r>
              <a:rPr lang="en-US" sz="2200" smtClean="0">
                <a:solidFill>
                  <a:schemeClr val="accent2"/>
                </a:solidFill>
              </a:rPr>
              <a:t> juga menggunakan </a:t>
            </a:r>
            <a:r>
              <a:rPr lang="en-US" sz="2200" smtClean="0">
                <a:solidFill>
                  <a:srgbClr val="FF9933"/>
                </a:solidFill>
              </a:rPr>
              <a:t>struktur data antrian</a:t>
            </a:r>
            <a:r>
              <a:rPr lang="en-US" sz="2200" smtClean="0">
                <a:solidFill>
                  <a:schemeClr val="accent2"/>
                </a:solidFill>
              </a:rPr>
              <a:t>. Antrian ini digunakan untuk menyimpan simpul-simpul yang telah dibentuk dan dievaluasi nilai heuristiknya, tetapi belum diperiksa.</a:t>
            </a:r>
          </a:p>
        </p:txBody>
      </p:sp>
      <p:sp>
        <p:nvSpPr>
          <p:cNvPr id="18436" name="Rectangle 19"/>
          <p:cNvSpPr>
            <a:spLocks noChangeArrowheads="1"/>
          </p:cNvSpPr>
          <p:nvPr/>
        </p:nvSpPr>
        <p:spPr bwMode="auto">
          <a:xfrm>
            <a:off x="4618038" y="3414713"/>
            <a:ext cx="50736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/>
              <a:t> </a:t>
            </a:r>
            <a:r>
              <a:rPr lang="en-US" sz="2000">
                <a:latin typeface="Arial" charset="0"/>
              </a:rPr>
              <a:t>ANTRIAN = ^point;</a:t>
            </a:r>
          </a:p>
          <a:p>
            <a:pPr algn="l"/>
            <a:r>
              <a:rPr lang="en-US" sz="2000">
                <a:latin typeface="Arial" charset="0"/>
              </a:rPr>
              <a:t>         point = record</a:t>
            </a:r>
          </a:p>
          <a:p>
            <a:pPr algn="l"/>
            <a:r>
              <a:rPr lang="en-US" sz="2000">
                <a:latin typeface="Arial" charset="0"/>
              </a:rPr>
              <a:t>             	           data  : TREE;</a:t>
            </a:r>
          </a:p>
          <a:p>
            <a:pPr algn="l"/>
            <a:r>
              <a:rPr lang="en-US" sz="2000">
                <a:latin typeface="Arial" charset="0"/>
              </a:rPr>
              <a:t>             	           next  : ANTRIAN</a:t>
            </a:r>
          </a:p>
          <a:p>
            <a:pPr algn="l"/>
            <a:r>
              <a:rPr lang="en-US" sz="2000">
                <a:latin typeface="Arial" charset="0"/>
              </a:rPr>
              <a:t>           	         end;</a:t>
            </a:r>
          </a:p>
        </p:txBody>
      </p:sp>
      <p:grpSp>
        <p:nvGrpSpPr>
          <p:cNvPr id="104468" name="Group 20"/>
          <p:cNvGrpSpPr>
            <a:grpSpLocks/>
          </p:cNvGrpSpPr>
          <p:nvPr/>
        </p:nvGrpSpPr>
        <p:grpSpPr bwMode="auto">
          <a:xfrm>
            <a:off x="2332038" y="5081588"/>
            <a:ext cx="3094037" cy="2027237"/>
            <a:chOff x="4013" y="2823"/>
            <a:chExt cx="1949" cy="1277"/>
          </a:xfrm>
        </p:grpSpPr>
        <p:sp>
          <p:nvSpPr>
            <p:cNvPr id="18445" name="Rectangle 21"/>
            <p:cNvSpPr>
              <a:spLocks noChangeArrowheads="1"/>
            </p:cNvSpPr>
            <p:nvPr/>
          </p:nvSpPr>
          <p:spPr bwMode="auto">
            <a:xfrm>
              <a:off x="5077" y="3455"/>
              <a:ext cx="440" cy="219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6" name="Rectangle 22"/>
            <p:cNvSpPr>
              <a:spLocks noChangeArrowheads="1"/>
            </p:cNvSpPr>
            <p:nvPr/>
          </p:nvSpPr>
          <p:spPr bwMode="auto">
            <a:xfrm>
              <a:off x="4205" y="3455"/>
              <a:ext cx="440" cy="219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7" name="Rectangle 23"/>
            <p:cNvSpPr>
              <a:spLocks noChangeArrowheads="1"/>
            </p:cNvSpPr>
            <p:nvPr/>
          </p:nvSpPr>
          <p:spPr bwMode="auto">
            <a:xfrm>
              <a:off x="4645" y="3231"/>
              <a:ext cx="440" cy="219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8" name="Line 24"/>
            <p:cNvSpPr>
              <a:spLocks noChangeShapeType="1"/>
            </p:cNvSpPr>
            <p:nvPr/>
          </p:nvSpPr>
          <p:spPr bwMode="auto">
            <a:xfrm>
              <a:off x="4405" y="3567"/>
              <a:ext cx="0" cy="384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9" name="Line 25"/>
            <p:cNvSpPr>
              <a:spLocks noChangeShapeType="1"/>
            </p:cNvSpPr>
            <p:nvPr/>
          </p:nvSpPr>
          <p:spPr bwMode="auto">
            <a:xfrm>
              <a:off x="5317" y="3567"/>
              <a:ext cx="48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50" name="Line 26"/>
            <p:cNvSpPr>
              <a:spLocks noChangeShapeType="1"/>
            </p:cNvSpPr>
            <p:nvPr/>
          </p:nvSpPr>
          <p:spPr bwMode="auto">
            <a:xfrm flipV="1">
              <a:off x="4845" y="3015"/>
              <a:ext cx="0" cy="33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51" name="Text Box 27"/>
            <p:cNvSpPr txBox="1">
              <a:spLocks noChangeArrowheads="1"/>
            </p:cNvSpPr>
            <p:nvPr/>
          </p:nvSpPr>
          <p:spPr bwMode="auto">
            <a:xfrm>
              <a:off x="4205" y="3231"/>
              <a:ext cx="440" cy="218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heur</a:t>
              </a:r>
            </a:p>
          </p:txBody>
        </p:sp>
        <p:sp>
          <p:nvSpPr>
            <p:cNvPr id="18452" name="Text Box 28"/>
            <p:cNvSpPr txBox="1">
              <a:spLocks noChangeArrowheads="1"/>
            </p:cNvSpPr>
            <p:nvPr/>
          </p:nvSpPr>
          <p:spPr bwMode="auto">
            <a:xfrm>
              <a:off x="4645" y="3455"/>
              <a:ext cx="432" cy="218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state</a:t>
              </a:r>
            </a:p>
          </p:txBody>
        </p:sp>
        <p:sp>
          <p:nvSpPr>
            <p:cNvPr id="18453" name="Text Box 29"/>
            <p:cNvSpPr txBox="1">
              <a:spLocks noChangeArrowheads="1"/>
            </p:cNvSpPr>
            <p:nvPr/>
          </p:nvSpPr>
          <p:spPr bwMode="auto">
            <a:xfrm>
              <a:off x="5077" y="3231"/>
              <a:ext cx="440" cy="218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level</a:t>
              </a:r>
            </a:p>
          </p:txBody>
        </p:sp>
        <p:sp>
          <p:nvSpPr>
            <p:cNvPr id="18454" name="Text Box 30"/>
            <p:cNvSpPr txBox="1">
              <a:spLocks noChangeArrowheads="1"/>
            </p:cNvSpPr>
            <p:nvPr/>
          </p:nvSpPr>
          <p:spPr bwMode="auto">
            <a:xfrm>
              <a:off x="4013" y="3927"/>
              <a:ext cx="7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anak_pertama</a:t>
              </a:r>
            </a:p>
          </p:txBody>
        </p:sp>
        <p:sp>
          <p:nvSpPr>
            <p:cNvPr id="18455" name="Text Box 31"/>
            <p:cNvSpPr txBox="1">
              <a:spLocks noChangeArrowheads="1"/>
            </p:cNvSpPr>
            <p:nvPr/>
          </p:nvSpPr>
          <p:spPr bwMode="auto">
            <a:xfrm>
              <a:off x="4640" y="2823"/>
              <a:ext cx="3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induk</a:t>
              </a:r>
            </a:p>
          </p:txBody>
        </p:sp>
        <p:sp>
          <p:nvSpPr>
            <p:cNvPr id="18456" name="Text Box 32"/>
            <p:cNvSpPr txBox="1">
              <a:spLocks noChangeArrowheads="1"/>
            </p:cNvSpPr>
            <p:nvPr/>
          </p:nvSpPr>
          <p:spPr bwMode="auto">
            <a:xfrm rot="-5400000">
              <a:off x="5634" y="3506"/>
              <a:ext cx="4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saudara</a:t>
              </a:r>
            </a:p>
          </p:txBody>
        </p:sp>
      </p:grp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3370263" y="5668963"/>
            <a:ext cx="1063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>
                <a:latin typeface="Arial" charset="0"/>
              </a:rPr>
              <a:t>d a t a</a:t>
            </a:r>
          </a:p>
        </p:txBody>
      </p:sp>
      <p:grpSp>
        <p:nvGrpSpPr>
          <p:cNvPr id="104490" name="Group 42"/>
          <p:cNvGrpSpPr>
            <a:grpSpLocks/>
          </p:cNvGrpSpPr>
          <p:nvPr/>
        </p:nvGrpSpPr>
        <p:grpSpPr bwMode="auto">
          <a:xfrm>
            <a:off x="2303463" y="5059363"/>
            <a:ext cx="5688012" cy="2133600"/>
            <a:chOff x="1451" y="3187"/>
            <a:chExt cx="3583" cy="1344"/>
          </a:xfrm>
        </p:grpSpPr>
        <p:sp>
          <p:nvSpPr>
            <p:cNvPr id="18441" name="Rectangle 33"/>
            <p:cNvSpPr>
              <a:spLocks noChangeArrowheads="1"/>
            </p:cNvSpPr>
            <p:nvPr/>
          </p:nvSpPr>
          <p:spPr bwMode="auto">
            <a:xfrm>
              <a:off x="1451" y="3187"/>
              <a:ext cx="2016" cy="1344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2" name="Rectangle 34"/>
            <p:cNvSpPr>
              <a:spLocks noChangeArrowheads="1"/>
            </p:cNvSpPr>
            <p:nvPr/>
          </p:nvSpPr>
          <p:spPr bwMode="auto">
            <a:xfrm>
              <a:off x="3483" y="3187"/>
              <a:ext cx="384" cy="1344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3" name="Line 35"/>
            <p:cNvSpPr>
              <a:spLocks noChangeShapeType="1"/>
            </p:cNvSpPr>
            <p:nvPr/>
          </p:nvSpPr>
          <p:spPr bwMode="auto">
            <a:xfrm>
              <a:off x="3659" y="3859"/>
              <a:ext cx="91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4" name="Text Box 38"/>
            <p:cNvSpPr txBox="1">
              <a:spLocks noChangeArrowheads="1"/>
            </p:cNvSpPr>
            <p:nvPr/>
          </p:nvSpPr>
          <p:spPr bwMode="auto">
            <a:xfrm>
              <a:off x="4523" y="3683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>
                  <a:latin typeface="Arial" charset="0"/>
                </a:rPr>
                <a:t>next</a:t>
              </a:r>
            </a:p>
          </p:txBody>
        </p:sp>
      </p:grpSp>
      <p:sp>
        <p:nvSpPr>
          <p:cNvPr id="104489" name="AutoShape 41"/>
          <p:cNvSpPr>
            <a:spLocks noChangeArrowheads="1"/>
          </p:cNvSpPr>
          <p:nvPr/>
        </p:nvSpPr>
        <p:spPr bwMode="auto">
          <a:xfrm rot="-2783831">
            <a:off x="5265738" y="4291013"/>
            <a:ext cx="609600" cy="533400"/>
          </a:xfrm>
          <a:prstGeom prst="leftArrow">
            <a:avLst>
              <a:gd name="adj1" fmla="val 50000"/>
              <a:gd name="adj2" fmla="val 28571"/>
            </a:avLst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d-ID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1000"/>
                                        <p:tgtEl>
                                          <p:spTgt spid="104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30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84" grpId="0"/>
      <p:bldP spid="104484" grpId="1"/>
      <p:bldP spid="1044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1658938" y="3452813"/>
            <a:ext cx="5980112" cy="2076450"/>
            <a:chOff x="1045" y="2175"/>
            <a:chExt cx="3767" cy="1308"/>
          </a:xfrm>
        </p:grpSpPr>
        <p:pic>
          <p:nvPicPr>
            <p:cNvPr id="19473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9" y="2559"/>
              <a:ext cx="924" cy="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9474" name="Text Box 10"/>
            <p:cNvSpPr txBox="1">
              <a:spLocks noChangeArrowheads="1"/>
            </p:cNvSpPr>
            <p:nvPr/>
          </p:nvSpPr>
          <p:spPr bwMode="auto">
            <a:xfrm>
              <a:off x="1726" y="2296"/>
              <a:ext cx="10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b="0">
                  <a:latin typeface="Arial" charset="0"/>
                </a:rPr>
                <a:t>Initial state</a:t>
              </a:r>
            </a:p>
          </p:txBody>
        </p:sp>
        <p:sp>
          <p:nvSpPr>
            <p:cNvPr id="19475" name="Text Box 11"/>
            <p:cNvSpPr txBox="1">
              <a:spLocks noChangeArrowheads="1"/>
            </p:cNvSpPr>
            <p:nvPr/>
          </p:nvSpPr>
          <p:spPr bwMode="auto">
            <a:xfrm>
              <a:off x="3821" y="2295"/>
              <a:ext cx="9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b="0">
                  <a:latin typeface="Arial" charset="0"/>
                </a:rPr>
                <a:t>Goal state</a:t>
              </a:r>
            </a:p>
          </p:txBody>
        </p:sp>
        <p:graphicFrame>
          <p:nvGraphicFramePr>
            <p:cNvPr id="19476" name="Object 13"/>
            <p:cNvGraphicFramePr>
              <a:graphicFrameLocks noChangeAspect="1"/>
            </p:cNvGraphicFramePr>
            <p:nvPr/>
          </p:nvGraphicFramePr>
          <p:xfrm>
            <a:off x="1806" y="2559"/>
            <a:ext cx="907" cy="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8" name="Bitmap Image" r:id="rId4" imgW="1438095" imgH="1457143" progId="Paint.Picture">
                    <p:embed/>
                  </p:oleObj>
                </mc:Choice>
                <mc:Fallback>
                  <p:oleObj name="Bitmap Image" r:id="rId4" imgW="1438095" imgH="1457143" progId="Paint.Picture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6" y="2559"/>
                          <a:ext cx="907" cy="9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7" name="Text Box 27"/>
            <p:cNvSpPr txBox="1">
              <a:spLocks noChangeArrowheads="1"/>
            </p:cNvSpPr>
            <p:nvPr/>
          </p:nvSpPr>
          <p:spPr bwMode="auto">
            <a:xfrm>
              <a:off x="1045" y="2175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2000" b="0">
                  <a:solidFill>
                    <a:schemeClr val="bg1"/>
                  </a:solidFill>
                  <a:latin typeface="Arial" charset="0"/>
                </a:rPr>
                <a:t>Contoh :</a:t>
              </a:r>
            </a:p>
          </p:txBody>
        </p:sp>
      </p:grp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BEST FIRST SEARCH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65238" y="1790700"/>
            <a:ext cx="8305800" cy="1814513"/>
          </a:xfrm>
        </p:spPr>
        <p:txBody>
          <a:bodyPr/>
          <a:lstStyle/>
          <a:p>
            <a:r>
              <a:rPr lang="en-US" sz="2300" smtClean="0">
                <a:solidFill>
                  <a:schemeClr val="bg1"/>
                </a:solidFill>
              </a:rPr>
              <a:t>Nilai Heuristik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9933"/>
                </a:solidFill>
              </a:rPr>
              <a:t>	H1 : Jumlah sel atau angka yang tidak match dengan goal_state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9933"/>
                </a:solidFill>
              </a:rPr>
              <a:t>	H2 : Jumlah jarak vertikal-horizontal dari sel atau angka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9933"/>
                </a:solidFill>
              </a:rPr>
              <a:t>             yang tidak match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039938" y="5815013"/>
            <a:ext cx="3700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2000">
                <a:latin typeface="Arial" charset="0"/>
              </a:rPr>
              <a:t>H1 = 3, yaitu angka 1, 4 dan 5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6065838" y="5776913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2000">
                <a:latin typeface="Arial" charset="0"/>
              </a:rPr>
              <a:t>H2 = 4, yaitu : </a:t>
            </a:r>
          </a:p>
          <a:p>
            <a:pPr algn="l"/>
            <a:r>
              <a:rPr lang="en-US" sz="2000" b="0">
                <a:solidFill>
                  <a:srgbClr val="CC0000"/>
                </a:solidFill>
                <a:latin typeface="Arial" charset="0"/>
              </a:rPr>
              <a:t>             </a:t>
            </a:r>
            <a:endParaRPr lang="en-US" sz="2000" b="0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2954338" y="4595813"/>
            <a:ext cx="304800" cy="381000"/>
          </a:xfrm>
          <a:prstGeom prst="ellipse">
            <a:avLst/>
          </a:prstGeom>
          <a:solidFill>
            <a:srgbClr val="FF0000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3436938" y="4595813"/>
            <a:ext cx="304800" cy="381000"/>
          </a:xfrm>
          <a:prstGeom prst="ellipse">
            <a:avLst/>
          </a:prstGeom>
          <a:solidFill>
            <a:srgbClr val="FF0000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954338" y="4125913"/>
            <a:ext cx="304800" cy="381000"/>
          </a:xfrm>
          <a:prstGeom prst="ellipse">
            <a:avLst/>
          </a:prstGeom>
          <a:solidFill>
            <a:srgbClr val="FF0000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256338" y="4392613"/>
            <a:ext cx="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6446838" y="4926013"/>
            <a:ext cx="381000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6751638" y="4367213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6446838" y="4392613"/>
            <a:ext cx="3048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6049963" y="6081713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  <a:latin typeface="Arial" charset="0"/>
              </a:rPr>
              <a:t>angka 1 = 1 posisi </a:t>
            </a:r>
          </a:p>
          <a:p>
            <a:r>
              <a:rPr lang="en-US" sz="2000" b="0">
                <a:solidFill>
                  <a:srgbClr val="CC0000"/>
                </a:solidFill>
              </a:rPr>
              <a:t>            </a:t>
            </a:r>
            <a:endParaRPr lang="en-US" sz="2000" b="0">
              <a:solidFill>
                <a:srgbClr val="FF9933"/>
              </a:solidFill>
            </a:endParaRP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5989638" y="6386513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0033CC"/>
                </a:solidFill>
                <a:latin typeface="Arial" charset="0"/>
              </a:rPr>
              <a:t>angka 4 = 1 posisi</a:t>
            </a:r>
          </a:p>
          <a:p>
            <a:pPr algn="l"/>
            <a:r>
              <a:rPr lang="en-US" sz="2000">
                <a:solidFill>
                  <a:srgbClr val="CC0000"/>
                </a:solidFill>
                <a:latin typeface="Arial" charset="0"/>
              </a:rPr>
              <a:t>             </a:t>
            </a:r>
            <a:endParaRPr lang="en-US" sz="2000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6049963" y="6694488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FF9933"/>
                </a:solidFill>
                <a:latin typeface="Arial" charset="0"/>
              </a:rPr>
              <a:t>angka 5 = 2 posisi </a:t>
            </a:r>
          </a:p>
          <a:p>
            <a:r>
              <a:rPr lang="en-US" sz="2000" b="0">
                <a:solidFill>
                  <a:srgbClr val="CC0000"/>
                </a:solidFill>
              </a:rPr>
              <a:t>            </a:t>
            </a:r>
            <a:endParaRPr lang="en-US" sz="2000" b="0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3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3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3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21519" grpId="0"/>
      <p:bldP spid="21520" grpId="0" animBg="1"/>
      <p:bldP spid="21521" grpId="0" animBg="1"/>
      <p:bldP spid="21522" grpId="0" animBg="1"/>
      <p:bldP spid="21524" grpId="0" animBg="1"/>
      <p:bldP spid="21525" grpId="0" animBg="1"/>
      <p:bldP spid="21529" grpId="0" animBg="1"/>
      <p:bldP spid="21530" grpId="0" animBg="1"/>
      <p:bldP spid="21533" grpId="0"/>
      <p:bldP spid="21534" grpId="0"/>
      <p:bldP spid="215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</a:rPr>
              <a:t>BEST FIRST SEARCH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113" y="6229350"/>
            <a:ext cx="731837" cy="73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Text Box 49"/>
          <p:cNvSpPr txBox="1">
            <a:spLocks noChangeArrowheads="1"/>
          </p:cNvSpPr>
          <p:nvPr/>
        </p:nvSpPr>
        <p:spPr bwMode="auto">
          <a:xfrm>
            <a:off x="285750" y="5675313"/>
            <a:ext cx="3778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>
                <a:solidFill>
                  <a:srgbClr val="FFFFFF"/>
                </a:solidFill>
                <a:latin typeface="Arial" charset="0"/>
              </a:rPr>
              <a:t>batas kedalaman = 2      </a:t>
            </a:r>
            <a:r>
              <a:rPr lang="en-US" sz="1400">
                <a:solidFill>
                  <a:srgbClr val="FF9933"/>
                </a:solidFill>
                <a:latin typeface="Arial" charset="0"/>
              </a:rPr>
              <a:t>Heuristik : H1 + H2</a:t>
            </a:r>
          </a:p>
          <a:p>
            <a:pPr algn="l"/>
            <a:r>
              <a:rPr lang="en-US" sz="1400">
                <a:solidFill>
                  <a:srgbClr val="FFFFFF"/>
                </a:solidFill>
                <a:latin typeface="Arial" charset="0"/>
              </a:rPr>
              <a:t>Initial_State = 123450786</a:t>
            </a:r>
          </a:p>
        </p:txBody>
      </p:sp>
      <p:sp>
        <p:nvSpPr>
          <p:cNvPr id="20485" name="Line 57"/>
          <p:cNvSpPr>
            <a:spLocks noChangeShapeType="1"/>
          </p:cNvSpPr>
          <p:nvPr/>
        </p:nvSpPr>
        <p:spPr bwMode="auto">
          <a:xfrm>
            <a:off x="0" y="5700713"/>
            <a:ext cx="4313238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20486" name="Picture 96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6238" y="6237288"/>
            <a:ext cx="731837" cy="722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7" name="Text Box 97"/>
          <p:cNvSpPr txBox="1">
            <a:spLocks noChangeArrowheads="1"/>
          </p:cNvSpPr>
          <p:nvPr/>
        </p:nvSpPr>
        <p:spPr bwMode="auto">
          <a:xfrm>
            <a:off x="1547813" y="6923088"/>
            <a:ext cx="2197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>
                <a:solidFill>
                  <a:srgbClr val="FF3300"/>
                </a:solidFill>
                <a:latin typeface="Arial" charset="0"/>
              </a:rPr>
              <a:t>Goal_State = 103425786</a:t>
            </a:r>
          </a:p>
        </p:txBody>
      </p:sp>
      <p:sp>
        <p:nvSpPr>
          <p:cNvPr id="20488" name="Line 98"/>
          <p:cNvSpPr>
            <a:spLocks noChangeShapeType="1"/>
          </p:cNvSpPr>
          <p:nvPr/>
        </p:nvSpPr>
        <p:spPr bwMode="auto">
          <a:xfrm>
            <a:off x="1189038" y="6570663"/>
            <a:ext cx="381000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06715" name="Group 219"/>
          <p:cNvGrpSpPr>
            <a:grpSpLocks/>
          </p:cNvGrpSpPr>
          <p:nvPr/>
        </p:nvGrpSpPr>
        <p:grpSpPr bwMode="auto">
          <a:xfrm>
            <a:off x="4541838" y="2424113"/>
            <a:ext cx="825500" cy="622300"/>
            <a:chOff x="5209" y="4389"/>
            <a:chExt cx="520" cy="392"/>
          </a:xfrm>
        </p:grpSpPr>
        <p:sp>
          <p:nvSpPr>
            <p:cNvPr id="20604" name="Text Box 92"/>
            <p:cNvSpPr txBox="1">
              <a:spLocks noChangeArrowheads="1"/>
            </p:cNvSpPr>
            <p:nvPr/>
          </p:nvSpPr>
          <p:spPr bwMode="auto">
            <a:xfrm>
              <a:off x="5209" y="4589"/>
              <a:ext cx="5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MATCH</a:t>
              </a:r>
            </a:p>
          </p:txBody>
        </p:sp>
        <p:sp>
          <p:nvSpPr>
            <p:cNvPr id="20605" name="Line 93"/>
            <p:cNvSpPr>
              <a:spLocks noChangeShapeType="1"/>
            </p:cNvSpPr>
            <p:nvPr/>
          </p:nvSpPr>
          <p:spPr bwMode="auto">
            <a:xfrm flipV="1">
              <a:off x="5453" y="4389"/>
              <a:ext cx="0" cy="192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6667" name="Group 171"/>
          <p:cNvGrpSpPr>
            <a:grpSpLocks/>
          </p:cNvGrpSpPr>
          <p:nvPr/>
        </p:nvGrpSpPr>
        <p:grpSpPr bwMode="auto">
          <a:xfrm>
            <a:off x="6218238" y="3017838"/>
            <a:ext cx="1295400" cy="771525"/>
            <a:chOff x="3965" y="1383"/>
            <a:chExt cx="816" cy="486"/>
          </a:xfrm>
        </p:grpSpPr>
        <p:sp>
          <p:nvSpPr>
            <p:cNvPr id="20596" name="Rectangle 5"/>
            <p:cNvSpPr>
              <a:spLocks noChangeArrowheads="1"/>
            </p:cNvSpPr>
            <p:nvPr/>
          </p:nvSpPr>
          <p:spPr bwMode="auto">
            <a:xfrm>
              <a:off x="3965" y="1581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97" name="Text Box 6"/>
            <p:cNvSpPr txBox="1">
              <a:spLocks noChangeArrowheads="1"/>
            </p:cNvSpPr>
            <p:nvPr/>
          </p:nvSpPr>
          <p:spPr bwMode="auto">
            <a:xfrm>
              <a:off x="4085" y="1725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123450786</a:t>
              </a:r>
              <a:endParaRPr lang="en-US" b="0"/>
            </a:p>
          </p:txBody>
        </p:sp>
        <p:sp>
          <p:nvSpPr>
            <p:cNvPr id="20598" name="Text Box 7"/>
            <p:cNvSpPr txBox="1">
              <a:spLocks noChangeArrowheads="1"/>
            </p:cNvSpPr>
            <p:nvPr/>
          </p:nvSpPr>
          <p:spPr bwMode="auto">
            <a:xfrm>
              <a:off x="3965" y="1581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4</a:t>
              </a:r>
              <a:endParaRPr lang="en-US" b="0"/>
            </a:p>
          </p:txBody>
        </p:sp>
        <p:sp>
          <p:nvSpPr>
            <p:cNvPr id="20599" name="Text Box 8"/>
            <p:cNvSpPr txBox="1">
              <a:spLocks noChangeArrowheads="1"/>
            </p:cNvSpPr>
            <p:nvPr/>
          </p:nvSpPr>
          <p:spPr bwMode="auto">
            <a:xfrm>
              <a:off x="4661" y="1581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20600" name="Oval 9"/>
            <p:cNvSpPr>
              <a:spLocks noChangeArrowheads="1"/>
            </p:cNvSpPr>
            <p:nvPr/>
          </p:nvSpPr>
          <p:spPr bwMode="auto">
            <a:xfrm>
              <a:off x="4323" y="1611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601" name="Text Box 10"/>
            <p:cNvSpPr txBox="1">
              <a:spLocks noChangeArrowheads="1"/>
            </p:cNvSpPr>
            <p:nvPr/>
          </p:nvSpPr>
          <p:spPr bwMode="auto">
            <a:xfrm>
              <a:off x="4196" y="1383"/>
              <a:ext cx="3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400">
                  <a:latin typeface="Arial" charset="0"/>
                </a:rPr>
                <a:t>akar</a:t>
              </a:r>
            </a:p>
          </p:txBody>
        </p:sp>
        <p:sp>
          <p:nvSpPr>
            <p:cNvPr id="20602" name="Oval 11"/>
            <p:cNvSpPr>
              <a:spLocks noChangeArrowheads="1"/>
            </p:cNvSpPr>
            <p:nvPr/>
          </p:nvSpPr>
          <p:spPr bwMode="auto">
            <a:xfrm>
              <a:off x="4685" y="1755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603" name="Text Box 156"/>
            <p:cNvSpPr txBox="1">
              <a:spLocks noChangeArrowheads="1"/>
            </p:cNvSpPr>
            <p:nvPr/>
          </p:nvSpPr>
          <p:spPr bwMode="auto">
            <a:xfrm>
              <a:off x="4379" y="152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800">
                  <a:solidFill>
                    <a:srgbClr val="FF9933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106677" name="Group 181"/>
          <p:cNvGrpSpPr>
            <a:grpSpLocks/>
          </p:cNvGrpSpPr>
          <p:nvPr/>
        </p:nvGrpSpPr>
        <p:grpSpPr bwMode="auto">
          <a:xfrm>
            <a:off x="4344988" y="3703638"/>
            <a:ext cx="4921250" cy="1676400"/>
            <a:chOff x="2737" y="2333"/>
            <a:chExt cx="3100" cy="1056"/>
          </a:xfrm>
        </p:grpSpPr>
        <p:grpSp>
          <p:nvGrpSpPr>
            <p:cNvPr id="20571" name="Group 13"/>
            <p:cNvGrpSpPr>
              <a:grpSpLocks/>
            </p:cNvGrpSpPr>
            <p:nvPr/>
          </p:nvGrpSpPr>
          <p:grpSpPr bwMode="auto">
            <a:xfrm>
              <a:off x="3889" y="3101"/>
              <a:ext cx="816" cy="288"/>
              <a:chOff x="3533" y="2487"/>
              <a:chExt cx="816" cy="288"/>
            </a:xfrm>
          </p:grpSpPr>
          <p:sp>
            <p:nvSpPr>
              <p:cNvPr id="20592" name="Rectangle 14"/>
              <p:cNvSpPr>
                <a:spLocks noChangeArrowheads="1"/>
              </p:cNvSpPr>
              <p:nvPr/>
            </p:nvSpPr>
            <p:spPr bwMode="auto">
              <a:xfrm>
                <a:off x="3533" y="2487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93" name="Text Box 15"/>
              <p:cNvSpPr txBox="1">
                <a:spLocks noChangeArrowheads="1"/>
              </p:cNvSpPr>
              <p:nvPr/>
            </p:nvSpPr>
            <p:spPr bwMode="auto">
              <a:xfrm>
                <a:off x="3653" y="2631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123405786</a:t>
                </a:r>
                <a:endParaRPr lang="en-US" b="0"/>
              </a:p>
            </p:txBody>
          </p:sp>
          <p:sp>
            <p:nvSpPr>
              <p:cNvPr id="20594" name="Text Box 16"/>
              <p:cNvSpPr txBox="1">
                <a:spLocks noChangeArrowheads="1"/>
              </p:cNvSpPr>
              <p:nvPr/>
            </p:nvSpPr>
            <p:spPr bwMode="auto">
              <a:xfrm>
                <a:off x="3533" y="2487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  <p:sp>
            <p:nvSpPr>
              <p:cNvPr id="20595" name="Text Box 17"/>
              <p:cNvSpPr txBox="1">
                <a:spLocks noChangeArrowheads="1"/>
              </p:cNvSpPr>
              <p:nvPr/>
            </p:nvSpPr>
            <p:spPr bwMode="auto">
              <a:xfrm>
                <a:off x="4229" y="2487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</a:t>
                </a:r>
                <a:endParaRPr lang="en-US" b="0"/>
              </a:p>
            </p:txBody>
          </p:sp>
        </p:grpSp>
        <p:sp>
          <p:nvSpPr>
            <p:cNvPr id="20572" name="Line 18"/>
            <p:cNvSpPr>
              <a:spLocks noChangeShapeType="1"/>
            </p:cNvSpPr>
            <p:nvPr/>
          </p:nvSpPr>
          <p:spPr bwMode="auto">
            <a:xfrm flipH="1" flipV="1">
              <a:off x="4349" y="2381"/>
              <a:ext cx="1056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20573" name="Group 19"/>
            <p:cNvGrpSpPr>
              <a:grpSpLocks/>
            </p:cNvGrpSpPr>
            <p:nvPr/>
          </p:nvGrpSpPr>
          <p:grpSpPr bwMode="auto">
            <a:xfrm>
              <a:off x="5021" y="3101"/>
              <a:ext cx="816" cy="288"/>
              <a:chOff x="4733" y="2487"/>
              <a:chExt cx="816" cy="288"/>
            </a:xfrm>
          </p:grpSpPr>
          <p:sp>
            <p:nvSpPr>
              <p:cNvPr id="20586" name="Rectangle 20"/>
              <p:cNvSpPr>
                <a:spLocks noChangeArrowheads="1"/>
              </p:cNvSpPr>
              <p:nvPr/>
            </p:nvSpPr>
            <p:spPr bwMode="auto">
              <a:xfrm>
                <a:off x="4733" y="2487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87" name="Text Box 21"/>
              <p:cNvSpPr txBox="1">
                <a:spLocks noChangeArrowheads="1"/>
              </p:cNvSpPr>
              <p:nvPr/>
            </p:nvSpPr>
            <p:spPr bwMode="auto">
              <a:xfrm>
                <a:off x="4853" y="2631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120453786</a:t>
                </a:r>
                <a:endParaRPr lang="en-US" b="0"/>
              </a:p>
            </p:txBody>
          </p:sp>
          <p:sp>
            <p:nvSpPr>
              <p:cNvPr id="20588" name="Text Box 22"/>
              <p:cNvSpPr txBox="1">
                <a:spLocks noChangeArrowheads="1"/>
              </p:cNvSpPr>
              <p:nvPr/>
            </p:nvSpPr>
            <p:spPr bwMode="auto">
              <a:xfrm>
                <a:off x="4733" y="2487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6</a:t>
                </a:r>
                <a:endParaRPr lang="en-US" b="0"/>
              </a:p>
            </p:txBody>
          </p:sp>
          <p:sp>
            <p:nvSpPr>
              <p:cNvPr id="20589" name="Text Box 23"/>
              <p:cNvSpPr txBox="1">
                <a:spLocks noChangeArrowheads="1"/>
              </p:cNvSpPr>
              <p:nvPr/>
            </p:nvSpPr>
            <p:spPr bwMode="auto">
              <a:xfrm>
                <a:off x="5429" y="2487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</a:t>
                </a:r>
                <a:endParaRPr lang="en-US" b="0"/>
              </a:p>
            </p:txBody>
          </p:sp>
          <p:sp>
            <p:nvSpPr>
              <p:cNvPr id="20590" name="Oval 24"/>
              <p:cNvSpPr>
                <a:spLocks noChangeArrowheads="1"/>
              </p:cNvSpPr>
              <p:nvPr/>
            </p:nvSpPr>
            <p:spPr bwMode="auto">
              <a:xfrm>
                <a:off x="5445" y="2661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0591" name="Oval 25"/>
              <p:cNvSpPr>
                <a:spLocks noChangeArrowheads="1"/>
              </p:cNvSpPr>
              <p:nvPr/>
            </p:nvSpPr>
            <p:spPr bwMode="auto">
              <a:xfrm>
                <a:off x="4753" y="2659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20574" name="Line 26"/>
            <p:cNvSpPr>
              <a:spLocks noChangeShapeType="1"/>
            </p:cNvSpPr>
            <p:nvPr/>
          </p:nvSpPr>
          <p:spPr bwMode="auto">
            <a:xfrm>
              <a:off x="4637" y="3321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75" name="Rectangle 27"/>
            <p:cNvSpPr>
              <a:spLocks noChangeArrowheads="1"/>
            </p:cNvSpPr>
            <p:nvPr/>
          </p:nvSpPr>
          <p:spPr bwMode="auto">
            <a:xfrm>
              <a:off x="2737" y="3099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76" name="Text Box 28"/>
            <p:cNvSpPr txBox="1">
              <a:spLocks noChangeArrowheads="1"/>
            </p:cNvSpPr>
            <p:nvPr/>
          </p:nvSpPr>
          <p:spPr bwMode="auto">
            <a:xfrm>
              <a:off x="2857" y="3243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123456780</a:t>
              </a:r>
              <a:endParaRPr lang="en-US" b="0"/>
            </a:p>
          </p:txBody>
        </p:sp>
        <p:sp>
          <p:nvSpPr>
            <p:cNvPr id="20577" name="Text Box 29"/>
            <p:cNvSpPr txBox="1">
              <a:spLocks noChangeArrowheads="1"/>
            </p:cNvSpPr>
            <p:nvPr/>
          </p:nvSpPr>
          <p:spPr bwMode="auto">
            <a:xfrm>
              <a:off x="2737" y="3099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6</a:t>
              </a:r>
              <a:endParaRPr lang="en-US" b="0"/>
            </a:p>
          </p:txBody>
        </p:sp>
        <p:sp>
          <p:nvSpPr>
            <p:cNvPr id="20578" name="Text Box 30"/>
            <p:cNvSpPr txBox="1">
              <a:spLocks noChangeArrowheads="1"/>
            </p:cNvSpPr>
            <p:nvPr/>
          </p:nvSpPr>
          <p:spPr bwMode="auto">
            <a:xfrm>
              <a:off x="3433" y="3099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</a:t>
              </a:r>
              <a:endParaRPr lang="en-US" b="0"/>
            </a:p>
          </p:txBody>
        </p:sp>
        <p:sp>
          <p:nvSpPr>
            <p:cNvPr id="20579" name="Line 31"/>
            <p:cNvSpPr>
              <a:spLocks noChangeShapeType="1"/>
            </p:cNvSpPr>
            <p:nvPr/>
          </p:nvSpPr>
          <p:spPr bwMode="auto">
            <a:xfrm>
              <a:off x="3485" y="3311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80" name="Line 32"/>
            <p:cNvSpPr>
              <a:spLocks noChangeShapeType="1"/>
            </p:cNvSpPr>
            <p:nvPr/>
          </p:nvSpPr>
          <p:spPr bwMode="auto">
            <a:xfrm flipH="1" flipV="1">
              <a:off x="4301" y="2381"/>
              <a:ext cx="0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81" name="Line 33"/>
            <p:cNvSpPr>
              <a:spLocks noChangeShapeType="1"/>
            </p:cNvSpPr>
            <p:nvPr/>
          </p:nvSpPr>
          <p:spPr bwMode="auto">
            <a:xfrm flipV="1">
              <a:off x="3149" y="2381"/>
              <a:ext cx="1066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82" name="Line 34"/>
            <p:cNvSpPr>
              <a:spLocks noChangeShapeType="1"/>
            </p:cNvSpPr>
            <p:nvPr/>
          </p:nvSpPr>
          <p:spPr bwMode="auto">
            <a:xfrm flipH="1">
              <a:off x="2957" y="2333"/>
              <a:ext cx="1008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83" name="Text Box 159"/>
            <p:cNvSpPr txBox="1">
              <a:spLocks noChangeArrowheads="1"/>
            </p:cNvSpPr>
            <p:nvPr/>
          </p:nvSpPr>
          <p:spPr bwMode="auto">
            <a:xfrm>
              <a:off x="2939" y="304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800">
                  <a:solidFill>
                    <a:srgbClr val="FF9933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0584" name="Text Box 160"/>
            <p:cNvSpPr txBox="1">
              <a:spLocks noChangeArrowheads="1"/>
            </p:cNvSpPr>
            <p:nvPr/>
          </p:nvSpPr>
          <p:spPr bwMode="auto">
            <a:xfrm>
              <a:off x="4081" y="304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800">
                  <a:solidFill>
                    <a:srgbClr val="FF9933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0585" name="Text Box 161"/>
            <p:cNvSpPr txBox="1">
              <a:spLocks noChangeArrowheads="1"/>
            </p:cNvSpPr>
            <p:nvPr/>
          </p:nvSpPr>
          <p:spPr bwMode="auto">
            <a:xfrm>
              <a:off x="5415" y="304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800">
                  <a:solidFill>
                    <a:srgbClr val="FF9933"/>
                  </a:solidFill>
                  <a:latin typeface="Arial" charset="0"/>
                </a:rPr>
                <a:t>D</a:t>
              </a:r>
            </a:p>
          </p:txBody>
        </p:sp>
      </p:grpSp>
      <p:grpSp>
        <p:nvGrpSpPr>
          <p:cNvPr id="106714" name="Group 218"/>
          <p:cNvGrpSpPr>
            <a:grpSpLocks/>
          </p:cNvGrpSpPr>
          <p:nvPr/>
        </p:nvGrpSpPr>
        <p:grpSpPr bwMode="auto">
          <a:xfrm>
            <a:off x="4341813" y="5275263"/>
            <a:ext cx="4924425" cy="1692275"/>
            <a:chOff x="2735" y="3323"/>
            <a:chExt cx="3102" cy="1066"/>
          </a:xfrm>
        </p:grpSpPr>
        <p:grpSp>
          <p:nvGrpSpPr>
            <p:cNvPr id="20541" name="Group 62"/>
            <p:cNvGrpSpPr>
              <a:grpSpLocks/>
            </p:cNvGrpSpPr>
            <p:nvPr/>
          </p:nvGrpSpPr>
          <p:grpSpPr bwMode="auto">
            <a:xfrm>
              <a:off x="2735" y="4101"/>
              <a:ext cx="816" cy="288"/>
              <a:chOff x="2957" y="1575"/>
              <a:chExt cx="816" cy="288"/>
            </a:xfrm>
          </p:grpSpPr>
          <p:sp>
            <p:nvSpPr>
              <p:cNvPr id="20567" name="Rectangle 63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68" name="Text Box 64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123485706</a:t>
                </a:r>
                <a:endParaRPr lang="en-US" b="0"/>
              </a:p>
            </p:txBody>
          </p:sp>
          <p:sp>
            <p:nvSpPr>
              <p:cNvPr id="20569" name="Text Box 65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4</a:t>
                </a:r>
                <a:endParaRPr lang="en-US" b="0"/>
              </a:p>
            </p:txBody>
          </p:sp>
          <p:sp>
            <p:nvSpPr>
              <p:cNvPr id="20570" name="Text Box 66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20542" name="Oval 67"/>
            <p:cNvSpPr>
              <a:spLocks noChangeArrowheads="1"/>
            </p:cNvSpPr>
            <p:nvPr/>
          </p:nvSpPr>
          <p:spPr bwMode="auto">
            <a:xfrm>
              <a:off x="2755" y="4273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43" name="Line 68"/>
            <p:cNvSpPr>
              <a:spLocks noChangeShapeType="1"/>
            </p:cNvSpPr>
            <p:nvPr/>
          </p:nvSpPr>
          <p:spPr bwMode="auto">
            <a:xfrm>
              <a:off x="3503" y="4311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20544" name="Group 69"/>
            <p:cNvGrpSpPr>
              <a:grpSpLocks/>
            </p:cNvGrpSpPr>
            <p:nvPr/>
          </p:nvGrpSpPr>
          <p:grpSpPr bwMode="auto">
            <a:xfrm>
              <a:off x="5021" y="4101"/>
              <a:ext cx="816" cy="288"/>
              <a:chOff x="4907" y="3495"/>
              <a:chExt cx="816" cy="288"/>
            </a:xfrm>
          </p:grpSpPr>
          <p:grpSp>
            <p:nvGrpSpPr>
              <p:cNvPr id="20560" name="Group 70"/>
              <p:cNvGrpSpPr>
                <a:grpSpLocks/>
              </p:cNvGrpSpPr>
              <p:nvPr/>
            </p:nvGrpSpPr>
            <p:grpSpPr bwMode="auto">
              <a:xfrm>
                <a:off x="4907" y="3495"/>
                <a:ext cx="816" cy="288"/>
                <a:chOff x="2957" y="1575"/>
                <a:chExt cx="816" cy="288"/>
              </a:xfrm>
            </p:grpSpPr>
            <p:sp>
              <p:nvSpPr>
                <p:cNvPr id="20563" name="Rectangle 71"/>
                <p:cNvSpPr>
                  <a:spLocks noChangeArrowheads="1"/>
                </p:cNvSpPr>
                <p:nvPr/>
              </p:nvSpPr>
              <p:spPr bwMode="auto">
                <a:xfrm>
                  <a:off x="2957" y="1575"/>
                  <a:ext cx="816" cy="288"/>
                </a:xfrm>
                <a:prstGeom prst="rect">
                  <a:avLst/>
                </a:prstGeom>
                <a:solidFill>
                  <a:schemeClr val="tx1">
                    <a:alpha val="50195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0564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077" y="1719"/>
                  <a:ext cx="576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103425786</a:t>
                  </a:r>
                  <a:endParaRPr lang="en-US" b="0"/>
                </a:p>
              </p:txBody>
            </p:sp>
            <p:sp>
              <p:nvSpPr>
                <p:cNvPr id="20565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957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0</a:t>
                  </a:r>
                  <a:endParaRPr lang="en-US" b="0"/>
                </a:p>
              </p:txBody>
            </p:sp>
            <p:sp>
              <p:nvSpPr>
                <p:cNvPr id="2056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653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2</a:t>
                  </a:r>
                  <a:endParaRPr lang="en-US" b="0"/>
                </a:p>
              </p:txBody>
            </p:sp>
          </p:grpSp>
          <p:sp>
            <p:nvSpPr>
              <p:cNvPr id="20561" name="Oval 75"/>
              <p:cNvSpPr>
                <a:spLocks noChangeArrowheads="1"/>
              </p:cNvSpPr>
              <p:nvPr/>
            </p:nvSpPr>
            <p:spPr bwMode="auto">
              <a:xfrm>
                <a:off x="4931" y="3667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0562" name="Oval 76"/>
              <p:cNvSpPr>
                <a:spLocks noChangeArrowheads="1"/>
              </p:cNvSpPr>
              <p:nvPr/>
            </p:nvSpPr>
            <p:spPr bwMode="auto">
              <a:xfrm>
                <a:off x="5627" y="3669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20545" name="Group 77"/>
            <p:cNvGrpSpPr>
              <a:grpSpLocks/>
            </p:cNvGrpSpPr>
            <p:nvPr/>
          </p:nvGrpSpPr>
          <p:grpSpPr bwMode="auto">
            <a:xfrm>
              <a:off x="3879" y="4101"/>
              <a:ext cx="816" cy="288"/>
              <a:chOff x="3765" y="3495"/>
              <a:chExt cx="816" cy="288"/>
            </a:xfrm>
          </p:grpSpPr>
          <p:grpSp>
            <p:nvGrpSpPr>
              <p:cNvPr id="20554" name="Group 78"/>
              <p:cNvGrpSpPr>
                <a:grpSpLocks/>
              </p:cNvGrpSpPr>
              <p:nvPr/>
            </p:nvGrpSpPr>
            <p:grpSpPr bwMode="auto">
              <a:xfrm>
                <a:off x="3765" y="3495"/>
                <a:ext cx="816" cy="288"/>
                <a:chOff x="2957" y="1575"/>
                <a:chExt cx="816" cy="288"/>
              </a:xfrm>
            </p:grpSpPr>
            <p:sp>
              <p:nvSpPr>
                <p:cNvPr id="20556" name="Rectangle 79"/>
                <p:cNvSpPr>
                  <a:spLocks noChangeArrowheads="1"/>
                </p:cNvSpPr>
                <p:nvPr/>
              </p:nvSpPr>
              <p:spPr bwMode="auto">
                <a:xfrm>
                  <a:off x="2957" y="1575"/>
                  <a:ext cx="816" cy="288"/>
                </a:xfrm>
                <a:prstGeom prst="rect">
                  <a:avLst/>
                </a:prstGeom>
                <a:solidFill>
                  <a:schemeClr val="tx1">
                    <a:alpha val="50195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0557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077" y="1719"/>
                  <a:ext cx="576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123045786</a:t>
                  </a:r>
                  <a:endParaRPr lang="en-US" b="0"/>
                </a:p>
              </p:txBody>
            </p:sp>
            <p:sp>
              <p:nvSpPr>
                <p:cNvPr id="20558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957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4</a:t>
                  </a:r>
                  <a:endParaRPr lang="en-US" b="0"/>
                </a:p>
              </p:txBody>
            </p:sp>
            <p:sp>
              <p:nvSpPr>
                <p:cNvPr id="20559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653" y="1575"/>
                  <a:ext cx="120" cy="144"/>
                </a:xfrm>
                <a:prstGeom prst="rect">
                  <a:avLst/>
                </a:prstGeom>
                <a:solidFill>
                  <a:srgbClr val="66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18288" rIns="0" bIns="0"/>
                <a:lstStyle>
                  <a:lvl1pPr>
                    <a:defRPr sz="2400" b="1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r>
                    <a:rPr lang="en-US" sz="1200">
                      <a:latin typeface="Arial" charset="0"/>
                    </a:rPr>
                    <a:t>2</a:t>
                  </a:r>
                  <a:endParaRPr lang="en-US" b="0"/>
                </a:p>
              </p:txBody>
            </p:sp>
          </p:grpSp>
          <p:sp>
            <p:nvSpPr>
              <p:cNvPr id="20555" name="Oval 83"/>
              <p:cNvSpPr>
                <a:spLocks noChangeArrowheads="1"/>
              </p:cNvSpPr>
              <p:nvPr/>
            </p:nvSpPr>
            <p:spPr bwMode="auto">
              <a:xfrm>
                <a:off x="3783" y="3667"/>
                <a:ext cx="75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20546" name="Line 84"/>
            <p:cNvSpPr>
              <a:spLocks noChangeShapeType="1"/>
            </p:cNvSpPr>
            <p:nvPr/>
          </p:nvSpPr>
          <p:spPr bwMode="auto">
            <a:xfrm flipH="1" flipV="1">
              <a:off x="4295" y="3389"/>
              <a:ext cx="6" cy="7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47" name="Line 85"/>
            <p:cNvSpPr>
              <a:spLocks noChangeShapeType="1"/>
            </p:cNvSpPr>
            <p:nvPr/>
          </p:nvSpPr>
          <p:spPr bwMode="auto">
            <a:xfrm>
              <a:off x="4637" y="4313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48" name="Line 86"/>
            <p:cNvSpPr>
              <a:spLocks noChangeShapeType="1"/>
            </p:cNvSpPr>
            <p:nvPr/>
          </p:nvSpPr>
          <p:spPr bwMode="auto">
            <a:xfrm flipH="1" flipV="1">
              <a:off x="4397" y="3389"/>
              <a:ext cx="1056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49" name="Line 87"/>
            <p:cNvSpPr>
              <a:spLocks noChangeShapeType="1"/>
            </p:cNvSpPr>
            <p:nvPr/>
          </p:nvSpPr>
          <p:spPr bwMode="auto">
            <a:xfrm flipV="1">
              <a:off x="3149" y="3389"/>
              <a:ext cx="1066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50" name="Line 88"/>
            <p:cNvSpPr>
              <a:spLocks noChangeShapeType="1"/>
            </p:cNvSpPr>
            <p:nvPr/>
          </p:nvSpPr>
          <p:spPr bwMode="auto">
            <a:xfrm flipH="1">
              <a:off x="2929" y="3323"/>
              <a:ext cx="1008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51" name="Text Box 162"/>
            <p:cNvSpPr txBox="1">
              <a:spLocks noChangeArrowheads="1"/>
            </p:cNvSpPr>
            <p:nvPr/>
          </p:nvSpPr>
          <p:spPr bwMode="auto">
            <a:xfrm>
              <a:off x="2951" y="4041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800">
                  <a:solidFill>
                    <a:srgbClr val="FF9933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20552" name="Text Box 163"/>
            <p:cNvSpPr txBox="1">
              <a:spLocks noChangeArrowheads="1"/>
            </p:cNvSpPr>
            <p:nvPr/>
          </p:nvSpPr>
          <p:spPr bwMode="auto">
            <a:xfrm>
              <a:off x="4107" y="404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800">
                  <a:solidFill>
                    <a:srgbClr val="FF9933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20553" name="Text Box 164"/>
            <p:cNvSpPr txBox="1">
              <a:spLocks noChangeArrowheads="1"/>
            </p:cNvSpPr>
            <p:nvPr/>
          </p:nvSpPr>
          <p:spPr bwMode="auto">
            <a:xfrm>
              <a:off x="5449" y="4041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800">
                  <a:solidFill>
                    <a:srgbClr val="FF9933"/>
                  </a:solidFill>
                  <a:latin typeface="Arial" charset="0"/>
                </a:rPr>
                <a:t>G</a:t>
              </a:r>
            </a:p>
          </p:txBody>
        </p:sp>
      </p:grpSp>
      <p:grpSp>
        <p:nvGrpSpPr>
          <p:cNvPr id="106671" name="Group 175"/>
          <p:cNvGrpSpPr>
            <a:grpSpLocks/>
          </p:cNvGrpSpPr>
          <p:nvPr/>
        </p:nvGrpSpPr>
        <p:grpSpPr bwMode="auto">
          <a:xfrm>
            <a:off x="7589838" y="3322638"/>
            <a:ext cx="587375" cy="469900"/>
            <a:chOff x="4829" y="1575"/>
            <a:chExt cx="370" cy="296"/>
          </a:xfrm>
        </p:grpSpPr>
        <p:sp>
          <p:nvSpPr>
            <p:cNvPr id="20538" name="Text Box 167"/>
            <p:cNvSpPr txBox="1">
              <a:spLocks noChangeArrowheads="1"/>
            </p:cNvSpPr>
            <p:nvPr/>
          </p:nvSpPr>
          <p:spPr bwMode="auto">
            <a:xfrm>
              <a:off x="4829" y="1575"/>
              <a:ext cx="370" cy="294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pPr algn="r"/>
              <a:r>
                <a:rPr lang="en-US">
                  <a:solidFill>
                    <a:srgbClr val="FF9933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0539" name="Line 168"/>
            <p:cNvSpPr>
              <a:spLocks noChangeShapeType="1"/>
            </p:cNvSpPr>
            <p:nvPr/>
          </p:nvSpPr>
          <p:spPr bwMode="auto">
            <a:xfrm>
              <a:off x="4959" y="158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40" name="Oval 169"/>
            <p:cNvSpPr>
              <a:spLocks noChangeArrowheads="1"/>
            </p:cNvSpPr>
            <p:nvPr/>
          </p:nvSpPr>
          <p:spPr bwMode="auto">
            <a:xfrm>
              <a:off x="4853" y="1679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20494" name="Line 176"/>
          <p:cNvSpPr>
            <a:spLocks noChangeShapeType="1"/>
          </p:cNvSpPr>
          <p:nvPr/>
        </p:nvSpPr>
        <p:spPr bwMode="auto">
          <a:xfrm>
            <a:off x="4541838" y="1738313"/>
            <a:ext cx="434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495" name="Line 177"/>
          <p:cNvSpPr>
            <a:spLocks noChangeShapeType="1"/>
          </p:cNvSpPr>
          <p:nvPr/>
        </p:nvSpPr>
        <p:spPr bwMode="auto">
          <a:xfrm>
            <a:off x="4554538" y="2347913"/>
            <a:ext cx="4330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496" name="Line 178"/>
          <p:cNvSpPr>
            <a:spLocks noChangeShapeType="1"/>
          </p:cNvSpPr>
          <p:nvPr/>
        </p:nvSpPr>
        <p:spPr bwMode="auto">
          <a:xfrm>
            <a:off x="350838" y="1738313"/>
            <a:ext cx="35052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497" name="Line 179"/>
          <p:cNvSpPr>
            <a:spLocks noChangeShapeType="1"/>
          </p:cNvSpPr>
          <p:nvPr/>
        </p:nvSpPr>
        <p:spPr bwMode="auto">
          <a:xfrm>
            <a:off x="350838" y="2347913"/>
            <a:ext cx="35052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06666" name="Group 170"/>
          <p:cNvGrpSpPr>
            <a:grpSpLocks/>
          </p:cNvGrpSpPr>
          <p:nvPr/>
        </p:nvGrpSpPr>
        <p:grpSpPr bwMode="auto">
          <a:xfrm>
            <a:off x="4770438" y="989013"/>
            <a:ext cx="365125" cy="779462"/>
            <a:chOff x="4013" y="1047"/>
            <a:chExt cx="230" cy="491"/>
          </a:xfrm>
        </p:grpSpPr>
        <p:sp>
          <p:nvSpPr>
            <p:cNvPr id="20536" name="Oval 36"/>
            <p:cNvSpPr>
              <a:spLocks noChangeArrowheads="1"/>
            </p:cNvSpPr>
            <p:nvPr/>
          </p:nvSpPr>
          <p:spPr bwMode="auto">
            <a:xfrm>
              <a:off x="4013" y="1047"/>
              <a:ext cx="230" cy="30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P</a:t>
              </a:r>
            </a:p>
          </p:txBody>
        </p:sp>
        <p:sp>
          <p:nvSpPr>
            <p:cNvPr id="20537" name="Line 37"/>
            <p:cNvSpPr>
              <a:spLocks noChangeShapeType="1"/>
            </p:cNvSpPr>
            <p:nvPr/>
          </p:nvSpPr>
          <p:spPr bwMode="auto">
            <a:xfrm>
              <a:off x="4129" y="1346"/>
              <a:ext cx="0" cy="19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6676" name="Text Box 180"/>
          <p:cNvSpPr txBox="1">
            <a:spLocks noChangeArrowheads="1"/>
          </p:cNvSpPr>
          <p:nvPr/>
        </p:nvSpPr>
        <p:spPr bwMode="auto">
          <a:xfrm>
            <a:off x="5075238" y="114141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rgbClr val="FFFFFF"/>
                </a:solidFill>
                <a:latin typeface="Arial" charset="0"/>
              </a:rPr>
              <a:t>= Goal_State ?</a:t>
            </a:r>
          </a:p>
        </p:txBody>
      </p:sp>
      <p:grpSp>
        <p:nvGrpSpPr>
          <p:cNvPr id="106707" name="Group 211"/>
          <p:cNvGrpSpPr>
            <a:grpSpLocks/>
          </p:cNvGrpSpPr>
          <p:nvPr/>
        </p:nvGrpSpPr>
        <p:grpSpPr bwMode="auto">
          <a:xfrm>
            <a:off x="3856038" y="4325938"/>
            <a:ext cx="892175" cy="469900"/>
            <a:chOff x="2429" y="2725"/>
            <a:chExt cx="562" cy="296"/>
          </a:xfrm>
        </p:grpSpPr>
        <p:grpSp>
          <p:nvGrpSpPr>
            <p:cNvPr id="20532" name="Group 205"/>
            <p:cNvGrpSpPr>
              <a:grpSpLocks/>
            </p:cNvGrpSpPr>
            <p:nvPr/>
          </p:nvGrpSpPr>
          <p:grpSpPr bwMode="auto">
            <a:xfrm>
              <a:off x="2621" y="2725"/>
              <a:ext cx="370" cy="296"/>
              <a:chOff x="2621" y="2725"/>
              <a:chExt cx="370" cy="296"/>
            </a:xfrm>
          </p:grpSpPr>
          <p:sp>
            <p:nvSpPr>
              <p:cNvPr id="20534" name="Text Box 172"/>
              <p:cNvSpPr txBox="1">
                <a:spLocks noChangeArrowheads="1"/>
              </p:cNvSpPr>
              <p:nvPr/>
            </p:nvSpPr>
            <p:spPr bwMode="auto">
              <a:xfrm>
                <a:off x="2621" y="2727"/>
                <a:ext cx="370" cy="294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pPr algn="r"/>
                <a:r>
                  <a:rPr lang="en-US">
                    <a:solidFill>
                      <a:srgbClr val="FF9933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20535" name="Line 173"/>
              <p:cNvSpPr>
                <a:spLocks noChangeShapeType="1"/>
              </p:cNvSpPr>
              <p:nvPr/>
            </p:nvSpPr>
            <p:spPr bwMode="auto">
              <a:xfrm>
                <a:off x="2751" y="2725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0533" name="Line 198"/>
            <p:cNvSpPr>
              <a:spLocks noChangeShapeType="1"/>
            </p:cNvSpPr>
            <p:nvPr/>
          </p:nvSpPr>
          <p:spPr bwMode="auto">
            <a:xfrm flipH="1">
              <a:off x="2429" y="2871"/>
              <a:ext cx="2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6708" name="Group 212"/>
          <p:cNvGrpSpPr>
            <a:grpSpLocks/>
          </p:cNvGrpSpPr>
          <p:nvPr/>
        </p:nvGrpSpPr>
        <p:grpSpPr bwMode="auto">
          <a:xfrm>
            <a:off x="5837238" y="4325938"/>
            <a:ext cx="892175" cy="469900"/>
            <a:chOff x="3677" y="2725"/>
            <a:chExt cx="562" cy="296"/>
          </a:xfrm>
        </p:grpSpPr>
        <p:sp>
          <p:nvSpPr>
            <p:cNvPr id="20529" name="Text Box 182"/>
            <p:cNvSpPr txBox="1">
              <a:spLocks noChangeArrowheads="1"/>
            </p:cNvSpPr>
            <p:nvPr/>
          </p:nvSpPr>
          <p:spPr bwMode="auto">
            <a:xfrm>
              <a:off x="3869" y="2727"/>
              <a:ext cx="370" cy="294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pPr algn="r"/>
              <a:r>
                <a:rPr lang="en-US">
                  <a:solidFill>
                    <a:srgbClr val="FF9933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0530" name="Line 183"/>
            <p:cNvSpPr>
              <a:spLocks noChangeShapeType="1"/>
            </p:cNvSpPr>
            <p:nvPr/>
          </p:nvSpPr>
          <p:spPr bwMode="auto">
            <a:xfrm>
              <a:off x="3999" y="272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31" name="Line 206"/>
            <p:cNvSpPr>
              <a:spLocks noChangeShapeType="1"/>
            </p:cNvSpPr>
            <p:nvPr/>
          </p:nvSpPr>
          <p:spPr bwMode="auto">
            <a:xfrm flipH="1">
              <a:off x="3677" y="2871"/>
              <a:ext cx="2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6709" name="Group 213"/>
          <p:cNvGrpSpPr>
            <a:grpSpLocks/>
          </p:cNvGrpSpPr>
          <p:nvPr/>
        </p:nvGrpSpPr>
        <p:grpSpPr bwMode="auto">
          <a:xfrm>
            <a:off x="8123238" y="4252913"/>
            <a:ext cx="892175" cy="469900"/>
            <a:chOff x="5117" y="2679"/>
            <a:chExt cx="562" cy="296"/>
          </a:xfrm>
        </p:grpSpPr>
        <p:grpSp>
          <p:nvGrpSpPr>
            <p:cNvPr id="20525" name="Group 203"/>
            <p:cNvGrpSpPr>
              <a:grpSpLocks/>
            </p:cNvGrpSpPr>
            <p:nvPr/>
          </p:nvGrpSpPr>
          <p:grpSpPr bwMode="auto">
            <a:xfrm>
              <a:off x="5309" y="2679"/>
              <a:ext cx="370" cy="296"/>
              <a:chOff x="5309" y="2679"/>
              <a:chExt cx="370" cy="296"/>
            </a:xfrm>
          </p:grpSpPr>
          <p:sp>
            <p:nvSpPr>
              <p:cNvPr id="20527" name="Text Box 185"/>
              <p:cNvSpPr txBox="1">
                <a:spLocks noChangeArrowheads="1"/>
              </p:cNvSpPr>
              <p:nvPr/>
            </p:nvSpPr>
            <p:spPr bwMode="auto">
              <a:xfrm>
                <a:off x="5309" y="2679"/>
                <a:ext cx="370" cy="294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pPr algn="r"/>
                <a:r>
                  <a:rPr lang="en-US">
                    <a:solidFill>
                      <a:srgbClr val="FF9933"/>
                    </a:solidFill>
                    <a:latin typeface="Arial" charset="0"/>
                  </a:rPr>
                  <a:t>D</a:t>
                </a:r>
              </a:p>
            </p:txBody>
          </p:sp>
          <p:sp>
            <p:nvSpPr>
              <p:cNvPr id="20528" name="Line 186"/>
              <p:cNvSpPr>
                <a:spLocks noChangeShapeType="1"/>
              </p:cNvSpPr>
              <p:nvPr/>
            </p:nvSpPr>
            <p:spPr bwMode="auto">
              <a:xfrm>
                <a:off x="5439" y="2687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0526" name="Line 207"/>
            <p:cNvSpPr>
              <a:spLocks noChangeShapeType="1"/>
            </p:cNvSpPr>
            <p:nvPr/>
          </p:nvSpPr>
          <p:spPr bwMode="auto">
            <a:xfrm flipH="1">
              <a:off x="5117" y="2823"/>
              <a:ext cx="2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6710" name="Group 214"/>
          <p:cNvGrpSpPr>
            <a:grpSpLocks/>
          </p:cNvGrpSpPr>
          <p:nvPr/>
        </p:nvGrpSpPr>
        <p:grpSpPr bwMode="auto">
          <a:xfrm>
            <a:off x="3703638" y="5929313"/>
            <a:ext cx="892175" cy="469900"/>
            <a:chOff x="2333" y="3735"/>
            <a:chExt cx="562" cy="296"/>
          </a:xfrm>
        </p:grpSpPr>
        <p:sp>
          <p:nvSpPr>
            <p:cNvPr id="20522" name="Text Box 188"/>
            <p:cNvSpPr txBox="1">
              <a:spLocks noChangeArrowheads="1"/>
            </p:cNvSpPr>
            <p:nvPr/>
          </p:nvSpPr>
          <p:spPr bwMode="auto">
            <a:xfrm>
              <a:off x="2525" y="3735"/>
              <a:ext cx="370" cy="294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pPr algn="r"/>
              <a:r>
                <a:rPr lang="en-US">
                  <a:solidFill>
                    <a:srgbClr val="FF9933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20523" name="Line 189"/>
            <p:cNvSpPr>
              <a:spLocks noChangeShapeType="1"/>
            </p:cNvSpPr>
            <p:nvPr/>
          </p:nvSpPr>
          <p:spPr bwMode="auto">
            <a:xfrm>
              <a:off x="2655" y="374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24" name="Line 208"/>
            <p:cNvSpPr>
              <a:spLocks noChangeShapeType="1"/>
            </p:cNvSpPr>
            <p:nvPr/>
          </p:nvSpPr>
          <p:spPr bwMode="auto">
            <a:xfrm flipH="1">
              <a:off x="2333" y="3879"/>
              <a:ext cx="2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6711" name="Group 215"/>
          <p:cNvGrpSpPr>
            <a:grpSpLocks/>
          </p:cNvGrpSpPr>
          <p:nvPr/>
        </p:nvGrpSpPr>
        <p:grpSpPr bwMode="auto">
          <a:xfrm>
            <a:off x="5837238" y="5929313"/>
            <a:ext cx="892175" cy="469900"/>
            <a:chOff x="3677" y="3735"/>
            <a:chExt cx="562" cy="296"/>
          </a:xfrm>
        </p:grpSpPr>
        <p:sp>
          <p:nvSpPr>
            <p:cNvPr id="20519" name="Text Box 191"/>
            <p:cNvSpPr txBox="1">
              <a:spLocks noChangeArrowheads="1"/>
            </p:cNvSpPr>
            <p:nvPr/>
          </p:nvSpPr>
          <p:spPr bwMode="auto">
            <a:xfrm>
              <a:off x="3869" y="3735"/>
              <a:ext cx="370" cy="294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pPr algn="r"/>
              <a:r>
                <a:rPr lang="en-US">
                  <a:solidFill>
                    <a:srgbClr val="FF9933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20520" name="Line 192"/>
            <p:cNvSpPr>
              <a:spLocks noChangeShapeType="1"/>
            </p:cNvSpPr>
            <p:nvPr/>
          </p:nvSpPr>
          <p:spPr bwMode="auto">
            <a:xfrm>
              <a:off x="3999" y="374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21" name="Line 209"/>
            <p:cNvSpPr>
              <a:spLocks noChangeShapeType="1"/>
            </p:cNvSpPr>
            <p:nvPr/>
          </p:nvSpPr>
          <p:spPr bwMode="auto">
            <a:xfrm flipH="1">
              <a:off x="3677" y="3879"/>
              <a:ext cx="2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6712" name="Group 216"/>
          <p:cNvGrpSpPr>
            <a:grpSpLocks/>
          </p:cNvGrpSpPr>
          <p:nvPr/>
        </p:nvGrpSpPr>
        <p:grpSpPr bwMode="auto">
          <a:xfrm>
            <a:off x="8199438" y="5929313"/>
            <a:ext cx="892175" cy="469900"/>
            <a:chOff x="5165" y="3735"/>
            <a:chExt cx="562" cy="296"/>
          </a:xfrm>
        </p:grpSpPr>
        <p:sp>
          <p:nvSpPr>
            <p:cNvPr id="20516" name="Text Box 194"/>
            <p:cNvSpPr txBox="1">
              <a:spLocks noChangeArrowheads="1"/>
            </p:cNvSpPr>
            <p:nvPr/>
          </p:nvSpPr>
          <p:spPr bwMode="auto">
            <a:xfrm>
              <a:off x="5357" y="3735"/>
              <a:ext cx="370" cy="294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pPr algn="r"/>
              <a:r>
                <a:rPr lang="en-US">
                  <a:solidFill>
                    <a:srgbClr val="FF9933"/>
                  </a:solidFill>
                  <a:latin typeface="Arial" charset="0"/>
                </a:rPr>
                <a:t>G</a:t>
              </a:r>
            </a:p>
          </p:txBody>
        </p:sp>
        <p:sp>
          <p:nvSpPr>
            <p:cNvPr id="20517" name="Line 195"/>
            <p:cNvSpPr>
              <a:spLocks noChangeShapeType="1"/>
            </p:cNvSpPr>
            <p:nvPr/>
          </p:nvSpPr>
          <p:spPr bwMode="auto">
            <a:xfrm>
              <a:off x="5487" y="374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18" name="Line 210"/>
            <p:cNvSpPr>
              <a:spLocks noChangeShapeType="1"/>
            </p:cNvSpPr>
            <p:nvPr/>
          </p:nvSpPr>
          <p:spPr bwMode="auto">
            <a:xfrm flipH="1">
              <a:off x="5165" y="3879"/>
              <a:ext cx="2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6716" name="Group 220"/>
          <p:cNvGrpSpPr>
            <a:grpSpLocks/>
          </p:cNvGrpSpPr>
          <p:nvPr/>
        </p:nvGrpSpPr>
        <p:grpSpPr bwMode="auto">
          <a:xfrm>
            <a:off x="8315325" y="6904038"/>
            <a:ext cx="904875" cy="631825"/>
            <a:chOff x="5186" y="4389"/>
            <a:chExt cx="570" cy="398"/>
          </a:xfrm>
        </p:grpSpPr>
        <p:sp>
          <p:nvSpPr>
            <p:cNvPr id="20514" name="Text Box 221"/>
            <p:cNvSpPr txBox="1">
              <a:spLocks noChangeArrowheads="1"/>
            </p:cNvSpPr>
            <p:nvPr/>
          </p:nvSpPr>
          <p:spPr bwMode="auto">
            <a:xfrm>
              <a:off x="5186" y="4589"/>
              <a:ext cx="570" cy="198"/>
            </a:xfrm>
            <a:prstGeom prst="rect">
              <a:avLst/>
            </a:prstGeom>
            <a:noFill/>
            <a:ln w="9525" algn="ctr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RESULT</a:t>
              </a:r>
            </a:p>
          </p:txBody>
        </p:sp>
        <p:sp>
          <p:nvSpPr>
            <p:cNvPr id="20515" name="Line 222"/>
            <p:cNvSpPr>
              <a:spLocks noChangeShapeType="1"/>
            </p:cNvSpPr>
            <p:nvPr/>
          </p:nvSpPr>
          <p:spPr bwMode="auto">
            <a:xfrm flipV="1">
              <a:off x="5453" y="4389"/>
              <a:ext cx="0" cy="192"/>
            </a:xfrm>
            <a:prstGeom prst="line">
              <a:avLst/>
            </a:prstGeom>
            <a:noFill/>
            <a:ln w="57150">
              <a:solidFill>
                <a:srgbClr val="0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6719" name="Text Box 223"/>
          <p:cNvSpPr txBox="1">
            <a:spLocks noChangeArrowheads="1"/>
          </p:cNvSpPr>
          <p:nvPr/>
        </p:nvSpPr>
        <p:spPr bwMode="auto">
          <a:xfrm>
            <a:off x="427038" y="2728913"/>
            <a:ext cx="403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200" b="0">
                <a:solidFill>
                  <a:srgbClr val="FF3300"/>
                </a:solidFill>
                <a:latin typeface="Arial" charset="0"/>
              </a:rPr>
              <a:t>1. Masukan akar ke dalam antrian1</a:t>
            </a:r>
            <a:endParaRPr lang="en-US" sz="1200" b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  <p:sp>
        <p:nvSpPr>
          <p:cNvPr id="20508" name="Text Box 224"/>
          <p:cNvSpPr txBox="1">
            <a:spLocks noChangeArrowheads="1"/>
          </p:cNvSpPr>
          <p:nvPr/>
        </p:nvSpPr>
        <p:spPr bwMode="auto">
          <a:xfrm>
            <a:off x="274638" y="1433513"/>
            <a:ext cx="95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solidFill>
                  <a:srgbClr val="FFFFFF"/>
                </a:solidFill>
                <a:latin typeface="Arial" charset="0"/>
              </a:rPr>
              <a:t>Antrian 2</a:t>
            </a:r>
          </a:p>
        </p:txBody>
      </p:sp>
      <p:sp>
        <p:nvSpPr>
          <p:cNvPr id="20509" name="Text Box 225"/>
          <p:cNvSpPr txBox="1">
            <a:spLocks noChangeArrowheads="1"/>
          </p:cNvSpPr>
          <p:nvPr/>
        </p:nvSpPr>
        <p:spPr bwMode="auto">
          <a:xfrm>
            <a:off x="4462463" y="2344738"/>
            <a:ext cx="903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400">
                <a:latin typeface="Arial" charset="0"/>
              </a:rPr>
              <a:t>Antrian1</a:t>
            </a:r>
          </a:p>
        </p:txBody>
      </p:sp>
      <p:sp>
        <p:nvSpPr>
          <p:cNvPr id="106722" name="Text Box 226"/>
          <p:cNvSpPr txBox="1">
            <a:spLocks noChangeArrowheads="1"/>
          </p:cNvSpPr>
          <p:nvPr/>
        </p:nvSpPr>
        <p:spPr bwMode="auto">
          <a:xfrm>
            <a:off x="350838" y="2957513"/>
            <a:ext cx="4038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200" b="0">
                <a:solidFill>
                  <a:srgbClr val="FF3300"/>
                </a:solidFill>
                <a:latin typeface="Arial" charset="0"/>
              </a:rPr>
              <a:t>2. P = Antrian1^.data dan periksa</a:t>
            </a:r>
          </a:p>
          <a:p>
            <a:pPr algn="l"/>
            <a:r>
              <a:rPr lang="en-US" sz="1200" b="0">
                <a:solidFill>
                  <a:srgbClr val="FF3300"/>
                </a:solidFill>
                <a:latin typeface="Arial" charset="0"/>
              </a:rPr>
              <a:t>    apakah P^.state = Goal_State ?</a:t>
            </a:r>
          </a:p>
          <a:p>
            <a:pPr algn="l"/>
            <a:r>
              <a:rPr lang="en-US" sz="1200" b="0">
                <a:solidFill>
                  <a:srgbClr val="FF3300"/>
                </a:solidFill>
                <a:latin typeface="Arial" charset="0"/>
              </a:rPr>
              <a:t>    ya	: ditemukan dan keluar</a:t>
            </a:r>
          </a:p>
          <a:p>
            <a:pPr algn="l"/>
            <a:r>
              <a:rPr lang="en-US" sz="1200" b="0">
                <a:solidFill>
                  <a:srgbClr val="FF3300"/>
                </a:solidFill>
                <a:latin typeface="Arial" charset="0"/>
              </a:rPr>
              <a:t>    tidak	: - move (antrian1, antrian2)</a:t>
            </a:r>
          </a:p>
          <a:p>
            <a:pPr algn="l"/>
            <a:r>
              <a:rPr lang="en-US" sz="1200" b="0">
                <a:solidFill>
                  <a:srgbClr val="FF3300"/>
                </a:solidFill>
                <a:latin typeface="Arial" charset="0"/>
              </a:rPr>
              <a:t>	  - Bentuk simpul-simpul anak dan</a:t>
            </a:r>
          </a:p>
          <a:p>
            <a:pPr algn="l"/>
            <a:r>
              <a:rPr lang="en-US" sz="1200" b="0">
                <a:solidFill>
                  <a:srgbClr val="FF3300"/>
                </a:solidFill>
                <a:latin typeface="Arial" charset="0"/>
              </a:rPr>
              <a:t>        	    masukan ke dalam antrian1</a:t>
            </a:r>
            <a:endParaRPr lang="en-US" sz="1200" b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  <p:sp>
        <p:nvSpPr>
          <p:cNvPr id="106723" name="Text Box 227"/>
          <p:cNvSpPr txBox="1">
            <a:spLocks noChangeArrowheads="1"/>
          </p:cNvSpPr>
          <p:nvPr/>
        </p:nvSpPr>
        <p:spPr bwMode="auto">
          <a:xfrm>
            <a:off x="274638" y="4176713"/>
            <a:ext cx="403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200" b="0">
                <a:solidFill>
                  <a:srgbClr val="FF3300"/>
                </a:solidFill>
                <a:latin typeface="Arial" charset="0"/>
              </a:rPr>
              <a:t>3. P=Antrian1^.data</a:t>
            </a:r>
            <a:endParaRPr lang="en-US" sz="1200" b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  <p:sp>
        <p:nvSpPr>
          <p:cNvPr id="106724" name="Text Box 228"/>
          <p:cNvSpPr txBox="1">
            <a:spLocks noChangeArrowheads="1"/>
          </p:cNvSpPr>
          <p:nvPr/>
        </p:nvSpPr>
        <p:spPr bwMode="auto">
          <a:xfrm>
            <a:off x="4846638" y="1782763"/>
            <a:ext cx="3200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Digunakan untuk menyimpan simpul yang akan diperiksa</a:t>
            </a:r>
          </a:p>
        </p:txBody>
      </p:sp>
      <p:sp>
        <p:nvSpPr>
          <p:cNvPr id="106725" name="Text Box 229"/>
          <p:cNvSpPr txBox="1">
            <a:spLocks noChangeArrowheads="1"/>
          </p:cNvSpPr>
          <p:nvPr/>
        </p:nvSpPr>
        <p:spPr bwMode="auto">
          <a:xfrm>
            <a:off x="623888" y="1789113"/>
            <a:ext cx="3200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400">
                <a:solidFill>
                  <a:srgbClr val="FFFFFF"/>
                </a:solidFill>
                <a:latin typeface="Arial" charset="0"/>
              </a:rPr>
              <a:t>Digunakan untuk menyimpan simpul yang sudah diperiksa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0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0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2000"/>
                                        <p:tgtEl>
                                          <p:spTgt spid="106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2000"/>
                                        <p:tgtEl>
                                          <p:spTgt spid="106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4579E-6 -3.68201E-6 L 0.15007 -0.2008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66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4" y="-10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17 -0.19958 L -0.29905 -0.1995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66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10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10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905 -0.19958 L -0.71174 -0.1995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66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35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1000"/>
                                        <p:tgtEl>
                                          <p:spTgt spid="106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0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1000"/>
                                        <p:tgtEl>
                                          <p:spTgt spid="10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1000"/>
                                        <p:tgtEl>
                                          <p:spTgt spid="10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1000"/>
                                        <p:tgtEl>
                                          <p:spTgt spid="10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9748E-6 -1.58996E-6 L 0.29264 -0.3313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6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764 -0.33306 L -0.14148 -0.331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06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64" y="63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476E-6 -1.58996E-6 L 0.47272 -0.33138 " pathEditMode="relative" ptsTypes="AA">
                                      <p:cBhvr>
                                        <p:cTn id="61" dur="2000" fill="hold"/>
                                        <p:tgtEl>
                                          <p:spTgt spid="106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273 -0.33306 L 0.14366 -0.331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6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2" y="6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8524E-6 6.82008E-6 L 0.05253 -0.32133 " pathEditMode="relative" ptsTypes="AA">
                                      <p:cBhvr>
                                        <p:cTn id="66" dur="2000" fill="hold"/>
                                        <p:tgtEl>
                                          <p:spTgt spid="106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54 -0.32343 L -0.18649 -0.3221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06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9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1000"/>
                                        <p:tgtEl>
                                          <p:spTgt spid="10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48 -0.3318 L -0.47913 -0.331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06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83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1000"/>
                                        <p:tgtEl>
                                          <p:spTgt spid="106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366 -0.3318 L 0.04611 -0.331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06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7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649 -0.32238 L -0.28404 -0.3221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6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7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0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1000"/>
                                        <p:tgtEl>
                                          <p:spTgt spid="10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1000"/>
                                        <p:tgtEl>
                                          <p:spTgt spid="10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1000"/>
                                        <p:tgtEl>
                                          <p:spTgt spid="10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01 -3.09623E-6 L 0.07613 -0.5430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06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8" y="-27155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61 -0.3318 L 0.30358 -0.3318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06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90" y="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658 -0.32217 L -0.194 -0.3221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06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29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03 -0.54435 L -0.37409 -0.5430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06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64" y="63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649 -0.32217 L -0.01391 -0.32217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06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29" y="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366 -0.3318 L 0.31624 -0.3318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06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29" y="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9748E-6 6.82008E-6 L 0.50274 -0.54225 " pathEditMode="relative" ptsTypes="AA">
                                      <p:cBhvr>
                                        <p:cTn id="113" dur="2000" fill="hold"/>
                                        <p:tgtEl>
                                          <p:spTgt spid="106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774 -0.54435 L 0.15867 -0.54309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06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2" y="63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476E-6 6.82008E-6 L 0.29264 -0.54225 " pathEditMode="relative" ptsTypes="AA">
                                      <p:cBhvr>
                                        <p:cTn id="118" dur="2000" fill="hold"/>
                                        <p:tgtEl>
                                          <p:spTgt spid="106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764 -0.54435 L 0.03861 -0.54309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06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9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1000"/>
                                        <p:tgtEl>
                                          <p:spTgt spid="10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1" dur="1000"/>
                                        <p:tgtEl>
                                          <p:spTgt spid="10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1000"/>
                                        <p:tgtEl>
                                          <p:spTgt spid="106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1000"/>
                                        <p:tgtEl>
                                          <p:spTgt spid="106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408 -0.54309 L -0.62904 -0.54309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06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56" y="0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4" dur="1000"/>
                                        <p:tgtEl>
                                          <p:spTgt spid="10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67 -0.54309 L 0.07613 -0.54309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06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27" y="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77 -0.54309 L -0.05143 -0.54309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06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8" y="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24 -0.3318 L 0.2337 -0.3318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06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27" y="0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91 -0.32217 L -0.10395 -0.32217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06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106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10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1000"/>
                                        <p:tgtEl>
                                          <p:spTgt spid="10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676" grpId="0"/>
      <p:bldP spid="106676" grpId="1"/>
      <p:bldP spid="106676" grpId="2"/>
      <p:bldP spid="106676" grpId="3"/>
      <p:bldP spid="106676" grpId="4"/>
      <p:bldP spid="106676" grpId="5"/>
      <p:bldP spid="106719" grpId="0"/>
      <p:bldP spid="106722" grpId="0"/>
      <p:bldP spid="106723" grpId="0"/>
      <p:bldP spid="106724" grpId="0"/>
      <p:bldP spid="1067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07975"/>
            <a:ext cx="9134475" cy="1506538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chemeClr val="tx1"/>
                </a:solidFill>
              </a:rPr>
              <a:t>procedure BEST_FIRST_SEARCH(var akar : TREE; var ketemu: boolean; </a:t>
            </a:r>
            <a:br>
              <a:rPr lang="en-US" sz="1800" b="1" smtClean="0">
                <a:solidFill>
                  <a:schemeClr val="tx1"/>
                </a:solidFill>
              </a:rPr>
            </a:br>
            <a:r>
              <a:rPr lang="en-US" sz="1800" b="1" smtClean="0">
                <a:solidFill>
                  <a:schemeClr val="tx1"/>
                </a:solidFill>
              </a:rPr>
              <a:t>			           var res: TREE);</a:t>
            </a:r>
            <a:br>
              <a:rPr lang="en-US" sz="1800" b="1" smtClean="0">
                <a:solidFill>
                  <a:schemeClr val="tx1"/>
                </a:solidFill>
              </a:rPr>
            </a:br>
            <a:r>
              <a:rPr lang="en-US" sz="1800" smtClean="0">
                <a:solidFill>
                  <a:schemeClr val="tx1"/>
                </a:solidFill>
              </a:rPr>
              <a:t/>
            </a:r>
            <a:br>
              <a:rPr lang="en-US" sz="1800" smtClean="0">
                <a:solidFill>
                  <a:schemeClr val="tx1"/>
                </a:solidFill>
              </a:rPr>
            </a:br>
            <a:r>
              <a:rPr lang="en-US" sz="1800" smtClean="0">
                <a:solidFill>
                  <a:schemeClr val="tx1"/>
                </a:solidFill>
              </a:rPr>
              <a:t>var P :TREE;</a:t>
            </a:r>
            <a:br>
              <a:rPr lang="en-US" sz="1800" smtClean="0">
                <a:solidFill>
                  <a:schemeClr val="tx1"/>
                </a:solidFill>
              </a:rPr>
            </a:br>
            <a:endParaRPr lang="en-US" sz="1800" smtClean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09713"/>
            <a:ext cx="4567237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BEGIN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</a:t>
            </a:r>
            <a:r>
              <a:rPr lang="en-US" sz="1400" smtClean="0"/>
              <a:t> antrian1:=nil;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antrian2:=nil;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MASUK(antrian1,akar);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P:=antrian1^.data;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if node_berbeda(P^.state,goal_state)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inc(jNode);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MOVE(antrian1,antrian2);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kepala:=antrian2;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level:=1;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generate_anak(akar, true,1);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repeat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P:=antrian1^.data;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MOVE(antrian1,antrian2);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if (node_berbeda(P^.state,goal_state)) and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 (P^.level &lt;kedalaman)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  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    if P^.level+1 &gt; level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       level:=P^.level+1;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       generate_anak(P,true,P^.level+1);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  end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999038" y="1662113"/>
            <a:ext cx="4495800" cy="501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370" tIns="50685" rIns="101370" bIns="50685"/>
          <a:lstStyle/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     if not node_berbeda(P^.state,goal_state) then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        begin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           ketemu:=true;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           inc(jNode);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           res:=P;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           break;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        end;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     inc(jNode);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  until (ketemu=true)or(antrian1=nil);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end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else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begin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 ketemu:=true;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  jNode:=1;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    end;</a:t>
            </a:r>
          </a:p>
          <a:p>
            <a:pPr marL="379413" indent="-379413" algn="l" defTabSz="1014413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400" b="0">
                <a:latin typeface="Arial" charset="0"/>
              </a:rPr>
              <a:t>END;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1493838" y="6615113"/>
            <a:ext cx="914400" cy="228600"/>
          </a:xfrm>
          <a:prstGeom prst="ellipse">
            <a:avLst/>
          </a:prstGeom>
          <a:noFill/>
          <a:ln w="28575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5837238" y="6888163"/>
            <a:ext cx="2133600" cy="304800"/>
          </a:xfrm>
          <a:prstGeom prst="ellipse">
            <a:avLst/>
          </a:prstGeom>
          <a:noFill/>
          <a:ln w="28575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408238" y="6767513"/>
            <a:ext cx="3429000" cy="27305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KONFIGURASI KOTAK-8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65238" y="1585913"/>
            <a:ext cx="82296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smtClean="0">
                <a:solidFill>
                  <a:srgbClr val="000099"/>
                </a:solidFill>
              </a:rPr>
              <a:t>Disusun menggunakan array 1 dimensi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smtClean="0">
                <a:solidFill>
                  <a:srgbClr val="000099"/>
                </a:solidFill>
              </a:rPr>
              <a:t>	atau vektor yang dideklarasikan dengan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smtClean="0"/>
              <a:t>		</a:t>
            </a:r>
            <a:r>
              <a:rPr lang="en-US" sz="2700" smtClean="0">
                <a:solidFill>
                  <a:srgbClr val="CC0000"/>
                </a:solidFill>
              </a:rPr>
              <a:t>type vektor : array[1..9] of byte</a:t>
            </a:r>
          </a:p>
          <a:p>
            <a:pPr>
              <a:lnSpc>
                <a:spcPct val="9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r>
              <a:rPr lang="en-US" sz="2700" smtClean="0"/>
              <a:t>Type ini merepresentasikan sel-sel dalam kotak-8 sebagai susunan angka (</a:t>
            </a:r>
            <a:r>
              <a:rPr lang="en-US" sz="2700" smtClean="0">
                <a:solidFill>
                  <a:srgbClr val="CC0000"/>
                </a:solidFill>
              </a:rPr>
              <a:t>1,2,3,4,5,6,7,8,0)  </a:t>
            </a:r>
            <a:r>
              <a:rPr lang="en-US" sz="2700" smtClean="0">
                <a:solidFill>
                  <a:schemeClr val="tx1"/>
                </a:solidFill>
              </a:rPr>
              <a:t>dengan</a:t>
            </a:r>
            <a:r>
              <a:rPr lang="en-US" sz="2700" smtClean="0">
                <a:solidFill>
                  <a:srgbClr val="CC0000"/>
                </a:solidFill>
              </a:rPr>
              <a:t> </a:t>
            </a:r>
            <a:r>
              <a:rPr lang="en-US" sz="2700" smtClean="0"/>
              <a:t>nol menyatakan sel kosong	</a:t>
            </a:r>
            <a:endParaRPr lang="en-US" sz="2700" smtClean="0">
              <a:solidFill>
                <a:srgbClr val="CC0000"/>
              </a:solidFill>
            </a:endParaRPr>
          </a:p>
        </p:txBody>
      </p:sp>
      <p:sp>
        <p:nvSpPr>
          <p:cNvPr id="6148" name="Text Box 18"/>
          <p:cNvSpPr txBox="1">
            <a:spLocks noChangeArrowheads="1"/>
          </p:cNvSpPr>
          <p:nvPr/>
        </p:nvSpPr>
        <p:spPr bwMode="auto">
          <a:xfrm>
            <a:off x="1860550" y="4540250"/>
            <a:ext cx="46656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b="0">
                <a:latin typeface="Arial" charset="0"/>
              </a:rPr>
              <a:t>Contoh : ( 1, 2, 3, 8, 0, 4, 7, 6, 5 )</a:t>
            </a:r>
          </a:p>
        </p:txBody>
      </p:sp>
      <p:sp>
        <p:nvSpPr>
          <p:cNvPr id="6149" name="Oval 30"/>
          <p:cNvSpPr>
            <a:spLocks noChangeArrowheads="1"/>
          </p:cNvSpPr>
          <p:nvPr/>
        </p:nvSpPr>
        <p:spPr bwMode="auto">
          <a:xfrm>
            <a:off x="3321050" y="4557713"/>
            <a:ext cx="915988" cy="457200"/>
          </a:xfrm>
          <a:prstGeom prst="ellipse">
            <a:avLst/>
          </a:prstGeom>
          <a:solidFill>
            <a:srgbClr val="FFFF00">
              <a:alpha val="30196"/>
            </a:srgbClr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50" name="Line 31"/>
          <p:cNvSpPr>
            <a:spLocks noChangeShapeType="1"/>
          </p:cNvSpPr>
          <p:nvPr/>
        </p:nvSpPr>
        <p:spPr bwMode="auto">
          <a:xfrm>
            <a:off x="3795713" y="5045075"/>
            <a:ext cx="0" cy="45878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1" name="Line 32"/>
          <p:cNvSpPr>
            <a:spLocks noChangeShapeType="1"/>
          </p:cNvSpPr>
          <p:nvPr/>
        </p:nvSpPr>
        <p:spPr bwMode="auto">
          <a:xfrm>
            <a:off x="3779838" y="5472113"/>
            <a:ext cx="27416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2" name="Oval 33"/>
          <p:cNvSpPr>
            <a:spLocks noChangeArrowheads="1"/>
          </p:cNvSpPr>
          <p:nvPr/>
        </p:nvSpPr>
        <p:spPr bwMode="auto">
          <a:xfrm>
            <a:off x="4313238" y="4557713"/>
            <a:ext cx="912812" cy="457200"/>
          </a:xfrm>
          <a:prstGeom prst="ellipse">
            <a:avLst/>
          </a:prstGeom>
          <a:solidFill>
            <a:srgbClr val="00FF00">
              <a:alpha val="30196"/>
            </a:srgbClr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53" name="Line 34"/>
          <p:cNvSpPr>
            <a:spLocks noChangeShapeType="1"/>
          </p:cNvSpPr>
          <p:nvPr/>
        </p:nvSpPr>
        <p:spPr bwMode="auto">
          <a:xfrm>
            <a:off x="4770438" y="5045075"/>
            <a:ext cx="0" cy="91598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4" name="Line 35"/>
          <p:cNvSpPr>
            <a:spLocks noChangeShapeType="1"/>
          </p:cNvSpPr>
          <p:nvPr/>
        </p:nvSpPr>
        <p:spPr bwMode="auto">
          <a:xfrm>
            <a:off x="4770438" y="5929313"/>
            <a:ext cx="17510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5" name="Oval 36"/>
          <p:cNvSpPr>
            <a:spLocks noChangeArrowheads="1"/>
          </p:cNvSpPr>
          <p:nvPr/>
        </p:nvSpPr>
        <p:spPr bwMode="auto">
          <a:xfrm>
            <a:off x="5380038" y="4557713"/>
            <a:ext cx="914400" cy="457200"/>
          </a:xfrm>
          <a:prstGeom prst="ellipse">
            <a:avLst/>
          </a:prstGeom>
          <a:solidFill>
            <a:srgbClr val="FF0000">
              <a:alpha val="30196"/>
            </a:srgbClr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56" name="Line 37"/>
          <p:cNvSpPr>
            <a:spLocks noChangeShapeType="1"/>
          </p:cNvSpPr>
          <p:nvPr/>
        </p:nvSpPr>
        <p:spPr bwMode="auto">
          <a:xfrm>
            <a:off x="5837238" y="5045075"/>
            <a:ext cx="0" cy="14509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7" name="Line 38"/>
          <p:cNvSpPr>
            <a:spLocks noChangeShapeType="1"/>
          </p:cNvSpPr>
          <p:nvPr/>
        </p:nvSpPr>
        <p:spPr bwMode="auto">
          <a:xfrm>
            <a:off x="5837238" y="6461125"/>
            <a:ext cx="6842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6158" name="Object 58"/>
          <p:cNvGraphicFramePr>
            <a:graphicFrameLocks noChangeAspect="1"/>
          </p:cNvGraphicFramePr>
          <p:nvPr>
            <p:ph sz="half" idx="2"/>
          </p:nvPr>
        </p:nvGraphicFramePr>
        <p:xfrm>
          <a:off x="6523038" y="5078413"/>
          <a:ext cx="180975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Bitmap Image" r:id="rId3" imgW="1448002" imgH="1448002" progId="Paint.Picture">
                  <p:embed/>
                </p:oleObj>
              </mc:Choice>
              <mc:Fallback>
                <p:oleObj name="Bitmap Image" r:id="rId3" imgW="1448002" imgH="1448002" progId="Paint.Picture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5078413"/>
                        <a:ext cx="1809750" cy="180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KONFIGURASI KOTAK-8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74838" y="1585913"/>
            <a:ext cx="7772400" cy="5243512"/>
          </a:xfrm>
        </p:spPr>
        <p:txBody>
          <a:bodyPr/>
          <a:lstStyle/>
          <a:p>
            <a:r>
              <a:rPr lang="en-US" sz="2400" smtClean="0"/>
              <a:t>Perpindahan sel-sel ke tempat kosong diatur dalam sebuah konstanta array 2 dimensi, yaitu:</a:t>
            </a:r>
          </a:p>
          <a:p>
            <a:pPr>
              <a:buFontTx/>
              <a:buNone/>
            </a:pPr>
            <a:r>
              <a:rPr lang="en-US" sz="2700" b="1" smtClean="0"/>
              <a:t>	</a:t>
            </a:r>
            <a:r>
              <a:rPr lang="en-US" sz="2000" b="1" smtClean="0">
                <a:solidFill>
                  <a:srgbClr val="CC0000"/>
                </a:solidFill>
              </a:rPr>
              <a:t>const SelAdj  : array[1..9,1..4] of integer =</a:t>
            </a:r>
          </a:p>
          <a:p>
            <a:pPr>
              <a:buFontTx/>
              <a:buNone/>
            </a:pPr>
            <a:r>
              <a:rPr lang="en-US" sz="2000" b="1" smtClean="0">
                <a:solidFill>
                  <a:srgbClr val="CC0000"/>
                </a:solidFill>
              </a:rPr>
              <a:t>               	        (	(4,2,0,0),   (5,3,1,0),    (6,2,0,0),</a:t>
            </a:r>
          </a:p>
          <a:p>
            <a:pPr>
              <a:buFontTx/>
              <a:buNone/>
            </a:pPr>
            <a:r>
              <a:rPr lang="en-US" sz="2000" b="1" smtClean="0">
                <a:solidFill>
                  <a:srgbClr val="CC0000"/>
                </a:solidFill>
              </a:rPr>
              <a:t>                	  	(7,5,1,0),   (8,6,4,2),    (9,5,3,0),</a:t>
            </a:r>
          </a:p>
          <a:p>
            <a:pPr>
              <a:buFontTx/>
              <a:buNone/>
            </a:pPr>
            <a:r>
              <a:rPr lang="en-US" sz="2000" b="1" smtClean="0">
                <a:solidFill>
                  <a:srgbClr val="CC0000"/>
                </a:solidFill>
              </a:rPr>
              <a:t>                	 	(8,4,0,0),   (9,7,5,0),    (8,6,0,0)	); </a:t>
            </a:r>
          </a:p>
          <a:p>
            <a:pPr>
              <a:buFontTx/>
              <a:buNone/>
            </a:pPr>
            <a:r>
              <a:rPr lang="en-US" sz="2300" smtClean="0">
                <a:solidFill>
                  <a:srgbClr val="CC0000"/>
                </a:solidFill>
              </a:rPr>
              <a:t>	</a:t>
            </a:r>
            <a:r>
              <a:rPr lang="en-US" sz="2400" smtClean="0">
                <a:solidFill>
                  <a:schemeClr val="tx1"/>
                </a:solidFill>
              </a:rPr>
              <a:t>dimensi ke-1 menyatakan posisi nol (kosong) dan dimensi ke-2 menyatakan sel-sel yang bisa digeser yang dinyatakan oleh angka selain nol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Contoh jika posisi nol ada pada sel ke-9 maka angka yang bisa digeser adalah 8 atau 6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2238" y="5700713"/>
            <a:ext cx="1468437" cy="1466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3856038" y="5167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4" name="Oval 15"/>
          <p:cNvSpPr>
            <a:spLocks noChangeArrowheads="1"/>
          </p:cNvSpPr>
          <p:nvPr/>
        </p:nvSpPr>
        <p:spPr bwMode="auto">
          <a:xfrm>
            <a:off x="5761038" y="5502275"/>
            <a:ext cx="1219200" cy="4572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7175" name="Line 16"/>
          <p:cNvSpPr>
            <a:spLocks noChangeShapeType="1"/>
          </p:cNvSpPr>
          <p:nvPr/>
        </p:nvSpPr>
        <p:spPr bwMode="auto">
          <a:xfrm flipV="1">
            <a:off x="6980238" y="3948113"/>
            <a:ext cx="762000" cy="1676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6" name="Line 18"/>
          <p:cNvSpPr>
            <a:spLocks noChangeShapeType="1"/>
          </p:cNvSpPr>
          <p:nvPr/>
        </p:nvSpPr>
        <p:spPr bwMode="auto">
          <a:xfrm>
            <a:off x="8885238" y="6538913"/>
            <a:ext cx="0" cy="228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7" name="Line 20"/>
          <p:cNvSpPr>
            <a:spLocks noChangeShapeType="1"/>
          </p:cNvSpPr>
          <p:nvPr/>
        </p:nvSpPr>
        <p:spPr bwMode="auto">
          <a:xfrm>
            <a:off x="8578850" y="6919913"/>
            <a:ext cx="23018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smtClean="0">
                <a:solidFill>
                  <a:schemeClr val="tx1"/>
                </a:solidFill>
              </a:rPr>
              <a:t>REPRESENTASI  STRUKTUR POHON</a:t>
            </a:r>
          </a:p>
        </p:txBody>
      </p:sp>
      <p:sp>
        <p:nvSpPr>
          <p:cNvPr id="8195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1874838" y="1585913"/>
            <a:ext cx="7772400" cy="5243512"/>
          </a:xfrm>
          <a:noFill/>
        </p:spPr>
        <p:txBody>
          <a:bodyPr/>
          <a:lstStyle/>
          <a:p>
            <a:r>
              <a:rPr lang="en-US" sz="2700" smtClean="0"/>
              <a:t>Ruang pelacakan direpresentasikan dalam struktur pohon</a:t>
            </a:r>
          </a:p>
          <a:p>
            <a:r>
              <a:rPr lang="en-US" sz="2700" smtClean="0"/>
              <a:t>Struktur pohon dibentuk dengan menggunakan </a:t>
            </a:r>
            <a:r>
              <a:rPr lang="en-US" sz="2700" smtClean="0">
                <a:solidFill>
                  <a:srgbClr val="CC0000"/>
                </a:solidFill>
              </a:rPr>
              <a:t>triple linked list</a:t>
            </a:r>
            <a:r>
              <a:rPr lang="en-US" sz="2700" smtClean="0"/>
              <a:t>, dimana setiap simpulnya memiliki 3 medan informasi dan 3 buah pointer</a:t>
            </a:r>
          </a:p>
          <a:p>
            <a:pPr>
              <a:buFontTx/>
              <a:buNone/>
            </a:pPr>
            <a:r>
              <a:rPr lang="en-US" sz="2700" smtClean="0"/>
              <a:t>    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257425" y="4100513"/>
            <a:ext cx="44640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200" b="0"/>
              <a:t>  </a:t>
            </a:r>
            <a:r>
              <a:rPr lang="en-US" sz="2000">
                <a:solidFill>
                  <a:srgbClr val="CC0000"/>
                </a:solidFill>
                <a:latin typeface="Arial" charset="0"/>
              </a:rPr>
              <a:t>TREE = ^simpul;</a:t>
            </a:r>
          </a:p>
          <a:p>
            <a:pPr algn="l"/>
            <a:r>
              <a:rPr lang="en-US" sz="2000">
                <a:solidFill>
                  <a:srgbClr val="CC0000"/>
                </a:solidFill>
                <a:latin typeface="Arial" charset="0"/>
              </a:rPr>
              <a:t>  simpul = record</a:t>
            </a:r>
          </a:p>
          <a:p>
            <a:pPr algn="l"/>
            <a:r>
              <a:rPr lang="en-US" b="0"/>
              <a:t>        </a:t>
            </a:r>
            <a:r>
              <a:rPr lang="en-US">
                <a:solidFill>
                  <a:srgbClr val="CC0000"/>
                </a:solidFill>
              </a:rPr>
              <a:t>heur        : byte;</a:t>
            </a:r>
          </a:p>
          <a:p>
            <a:pPr algn="l"/>
            <a:r>
              <a:rPr lang="en-US" sz="2000">
                <a:solidFill>
                  <a:srgbClr val="CC0000"/>
                </a:solidFill>
                <a:latin typeface="Arial" charset="0"/>
              </a:rPr>
              <a:t>         state         : vektor;</a:t>
            </a:r>
          </a:p>
          <a:p>
            <a:pPr algn="l"/>
            <a:r>
              <a:rPr lang="en-US" sz="2000">
                <a:solidFill>
                  <a:srgbClr val="CC0000"/>
                </a:solidFill>
                <a:latin typeface="Arial" charset="0"/>
              </a:rPr>
              <a:t>         level        	: byte;</a:t>
            </a:r>
          </a:p>
          <a:p>
            <a:pPr algn="l"/>
            <a:r>
              <a:rPr lang="en-US" sz="2000">
                <a:solidFill>
                  <a:srgbClr val="CC0000"/>
                </a:solidFill>
                <a:latin typeface="Arial" charset="0"/>
              </a:rPr>
              <a:t>         induk        	: TREE;</a:t>
            </a:r>
          </a:p>
          <a:p>
            <a:pPr algn="l"/>
            <a:r>
              <a:rPr lang="en-US" sz="2000">
                <a:solidFill>
                  <a:srgbClr val="CC0000"/>
                </a:solidFill>
                <a:latin typeface="Arial" charset="0"/>
              </a:rPr>
              <a:t>         anak_pertama 	: TREE;</a:t>
            </a:r>
          </a:p>
          <a:p>
            <a:pPr algn="l"/>
            <a:r>
              <a:rPr lang="en-US" sz="2000">
                <a:solidFill>
                  <a:srgbClr val="CC0000"/>
                </a:solidFill>
                <a:latin typeface="Arial" charset="0"/>
              </a:rPr>
              <a:t>         saudara      	: TREE;</a:t>
            </a:r>
          </a:p>
          <a:p>
            <a:pPr algn="l"/>
            <a:r>
              <a:rPr lang="en-US" sz="2000">
                <a:solidFill>
                  <a:srgbClr val="CC0000"/>
                </a:solidFill>
                <a:latin typeface="Arial" charset="0"/>
              </a:rPr>
              <a:t>  end;</a:t>
            </a:r>
          </a:p>
        </p:txBody>
      </p:sp>
      <p:grpSp>
        <p:nvGrpSpPr>
          <p:cNvPr id="17494" name="Group 86"/>
          <p:cNvGrpSpPr>
            <a:grpSpLocks/>
          </p:cNvGrpSpPr>
          <p:nvPr/>
        </p:nvGrpSpPr>
        <p:grpSpPr bwMode="auto">
          <a:xfrm>
            <a:off x="6370638" y="4481513"/>
            <a:ext cx="3094037" cy="2027237"/>
            <a:chOff x="4013" y="2823"/>
            <a:chExt cx="1949" cy="1277"/>
          </a:xfrm>
        </p:grpSpPr>
        <p:sp>
          <p:nvSpPr>
            <p:cNvPr id="8198" name="Rectangle 79"/>
            <p:cNvSpPr>
              <a:spLocks noChangeArrowheads="1"/>
            </p:cNvSpPr>
            <p:nvPr/>
          </p:nvSpPr>
          <p:spPr bwMode="auto">
            <a:xfrm>
              <a:off x="5077" y="3455"/>
              <a:ext cx="440" cy="219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4205" y="3455"/>
              <a:ext cx="440" cy="219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00" name="Rectangle 64"/>
            <p:cNvSpPr>
              <a:spLocks noChangeArrowheads="1"/>
            </p:cNvSpPr>
            <p:nvPr/>
          </p:nvSpPr>
          <p:spPr bwMode="auto">
            <a:xfrm>
              <a:off x="4645" y="3231"/>
              <a:ext cx="440" cy="219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01" name="Line 65"/>
            <p:cNvSpPr>
              <a:spLocks noChangeShapeType="1"/>
            </p:cNvSpPr>
            <p:nvPr/>
          </p:nvSpPr>
          <p:spPr bwMode="auto">
            <a:xfrm>
              <a:off x="4405" y="3567"/>
              <a:ext cx="0" cy="384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202" name="Line 66"/>
            <p:cNvSpPr>
              <a:spLocks noChangeShapeType="1"/>
            </p:cNvSpPr>
            <p:nvPr/>
          </p:nvSpPr>
          <p:spPr bwMode="auto">
            <a:xfrm>
              <a:off x="5317" y="3567"/>
              <a:ext cx="48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203" name="Line 67"/>
            <p:cNvSpPr>
              <a:spLocks noChangeShapeType="1"/>
            </p:cNvSpPr>
            <p:nvPr/>
          </p:nvSpPr>
          <p:spPr bwMode="auto">
            <a:xfrm flipV="1">
              <a:off x="4845" y="3015"/>
              <a:ext cx="0" cy="33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204" name="Text Box 73"/>
            <p:cNvSpPr txBox="1">
              <a:spLocks noChangeArrowheads="1"/>
            </p:cNvSpPr>
            <p:nvPr/>
          </p:nvSpPr>
          <p:spPr bwMode="auto">
            <a:xfrm>
              <a:off x="4205" y="3231"/>
              <a:ext cx="440" cy="218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heur</a:t>
              </a:r>
            </a:p>
          </p:txBody>
        </p:sp>
        <p:sp>
          <p:nvSpPr>
            <p:cNvPr id="8205" name="Text Box 76"/>
            <p:cNvSpPr txBox="1">
              <a:spLocks noChangeArrowheads="1"/>
            </p:cNvSpPr>
            <p:nvPr/>
          </p:nvSpPr>
          <p:spPr bwMode="auto">
            <a:xfrm>
              <a:off x="4645" y="3455"/>
              <a:ext cx="432" cy="218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state</a:t>
              </a:r>
            </a:p>
          </p:txBody>
        </p:sp>
        <p:sp>
          <p:nvSpPr>
            <p:cNvPr id="8206" name="Text Box 81"/>
            <p:cNvSpPr txBox="1">
              <a:spLocks noChangeArrowheads="1"/>
            </p:cNvSpPr>
            <p:nvPr/>
          </p:nvSpPr>
          <p:spPr bwMode="auto">
            <a:xfrm>
              <a:off x="5077" y="3231"/>
              <a:ext cx="440" cy="218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level</a:t>
              </a:r>
            </a:p>
          </p:txBody>
        </p:sp>
        <p:sp>
          <p:nvSpPr>
            <p:cNvPr id="8207" name="Text Box 83"/>
            <p:cNvSpPr txBox="1">
              <a:spLocks noChangeArrowheads="1"/>
            </p:cNvSpPr>
            <p:nvPr/>
          </p:nvSpPr>
          <p:spPr bwMode="auto">
            <a:xfrm>
              <a:off x="4013" y="3927"/>
              <a:ext cx="7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anak_pertama</a:t>
              </a:r>
            </a:p>
          </p:txBody>
        </p:sp>
        <p:sp>
          <p:nvSpPr>
            <p:cNvPr id="8208" name="Text Box 84"/>
            <p:cNvSpPr txBox="1">
              <a:spLocks noChangeArrowheads="1"/>
            </p:cNvSpPr>
            <p:nvPr/>
          </p:nvSpPr>
          <p:spPr bwMode="auto">
            <a:xfrm>
              <a:off x="4640" y="2823"/>
              <a:ext cx="3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induk</a:t>
              </a:r>
            </a:p>
          </p:txBody>
        </p:sp>
        <p:sp>
          <p:nvSpPr>
            <p:cNvPr id="8209" name="Text Box 85"/>
            <p:cNvSpPr txBox="1">
              <a:spLocks noChangeArrowheads="1"/>
            </p:cNvSpPr>
            <p:nvPr/>
          </p:nvSpPr>
          <p:spPr bwMode="auto">
            <a:xfrm rot="-5400000">
              <a:off x="5634" y="3506"/>
              <a:ext cx="4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428" tIns="45714" rIns="91428" bIns="4571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saudara</a:t>
              </a: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1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71" name="AutoShape 35"/>
          <p:cNvSpPr>
            <a:spLocks noChangeArrowheads="1"/>
          </p:cNvSpPr>
          <p:nvPr/>
        </p:nvSpPr>
        <p:spPr bwMode="auto">
          <a:xfrm>
            <a:off x="3398838" y="2728913"/>
            <a:ext cx="6858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9219" name="Rectangle 8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</a:rPr>
              <a:t>CONTOH REPRESENTASI POHON</a:t>
            </a:r>
          </a:p>
        </p:txBody>
      </p:sp>
      <p:grpSp>
        <p:nvGrpSpPr>
          <p:cNvPr id="91271" name="Group 135"/>
          <p:cNvGrpSpPr>
            <a:grpSpLocks/>
          </p:cNvGrpSpPr>
          <p:nvPr/>
        </p:nvGrpSpPr>
        <p:grpSpPr bwMode="auto">
          <a:xfrm>
            <a:off x="6097588" y="3948113"/>
            <a:ext cx="1295400" cy="457200"/>
            <a:chOff x="3533" y="2487"/>
            <a:chExt cx="816" cy="288"/>
          </a:xfrm>
        </p:grpSpPr>
        <p:sp>
          <p:nvSpPr>
            <p:cNvPr id="9290" name="Rectangle 88"/>
            <p:cNvSpPr>
              <a:spLocks noChangeArrowheads="1"/>
            </p:cNvSpPr>
            <p:nvPr/>
          </p:nvSpPr>
          <p:spPr bwMode="auto">
            <a:xfrm>
              <a:off x="3533" y="2487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91" name="Text Box 89"/>
            <p:cNvSpPr txBox="1">
              <a:spLocks noChangeArrowheads="1"/>
            </p:cNvSpPr>
            <p:nvPr/>
          </p:nvSpPr>
          <p:spPr bwMode="auto">
            <a:xfrm>
              <a:off x="3653" y="2631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123405786</a:t>
              </a:r>
              <a:endParaRPr lang="en-US" b="0"/>
            </a:p>
          </p:txBody>
        </p:sp>
        <p:sp>
          <p:nvSpPr>
            <p:cNvPr id="9292" name="Text Box 90"/>
            <p:cNvSpPr txBox="1">
              <a:spLocks noChangeArrowheads="1"/>
            </p:cNvSpPr>
            <p:nvPr/>
          </p:nvSpPr>
          <p:spPr bwMode="auto">
            <a:xfrm>
              <a:off x="3533" y="248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9293" name="Text Box 91"/>
            <p:cNvSpPr txBox="1">
              <a:spLocks noChangeArrowheads="1"/>
            </p:cNvSpPr>
            <p:nvPr/>
          </p:nvSpPr>
          <p:spPr bwMode="auto">
            <a:xfrm>
              <a:off x="4229" y="248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</a:t>
              </a:r>
              <a:endParaRPr lang="en-US" b="0"/>
            </a:p>
          </p:txBody>
        </p:sp>
      </p:grpSp>
      <p:sp>
        <p:nvSpPr>
          <p:cNvPr id="91238" name="Line 102"/>
          <p:cNvSpPr>
            <a:spLocks noChangeShapeType="1"/>
          </p:cNvSpPr>
          <p:nvPr/>
        </p:nvSpPr>
        <p:spPr bwMode="auto">
          <a:xfrm flipH="1" flipV="1">
            <a:off x="6827838" y="2805113"/>
            <a:ext cx="1676400" cy="125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91273" name="Group 137"/>
          <p:cNvGrpSpPr>
            <a:grpSpLocks/>
          </p:cNvGrpSpPr>
          <p:nvPr/>
        </p:nvGrpSpPr>
        <p:grpSpPr bwMode="auto">
          <a:xfrm>
            <a:off x="4265613" y="5535613"/>
            <a:ext cx="1295400" cy="457200"/>
            <a:chOff x="2621" y="3495"/>
            <a:chExt cx="816" cy="288"/>
          </a:xfrm>
        </p:grpSpPr>
        <p:grpSp>
          <p:nvGrpSpPr>
            <p:cNvPr id="9284" name="Group 104"/>
            <p:cNvGrpSpPr>
              <a:grpSpLocks/>
            </p:cNvGrpSpPr>
            <p:nvPr/>
          </p:nvGrpSpPr>
          <p:grpSpPr bwMode="auto">
            <a:xfrm>
              <a:off x="2621" y="3495"/>
              <a:ext cx="816" cy="288"/>
              <a:chOff x="2957" y="1575"/>
              <a:chExt cx="816" cy="288"/>
            </a:xfrm>
          </p:grpSpPr>
          <p:sp>
            <p:nvSpPr>
              <p:cNvPr id="9286" name="Rectangle 105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287" name="Text Box 106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123485706</a:t>
                </a:r>
                <a:endParaRPr lang="en-US" b="0"/>
              </a:p>
            </p:txBody>
          </p:sp>
          <p:sp>
            <p:nvSpPr>
              <p:cNvPr id="9288" name="Text Box 107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9289" name="Text Box 108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9285" name="Oval 109"/>
            <p:cNvSpPr>
              <a:spLocks noChangeArrowheads="1"/>
            </p:cNvSpPr>
            <p:nvPr/>
          </p:nvSpPr>
          <p:spPr bwMode="auto">
            <a:xfrm>
              <a:off x="2641" y="3667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1260" name="Line 124"/>
          <p:cNvSpPr>
            <a:spLocks noChangeShapeType="1"/>
          </p:cNvSpPr>
          <p:nvPr/>
        </p:nvSpPr>
        <p:spPr bwMode="auto">
          <a:xfrm>
            <a:off x="5484813" y="5868988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91275" name="Group 139"/>
          <p:cNvGrpSpPr>
            <a:grpSpLocks/>
          </p:cNvGrpSpPr>
          <p:nvPr/>
        </p:nvGrpSpPr>
        <p:grpSpPr bwMode="auto">
          <a:xfrm>
            <a:off x="7894638" y="5535613"/>
            <a:ext cx="1295400" cy="457200"/>
            <a:chOff x="4907" y="3495"/>
            <a:chExt cx="816" cy="288"/>
          </a:xfrm>
        </p:grpSpPr>
        <p:grpSp>
          <p:nvGrpSpPr>
            <p:cNvPr id="9277" name="Group 119"/>
            <p:cNvGrpSpPr>
              <a:grpSpLocks/>
            </p:cNvGrpSpPr>
            <p:nvPr/>
          </p:nvGrpSpPr>
          <p:grpSpPr bwMode="auto">
            <a:xfrm>
              <a:off x="4907" y="3495"/>
              <a:ext cx="816" cy="288"/>
              <a:chOff x="2957" y="1575"/>
              <a:chExt cx="816" cy="288"/>
            </a:xfrm>
          </p:grpSpPr>
          <p:sp>
            <p:nvSpPr>
              <p:cNvPr id="9280" name="Rectangle 120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281" name="Text Box 121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103425786</a:t>
                </a:r>
                <a:endParaRPr lang="en-US" b="0"/>
              </a:p>
            </p:txBody>
          </p:sp>
          <p:sp>
            <p:nvSpPr>
              <p:cNvPr id="9282" name="Text Box 122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9283" name="Text Box 123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9278" name="Oval 126"/>
            <p:cNvSpPr>
              <a:spLocks noChangeArrowheads="1"/>
            </p:cNvSpPr>
            <p:nvPr/>
          </p:nvSpPr>
          <p:spPr bwMode="auto">
            <a:xfrm>
              <a:off x="4931" y="3667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79" name="Oval 127"/>
            <p:cNvSpPr>
              <a:spLocks noChangeArrowheads="1"/>
            </p:cNvSpPr>
            <p:nvPr/>
          </p:nvSpPr>
          <p:spPr bwMode="auto">
            <a:xfrm>
              <a:off x="5627" y="3669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91274" name="Group 138"/>
          <p:cNvGrpSpPr>
            <a:grpSpLocks/>
          </p:cNvGrpSpPr>
          <p:nvPr/>
        </p:nvGrpSpPr>
        <p:grpSpPr bwMode="auto">
          <a:xfrm>
            <a:off x="6081713" y="5535613"/>
            <a:ext cx="1295400" cy="457200"/>
            <a:chOff x="3765" y="3495"/>
            <a:chExt cx="816" cy="288"/>
          </a:xfrm>
        </p:grpSpPr>
        <p:grpSp>
          <p:nvGrpSpPr>
            <p:cNvPr id="9271" name="Group 114"/>
            <p:cNvGrpSpPr>
              <a:grpSpLocks/>
            </p:cNvGrpSpPr>
            <p:nvPr/>
          </p:nvGrpSpPr>
          <p:grpSpPr bwMode="auto">
            <a:xfrm>
              <a:off x="3765" y="3495"/>
              <a:ext cx="816" cy="288"/>
              <a:chOff x="2957" y="1575"/>
              <a:chExt cx="816" cy="288"/>
            </a:xfrm>
          </p:grpSpPr>
          <p:sp>
            <p:nvSpPr>
              <p:cNvPr id="9273" name="Rectangle 115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274" name="Text Box 116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123045786</a:t>
                </a:r>
                <a:endParaRPr lang="en-US" b="0"/>
              </a:p>
            </p:txBody>
          </p:sp>
          <p:sp>
            <p:nvSpPr>
              <p:cNvPr id="9275" name="Text Box 117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9276" name="Text Box 118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9272" name="Oval 128"/>
            <p:cNvSpPr>
              <a:spLocks noChangeArrowheads="1"/>
            </p:cNvSpPr>
            <p:nvPr/>
          </p:nvSpPr>
          <p:spPr bwMode="auto">
            <a:xfrm>
              <a:off x="3783" y="3667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1265" name="Line 129"/>
          <p:cNvSpPr>
            <a:spLocks noChangeShapeType="1"/>
          </p:cNvSpPr>
          <p:nvPr/>
        </p:nvSpPr>
        <p:spPr bwMode="auto">
          <a:xfrm flipH="1" flipV="1">
            <a:off x="6742113" y="4405313"/>
            <a:ext cx="9525" cy="1233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91272" name="Group 136"/>
          <p:cNvGrpSpPr>
            <a:grpSpLocks/>
          </p:cNvGrpSpPr>
          <p:nvPr/>
        </p:nvGrpSpPr>
        <p:grpSpPr bwMode="auto">
          <a:xfrm>
            <a:off x="7894638" y="3948113"/>
            <a:ext cx="1295400" cy="457200"/>
            <a:chOff x="4733" y="2487"/>
            <a:chExt cx="816" cy="288"/>
          </a:xfrm>
        </p:grpSpPr>
        <p:sp>
          <p:nvSpPr>
            <p:cNvPr id="9265" name="Rectangle 92"/>
            <p:cNvSpPr>
              <a:spLocks noChangeArrowheads="1"/>
            </p:cNvSpPr>
            <p:nvPr/>
          </p:nvSpPr>
          <p:spPr bwMode="auto">
            <a:xfrm>
              <a:off x="4733" y="2487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66" name="Text Box 93"/>
            <p:cNvSpPr txBox="1">
              <a:spLocks noChangeArrowheads="1"/>
            </p:cNvSpPr>
            <p:nvPr/>
          </p:nvSpPr>
          <p:spPr bwMode="auto">
            <a:xfrm>
              <a:off x="4853" y="2631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120453786</a:t>
              </a:r>
              <a:endParaRPr lang="en-US" b="0"/>
            </a:p>
          </p:txBody>
        </p:sp>
        <p:sp>
          <p:nvSpPr>
            <p:cNvPr id="9267" name="Text Box 94"/>
            <p:cNvSpPr txBox="1">
              <a:spLocks noChangeArrowheads="1"/>
            </p:cNvSpPr>
            <p:nvPr/>
          </p:nvSpPr>
          <p:spPr bwMode="auto">
            <a:xfrm>
              <a:off x="4733" y="248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9268" name="Text Box 95"/>
            <p:cNvSpPr txBox="1">
              <a:spLocks noChangeArrowheads="1"/>
            </p:cNvSpPr>
            <p:nvPr/>
          </p:nvSpPr>
          <p:spPr bwMode="auto">
            <a:xfrm>
              <a:off x="5429" y="248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</a:t>
              </a:r>
              <a:endParaRPr lang="en-US" b="0"/>
            </a:p>
          </p:txBody>
        </p:sp>
        <p:sp>
          <p:nvSpPr>
            <p:cNvPr id="9269" name="Oval 101"/>
            <p:cNvSpPr>
              <a:spLocks noChangeArrowheads="1"/>
            </p:cNvSpPr>
            <p:nvPr/>
          </p:nvSpPr>
          <p:spPr bwMode="auto">
            <a:xfrm>
              <a:off x="5445" y="2661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70" name="Oval 131"/>
            <p:cNvSpPr>
              <a:spLocks noChangeArrowheads="1"/>
            </p:cNvSpPr>
            <p:nvPr/>
          </p:nvSpPr>
          <p:spPr bwMode="auto">
            <a:xfrm>
              <a:off x="4753" y="2659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1261" name="Line 125"/>
          <p:cNvSpPr>
            <a:spLocks noChangeShapeType="1"/>
          </p:cNvSpPr>
          <p:nvPr/>
        </p:nvSpPr>
        <p:spPr bwMode="auto">
          <a:xfrm>
            <a:off x="7285038" y="5872163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91296" name="Group 160"/>
          <p:cNvGrpSpPr>
            <a:grpSpLocks/>
          </p:cNvGrpSpPr>
          <p:nvPr/>
        </p:nvGrpSpPr>
        <p:grpSpPr bwMode="auto">
          <a:xfrm>
            <a:off x="6142038" y="2043113"/>
            <a:ext cx="1295400" cy="771525"/>
            <a:chOff x="4301" y="1329"/>
            <a:chExt cx="816" cy="486"/>
          </a:xfrm>
        </p:grpSpPr>
        <p:sp>
          <p:nvSpPr>
            <p:cNvPr id="9258" name="Rectangle 83"/>
            <p:cNvSpPr>
              <a:spLocks noChangeArrowheads="1"/>
            </p:cNvSpPr>
            <p:nvPr/>
          </p:nvSpPr>
          <p:spPr bwMode="auto">
            <a:xfrm>
              <a:off x="4301" y="1527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59" name="Text Box 84"/>
            <p:cNvSpPr txBox="1">
              <a:spLocks noChangeArrowheads="1"/>
            </p:cNvSpPr>
            <p:nvPr/>
          </p:nvSpPr>
          <p:spPr bwMode="auto">
            <a:xfrm>
              <a:off x="4421" y="1671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123450786</a:t>
              </a:r>
              <a:endParaRPr lang="en-US" b="0"/>
            </a:p>
          </p:txBody>
        </p:sp>
        <p:sp>
          <p:nvSpPr>
            <p:cNvPr id="9260" name="Text Box 85"/>
            <p:cNvSpPr txBox="1">
              <a:spLocks noChangeArrowheads="1"/>
            </p:cNvSpPr>
            <p:nvPr/>
          </p:nvSpPr>
          <p:spPr bwMode="auto">
            <a:xfrm>
              <a:off x="4301" y="152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9261" name="Text Box 86"/>
            <p:cNvSpPr txBox="1">
              <a:spLocks noChangeArrowheads="1"/>
            </p:cNvSpPr>
            <p:nvPr/>
          </p:nvSpPr>
          <p:spPr bwMode="auto">
            <a:xfrm>
              <a:off x="4997" y="152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9262" name="Oval 87"/>
            <p:cNvSpPr>
              <a:spLocks noChangeArrowheads="1"/>
            </p:cNvSpPr>
            <p:nvPr/>
          </p:nvSpPr>
          <p:spPr bwMode="auto">
            <a:xfrm>
              <a:off x="4659" y="1557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63" name="Text Box 103"/>
            <p:cNvSpPr txBox="1">
              <a:spLocks noChangeArrowheads="1"/>
            </p:cNvSpPr>
            <p:nvPr/>
          </p:nvSpPr>
          <p:spPr bwMode="auto">
            <a:xfrm>
              <a:off x="4539" y="1329"/>
              <a:ext cx="33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400">
                  <a:latin typeface="Arial" charset="0"/>
                </a:rPr>
                <a:t>root</a:t>
              </a:r>
            </a:p>
          </p:txBody>
        </p:sp>
        <p:sp>
          <p:nvSpPr>
            <p:cNvPr id="9264" name="Oval 142"/>
            <p:cNvSpPr>
              <a:spLocks noChangeArrowheads="1"/>
            </p:cNvSpPr>
            <p:nvPr/>
          </p:nvSpPr>
          <p:spPr bwMode="auto">
            <a:xfrm>
              <a:off x="5021" y="1701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91309" name="Group 173"/>
          <p:cNvGrpSpPr>
            <a:grpSpLocks/>
          </p:cNvGrpSpPr>
          <p:nvPr/>
        </p:nvGrpSpPr>
        <p:grpSpPr bwMode="auto">
          <a:xfrm>
            <a:off x="274638" y="2043113"/>
            <a:ext cx="3352800" cy="4419600"/>
            <a:chOff x="173" y="1287"/>
            <a:chExt cx="2112" cy="2784"/>
          </a:xfrm>
        </p:grpSpPr>
        <p:graphicFrame>
          <p:nvGraphicFramePr>
            <p:cNvPr id="9245" name="Object 22"/>
            <p:cNvGraphicFramePr>
              <a:graphicFrameLocks noChangeAspect="1"/>
            </p:cNvGraphicFramePr>
            <p:nvPr/>
          </p:nvGraphicFramePr>
          <p:xfrm>
            <a:off x="941" y="1287"/>
            <a:ext cx="57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4" name="Bitmap Image" r:id="rId3" imgW="1457143" imgH="1457143" progId="Paint.Picture">
                    <p:embed/>
                  </p:oleObj>
                </mc:Choice>
                <mc:Fallback>
                  <p:oleObj name="Bitmap Image" r:id="rId3" imgW="1457143" imgH="1457143" progId="Paint.Picture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1" y="1287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6" name="Object 24"/>
            <p:cNvGraphicFramePr>
              <a:graphicFrameLocks noChangeAspect="1"/>
            </p:cNvGraphicFramePr>
            <p:nvPr/>
          </p:nvGraphicFramePr>
          <p:xfrm>
            <a:off x="941" y="2391"/>
            <a:ext cx="576" cy="5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5" name="Bitmap Image" r:id="rId5" imgW="1457143" imgH="1467055" progId="Paint.Picture">
                    <p:embed/>
                  </p:oleObj>
                </mc:Choice>
                <mc:Fallback>
                  <p:oleObj name="Bitmap Image" r:id="rId5" imgW="1457143" imgH="1467055" progId="Paint.Picture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1" y="2391"/>
                          <a:ext cx="576" cy="5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7" name="Object 25"/>
            <p:cNvGraphicFramePr>
              <a:graphicFrameLocks noChangeAspect="1"/>
            </p:cNvGraphicFramePr>
            <p:nvPr/>
          </p:nvGraphicFramePr>
          <p:xfrm>
            <a:off x="1709" y="2391"/>
            <a:ext cx="576" cy="5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6" name="Bitmap Image" r:id="rId7" imgW="1467055" imgH="1457143" progId="Paint.Picture">
                    <p:embed/>
                  </p:oleObj>
                </mc:Choice>
                <mc:Fallback>
                  <p:oleObj name="Bitmap Image" r:id="rId7" imgW="1467055" imgH="1457143" progId="Paint.Picture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9" y="2391"/>
                          <a:ext cx="576" cy="5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8" name="Line 26"/>
            <p:cNvSpPr>
              <a:spLocks noChangeShapeType="1"/>
            </p:cNvSpPr>
            <p:nvPr/>
          </p:nvSpPr>
          <p:spPr bwMode="auto">
            <a:xfrm>
              <a:off x="1229" y="1863"/>
              <a:ext cx="720" cy="52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49" name="Line 27"/>
            <p:cNvSpPr>
              <a:spLocks noChangeShapeType="1"/>
            </p:cNvSpPr>
            <p:nvPr/>
          </p:nvSpPr>
          <p:spPr bwMode="auto">
            <a:xfrm flipH="1">
              <a:off x="471" y="1863"/>
              <a:ext cx="720" cy="52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aphicFrame>
          <p:nvGraphicFramePr>
            <p:cNvPr id="9250" name="Object 29"/>
            <p:cNvGraphicFramePr>
              <a:graphicFrameLocks noChangeAspect="1"/>
            </p:cNvGraphicFramePr>
            <p:nvPr/>
          </p:nvGraphicFramePr>
          <p:xfrm>
            <a:off x="317" y="3495"/>
            <a:ext cx="576" cy="5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7" name="Bitmap Image" r:id="rId9" imgW="1457143" imgH="1448002" progId="Paint.Picture">
                    <p:embed/>
                  </p:oleObj>
                </mc:Choice>
                <mc:Fallback>
                  <p:oleObj name="Bitmap Image" r:id="rId9" imgW="1457143" imgH="1448002" progId="Paint.Picture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" y="3495"/>
                          <a:ext cx="576" cy="5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1" name="Object 30"/>
            <p:cNvGraphicFramePr>
              <a:graphicFrameLocks noChangeAspect="1"/>
            </p:cNvGraphicFramePr>
            <p:nvPr/>
          </p:nvGraphicFramePr>
          <p:xfrm>
            <a:off x="941" y="3495"/>
            <a:ext cx="57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8" name="Bitmap Image" r:id="rId11" imgW="1448002" imgH="1448002" progId="Paint.Picture">
                    <p:embed/>
                  </p:oleObj>
                </mc:Choice>
                <mc:Fallback>
                  <p:oleObj name="Bitmap Image" r:id="rId11" imgW="1448002" imgH="1448002" progId="Paint.Picture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1" y="3495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2" name="Object 31"/>
            <p:cNvGraphicFramePr>
              <a:graphicFrameLocks noChangeAspect="1"/>
            </p:cNvGraphicFramePr>
            <p:nvPr/>
          </p:nvGraphicFramePr>
          <p:xfrm>
            <a:off x="1565" y="3495"/>
            <a:ext cx="576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9" name="Bitmap Image" r:id="rId13" imgW="1467055" imgH="1448002" progId="Paint.Picture">
                    <p:embed/>
                  </p:oleObj>
                </mc:Choice>
                <mc:Fallback>
                  <p:oleObj name="Bitmap Image" r:id="rId13" imgW="1467055" imgH="1448002" progId="Paint.Picture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3495"/>
                          <a:ext cx="576" cy="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3" name="Line 32"/>
            <p:cNvSpPr>
              <a:spLocks noChangeShapeType="1"/>
            </p:cNvSpPr>
            <p:nvPr/>
          </p:nvSpPr>
          <p:spPr bwMode="auto">
            <a:xfrm flipH="1">
              <a:off x="605" y="2967"/>
              <a:ext cx="624" cy="52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54" name="Line 33"/>
            <p:cNvSpPr>
              <a:spLocks noChangeShapeType="1"/>
            </p:cNvSpPr>
            <p:nvPr/>
          </p:nvSpPr>
          <p:spPr bwMode="auto">
            <a:xfrm flipH="1">
              <a:off x="1229" y="2967"/>
              <a:ext cx="0" cy="52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55" name="Line 34"/>
            <p:cNvSpPr>
              <a:spLocks noChangeShapeType="1"/>
            </p:cNvSpPr>
            <p:nvPr/>
          </p:nvSpPr>
          <p:spPr bwMode="auto">
            <a:xfrm>
              <a:off x="1229" y="2967"/>
              <a:ext cx="624" cy="52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aphicFrame>
          <p:nvGraphicFramePr>
            <p:cNvPr id="9256" name="Object 144"/>
            <p:cNvGraphicFramePr>
              <a:graphicFrameLocks noChangeAspect="1"/>
            </p:cNvGraphicFramePr>
            <p:nvPr/>
          </p:nvGraphicFramePr>
          <p:xfrm>
            <a:off x="173" y="2391"/>
            <a:ext cx="582" cy="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00" name="Bitmap Image" r:id="rId15" imgW="1457143" imgH="1448002" progId="Paint.Picture">
                    <p:embed/>
                  </p:oleObj>
                </mc:Choice>
                <mc:Fallback>
                  <p:oleObj name="Bitmap Image" r:id="rId15" imgW="1457143" imgH="1448002" progId="Paint.Picture">
                    <p:embed/>
                    <p:pic>
                      <p:nvPicPr>
                        <p:cNvPr id="0" name="Object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" y="2391"/>
                          <a:ext cx="582" cy="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7" name="Line 145"/>
            <p:cNvSpPr>
              <a:spLocks noChangeShapeType="1"/>
            </p:cNvSpPr>
            <p:nvPr/>
          </p:nvSpPr>
          <p:spPr bwMode="auto">
            <a:xfrm>
              <a:off x="1211" y="1863"/>
              <a:ext cx="0" cy="52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91288" name="Line 152"/>
          <p:cNvSpPr>
            <a:spLocks noChangeShapeType="1"/>
          </p:cNvSpPr>
          <p:nvPr/>
        </p:nvSpPr>
        <p:spPr bwMode="auto">
          <a:xfrm>
            <a:off x="7285038" y="4297363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91308" name="Group 172"/>
          <p:cNvGrpSpPr>
            <a:grpSpLocks/>
          </p:cNvGrpSpPr>
          <p:nvPr/>
        </p:nvGrpSpPr>
        <p:grpSpPr bwMode="auto">
          <a:xfrm>
            <a:off x="4268788" y="3944938"/>
            <a:ext cx="1295400" cy="457200"/>
            <a:chOff x="2689" y="2485"/>
            <a:chExt cx="816" cy="288"/>
          </a:xfrm>
        </p:grpSpPr>
        <p:sp>
          <p:nvSpPr>
            <p:cNvPr id="9240" name="Rectangle 154"/>
            <p:cNvSpPr>
              <a:spLocks noChangeArrowheads="1"/>
            </p:cNvSpPr>
            <p:nvPr/>
          </p:nvSpPr>
          <p:spPr bwMode="auto">
            <a:xfrm>
              <a:off x="2689" y="2485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41" name="Text Box 155"/>
            <p:cNvSpPr txBox="1">
              <a:spLocks noChangeArrowheads="1"/>
            </p:cNvSpPr>
            <p:nvPr/>
          </p:nvSpPr>
          <p:spPr bwMode="auto">
            <a:xfrm>
              <a:off x="2809" y="2629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123456780</a:t>
              </a:r>
              <a:endParaRPr lang="en-US" b="0"/>
            </a:p>
          </p:txBody>
        </p:sp>
        <p:sp>
          <p:nvSpPr>
            <p:cNvPr id="9242" name="Text Box 156"/>
            <p:cNvSpPr txBox="1">
              <a:spLocks noChangeArrowheads="1"/>
            </p:cNvSpPr>
            <p:nvPr/>
          </p:nvSpPr>
          <p:spPr bwMode="auto">
            <a:xfrm>
              <a:off x="2689" y="2485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9243" name="Text Box 157"/>
            <p:cNvSpPr txBox="1">
              <a:spLocks noChangeArrowheads="1"/>
            </p:cNvSpPr>
            <p:nvPr/>
          </p:nvSpPr>
          <p:spPr bwMode="auto">
            <a:xfrm>
              <a:off x="3385" y="2485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</a:t>
              </a:r>
              <a:endParaRPr lang="en-US" b="0"/>
            </a:p>
          </p:txBody>
        </p:sp>
        <p:sp>
          <p:nvSpPr>
            <p:cNvPr id="9244" name="Oval 158"/>
            <p:cNvSpPr>
              <a:spLocks noChangeArrowheads="1"/>
            </p:cNvSpPr>
            <p:nvPr/>
          </p:nvSpPr>
          <p:spPr bwMode="auto">
            <a:xfrm>
              <a:off x="2707" y="2669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1295" name="Line 159"/>
          <p:cNvSpPr>
            <a:spLocks noChangeShapeType="1"/>
          </p:cNvSpPr>
          <p:nvPr/>
        </p:nvSpPr>
        <p:spPr bwMode="auto">
          <a:xfrm>
            <a:off x="5456238" y="4281488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1297" name="Line 161"/>
          <p:cNvSpPr>
            <a:spLocks noChangeShapeType="1"/>
          </p:cNvSpPr>
          <p:nvPr/>
        </p:nvSpPr>
        <p:spPr bwMode="auto">
          <a:xfrm flipH="1" flipV="1">
            <a:off x="6751638" y="2805113"/>
            <a:ext cx="0" cy="125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1302" name="Line 166"/>
          <p:cNvSpPr>
            <a:spLocks noChangeShapeType="1"/>
          </p:cNvSpPr>
          <p:nvPr/>
        </p:nvSpPr>
        <p:spPr bwMode="auto">
          <a:xfrm flipV="1">
            <a:off x="4922838" y="2805113"/>
            <a:ext cx="1692275" cy="125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1304" name="Line 168"/>
          <p:cNvSpPr>
            <a:spLocks noChangeShapeType="1"/>
          </p:cNvSpPr>
          <p:nvPr/>
        </p:nvSpPr>
        <p:spPr bwMode="auto">
          <a:xfrm flipH="1" flipV="1">
            <a:off x="6904038" y="4405313"/>
            <a:ext cx="1676400" cy="125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1305" name="Line 169"/>
          <p:cNvSpPr>
            <a:spLocks noChangeShapeType="1"/>
          </p:cNvSpPr>
          <p:nvPr/>
        </p:nvSpPr>
        <p:spPr bwMode="auto">
          <a:xfrm flipV="1">
            <a:off x="4922838" y="4405313"/>
            <a:ext cx="1692275" cy="125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1306" name="Line 170"/>
          <p:cNvSpPr>
            <a:spLocks noChangeShapeType="1"/>
          </p:cNvSpPr>
          <p:nvPr/>
        </p:nvSpPr>
        <p:spPr bwMode="auto">
          <a:xfrm flipH="1">
            <a:off x="4573588" y="4300538"/>
            <a:ext cx="16002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1307" name="Line 171"/>
          <p:cNvSpPr>
            <a:spLocks noChangeShapeType="1"/>
          </p:cNvSpPr>
          <p:nvPr/>
        </p:nvSpPr>
        <p:spPr bwMode="auto">
          <a:xfrm flipH="1">
            <a:off x="4618038" y="2728913"/>
            <a:ext cx="16002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9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9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9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9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9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1000"/>
                                        <p:tgtEl>
                                          <p:spTgt spid="9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9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9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1000"/>
                                        <p:tgtEl>
                                          <p:spTgt spid="9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9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9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1000"/>
                                        <p:tgtEl>
                                          <p:spTgt spid="9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9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9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1000"/>
                                        <p:tgtEl>
                                          <p:spTgt spid="9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9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9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1" grpId="0" animBg="1"/>
      <p:bldP spid="91238" grpId="0" animBg="1"/>
      <p:bldP spid="91260" grpId="0" animBg="1"/>
      <p:bldP spid="91265" grpId="0" animBg="1"/>
      <p:bldP spid="91261" grpId="0" animBg="1"/>
      <p:bldP spid="91288" grpId="0" animBg="1"/>
      <p:bldP spid="91295" grpId="0" animBg="1"/>
      <p:bldP spid="91297" grpId="0" animBg="1"/>
      <p:bldP spid="91302" grpId="0" animBg="1"/>
      <p:bldP spid="91304" grpId="0" animBg="1"/>
      <p:bldP spid="91305" grpId="0" animBg="1"/>
      <p:bldP spid="91306" grpId="0" animBg="1"/>
      <p:bldP spid="913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</a:rPr>
              <a:t>PEMBENTUKAN SIMPUL ANAK</a:t>
            </a:r>
          </a:p>
        </p:txBody>
      </p:sp>
      <p:grpSp>
        <p:nvGrpSpPr>
          <p:cNvPr id="92245" name="Group 85"/>
          <p:cNvGrpSpPr>
            <a:grpSpLocks/>
          </p:cNvGrpSpPr>
          <p:nvPr/>
        </p:nvGrpSpPr>
        <p:grpSpPr bwMode="auto">
          <a:xfrm>
            <a:off x="4160838" y="5548313"/>
            <a:ext cx="1295400" cy="457200"/>
            <a:chOff x="2621" y="3495"/>
            <a:chExt cx="816" cy="288"/>
          </a:xfrm>
        </p:grpSpPr>
        <p:sp>
          <p:nvSpPr>
            <p:cNvPr id="10299" name="Rectangle 25"/>
            <p:cNvSpPr>
              <a:spLocks noChangeArrowheads="1"/>
            </p:cNvSpPr>
            <p:nvPr/>
          </p:nvSpPr>
          <p:spPr bwMode="auto">
            <a:xfrm>
              <a:off x="2621" y="3495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300" name="Text Box 26"/>
            <p:cNvSpPr txBox="1">
              <a:spLocks noChangeArrowheads="1"/>
            </p:cNvSpPr>
            <p:nvPr/>
          </p:nvSpPr>
          <p:spPr bwMode="auto">
            <a:xfrm>
              <a:off x="2741" y="3639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123485706</a:t>
              </a:r>
              <a:endParaRPr lang="en-US" b="0"/>
            </a:p>
          </p:txBody>
        </p:sp>
        <p:sp>
          <p:nvSpPr>
            <p:cNvPr id="10301" name="Text Box 27"/>
            <p:cNvSpPr txBox="1">
              <a:spLocks noChangeArrowheads="1"/>
            </p:cNvSpPr>
            <p:nvPr/>
          </p:nvSpPr>
          <p:spPr bwMode="auto">
            <a:xfrm>
              <a:off x="2621" y="3495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0302" name="Text Box 28"/>
            <p:cNvSpPr txBox="1">
              <a:spLocks noChangeArrowheads="1"/>
            </p:cNvSpPr>
            <p:nvPr/>
          </p:nvSpPr>
          <p:spPr bwMode="auto">
            <a:xfrm>
              <a:off x="3317" y="3495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2</a:t>
              </a:r>
              <a:endParaRPr lang="en-US" b="0"/>
            </a:p>
          </p:txBody>
        </p:sp>
        <p:sp>
          <p:nvSpPr>
            <p:cNvPr id="10303" name="Oval 60"/>
            <p:cNvSpPr>
              <a:spLocks noChangeArrowheads="1"/>
            </p:cNvSpPr>
            <p:nvPr/>
          </p:nvSpPr>
          <p:spPr bwMode="auto">
            <a:xfrm>
              <a:off x="2641" y="3667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92239" name="Group 79"/>
          <p:cNvGrpSpPr>
            <a:grpSpLocks/>
          </p:cNvGrpSpPr>
          <p:nvPr/>
        </p:nvGrpSpPr>
        <p:grpSpPr bwMode="auto">
          <a:xfrm>
            <a:off x="4678363" y="4100513"/>
            <a:ext cx="914400" cy="1524000"/>
            <a:chOff x="2947" y="2583"/>
            <a:chExt cx="576" cy="960"/>
          </a:xfrm>
        </p:grpSpPr>
        <p:sp>
          <p:nvSpPr>
            <p:cNvPr id="10297" name="Line 61"/>
            <p:cNvSpPr>
              <a:spLocks noChangeShapeType="1"/>
            </p:cNvSpPr>
            <p:nvPr/>
          </p:nvSpPr>
          <p:spPr bwMode="auto">
            <a:xfrm flipV="1">
              <a:off x="2957" y="2583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98" name="Line 62"/>
            <p:cNvSpPr>
              <a:spLocks noChangeShapeType="1"/>
            </p:cNvSpPr>
            <p:nvPr/>
          </p:nvSpPr>
          <p:spPr bwMode="auto">
            <a:xfrm>
              <a:off x="2947" y="2583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92214" name="Line 54"/>
          <p:cNvSpPr>
            <a:spLocks noChangeShapeType="1"/>
          </p:cNvSpPr>
          <p:nvPr/>
        </p:nvSpPr>
        <p:spPr bwMode="auto">
          <a:xfrm>
            <a:off x="5380038" y="5881688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215" name="Line 55"/>
          <p:cNvSpPr>
            <a:spLocks noChangeShapeType="1"/>
          </p:cNvSpPr>
          <p:nvPr/>
        </p:nvSpPr>
        <p:spPr bwMode="auto">
          <a:xfrm>
            <a:off x="7180263" y="5884863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92246" name="Group 86"/>
          <p:cNvGrpSpPr>
            <a:grpSpLocks/>
          </p:cNvGrpSpPr>
          <p:nvPr/>
        </p:nvGrpSpPr>
        <p:grpSpPr bwMode="auto">
          <a:xfrm>
            <a:off x="7789863" y="5548313"/>
            <a:ext cx="1295400" cy="457200"/>
            <a:chOff x="4907" y="3495"/>
            <a:chExt cx="816" cy="288"/>
          </a:xfrm>
        </p:grpSpPr>
        <p:grpSp>
          <p:nvGrpSpPr>
            <p:cNvPr id="10290" name="Group 34"/>
            <p:cNvGrpSpPr>
              <a:grpSpLocks/>
            </p:cNvGrpSpPr>
            <p:nvPr/>
          </p:nvGrpSpPr>
          <p:grpSpPr bwMode="auto">
            <a:xfrm>
              <a:off x="4907" y="3495"/>
              <a:ext cx="816" cy="288"/>
              <a:chOff x="2957" y="1575"/>
              <a:chExt cx="816" cy="288"/>
            </a:xfrm>
          </p:grpSpPr>
          <p:sp>
            <p:nvSpPr>
              <p:cNvPr id="10293" name="Rectangle 35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94" name="Text Box 36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103425786</a:t>
                </a:r>
                <a:endParaRPr lang="en-US" b="0"/>
              </a:p>
            </p:txBody>
          </p:sp>
          <p:sp>
            <p:nvSpPr>
              <p:cNvPr id="10295" name="Text Box 37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10296" name="Text Box 38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10291" name="Oval 57"/>
            <p:cNvSpPr>
              <a:spLocks noChangeArrowheads="1"/>
            </p:cNvSpPr>
            <p:nvPr/>
          </p:nvSpPr>
          <p:spPr bwMode="auto">
            <a:xfrm>
              <a:off x="4931" y="3667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92" name="Oval 58"/>
            <p:cNvSpPr>
              <a:spLocks noChangeArrowheads="1"/>
            </p:cNvSpPr>
            <p:nvPr/>
          </p:nvSpPr>
          <p:spPr bwMode="auto">
            <a:xfrm>
              <a:off x="5627" y="3669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92247" name="Group 87"/>
          <p:cNvGrpSpPr>
            <a:grpSpLocks/>
          </p:cNvGrpSpPr>
          <p:nvPr/>
        </p:nvGrpSpPr>
        <p:grpSpPr bwMode="auto">
          <a:xfrm>
            <a:off x="5976938" y="5548313"/>
            <a:ext cx="1295400" cy="457200"/>
            <a:chOff x="3765" y="3495"/>
            <a:chExt cx="816" cy="288"/>
          </a:xfrm>
        </p:grpSpPr>
        <p:grpSp>
          <p:nvGrpSpPr>
            <p:cNvPr id="10284" name="Group 29"/>
            <p:cNvGrpSpPr>
              <a:grpSpLocks/>
            </p:cNvGrpSpPr>
            <p:nvPr/>
          </p:nvGrpSpPr>
          <p:grpSpPr bwMode="auto">
            <a:xfrm>
              <a:off x="3765" y="3495"/>
              <a:ext cx="816" cy="288"/>
              <a:chOff x="2957" y="1575"/>
              <a:chExt cx="816" cy="288"/>
            </a:xfrm>
          </p:grpSpPr>
          <p:sp>
            <p:nvSpPr>
              <p:cNvPr id="10286" name="Rectangle 30"/>
              <p:cNvSpPr>
                <a:spLocks noChangeArrowheads="1"/>
              </p:cNvSpPr>
              <p:nvPr/>
            </p:nvSpPr>
            <p:spPr bwMode="auto">
              <a:xfrm>
                <a:off x="2957" y="1575"/>
                <a:ext cx="816" cy="288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87" name="Text Box 31"/>
              <p:cNvSpPr txBox="1">
                <a:spLocks noChangeArrowheads="1"/>
              </p:cNvSpPr>
              <p:nvPr/>
            </p:nvSpPr>
            <p:spPr bwMode="auto">
              <a:xfrm>
                <a:off x="3077" y="1719"/>
                <a:ext cx="576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123045786</a:t>
                </a:r>
                <a:endParaRPr lang="en-US" b="0"/>
              </a:p>
            </p:txBody>
          </p:sp>
          <p:sp>
            <p:nvSpPr>
              <p:cNvPr id="10288" name="Text Box 32"/>
              <p:cNvSpPr txBox="1">
                <a:spLocks noChangeArrowheads="1"/>
              </p:cNvSpPr>
              <p:nvPr/>
            </p:nvSpPr>
            <p:spPr bwMode="auto">
              <a:xfrm>
                <a:off x="2957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0</a:t>
                </a:r>
                <a:endParaRPr lang="en-US" b="0"/>
              </a:p>
            </p:txBody>
          </p:sp>
          <p:sp>
            <p:nvSpPr>
              <p:cNvPr id="10289" name="Text Box 33"/>
              <p:cNvSpPr txBox="1">
                <a:spLocks noChangeArrowheads="1"/>
              </p:cNvSpPr>
              <p:nvPr/>
            </p:nvSpPr>
            <p:spPr bwMode="auto">
              <a:xfrm>
                <a:off x="3653" y="1575"/>
                <a:ext cx="120" cy="144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18288" rIns="0" bIns="0"/>
              <a:lstStyle>
                <a:lvl1pPr>
                  <a:defRPr sz="2400" b="1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sz="1200">
                    <a:latin typeface="Arial" charset="0"/>
                  </a:rPr>
                  <a:t>2</a:t>
                </a:r>
                <a:endParaRPr lang="en-US" b="0"/>
              </a:p>
            </p:txBody>
          </p:sp>
        </p:grpSp>
        <p:sp>
          <p:nvSpPr>
            <p:cNvPr id="10285" name="Oval 59"/>
            <p:cNvSpPr>
              <a:spLocks noChangeArrowheads="1"/>
            </p:cNvSpPr>
            <p:nvPr/>
          </p:nvSpPr>
          <p:spPr bwMode="auto">
            <a:xfrm>
              <a:off x="3783" y="3667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2225" name="Line 65"/>
          <p:cNvSpPr>
            <a:spLocks noChangeShapeType="1"/>
          </p:cNvSpPr>
          <p:nvPr/>
        </p:nvSpPr>
        <p:spPr bwMode="auto">
          <a:xfrm flipH="1" flipV="1">
            <a:off x="6446838" y="4481513"/>
            <a:ext cx="0" cy="1174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226" name="Line 66"/>
          <p:cNvSpPr>
            <a:spLocks noChangeShapeType="1"/>
          </p:cNvSpPr>
          <p:nvPr/>
        </p:nvSpPr>
        <p:spPr bwMode="auto">
          <a:xfrm flipH="1" flipV="1">
            <a:off x="6599238" y="4481513"/>
            <a:ext cx="1828800" cy="1171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92237" name="Group 77"/>
          <p:cNvGrpSpPr>
            <a:grpSpLocks/>
          </p:cNvGrpSpPr>
          <p:nvPr/>
        </p:nvGrpSpPr>
        <p:grpSpPr bwMode="auto">
          <a:xfrm>
            <a:off x="5608638" y="2109788"/>
            <a:ext cx="3200400" cy="2295525"/>
            <a:chOff x="3533" y="1329"/>
            <a:chExt cx="2016" cy="1446"/>
          </a:xfrm>
        </p:grpSpPr>
        <p:sp>
          <p:nvSpPr>
            <p:cNvPr id="10261" name="Rectangle 19"/>
            <p:cNvSpPr>
              <a:spLocks noChangeArrowheads="1"/>
            </p:cNvSpPr>
            <p:nvPr/>
          </p:nvSpPr>
          <p:spPr bwMode="auto">
            <a:xfrm>
              <a:off x="4301" y="1527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2" name="Text Box 20"/>
            <p:cNvSpPr txBox="1">
              <a:spLocks noChangeArrowheads="1"/>
            </p:cNvSpPr>
            <p:nvPr/>
          </p:nvSpPr>
          <p:spPr bwMode="auto">
            <a:xfrm>
              <a:off x="4421" y="1671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123450786</a:t>
              </a:r>
              <a:endParaRPr lang="en-US" b="0"/>
            </a:p>
          </p:txBody>
        </p:sp>
        <p:sp>
          <p:nvSpPr>
            <p:cNvPr id="10263" name="Text Box 21"/>
            <p:cNvSpPr txBox="1">
              <a:spLocks noChangeArrowheads="1"/>
            </p:cNvSpPr>
            <p:nvPr/>
          </p:nvSpPr>
          <p:spPr bwMode="auto">
            <a:xfrm>
              <a:off x="4301" y="152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0264" name="Text Box 22"/>
            <p:cNvSpPr txBox="1">
              <a:spLocks noChangeArrowheads="1"/>
            </p:cNvSpPr>
            <p:nvPr/>
          </p:nvSpPr>
          <p:spPr bwMode="auto">
            <a:xfrm>
              <a:off x="4997" y="152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0265" name="Oval 23"/>
            <p:cNvSpPr>
              <a:spLocks noChangeArrowheads="1"/>
            </p:cNvSpPr>
            <p:nvPr/>
          </p:nvSpPr>
          <p:spPr bwMode="auto">
            <a:xfrm>
              <a:off x="4659" y="1557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66" name="Rectangle 40"/>
            <p:cNvSpPr>
              <a:spLocks noChangeArrowheads="1"/>
            </p:cNvSpPr>
            <p:nvPr/>
          </p:nvSpPr>
          <p:spPr bwMode="auto">
            <a:xfrm>
              <a:off x="3533" y="2487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7" name="Text Box 41"/>
            <p:cNvSpPr txBox="1">
              <a:spLocks noChangeArrowheads="1"/>
            </p:cNvSpPr>
            <p:nvPr/>
          </p:nvSpPr>
          <p:spPr bwMode="auto">
            <a:xfrm>
              <a:off x="3653" y="2631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123405786</a:t>
              </a:r>
              <a:endParaRPr lang="en-US" b="0"/>
            </a:p>
          </p:txBody>
        </p:sp>
        <p:sp>
          <p:nvSpPr>
            <p:cNvPr id="10268" name="Text Box 42"/>
            <p:cNvSpPr txBox="1">
              <a:spLocks noChangeArrowheads="1"/>
            </p:cNvSpPr>
            <p:nvPr/>
          </p:nvSpPr>
          <p:spPr bwMode="auto">
            <a:xfrm>
              <a:off x="3533" y="248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0269" name="Text Box 43"/>
            <p:cNvSpPr txBox="1">
              <a:spLocks noChangeArrowheads="1"/>
            </p:cNvSpPr>
            <p:nvPr/>
          </p:nvSpPr>
          <p:spPr bwMode="auto">
            <a:xfrm>
              <a:off x="4229" y="248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</a:t>
              </a:r>
              <a:endParaRPr lang="en-US" b="0"/>
            </a:p>
          </p:txBody>
        </p:sp>
        <p:sp>
          <p:nvSpPr>
            <p:cNvPr id="10270" name="Rectangle 45"/>
            <p:cNvSpPr>
              <a:spLocks noChangeArrowheads="1"/>
            </p:cNvSpPr>
            <p:nvPr/>
          </p:nvSpPr>
          <p:spPr bwMode="auto">
            <a:xfrm>
              <a:off x="4733" y="2487"/>
              <a:ext cx="816" cy="288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71" name="Text Box 46"/>
            <p:cNvSpPr txBox="1">
              <a:spLocks noChangeArrowheads="1"/>
            </p:cNvSpPr>
            <p:nvPr/>
          </p:nvSpPr>
          <p:spPr bwMode="auto">
            <a:xfrm>
              <a:off x="4853" y="2631"/>
              <a:ext cx="576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120453786</a:t>
              </a:r>
              <a:endParaRPr lang="en-US" b="0"/>
            </a:p>
          </p:txBody>
        </p:sp>
        <p:sp>
          <p:nvSpPr>
            <p:cNvPr id="10272" name="Text Box 47"/>
            <p:cNvSpPr txBox="1">
              <a:spLocks noChangeArrowheads="1"/>
            </p:cNvSpPr>
            <p:nvPr/>
          </p:nvSpPr>
          <p:spPr bwMode="auto">
            <a:xfrm>
              <a:off x="4733" y="248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0</a:t>
              </a:r>
              <a:endParaRPr lang="en-US" b="0"/>
            </a:p>
          </p:txBody>
        </p:sp>
        <p:sp>
          <p:nvSpPr>
            <p:cNvPr id="10273" name="Text Box 48"/>
            <p:cNvSpPr txBox="1">
              <a:spLocks noChangeArrowheads="1"/>
            </p:cNvSpPr>
            <p:nvPr/>
          </p:nvSpPr>
          <p:spPr bwMode="auto">
            <a:xfrm>
              <a:off x="5429" y="2487"/>
              <a:ext cx="120" cy="14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18288" rIns="0" bIns="0"/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200">
                  <a:latin typeface="Arial" charset="0"/>
                </a:rPr>
                <a:t>1</a:t>
              </a:r>
              <a:endParaRPr lang="en-US" b="0"/>
            </a:p>
          </p:txBody>
        </p:sp>
        <p:sp>
          <p:nvSpPr>
            <p:cNvPr id="10274" name="Line 49"/>
            <p:cNvSpPr>
              <a:spLocks noChangeShapeType="1"/>
            </p:cNvSpPr>
            <p:nvPr/>
          </p:nvSpPr>
          <p:spPr bwMode="auto">
            <a:xfrm flipV="1">
              <a:off x="3869" y="1671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75" name="Line 50"/>
            <p:cNvSpPr>
              <a:spLocks noChangeShapeType="1"/>
            </p:cNvSpPr>
            <p:nvPr/>
          </p:nvSpPr>
          <p:spPr bwMode="auto">
            <a:xfrm>
              <a:off x="3859" y="1671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76" name="Line 51"/>
            <p:cNvSpPr>
              <a:spLocks noChangeShapeType="1"/>
            </p:cNvSpPr>
            <p:nvPr/>
          </p:nvSpPr>
          <p:spPr bwMode="auto">
            <a:xfrm flipH="1">
              <a:off x="3975" y="1739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77" name="Line 52"/>
            <p:cNvSpPr>
              <a:spLocks noChangeShapeType="1"/>
            </p:cNvSpPr>
            <p:nvPr/>
          </p:nvSpPr>
          <p:spPr bwMode="auto">
            <a:xfrm>
              <a:off x="3965" y="1729"/>
              <a:ext cx="0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78" name="Line 53"/>
            <p:cNvSpPr>
              <a:spLocks noChangeShapeType="1"/>
            </p:cNvSpPr>
            <p:nvPr/>
          </p:nvSpPr>
          <p:spPr bwMode="auto">
            <a:xfrm>
              <a:off x="4283" y="2699"/>
              <a:ext cx="44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79" name="Oval 56"/>
            <p:cNvSpPr>
              <a:spLocks noChangeArrowheads="1"/>
            </p:cNvSpPr>
            <p:nvPr/>
          </p:nvSpPr>
          <p:spPr bwMode="auto">
            <a:xfrm>
              <a:off x="5445" y="2661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80" name="Line 67"/>
            <p:cNvSpPr>
              <a:spLocks noChangeShapeType="1"/>
            </p:cNvSpPr>
            <p:nvPr/>
          </p:nvSpPr>
          <p:spPr bwMode="auto">
            <a:xfrm flipH="1" flipV="1">
              <a:off x="4733" y="1825"/>
              <a:ext cx="384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81" name="Text Box 68"/>
            <p:cNvSpPr txBox="1">
              <a:spLocks noChangeArrowheads="1"/>
            </p:cNvSpPr>
            <p:nvPr/>
          </p:nvSpPr>
          <p:spPr bwMode="auto">
            <a:xfrm>
              <a:off x="4539" y="1329"/>
              <a:ext cx="33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1400">
                  <a:latin typeface="Arial" charset="0"/>
                </a:rPr>
                <a:t>root</a:t>
              </a:r>
            </a:p>
          </p:txBody>
        </p:sp>
        <p:sp>
          <p:nvSpPr>
            <p:cNvPr id="10282" name="Oval 74"/>
            <p:cNvSpPr>
              <a:spLocks noChangeArrowheads="1"/>
            </p:cNvSpPr>
            <p:nvPr/>
          </p:nvSpPr>
          <p:spPr bwMode="auto">
            <a:xfrm>
              <a:off x="4753" y="2659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83" name="Oval 76"/>
            <p:cNvSpPr>
              <a:spLocks noChangeArrowheads="1"/>
            </p:cNvSpPr>
            <p:nvPr/>
          </p:nvSpPr>
          <p:spPr bwMode="auto">
            <a:xfrm>
              <a:off x="5021" y="1709"/>
              <a:ext cx="75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92238" name="Group 78"/>
          <p:cNvGrpSpPr>
            <a:grpSpLocks/>
          </p:cNvGrpSpPr>
          <p:nvPr/>
        </p:nvGrpSpPr>
        <p:grpSpPr bwMode="auto">
          <a:xfrm>
            <a:off x="4922838" y="4268788"/>
            <a:ext cx="762000" cy="1219200"/>
            <a:chOff x="3101" y="2689"/>
            <a:chExt cx="480" cy="768"/>
          </a:xfrm>
        </p:grpSpPr>
        <p:sp>
          <p:nvSpPr>
            <p:cNvPr id="10259" name="Line 63"/>
            <p:cNvSpPr>
              <a:spLocks noChangeShapeType="1"/>
            </p:cNvSpPr>
            <p:nvPr/>
          </p:nvSpPr>
          <p:spPr bwMode="auto">
            <a:xfrm flipH="1">
              <a:off x="3101" y="2699"/>
              <a:ext cx="48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60" name="Line 64"/>
            <p:cNvSpPr>
              <a:spLocks noChangeShapeType="1"/>
            </p:cNvSpPr>
            <p:nvPr/>
          </p:nvSpPr>
          <p:spPr bwMode="auto">
            <a:xfrm>
              <a:off x="3111" y="2689"/>
              <a:ext cx="0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92241" name="Group 81"/>
          <p:cNvGrpSpPr>
            <a:grpSpLocks/>
          </p:cNvGrpSpPr>
          <p:nvPr/>
        </p:nvGrpSpPr>
        <p:grpSpPr bwMode="auto">
          <a:xfrm>
            <a:off x="2484438" y="1814513"/>
            <a:ext cx="3124200" cy="2133600"/>
            <a:chOff x="1565" y="1143"/>
            <a:chExt cx="1968" cy="1344"/>
          </a:xfrm>
        </p:grpSpPr>
        <p:sp>
          <p:nvSpPr>
            <p:cNvPr id="10257" name="Text Box 73"/>
            <p:cNvSpPr txBox="1">
              <a:spLocks noChangeArrowheads="1"/>
            </p:cNvSpPr>
            <p:nvPr/>
          </p:nvSpPr>
          <p:spPr bwMode="auto">
            <a:xfrm>
              <a:off x="1565" y="1143"/>
              <a:ext cx="166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sz="2000">
                  <a:solidFill>
                    <a:srgbClr val="FFFF00"/>
                  </a:solidFill>
                  <a:latin typeface="Arial" charset="0"/>
                </a:rPr>
                <a:t>SIMPUL YANG DIPERIKSA</a:t>
              </a:r>
            </a:p>
          </p:txBody>
        </p:sp>
        <p:sp>
          <p:nvSpPr>
            <p:cNvPr id="10258" name="Line 80"/>
            <p:cNvSpPr>
              <a:spLocks noChangeShapeType="1"/>
            </p:cNvSpPr>
            <p:nvPr/>
          </p:nvSpPr>
          <p:spPr bwMode="auto">
            <a:xfrm>
              <a:off x="2717" y="1671"/>
              <a:ext cx="816" cy="816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92242" name="Text Box 82"/>
          <p:cNvSpPr txBox="1">
            <a:spLocks noChangeArrowheads="1"/>
          </p:cNvSpPr>
          <p:nvPr/>
        </p:nvSpPr>
        <p:spPr bwMode="auto">
          <a:xfrm>
            <a:off x="579438" y="1584325"/>
            <a:ext cx="5105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>
                <a:solidFill>
                  <a:srgbClr val="A50021"/>
                </a:solidFill>
                <a:latin typeface="Arial" charset="0"/>
              </a:rPr>
              <a:t>Algoritma :</a:t>
            </a:r>
          </a:p>
          <a:p>
            <a:pPr algn="l"/>
            <a:r>
              <a:rPr lang="en-US" b="0">
                <a:solidFill>
                  <a:srgbClr val="CC0000"/>
                </a:solidFill>
                <a:latin typeface="Arial" charset="0"/>
              </a:rPr>
              <a:t>1. Persiapan</a:t>
            </a:r>
          </a:p>
          <a:p>
            <a:pPr algn="l"/>
            <a:r>
              <a:rPr lang="en-US" b="0">
                <a:solidFill>
                  <a:srgbClr val="CC0000"/>
                </a:solidFill>
                <a:latin typeface="Arial" charset="0"/>
              </a:rPr>
              <a:t>	a. tentukan state 1 tkt di atas</a:t>
            </a:r>
          </a:p>
          <a:p>
            <a:pPr algn="l"/>
            <a:r>
              <a:rPr lang="en-US" b="0">
                <a:solidFill>
                  <a:srgbClr val="CC0000"/>
                </a:solidFill>
                <a:latin typeface="Arial" charset="0"/>
              </a:rPr>
              <a:t>	b. hitung jumlah anak</a:t>
            </a:r>
          </a:p>
          <a:p>
            <a:pPr algn="l"/>
            <a:endParaRPr lang="en-US" b="0">
              <a:latin typeface="Arial" charset="0"/>
            </a:endParaRPr>
          </a:p>
        </p:txBody>
      </p:sp>
      <p:sp>
        <p:nvSpPr>
          <p:cNvPr id="92243" name="Text Box 83"/>
          <p:cNvSpPr txBox="1">
            <a:spLocks noChangeArrowheads="1"/>
          </p:cNvSpPr>
          <p:nvPr/>
        </p:nvSpPr>
        <p:spPr bwMode="auto">
          <a:xfrm>
            <a:off x="579438" y="3262313"/>
            <a:ext cx="4387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b="0">
                <a:solidFill>
                  <a:srgbClr val="CC0000"/>
                </a:solidFill>
                <a:latin typeface="Arial" charset="0"/>
              </a:rPr>
              <a:t>2. Bentuk simpul anak pertama</a:t>
            </a:r>
          </a:p>
          <a:p>
            <a:pPr algn="l"/>
            <a:r>
              <a:rPr lang="en-US" b="0">
                <a:solidFill>
                  <a:srgbClr val="CC0000"/>
                </a:solidFill>
              </a:rPr>
              <a:t>	</a:t>
            </a:r>
            <a:endParaRPr lang="en-US" b="0"/>
          </a:p>
        </p:txBody>
      </p:sp>
      <p:sp>
        <p:nvSpPr>
          <p:cNvPr id="92244" name="Text Box 84"/>
          <p:cNvSpPr txBox="1">
            <a:spLocks noChangeArrowheads="1"/>
          </p:cNvSpPr>
          <p:nvPr/>
        </p:nvSpPr>
        <p:spPr bwMode="auto">
          <a:xfrm>
            <a:off x="579438" y="3794125"/>
            <a:ext cx="3811587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8" tIns="45714" rIns="91428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b="0">
                <a:solidFill>
                  <a:srgbClr val="CC0000"/>
                </a:solidFill>
                <a:latin typeface="Arial" charset="0"/>
              </a:rPr>
              <a:t>3. Bentuk sisa simpul anak</a:t>
            </a:r>
          </a:p>
          <a:p>
            <a:pPr algn="l"/>
            <a:r>
              <a:rPr lang="en-US" b="0">
                <a:solidFill>
                  <a:srgbClr val="CC0000"/>
                </a:solidFill>
                <a:latin typeface="Arial" charset="0"/>
              </a:rPr>
              <a:t>    melalui anak pertama</a:t>
            </a:r>
          </a:p>
          <a:p>
            <a:pPr algn="l"/>
            <a:r>
              <a:rPr lang="en-US" b="0">
                <a:solidFill>
                  <a:srgbClr val="CC0000"/>
                </a:solidFill>
              </a:rPr>
              <a:t>	</a:t>
            </a:r>
            <a:endParaRPr lang="en-US" b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9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9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2000"/>
                                        <p:tgtEl>
                                          <p:spTgt spid="92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9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9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2000"/>
                                        <p:tgtEl>
                                          <p:spTgt spid="9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9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9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3000"/>
                                        <p:tgtEl>
                                          <p:spTgt spid="9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2000"/>
                                        <p:tgtEl>
                                          <p:spTgt spid="9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9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3000"/>
                                        <p:tgtEl>
                                          <p:spTgt spid="9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2000"/>
                                        <p:tgtEl>
                                          <p:spTgt spid="9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9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3000"/>
                                        <p:tgtEl>
                                          <p:spTgt spid="9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4" grpId="0" animBg="1"/>
      <p:bldP spid="92215" grpId="0" animBg="1"/>
      <p:bldP spid="92225" grpId="0" animBg="1"/>
      <p:bldP spid="92226" grpId="0" animBg="1"/>
      <p:bldP spid="92242" grpId="0"/>
      <p:bldP spid="92243" grpId="0"/>
      <p:bldP spid="92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238" y="1204913"/>
            <a:ext cx="45720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var i,jAnak,c         : integer;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   anak, saudara : TREE;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   state_baru,state_2tkt_diatas : vektor;</a:t>
            </a:r>
          </a:p>
          <a:p>
            <a:pPr eaLnBrk="1" hangingPunct="1">
              <a:buFont typeface="Wingdings" pitchFamily="2" charset="2"/>
              <a:buNone/>
            </a:pPr>
            <a:endParaRPr lang="en-US" sz="12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begin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smtClean="0">
                <a:solidFill>
                  <a:srgbClr val="CC0000"/>
                </a:solidFill>
              </a:rPr>
              <a:t>//1.a. menentukan state 1 tingkat di atasnya</a:t>
            </a:r>
            <a:endParaRPr lang="en-US" sz="12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if node^.induk &lt;&gt; nil then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   state_1tkt_diatas := node^.induk^.state;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smtClean="0">
                <a:solidFill>
                  <a:srgbClr val="CC0000"/>
                </a:solidFill>
              </a:rPr>
              <a:t>//1.b. menghitung jumlah simpul anak</a:t>
            </a:r>
            <a:endParaRPr lang="en-US" sz="12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jAnak:= jlh_anak(posisi_0(node^.state));    </a:t>
            </a:r>
          </a:p>
          <a:p>
            <a:pPr eaLnBrk="1" hangingPunct="1">
              <a:buFont typeface="Wingdings" pitchFamily="2" charset="2"/>
              <a:buNone/>
            </a:pPr>
            <a:endParaRPr lang="en-US" sz="12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1200" smtClean="0">
                <a:solidFill>
                  <a:srgbClr val="CC0000"/>
                </a:solidFill>
              </a:rPr>
              <a:t>// 2. pembentukan anak pertama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c:=1;</a:t>
            </a:r>
            <a:endParaRPr lang="en-US" sz="1200" smtClean="0">
              <a:solidFill>
                <a:srgbClr val="CC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200" smtClean="0">
                <a:solidFill>
                  <a:srgbClr val="FFFFFF"/>
                </a:solidFill>
              </a:rPr>
              <a:t>  </a:t>
            </a:r>
            <a:r>
              <a:rPr lang="en-US" sz="1200" b="1" smtClean="0"/>
              <a:t>repeat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   	state_baru := AMBIL_STATE(node^.state,c);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   	inc(c);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until node_berbeda(state_1tkt_diatas,state_baru);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Baru(anak,state_baru,heuristik(state_baru,bobot1,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                                                   bobot2),lev);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anak^.induk:=node;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node^.anak_pertama:=anak;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if Best then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b="1" smtClean="0"/>
              <a:t>     MASUK(opened,anak);</a:t>
            </a:r>
          </a:p>
          <a:p>
            <a:pPr eaLnBrk="1" hangingPunct="1">
              <a:buFont typeface="Wingdings" pitchFamily="2" charset="2"/>
              <a:buNone/>
            </a:pPr>
            <a:endParaRPr lang="en-US" sz="1200" b="1" smtClean="0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532438" y="2347913"/>
            <a:ext cx="4257675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200" b="0">
                <a:solidFill>
                  <a:srgbClr val="CC0000"/>
                </a:solidFill>
                <a:latin typeface="Arial" charset="0"/>
              </a:rPr>
              <a:t>// 3.  pembentukan sisa simpul anak melalui pointer saudara</a:t>
            </a:r>
          </a:p>
          <a:p>
            <a:pPr algn="l"/>
            <a:r>
              <a:rPr lang="en-US" sz="1200">
                <a:latin typeface="Arial" charset="0"/>
              </a:rPr>
              <a:t>  for i:= c to jAnak do</a:t>
            </a:r>
          </a:p>
          <a:p>
            <a:pPr algn="l"/>
            <a:r>
              <a:rPr lang="en-US" sz="1200">
                <a:latin typeface="Arial" charset="0"/>
              </a:rPr>
              <a:t>     begin</a:t>
            </a:r>
          </a:p>
          <a:p>
            <a:pPr algn="l"/>
            <a:r>
              <a:rPr lang="en-US" sz="1200">
                <a:latin typeface="Arial" charset="0"/>
              </a:rPr>
              <a:t>         state_baru:= AMBIL_STATE(node^.state,i);</a:t>
            </a:r>
          </a:p>
          <a:p>
            <a:pPr algn="l"/>
            <a:r>
              <a:rPr lang="en-US" sz="1200">
                <a:latin typeface="Arial" charset="0"/>
              </a:rPr>
              <a:t>         if node_berbeda(state_1tkt_diatas,state_baru) then</a:t>
            </a:r>
          </a:p>
          <a:p>
            <a:pPr algn="l"/>
            <a:r>
              <a:rPr lang="en-US" sz="1200">
                <a:latin typeface="Arial" charset="0"/>
              </a:rPr>
              <a:t>             begin</a:t>
            </a:r>
          </a:p>
          <a:p>
            <a:pPr algn="l"/>
            <a:r>
              <a:rPr lang="en-US" sz="1200">
                <a:latin typeface="Arial" charset="0"/>
              </a:rPr>
              <a:t>                 saudara:=sambung(node,state_baru,lev);</a:t>
            </a:r>
          </a:p>
          <a:p>
            <a:pPr algn="l"/>
            <a:r>
              <a:rPr lang="en-US" sz="1200">
                <a:latin typeface="Arial" charset="0"/>
              </a:rPr>
              <a:t>                 if best then</a:t>
            </a:r>
          </a:p>
          <a:p>
            <a:pPr algn="l"/>
            <a:r>
              <a:rPr lang="en-US" sz="1200">
                <a:latin typeface="Arial" charset="0"/>
              </a:rPr>
              <a:t>                     MASUK(opened,saudara);</a:t>
            </a:r>
          </a:p>
          <a:p>
            <a:pPr algn="l"/>
            <a:r>
              <a:rPr lang="en-US" sz="1200">
                <a:latin typeface="Arial" charset="0"/>
              </a:rPr>
              <a:t>                 anak^.saudara:=saudara;</a:t>
            </a:r>
          </a:p>
          <a:p>
            <a:pPr algn="l"/>
            <a:r>
              <a:rPr lang="en-US" sz="1200">
                <a:latin typeface="Arial" charset="0"/>
              </a:rPr>
              <a:t>                 anak:=anak^.saudara;</a:t>
            </a:r>
          </a:p>
          <a:p>
            <a:pPr algn="l"/>
            <a:r>
              <a:rPr lang="en-US" sz="1200">
                <a:latin typeface="Arial" charset="0"/>
              </a:rPr>
              <a:t>             end</a:t>
            </a:r>
          </a:p>
          <a:p>
            <a:pPr algn="l"/>
            <a:r>
              <a:rPr lang="en-US" sz="1200">
                <a:latin typeface="Arial" charset="0"/>
              </a:rPr>
              <a:t>       end;</a:t>
            </a:r>
          </a:p>
          <a:p>
            <a:pPr algn="l"/>
            <a:r>
              <a:rPr lang="en-US" sz="1200">
                <a:latin typeface="Arial" charset="0"/>
              </a:rPr>
              <a:t>end;</a:t>
            </a:r>
          </a:p>
          <a:p>
            <a:pPr algn="l"/>
            <a:endParaRPr lang="en-US" sz="1200" b="0">
              <a:latin typeface="Arial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808038" y="519113"/>
            <a:ext cx="8461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pPr algn="l"/>
            <a:r>
              <a:rPr lang="en-US" sz="1800">
                <a:latin typeface="Arial" charset="0"/>
              </a:rPr>
              <a:t>procedure GENERATE_ANAK( var node:TREE; best:Boolean; lev : byte);</a:t>
            </a:r>
          </a:p>
          <a:p>
            <a:pPr algn="l"/>
            <a:endParaRPr lang="en-US" sz="1800" b="0">
              <a:latin typeface="Arial" charset="0"/>
            </a:endParaRPr>
          </a:p>
        </p:txBody>
      </p: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808038" y="5776913"/>
            <a:ext cx="5486400" cy="609600"/>
            <a:chOff x="509" y="3639"/>
            <a:chExt cx="3456" cy="384"/>
          </a:xfrm>
        </p:grpSpPr>
        <p:sp>
          <p:nvSpPr>
            <p:cNvPr id="11274" name="Oval 6"/>
            <p:cNvSpPr>
              <a:spLocks noChangeArrowheads="1"/>
            </p:cNvSpPr>
            <p:nvPr/>
          </p:nvSpPr>
          <p:spPr bwMode="auto">
            <a:xfrm>
              <a:off x="509" y="3639"/>
              <a:ext cx="1392" cy="384"/>
            </a:xfrm>
            <a:prstGeom prst="ellipse">
              <a:avLst/>
            </a:prstGeom>
            <a:noFill/>
            <a:ln w="2857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275" name="Line 8"/>
            <p:cNvSpPr>
              <a:spLocks noChangeShapeType="1"/>
            </p:cNvSpPr>
            <p:nvPr/>
          </p:nvSpPr>
          <p:spPr bwMode="auto">
            <a:xfrm>
              <a:off x="1901" y="3831"/>
              <a:ext cx="2064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229350" y="5491163"/>
            <a:ext cx="24780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600" b="0">
                <a:solidFill>
                  <a:srgbClr val="FF3300"/>
                </a:solidFill>
                <a:latin typeface="Arial" charset="0"/>
              </a:rPr>
              <a:t>Digunakan untuk</a:t>
            </a:r>
          </a:p>
          <a:p>
            <a:r>
              <a:rPr lang="en-US" sz="1600" b="0">
                <a:solidFill>
                  <a:srgbClr val="FF3300"/>
                </a:solidFill>
                <a:latin typeface="Arial" charset="0"/>
              </a:rPr>
              <a:t>Metode Best First Search</a:t>
            </a:r>
          </a:p>
          <a:p>
            <a:r>
              <a:rPr lang="en-US" sz="1600" b="0">
                <a:solidFill>
                  <a:srgbClr val="FF3300"/>
                </a:solidFill>
                <a:latin typeface="Arial" charset="0"/>
              </a:rPr>
              <a:t>Jika Best = TRUE</a:t>
            </a:r>
          </a:p>
        </p:txBody>
      </p:sp>
      <p:grpSp>
        <p:nvGrpSpPr>
          <p:cNvPr id="40972" name="Group 12"/>
          <p:cNvGrpSpPr>
            <a:grpSpLocks/>
          </p:cNvGrpSpPr>
          <p:nvPr/>
        </p:nvGrpSpPr>
        <p:grpSpPr bwMode="auto">
          <a:xfrm>
            <a:off x="6065838" y="3643313"/>
            <a:ext cx="2438400" cy="1828800"/>
            <a:chOff x="3821" y="2295"/>
            <a:chExt cx="1536" cy="1152"/>
          </a:xfrm>
        </p:grpSpPr>
        <p:sp>
          <p:nvSpPr>
            <p:cNvPr id="11272" name="Oval 7"/>
            <p:cNvSpPr>
              <a:spLocks noChangeArrowheads="1"/>
            </p:cNvSpPr>
            <p:nvPr/>
          </p:nvSpPr>
          <p:spPr bwMode="auto">
            <a:xfrm>
              <a:off x="3821" y="2295"/>
              <a:ext cx="1536" cy="288"/>
            </a:xfrm>
            <a:prstGeom prst="ellipse">
              <a:avLst/>
            </a:prstGeom>
            <a:noFill/>
            <a:ln w="2857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273" name="Line 10"/>
            <p:cNvSpPr>
              <a:spLocks noChangeShapeType="1"/>
            </p:cNvSpPr>
            <p:nvPr/>
          </p:nvSpPr>
          <p:spPr bwMode="auto">
            <a:xfrm>
              <a:off x="4637" y="2583"/>
              <a:ext cx="0" cy="864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PROSES PELACAKAN</a:t>
            </a:r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>
            <p:ph idx="1"/>
          </p:nvPr>
        </p:nvGraphicFramePr>
        <p:xfrm>
          <a:off x="3932238" y="1814513"/>
          <a:ext cx="45339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Bitmap Image" r:id="rId3" imgW="4533333" imgH="1980952" progId="Paint.Picture">
                  <p:embed/>
                </p:oleObj>
              </mc:Choice>
              <mc:Fallback>
                <p:oleObj name="Bitmap Image" r:id="rId3" imgW="4533333" imgH="198095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1814513"/>
                        <a:ext cx="45339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433763" y="4100513"/>
            <a:ext cx="2414587" cy="485775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>
                <a:latin typeface="Arial" charset="0"/>
              </a:rPr>
              <a:t>1 2 3 8 4 5 7 0 6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6532563" y="4100513"/>
            <a:ext cx="2414587" cy="485775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>
                <a:latin typeface="Arial" charset="0"/>
              </a:rPr>
              <a:t>1 2 3 8 0 4 7 6 5</a:t>
            </a:r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 flipH="1">
            <a:off x="2941638" y="2957513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2973388" y="2925763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>
            <a:off x="2941638" y="4268788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 flipH="1">
            <a:off x="8351838" y="2957513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>
            <a:off x="9386888" y="2925763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8958263" y="4268788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3627438" y="5472113"/>
            <a:ext cx="5029200" cy="588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3200">
                <a:latin typeface="Arial" charset="0"/>
              </a:rPr>
              <a:t>METODE PELACAKAN</a:t>
            </a:r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5303838" y="4589463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>
            <a:off x="7056438" y="4573588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animBg="1"/>
      <p:bldP spid="93192" grpId="0" animBg="1"/>
      <p:bldP spid="93196" grpId="0" animBg="1"/>
      <p:bldP spid="93197" grpId="0" animBg="1"/>
      <p:bldP spid="93198" grpId="0" animBg="1"/>
      <p:bldP spid="93199" grpId="0" animBg="1"/>
      <p:bldP spid="93200" grpId="0" animBg="1"/>
      <p:bldP spid="93201" grpId="0" animBg="1"/>
      <p:bldP spid="93202" grpId="0" animBg="1"/>
      <p:bldP spid="93203" grpId="0" animBg="1"/>
      <p:bldP spid="932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METODE PELACAKAN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DEPTH FIRST SEARCH</a:t>
            </a:r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CC0000"/>
                </a:solidFill>
              </a:rPr>
              <a:t>Pelacakan secara vertikal</a:t>
            </a:r>
          </a:p>
          <a:p>
            <a:r>
              <a:rPr lang="en-US" smtClean="0"/>
              <a:t>BREADTH FIRST SEARCH</a:t>
            </a:r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CC0000"/>
                </a:solidFill>
              </a:rPr>
              <a:t>Pelacakan secara horizontal</a:t>
            </a:r>
          </a:p>
          <a:p>
            <a:r>
              <a:rPr lang="en-US" smtClean="0"/>
              <a:t>BEST FIRST SEARCH</a:t>
            </a:r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CC0000"/>
                </a:solidFill>
              </a:rPr>
              <a:t>Pelacakan pada simpul-simpul yang lebih dekat dengan goal state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2">
      <a:dk1>
        <a:srgbClr val="333333"/>
      </a:dk1>
      <a:lt1>
        <a:srgbClr val="CCCCFF"/>
      </a:lt1>
      <a:dk2>
        <a:srgbClr val="0B0506"/>
      </a:dk2>
      <a:lt2>
        <a:srgbClr val="FFFFFF"/>
      </a:lt2>
      <a:accent1>
        <a:srgbClr val="3366CC"/>
      </a:accent1>
      <a:accent2>
        <a:srgbClr val="3333CC"/>
      </a:accent2>
      <a:accent3>
        <a:srgbClr val="AAAAAA"/>
      </a:accent3>
      <a:accent4>
        <a:srgbClr val="AEAEDA"/>
      </a:accent4>
      <a:accent5>
        <a:srgbClr val="ADB8E2"/>
      </a:accent5>
      <a:accent6>
        <a:srgbClr val="2D2DB9"/>
      </a:accent6>
      <a:hlink>
        <a:srgbClr val="808080"/>
      </a:hlink>
      <a:folHlink>
        <a:srgbClr val="666633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5091</TotalTime>
  <Words>1315</Words>
  <Application>Microsoft Office PowerPoint</Application>
  <PresentationFormat>Custom</PresentationFormat>
  <Paragraphs>495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Times</vt:lpstr>
      <vt:lpstr>Arial</vt:lpstr>
      <vt:lpstr>Calibri</vt:lpstr>
      <vt:lpstr>Garamond</vt:lpstr>
      <vt:lpstr>Wingdings</vt:lpstr>
      <vt:lpstr>Default Design</vt:lpstr>
      <vt:lpstr>Edge</vt:lpstr>
      <vt:lpstr>Bitmap Image</vt:lpstr>
      <vt:lpstr>DEPTH, BREADTH, DAN BEST FIRST SEARCH PADA SIMULASI KOTAK - 8</vt:lpstr>
      <vt:lpstr>KONFIGURASI KOTAK-8</vt:lpstr>
      <vt:lpstr>KONFIGURASI KOTAK-8</vt:lpstr>
      <vt:lpstr>REPRESENTASI  STRUKTUR POHON</vt:lpstr>
      <vt:lpstr>CONTOH REPRESENTASI POHON</vt:lpstr>
      <vt:lpstr>PEMBENTUKAN SIMPUL ANAK</vt:lpstr>
      <vt:lpstr>PowerPoint Presentation</vt:lpstr>
      <vt:lpstr>PROSES PELACAKAN</vt:lpstr>
      <vt:lpstr>METODE PELACAKAN</vt:lpstr>
      <vt:lpstr>DEPTH FIRST SEARCH</vt:lpstr>
      <vt:lpstr>procedure DEPTH_FIRST_SEARCH ( var akar : TREE; var ditemukan : boolean;     var res   : TREE ); </vt:lpstr>
      <vt:lpstr>BREADT FIRST SEARCH</vt:lpstr>
      <vt:lpstr>procedure BREADTH_FIRST_SEARCH ( var akar : TREE; var ditemukan : boolean;                            var res   : TREE ); var     i, j   : integer;           Q   : TREE;           ada_saudara :boolean; BEGIN </vt:lpstr>
      <vt:lpstr>BEST FIRST SEARCH</vt:lpstr>
      <vt:lpstr>BEST FIRST SEARCH</vt:lpstr>
      <vt:lpstr>BEST FIRST SEARCH</vt:lpstr>
      <vt:lpstr>procedure BEST_FIRST_SEARCH(var akar : TREE; var ketemu: boolean;                var res: TREE);  var P :TREE; </vt:lpstr>
    </vt:vector>
  </TitlesOfParts>
  <Company>interactive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rami lob</dc:creator>
  <cp:lastModifiedBy>Adam MB</cp:lastModifiedBy>
  <cp:revision>70</cp:revision>
  <dcterms:created xsi:type="dcterms:W3CDTF">1999-10-28T18:20:53Z</dcterms:created>
  <dcterms:modified xsi:type="dcterms:W3CDTF">2012-01-09T01:04:06Z</dcterms:modified>
</cp:coreProperties>
</file>